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60" r:id="rId4"/>
  </p:sldMasterIdLst>
  <p:notesMasterIdLst>
    <p:notesMasterId r:id="rId22"/>
  </p:notesMasterIdLst>
  <p:handoutMasterIdLst>
    <p:handoutMasterId r:id="rId23"/>
  </p:handoutMasterIdLst>
  <p:sldIdLst>
    <p:sldId id="257" r:id="rId5"/>
    <p:sldId id="268" r:id="rId6"/>
    <p:sldId id="269" r:id="rId7"/>
    <p:sldId id="278" r:id="rId8"/>
    <p:sldId id="277" r:id="rId9"/>
    <p:sldId id="270" r:id="rId10"/>
    <p:sldId id="272" r:id="rId11"/>
    <p:sldId id="273" r:id="rId12"/>
    <p:sldId id="274" r:id="rId13"/>
    <p:sldId id="259" r:id="rId14"/>
    <p:sldId id="275" r:id="rId15"/>
    <p:sldId id="265" r:id="rId16"/>
    <p:sldId id="261" r:id="rId17"/>
    <p:sldId id="276" r:id="rId18"/>
    <p:sldId id="271" r:id="rId19"/>
    <p:sldId id="262" r:id="rId20"/>
    <p:sldId id="263" r:id="rId21"/>
  </p:sldIdLst>
  <p:sldSz cx="12188825" cy="6858000"/>
  <p:notesSz cx="6858000" cy="9144000"/>
  <p:defaultTextStyle>
    <a:defPPr rtl="0">
      <a:defRPr lang="en-gb"/>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5" pos="383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5AB25"/>
    <a:srgbClr val="718412"/>
    <a:srgbClr val="5F6F0F"/>
    <a:srgbClr val="394404"/>
    <a:srgbClr val="65741A"/>
    <a:srgbClr val="70811D"/>
    <a:srgbClr val="7B8D1F"/>
    <a:srgbClr val="839721"/>
    <a:srgbClr val="BC5500"/>
    <a:srgbClr val="C45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A43898-0D2B-47BE-9B6A-D77ECEEF0446}" v="1437" dt="2024-04-20T14:04:30.051"/>
    <p1510:client id="{03FAECA5-D37F-4B0E-9852-236D6E58D4E9}" v="29" dt="2024-04-20T11:55:09.555"/>
    <p1510:client id="{1F8E9497-8B36-45D5-9AFF-AE401840642F}" v="2" dt="2024-04-20T11:42:16.781"/>
    <p1510:client id="{2765D97A-F9AF-4959-8985-B18793E7A5D4}" v="6" dt="2024-04-20T11:48:41.405"/>
    <p1510:client id="{280BF01F-3001-4F00-AAA3-46552C40136F}" v="2" dt="2024-04-20T11:57:40.561"/>
    <p1510:client id="{4E0FC9A4-AC8F-4DBE-A1E5-8924FC183B87}" v="5" dt="2024-04-20T11:45:28.747"/>
    <p1510:client id="{5C3836FF-09C7-401F-B8D1-4933AE20F073}" v="280" dt="2024-04-20T11:41:04.576"/>
    <p1510:client id="{5CADBFF8-49B8-4F19-95B4-6C29C474FB76}" v="2" dt="2024-04-20T11:51:13.125"/>
    <p1510:client id="{6DD4EA47-272D-46CF-8058-F1A6A4324D4C}" v="316" dt="2024-04-20T10:12:24.847"/>
    <p1510:client id="{91AF804F-10AE-4D89-826E-52BAC1C48DC9}" v="85" dt="2024-04-20T12:12:28.061"/>
    <p1510:client id="{CF8F5854-DAF7-4221-9776-88540BAAD740}" v="6" dt="2024-04-20T11:46:51.540"/>
    <p1510:client id="{D577DF16-858B-4D71-BE92-29793B09F856}" v="103" dt="2024-04-20T11:58:48.596"/>
    <p1510:client id="{F2A8551F-37FE-4366-A3D3-7ED3EE95D34A}" v="2" dt="2024-04-20T11:59:50.413"/>
    <p1510:client id="{FD7331D3-4ECA-4DA8-939C-2EB8B8FBDD32}" v="16" dt="2024-04-20T11:53:24.141"/>
    <p1510:client id="{FEEF5893-0734-4AA3-9936-E95B99530F92}" v="5" dt="2024-04-20T11:55:58.7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p:cViewPr varScale="1">
        <p:scale>
          <a:sx n="114" d="100"/>
          <a:sy n="114" d="100"/>
        </p:scale>
        <p:origin x="414" y="120"/>
      </p:cViewPr>
      <p:guideLst>
        <p:guide orient="horz" pos="2160"/>
        <p:guide pos="3839"/>
      </p:guideLst>
    </p:cSldViewPr>
  </p:slideViewPr>
  <p:notesTextViewPr>
    <p:cViewPr>
      <p:scale>
        <a:sx n="1" d="1"/>
        <a:sy n="1" d="1"/>
      </p:scale>
      <p:origin x="0" y="0"/>
    </p:cViewPr>
  </p:notesTextViewPr>
  <p:notesViewPr>
    <p:cSldViewPr showGuides="1">
      <p:cViewPr varScale="1">
        <p:scale>
          <a:sx n="85" d="100"/>
          <a:sy n="85" d="100"/>
        </p:scale>
        <p:origin x="2142"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7942A0-B7D2-4B14-8FEA-55FC702F5BE7}" type="doc">
      <dgm:prSet loTypeId="urn:microsoft.com/office/officeart/2005/8/layout/vProcess5" loCatId="process" qsTypeId="urn:microsoft.com/office/officeart/2005/8/quickstyle/simple4" qsCatId="simple" csTypeId="urn:microsoft.com/office/officeart/2005/8/colors/colorful1" csCatId="colorful" phldr="1"/>
      <dgm:spPr/>
      <dgm:t>
        <a:bodyPr rtlCol="0"/>
        <a:lstStyle/>
        <a:p>
          <a:pPr rtl="0"/>
          <a:endParaRPr lang="en-US"/>
        </a:p>
      </dgm:t>
    </dgm:pt>
    <dgm:pt modelId="{1D84D8B6-AB32-4491-B5D2-EFE3D7668B88}" type="pres">
      <dgm:prSet presAssocID="{CD7942A0-B7D2-4B14-8FEA-55FC702F5BE7}" presName="outerComposite" presStyleCnt="0">
        <dgm:presLayoutVars>
          <dgm:chMax val="5"/>
          <dgm:dir/>
          <dgm:resizeHandles val="exact"/>
        </dgm:presLayoutVars>
      </dgm:prSet>
      <dgm:spPr/>
    </dgm:pt>
    <dgm:pt modelId="{3E0E8213-E460-4EB7-9A92-C2B1CC553F0D}" type="pres">
      <dgm:prSet presAssocID="{CD7942A0-B7D2-4B14-8FEA-55FC702F5BE7}" presName="dummyMaxCanvas" presStyleCnt="0">
        <dgm:presLayoutVars/>
      </dgm:prSet>
      <dgm:spPr/>
    </dgm:pt>
  </dgm:ptLst>
  <dgm:cxnLst>
    <dgm:cxn modelId="{C2D0E194-BD14-4AD2-9E3A-CE984C34B6CD}" type="presOf" srcId="{CD7942A0-B7D2-4B14-8FEA-55FC702F5BE7}" destId="{1D84D8B6-AB32-4491-B5D2-EFE3D7668B88}" srcOrd="0" destOrd="0" presId="urn:microsoft.com/office/officeart/2005/8/layout/vProcess5"/>
    <dgm:cxn modelId="{768DB908-A4BF-48A6-A740-5DD0CBAFBB11}" type="presParOf" srcId="{1D84D8B6-AB32-4491-B5D2-EFE3D7668B88}" destId="{3E0E8213-E460-4EB7-9A92-C2B1CC553F0D}" srcOrd="0"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pPr rtl="0"/>
            <a:fld id="{C4A4347F-0923-40B5-9575-A8B3E0EEF592}" type="datetime1">
              <a:rPr lang="en-GB" smtClean="0"/>
              <a:t>28/05/2024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79429053-DC2A-4342-ADD4-2FD729D91E2C}" type="slidenum">
              <a:rPr lang="en-GB" smtClean="0"/>
              <a:t>‹#›</a:t>
            </a:fld>
            <a:endParaRPr lang="en-GB"/>
          </a:p>
        </p:txBody>
      </p:sp>
    </p:spTree>
    <p:extLst>
      <p:ext uri="{BB962C8B-B14F-4D97-AF65-F5344CB8AC3E}">
        <p14:creationId xmlns:p14="http://schemas.microsoft.com/office/powerpoint/2010/main" val="423204575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pPr rtl="0"/>
            <a:fld id="{A4D45E2D-C3E7-486A-B1B5-F32E31EA99C5}" type="datetime1">
              <a:rPr lang="en-GB" noProof="0" smtClean="0"/>
              <a:t>28/05/2024</a:t>
            </a:fld>
            <a:endParaRPr lang="en-GB" noProof="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3EBA5BD7-F043-4D1B-AA17-CD412FC534DE}" type="slidenum">
              <a:rPr lang="en-GB" noProof="0" smtClean="0"/>
              <a:t>‹#›</a:t>
            </a:fld>
            <a:endParaRPr lang="en-GB" noProof="0"/>
          </a:p>
        </p:txBody>
      </p:sp>
    </p:spTree>
    <p:extLst>
      <p:ext uri="{BB962C8B-B14F-4D97-AF65-F5344CB8AC3E}">
        <p14:creationId xmlns:p14="http://schemas.microsoft.com/office/powerpoint/2010/main" val="276705785"/>
      </p:ext>
    </p:extLst>
  </p:cSld>
  <p:clrMap bg1="lt1" tx1="dk1" bg2="lt2" tx2="dk2" accent1="accent1" accent2="accent2" accent3="accent3" accent4="accent4" accent5="accent5" accent6="accent6" hlink="hlink" folHlink="folHlink"/>
  <p:hf hdr="0" ftr="0" dt="0"/>
  <p:notesStyle>
    <a:lvl1pPr marL="0" algn="l" defTabSz="1218987" rtl="0" eaLnBrk="1" latinLnBrk="0" hangingPunct="1">
      <a:defRPr sz="1600" kern="1200">
        <a:solidFill>
          <a:schemeClr val="tx1"/>
        </a:solidFill>
        <a:latin typeface="+mn-lt"/>
        <a:ea typeface="+mn-ea"/>
        <a:cs typeface="+mn-cs"/>
      </a:defRPr>
    </a:lvl1pPr>
    <a:lvl2pPr marL="609493" algn="l" defTabSz="1218987" rtl="0" eaLnBrk="1" latinLnBrk="0" hangingPunct="1">
      <a:defRPr sz="1600" kern="1200">
        <a:solidFill>
          <a:schemeClr val="tx1"/>
        </a:solidFill>
        <a:latin typeface="+mn-lt"/>
        <a:ea typeface="+mn-ea"/>
        <a:cs typeface="+mn-cs"/>
      </a:defRPr>
    </a:lvl2pPr>
    <a:lvl3pPr marL="1218987" algn="l" defTabSz="1218987" rtl="0" eaLnBrk="1" latinLnBrk="0" hangingPunct="1">
      <a:defRPr sz="1600" kern="1200">
        <a:solidFill>
          <a:schemeClr val="tx1"/>
        </a:solidFill>
        <a:latin typeface="+mn-lt"/>
        <a:ea typeface="+mn-ea"/>
        <a:cs typeface="+mn-cs"/>
      </a:defRPr>
    </a:lvl3pPr>
    <a:lvl4pPr marL="1828480" algn="l" defTabSz="1218987" rtl="0" eaLnBrk="1" latinLnBrk="0" hangingPunct="1">
      <a:defRPr sz="1600" kern="1200">
        <a:solidFill>
          <a:schemeClr val="tx1"/>
        </a:solidFill>
        <a:latin typeface="+mn-lt"/>
        <a:ea typeface="+mn-ea"/>
        <a:cs typeface="+mn-cs"/>
      </a:defRPr>
    </a:lvl4pPr>
    <a:lvl5pPr marL="2437973" algn="l" defTabSz="1218987" rtl="0" eaLnBrk="1" latinLnBrk="0" hangingPunct="1">
      <a:defRPr sz="1600" kern="1200">
        <a:solidFill>
          <a:schemeClr val="tx1"/>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3EBA5BD7-F043-4D1B-AA17-CD412FC534DE}" type="slidenum">
              <a:rPr lang="en-GB" smtClean="0"/>
              <a:t>1</a:t>
            </a:fld>
            <a:endParaRPr lang="en-GB"/>
          </a:p>
        </p:txBody>
      </p:sp>
    </p:spTree>
    <p:extLst>
      <p:ext uri="{BB962C8B-B14F-4D97-AF65-F5344CB8AC3E}">
        <p14:creationId xmlns:p14="http://schemas.microsoft.com/office/powerpoint/2010/main" val="41994566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3EBA5BD7-F043-4D1B-AA17-CD412FC534DE}" type="slidenum">
              <a:rPr lang="en-GB" smtClean="0"/>
              <a:t>2</a:t>
            </a:fld>
            <a:endParaRPr lang="en-GB"/>
          </a:p>
        </p:txBody>
      </p:sp>
    </p:spTree>
    <p:extLst>
      <p:ext uri="{BB962C8B-B14F-4D97-AF65-F5344CB8AC3E}">
        <p14:creationId xmlns:p14="http://schemas.microsoft.com/office/powerpoint/2010/main" val="3293199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3EBA5BD7-F043-4D1B-AA17-CD412FC534DE}" type="slidenum">
              <a:rPr lang="en-GB" smtClean="0"/>
              <a:t>3</a:t>
            </a:fld>
            <a:endParaRPr lang="en-GB"/>
          </a:p>
        </p:txBody>
      </p:sp>
    </p:spTree>
    <p:extLst>
      <p:ext uri="{BB962C8B-B14F-4D97-AF65-F5344CB8AC3E}">
        <p14:creationId xmlns:p14="http://schemas.microsoft.com/office/powerpoint/2010/main" val="10865637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3EBA5BD7-F043-4D1B-AA17-CD412FC534DE}" type="slidenum">
              <a:rPr lang="en-GB" smtClean="0"/>
              <a:t>6</a:t>
            </a:fld>
            <a:endParaRPr lang="en-GB"/>
          </a:p>
        </p:txBody>
      </p:sp>
    </p:spTree>
    <p:extLst>
      <p:ext uri="{BB962C8B-B14F-4D97-AF65-F5344CB8AC3E}">
        <p14:creationId xmlns:p14="http://schemas.microsoft.com/office/powerpoint/2010/main" val="41172290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3EBA5BD7-F043-4D1B-AA17-CD412FC534DE}" type="slidenum">
              <a:rPr lang="en-GB" smtClean="0"/>
              <a:t>10</a:t>
            </a:fld>
            <a:endParaRPr lang="en-GB"/>
          </a:p>
        </p:txBody>
      </p:sp>
    </p:spTree>
    <p:extLst>
      <p:ext uri="{BB962C8B-B14F-4D97-AF65-F5344CB8AC3E}">
        <p14:creationId xmlns:p14="http://schemas.microsoft.com/office/powerpoint/2010/main" val="5676216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3EBA5BD7-F043-4D1B-AA17-CD412FC534DE}" type="slidenum">
              <a:rPr lang="en-GB" smtClean="0"/>
              <a:t>12</a:t>
            </a:fld>
            <a:endParaRPr lang="en-GB"/>
          </a:p>
        </p:txBody>
      </p:sp>
    </p:spTree>
    <p:extLst>
      <p:ext uri="{BB962C8B-B14F-4D97-AF65-F5344CB8AC3E}">
        <p14:creationId xmlns:p14="http://schemas.microsoft.com/office/powerpoint/2010/main" val="3785120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3EBA5BD7-F043-4D1B-AA17-CD412FC534DE}" type="slidenum">
              <a:rPr lang="en-GB" smtClean="0"/>
              <a:t>13</a:t>
            </a:fld>
            <a:endParaRPr lang="en-GB"/>
          </a:p>
        </p:txBody>
      </p:sp>
    </p:spTree>
    <p:extLst>
      <p:ext uri="{BB962C8B-B14F-4D97-AF65-F5344CB8AC3E}">
        <p14:creationId xmlns:p14="http://schemas.microsoft.com/office/powerpoint/2010/main" val="20823914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3EBA5BD7-F043-4D1B-AA17-CD412FC534DE}" type="slidenum">
              <a:rPr lang="en-GB" smtClean="0"/>
              <a:t>15</a:t>
            </a:fld>
            <a:endParaRPr lang="en-GB"/>
          </a:p>
        </p:txBody>
      </p:sp>
    </p:spTree>
    <p:extLst>
      <p:ext uri="{BB962C8B-B14F-4D97-AF65-F5344CB8AC3E}">
        <p14:creationId xmlns:p14="http://schemas.microsoft.com/office/powerpoint/2010/main" val="37750719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3EBA5BD7-F043-4D1B-AA17-CD412FC534DE}" type="slidenum">
              <a:rPr lang="en-GB" smtClean="0"/>
              <a:t>16</a:t>
            </a:fld>
            <a:endParaRPr lang="en-GB"/>
          </a:p>
        </p:txBody>
      </p:sp>
    </p:spTree>
    <p:extLst>
      <p:ext uri="{BB962C8B-B14F-4D97-AF65-F5344CB8AC3E}">
        <p14:creationId xmlns:p14="http://schemas.microsoft.com/office/powerpoint/2010/main" val="7531548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3EBA5BD7-F043-4D1B-AA17-CD412FC534DE}" type="slidenum">
              <a:rPr lang="en-GB" smtClean="0"/>
              <a:t>17</a:t>
            </a:fld>
            <a:endParaRPr lang="en-GB"/>
          </a:p>
        </p:txBody>
      </p:sp>
    </p:spTree>
    <p:extLst>
      <p:ext uri="{BB962C8B-B14F-4D97-AF65-F5344CB8AC3E}">
        <p14:creationId xmlns:p14="http://schemas.microsoft.com/office/powerpoint/2010/main" val="42203143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21" name="diagonals"/>
          <p:cNvGrpSpPr/>
          <p:nvPr/>
        </p:nvGrpSpPr>
        <p:grpSpPr>
          <a:xfrm>
            <a:off x="7516443" y="4145281"/>
            <a:ext cx="4686117" cy="2731407"/>
            <a:chOff x="5638800" y="3108960"/>
            <a:chExt cx="3515503" cy="2048555"/>
          </a:xfrm>
        </p:grpSpPr>
        <p:cxnSp>
          <p:nvCxnSpPr>
            <p:cNvPr id="14" name="Straight Connector 13"/>
            <p:cNvCxnSpPr/>
            <p:nvPr/>
          </p:nvCxnSpPr>
          <p:spPr>
            <a:xfrm flipV="1">
              <a:off x="5638800" y="3108960"/>
              <a:ext cx="3515503" cy="2037116"/>
            </a:xfrm>
            <a:prstGeom prst="line">
              <a:avLst/>
            </a:prstGeom>
            <a:noFill/>
            <a:ln w="38100">
              <a:gradFill>
                <a:gsLst>
                  <a:gs pos="50000">
                    <a:schemeClr val="accent1">
                      <a:lumMod val="75000"/>
                    </a:schemeClr>
                  </a:gs>
                  <a:gs pos="0">
                    <a:schemeClr val="accent1"/>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cxnSp>
          <p:nvCxnSpPr>
            <p:cNvPr id="17" name="Straight Connector 16"/>
            <p:cNvCxnSpPr/>
            <p:nvPr/>
          </p:nvCxnSpPr>
          <p:spPr>
            <a:xfrm flipV="1">
              <a:off x="6004643" y="3333750"/>
              <a:ext cx="3149660" cy="1823765"/>
            </a:xfrm>
            <a:prstGeom prst="line">
              <a:avLst/>
            </a:prstGeom>
            <a:noFill/>
            <a:ln w="28575">
              <a:gradFill>
                <a:gsLst>
                  <a:gs pos="0">
                    <a:schemeClr val="accent1">
                      <a:lumMod val="75000"/>
                    </a:schemeClr>
                  </a:gs>
                  <a:gs pos="50000">
                    <a:schemeClr val="accent1">
                      <a:lumMod val="75000"/>
                    </a:schemeClr>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cxnSp>
          <p:nvCxnSpPr>
            <p:cNvPr id="19" name="Straight Connector 18"/>
            <p:cNvCxnSpPr/>
            <p:nvPr/>
          </p:nvCxnSpPr>
          <p:spPr>
            <a:xfrm flipV="1">
              <a:off x="6388342" y="3549891"/>
              <a:ext cx="2765961" cy="1600149"/>
            </a:xfrm>
            <a:prstGeom prst="line">
              <a:avLst/>
            </a:prstGeom>
            <a:noFill/>
            <a:ln w="25400">
              <a:gradFill>
                <a:gsLst>
                  <a:gs pos="0">
                    <a:schemeClr val="accent1">
                      <a:lumMod val="50000"/>
                    </a:schemeClr>
                  </a:gs>
                  <a:gs pos="100000">
                    <a:schemeClr val="accent1">
                      <a:lumMod val="7500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grpSp>
      <p:grpSp>
        <p:nvGrpSpPr>
          <p:cNvPr id="12" name="bottom lines"/>
          <p:cNvGrpSpPr/>
          <p:nvPr/>
        </p:nvGrpSpPr>
        <p:grpSpPr>
          <a:xfrm>
            <a:off x="-8916" y="6057149"/>
            <a:ext cx="5498726" cy="820207"/>
            <a:chOff x="-6689" y="4553748"/>
            <a:chExt cx="4125119" cy="615155"/>
          </a:xfrm>
        </p:grpSpPr>
        <p:sp>
          <p:nvSpPr>
            <p:cNvPr id="9" name="Freeform 8"/>
            <p:cNvSpPr/>
            <p:nvPr/>
          </p:nvSpPr>
          <p:spPr>
            <a:xfrm rot="16200000">
              <a:off x="1754302" y="2802395"/>
              <a:ext cx="612775" cy="4115481"/>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4115481 h 4115481"/>
                <a:gd name="connsiteX1" fmla="*/ 612775 w 612775"/>
                <a:gd name="connsiteY1" fmla="*/ 3180443 h 4115481"/>
                <a:gd name="connsiteX2" fmla="*/ 612775 w 612775"/>
                <a:gd name="connsiteY2" fmla="*/ 0 h 4115481"/>
              </a:gdLst>
              <a:ahLst/>
              <a:cxnLst>
                <a:cxn ang="0">
                  <a:pos x="connsiteX0" y="connsiteY0"/>
                </a:cxn>
                <a:cxn ang="0">
                  <a:pos x="connsiteX1" y="connsiteY1"/>
                </a:cxn>
                <a:cxn ang="0">
                  <a:pos x="connsiteX2" y="connsiteY2"/>
                </a:cxn>
              </a:cxnLst>
              <a:rect l="l" t="t" r="r" b="b"/>
              <a:pathLst>
                <a:path w="612775" h="4115481">
                  <a:moveTo>
                    <a:pt x="0" y="4115481"/>
                  </a:moveTo>
                  <a:lnTo>
                    <a:pt x="612775" y="3180443"/>
                  </a:lnTo>
                  <a:lnTo>
                    <a:pt x="612775" y="0"/>
                  </a:lnTo>
                </a:path>
              </a:pathLst>
            </a:custGeom>
            <a:noFill/>
            <a:ln w="38100">
              <a:gradFill>
                <a:gsLst>
                  <a:gs pos="50000">
                    <a:schemeClr val="accent1">
                      <a:lumMod val="75000"/>
                    </a:schemeClr>
                  </a:gs>
                  <a:gs pos="0">
                    <a:schemeClr val="accent1"/>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endParaRPr lang="en-GB" noProof="0"/>
            </a:p>
          </p:txBody>
        </p:sp>
        <p:sp>
          <p:nvSpPr>
            <p:cNvPr id="10" name="Freeform 9"/>
            <p:cNvSpPr/>
            <p:nvPr/>
          </p:nvSpPr>
          <p:spPr>
            <a:xfrm rot="16200000">
              <a:off x="1604659" y="3152814"/>
              <a:ext cx="410751" cy="3621427"/>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3919538 h 3919538"/>
                <a:gd name="connsiteX1" fmla="*/ 202024 w 612775"/>
                <a:gd name="connsiteY1" fmla="*/ 3607676 h 3919538"/>
                <a:gd name="connsiteX2" fmla="*/ 612775 w 612775"/>
                <a:gd name="connsiteY2" fmla="*/ 2984500 h 3919538"/>
                <a:gd name="connsiteX3" fmla="*/ 612775 w 612775"/>
                <a:gd name="connsiteY3" fmla="*/ 0 h 3919538"/>
                <a:gd name="connsiteX0" fmla="*/ 0 w 410751"/>
                <a:gd name="connsiteY0" fmla="*/ 3607676 h 3607676"/>
                <a:gd name="connsiteX1" fmla="*/ 410751 w 410751"/>
                <a:gd name="connsiteY1" fmla="*/ 2984500 h 3607676"/>
                <a:gd name="connsiteX2" fmla="*/ 410751 w 410751"/>
                <a:gd name="connsiteY2" fmla="*/ 0 h 3607676"/>
                <a:gd name="connsiteX0" fmla="*/ 0 w 410751"/>
                <a:gd name="connsiteY0" fmla="*/ 3607676 h 3607676"/>
                <a:gd name="connsiteX1" fmla="*/ 410751 w 410751"/>
                <a:gd name="connsiteY1" fmla="*/ 2984500 h 3607676"/>
                <a:gd name="connsiteX2" fmla="*/ 409575 w 410751"/>
                <a:gd name="connsiteY2" fmla="*/ 185820 h 3607676"/>
                <a:gd name="connsiteX3" fmla="*/ 410751 w 410751"/>
                <a:gd name="connsiteY3" fmla="*/ 0 h 3607676"/>
                <a:gd name="connsiteX0" fmla="*/ 0 w 410751"/>
                <a:gd name="connsiteY0" fmla="*/ 3421856 h 3421856"/>
                <a:gd name="connsiteX1" fmla="*/ 410751 w 410751"/>
                <a:gd name="connsiteY1" fmla="*/ 2798680 h 3421856"/>
                <a:gd name="connsiteX2" fmla="*/ 409575 w 410751"/>
                <a:gd name="connsiteY2" fmla="*/ 0 h 3421856"/>
                <a:gd name="connsiteX0" fmla="*/ 0 w 410751"/>
                <a:gd name="connsiteY0" fmla="*/ 3614170 h 3614170"/>
                <a:gd name="connsiteX1" fmla="*/ 410751 w 410751"/>
                <a:gd name="connsiteY1" fmla="*/ 2990994 h 3614170"/>
                <a:gd name="connsiteX2" fmla="*/ 405947 w 410751"/>
                <a:gd name="connsiteY2" fmla="*/ 0 h 3614170"/>
                <a:gd name="connsiteX0" fmla="*/ 0 w 410751"/>
                <a:gd name="connsiteY0" fmla="*/ 3621427 h 3621427"/>
                <a:gd name="connsiteX1" fmla="*/ 410751 w 410751"/>
                <a:gd name="connsiteY1" fmla="*/ 2998251 h 3621427"/>
                <a:gd name="connsiteX2" fmla="*/ 405947 w 410751"/>
                <a:gd name="connsiteY2" fmla="*/ 0 h 3621427"/>
              </a:gdLst>
              <a:ahLst/>
              <a:cxnLst>
                <a:cxn ang="0">
                  <a:pos x="connsiteX0" y="connsiteY0"/>
                </a:cxn>
                <a:cxn ang="0">
                  <a:pos x="connsiteX1" y="connsiteY1"/>
                </a:cxn>
                <a:cxn ang="0">
                  <a:pos x="connsiteX2" y="connsiteY2"/>
                </a:cxn>
              </a:cxnLst>
              <a:rect l="l" t="t" r="r" b="b"/>
              <a:pathLst>
                <a:path w="410751" h="3621427">
                  <a:moveTo>
                    <a:pt x="0" y="3621427"/>
                  </a:moveTo>
                  <a:lnTo>
                    <a:pt x="410751" y="2998251"/>
                  </a:lnTo>
                  <a:cubicBezTo>
                    <a:pt x="410359" y="2065358"/>
                    <a:pt x="406339" y="932893"/>
                    <a:pt x="405947" y="0"/>
                  </a:cubicBezTo>
                </a:path>
              </a:pathLst>
            </a:custGeom>
            <a:noFill/>
            <a:ln w="28575">
              <a:gradFill>
                <a:gsLst>
                  <a:gs pos="0">
                    <a:schemeClr val="accent1">
                      <a:lumMod val="75000"/>
                    </a:schemeClr>
                  </a:gs>
                  <a:gs pos="50000">
                    <a:schemeClr val="accent1">
                      <a:lumMod val="75000"/>
                    </a:schemeClr>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endParaRPr lang="en-GB" noProof="0"/>
            </a:p>
          </p:txBody>
        </p:sp>
        <p:sp>
          <p:nvSpPr>
            <p:cNvPr id="11" name="Freeform 10"/>
            <p:cNvSpPr/>
            <p:nvPr/>
          </p:nvSpPr>
          <p:spPr>
            <a:xfrm rot="16200000">
              <a:off x="1462308" y="3453376"/>
              <a:ext cx="241768" cy="3179761"/>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3919538 h 3919538"/>
                <a:gd name="connsiteX1" fmla="*/ 373856 w 612775"/>
                <a:gd name="connsiteY1" fmla="*/ 3344891 h 3919538"/>
                <a:gd name="connsiteX2" fmla="*/ 612775 w 612775"/>
                <a:gd name="connsiteY2" fmla="*/ 2984500 h 3919538"/>
                <a:gd name="connsiteX3" fmla="*/ 612775 w 612775"/>
                <a:gd name="connsiteY3" fmla="*/ 0 h 3919538"/>
                <a:gd name="connsiteX0" fmla="*/ 0 w 238919"/>
                <a:gd name="connsiteY0" fmla="*/ 3344891 h 3344891"/>
                <a:gd name="connsiteX1" fmla="*/ 238919 w 238919"/>
                <a:gd name="connsiteY1" fmla="*/ 2984500 h 3344891"/>
                <a:gd name="connsiteX2" fmla="*/ 238919 w 238919"/>
                <a:gd name="connsiteY2" fmla="*/ 0 h 3344891"/>
                <a:gd name="connsiteX0" fmla="*/ 0 w 238919"/>
                <a:gd name="connsiteY0" fmla="*/ 3344891 h 3344891"/>
                <a:gd name="connsiteX1" fmla="*/ 238919 w 238919"/>
                <a:gd name="connsiteY1" fmla="*/ 2984500 h 3344891"/>
                <a:gd name="connsiteX2" fmla="*/ 238125 w 238919"/>
                <a:gd name="connsiteY2" fmla="*/ 368330 h 3344891"/>
                <a:gd name="connsiteX3" fmla="*/ 238919 w 238919"/>
                <a:gd name="connsiteY3" fmla="*/ 0 h 3344891"/>
                <a:gd name="connsiteX0" fmla="*/ 0 w 238919"/>
                <a:gd name="connsiteY0" fmla="*/ 2976561 h 2976561"/>
                <a:gd name="connsiteX1" fmla="*/ 238919 w 238919"/>
                <a:gd name="connsiteY1" fmla="*/ 2616170 h 2976561"/>
                <a:gd name="connsiteX2" fmla="*/ 238125 w 238919"/>
                <a:gd name="connsiteY2" fmla="*/ 0 h 2976561"/>
                <a:gd name="connsiteX0" fmla="*/ 0 w 241768"/>
                <a:gd name="connsiteY0" fmla="*/ 3179761 h 3179761"/>
                <a:gd name="connsiteX1" fmla="*/ 238919 w 241768"/>
                <a:gd name="connsiteY1" fmla="*/ 2819370 h 3179761"/>
                <a:gd name="connsiteX2" fmla="*/ 241754 w 241768"/>
                <a:gd name="connsiteY2" fmla="*/ 0 h 3179761"/>
              </a:gdLst>
              <a:ahLst/>
              <a:cxnLst>
                <a:cxn ang="0">
                  <a:pos x="connsiteX0" y="connsiteY0"/>
                </a:cxn>
                <a:cxn ang="0">
                  <a:pos x="connsiteX1" y="connsiteY1"/>
                </a:cxn>
                <a:cxn ang="0">
                  <a:pos x="connsiteX2" y="connsiteY2"/>
                </a:cxn>
              </a:cxnLst>
              <a:rect l="l" t="t" r="r" b="b"/>
              <a:pathLst>
                <a:path w="241768" h="3179761">
                  <a:moveTo>
                    <a:pt x="0" y="3179761"/>
                  </a:moveTo>
                  <a:lnTo>
                    <a:pt x="238919" y="2819370"/>
                  </a:lnTo>
                  <a:cubicBezTo>
                    <a:pt x="238654" y="1947313"/>
                    <a:pt x="242019" y="872057"/>
                    <a:pt x="241754" y="0"/>
                  </a:cubicBezTo>
                </a:path>
              </a:pathLst>
            </a:custGeom>
            <a:noFill/>
            <a:ln w="25400">
              <a:gradFill>
                <a:gsLst>
                  <a:gs pos="0">
                    <a:schemeClr val="accent1">
                      <a:lumMod val="50000"/>
                    </a:schemeClr>
                  </a:gs>
                  <a:gs pos="100000">
                    <a:schemeClr val="accent1">
                      <a:lumMod val="7500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endParaRPr lang="en-GB" noProof="0"/>
            </a:p>
          </p:txBody>
        </p:sp>
      </p:grpSp>
      <p:sp>
        <p:nvSpPr>
          <p:cNvPr id="2" name="Title 1"/>
          <p:cNvSpPr>
            <a:spLocks noGrp="1"/>
          </p:cNvSpPr>
          <p:nvPr>
            <p:ph type="ctrTitle"/>
          </p:nvPr>
        </p:nvSpPr>
        <p:spPr>
          <a:xfrm>
            <a:off x="1625176" y="584200"/>
            <a:ext cx="8735325" cy="2000251"/>
          </a:xfrm>
        </p:spPr>
        <p:txBody>
          <a:bodyPr rtlCol="0">
            <a:normAutofit/>
          </a:bodyPr>
          <a:lstStyle>
            <a:lvl1pPr>
              <a:defRPr sz="5400"/>
            </a:lvl1pPr>
          </a:lstStyle>
          <a:p>
            <a:pPr rtl="0"/>
            <a:r>
              <a:rPr lang="en-US" noProof="0"/>
              <a:t>Click to edit Master title style</a:t>
            </a:r>
            <a:endParaRPr lang="en-GB" noProof="0"/>
          </a:p>
        </p:txBody>
      </p:sp>
      <p:sp>
        <p:nvSpPr>
          <p:cNvPr id="3" name="Subtitle 2"/>
          <p:cNvSpPr>
            <a:spLocks noGrp="1"/>
          </p:cNvSpPr>
          <p:nvPr>
            <p:ph type="subTitle" idx="1"/>
          </p:nvPr>
        </p:nvSpPr>
        <p:spPr>
          <a:xfrm>
            <a:off x="1625176" y="2616200"/>
            <a:ext cx="8735325" cy="1752600"/>
          </a:xfrm>
        </p:spPr>
        <p:txBody>
          <a:bodyPr rtlCol="0">
            <a:normAutofit/>
          </a:bodyPr>
          <a:lstStyle>
            <a:lvl1pPr marL="0" indent="0" algn="l">
              <a:spcBef>
                <a:spcPts val="0"/>
              </a:spcBef>
              <a:buNone/>
              <a:defRPr sz="2800" cap="all" spc="200" baseline="0">
                <a:solidFill>
                  <a:schemeClr val="accent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pPr rtl="0"/>
            <a:r>
              <a:rPr lang="en-US" noProof="0"/>
              <a:t>Click to edit Master subtitle style</a:t>
            </a:r>
            <a:endParaRPr lang="en-GB" noProof="0"/>
          </a:p>
        </p:txBody>
      </p:sp>
      <p:sp>
        <p:nvSpPr>
          <p:cNvPr id="22" name="Date Placeholder 21"/>
          <p:cNvSpPr>
            <a:spLocks noGrp="1"/>
          </p:cNvSpPr>
          <p:nvPr>
            <p:ph type="dt" sz="half" idx="10"/>
          </p:nvPr>
        </p:nvSpPr>
        <p:spPr/>
        <p:txBody>
          <a:bodyPr rtlCol="0"/>
          <a:lstStyle/>
          <a:p>
            <a:pPr rtl="0"/>
            <a:fld id="{15D4E720-0660-469E-9DE0-7A3F5A5046EF}" type="datetime1">
              <a:rPr lang="en-GB" noProof="0" smtClean="0"/>
              <a:t>28/05/2024</a:t>
            </a:fld>
            <a:endParaRPr lang="en-GB" noProof="0"/>
          </a:p>
        </p:txBody>
      </p:sp>
      <p:sp>
        <p:nvSpPr>
          <p:cNvPr id="23" name="Footer Placeholder 22"/>
          <p:cNvSpPr>
            <a:spLocks noGrp="1"/>
          </p:cNvSpPr>
          <p:nvPr>
            <p:ph type="ftr" sz="quarter" idx="11"/>
          </p:nvPr>
        </p:nvSpPr>
        <p:spPr/>
        <p:txBody>
          <a:bodyPr rtlCol="0"/>
          <a:lstStyle/>
          <a:p>
            <a:pPr rtl="0"/>
            <a:endParaRPr lang="en-GB" noProof="0"/>
          </a:p>
        </p:txBody>
      </p:sp>
      <p:sp>
        <p:nvSpPr>
          <p:cNvPr id="24" name="Slide Number Placeholder 23"/>
          <p:cNvSpPr>
            <a:spLocks noGrp="1"/>
          </p:cNvSpPr>
          <p:nvPr>
            <p:ph type="sldNum" sz="quarter" idx="12"/>
          </p:nvPr>
        </p:nvSpPr>
        <p:spPr/>
        <p:txBody>
          <a:bodyPr rtlCol="0"/>
          <a:lstStyle/>
          <a:p>
            <a:pPr rtl="0"/>
            <a:fld id="{C014DD1E-5D91-48A3-AD6D-45FBA980D106}" type="slidenum">
              <a:rPr lang="en-GB" noProof="0" smtClean="0"/>
              <a:t>‹#›</a:t>
            </a:fld>
            <a:endParaRPr lang="en-GB" noProof="0"/>
          </a:p>
        </p:txBody>
      </p:sp>
    </p:spTree>
    <p:extLst>
      <p:ext uri="{BB962C8B-B14F-4D97-AF65-F5344CB8AC3E}">
        <p14:creationId xmlns:p14="http://schemas.microsoft.com/office/powerpoint/2010/main" val="1847488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idx="1"/>
          </p:nvPr>
        </p:nvSpPr>
        <p:spPr/>
        <p:txBody>
          <a:bodyPr rtlCol="0"/>
          <a:lstStyle>
            <a:lvl5pPr>
              <a:defRPr/>
            </a:lvl5pPr>
            <a:lvl6pPr>
              <a:defRPr/>
            </a:lvl6pPr>
            <a:lvl7pPr>
              <a:defRPr/>
            </a:lvl7pPr>
            <a:lvl8pPr>
              <a:defRPr/>
            </a:lvl8pPr>
            <a:lvl9pPr>
              <a:defRPr/>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059F7FE3-9397-4C50-BB3E-BE32F70356ED}" type="datetime1">
              <a:rPr lang="en-GB" noProof="0" smtClean="0"/>
              <a:t>28/05/2024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C014DD1E-5D91-48A3-AD6D-45FBA980D106}" type="slidenum">
              <a:rPr lang="en-GB" noProof="0" smtClean="0"/>
              <a:t>‹#›</a:t>
            </a:fld>
            <a:endParaRPr lang="en-GB" noProof="0"/>
          </a:p>
        </p:txBody>
      </p:sp>
    </p:spTree>
    <p:extLst>
      <p:ext uri="{BB962C8B-B14F-4D97-AF65-F5344CB8AC3E}">
        <p14:creationId xmlns:p14="http://schemas.microsoft.com/office/powerpoint/2010/main" val="1406769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1" name="diagonals"/>
          <p:cNvGrpSpPr/>
          <p:nvPr/>
        </p:nvGrpSpPr>
        <p:grpSpPr>
          <a:xfrm>
            <a:off x="7516443" y="4145281"/>
            <a:ext cx="4686117" cy="2731407"/>
            <a:chOff x="5638800" y="3108960"/>
            <a:chExt cx="3515503" cy="2048555"/>
          </a:xfrm>
        </p:grpSpPr>
        <p:cxnSp>
          <p:nvCxnSpPr>
            <p:cNvPr id="12" name="Straight Connector 11"/>
            <p:cNvCxnSpPr/>
            <p:nvPr/>
          </p:nvCxnSpPr>
          <p:spPr>
            <a:xfrm flipV="1">
              <a:off x="5638800" y="3108960"/>
              <a:ext cx="3515503" cy="2037116"/>
            </a:xfrm>
            <a:prstGeom prst="line">
              <a:avLst/>
            </a:prstGeom>
            <a:noFill/>
            <a:ln w="38100">
              <a:gradFill>
                <a:gsLst>
                  <a:gs pos="50000">
                    <a:schemeClr val="accent1">
                      <a:lumMod val="75000"/>
                    </a:schemeClr>
                  </a:gs>
                  <a:gs pos="0">
                    <a:schemeClr val="accent1"/>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cxnSp>
          <p:nvCxnSpPr>
            <p:cNvPr id="13" name="Straight Connector 12"/>
            <p:cNvCxnSpPr/>
            <p:nvPr/>
          </p:nvCxnSpPr>
          <p:spPr>
            <a:xfrm flipV="1">
              <a:off x="6004643" y="3333750"/>
              <a:ext cx="3149660" cy="1823765"/>
            </a:xfrm>
            <a:prstGeom prst="line">
              <a:avLst/>
            </a:prstGeom>
            <a:noFill/>
            <a:ln w="28575">
              <a:gradFill>
                <a:gsLst>
                  <a:gs pos="0">
                    <a:schemeClr val="accent1">
                      <a:lumMod val="75000"/>
                    </a:schemeClr>
                  </a:gs>
                  <a:gs pos="50000">
                    <a:schemeClr val="accent1">
                      <a:lumMod val="75000"/>
                    </a:schemeClr>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cxnSp>
          <p:nvCxnSpPr>
            <p:cNvPr id="14" name="Straight Connector 13"/>
            <p:cNvCxnSpPr/>
            <p:nvPr/>
          </p:nvCxnSpPr>
          <p:spPr>
            <a:xfrm flipV="1">
              <a:off x="6388342" y="3549891"/>
              <a:ext cx="2765961" cy="1600149"/>
            </a:xfrm>
            <a:prstGeom prst="line">
              <a:avLst/>
            </a:prstGeom>
            <a:noFill/>
            <a:ln w="25400">
              <a:gradFill>
                <a:gsLst>
                  <a:gs pos="0">
                    <a:schemeClr val="accent1">
                      <a:lumMod val="50000"/>
                    </a:schemeClr>
                  </a:gs>
                  <a:gs pos="100000">
                    <a:schemeClr val="accent1">
                      <a:lumMod val="7500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grpSp>
      <p:sp>
        <p:nvSpPr>
          <p:cNvPr id="2" name="Title 1"/>
          <p:cNvSpPr>
            <a:spLocks noGrp="1"/>
          </p:cNvSpPr>
          <p:nvPr>
            <p:ph type="title"/>
          </p:nvPr>
        </p:nvSpPr>
        <p:spPr>
          <a:xfrm>
            <a:off x="1625177" y="2209801"/>
            <a:ext cx="8938472" cy="2764335"/>
          </a:xfrm>
        </p:spPr>
        <p:txBody>
          <a:bodyPr rtlCol="0" anchor="b">
            <a:normAutofit/>
          </a:bodyPr>
          <a:lstStyle>
            <a:lvl1pPr algn="l">
              <a:defRPr sz="5400" b="0" cap="none" baseline="0"/>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1625176" y="4951266"/>
            <a:ext cx="7069519" cy="1220933"/>
          </a:xfrm>
        </p:spPr>
        <p:txBody>
          <a:bodyPr rtlCol="0" anchor="t">
            <a:normAutofit/>
          </a:bodyPr>
          <a:lstStyle>
            <a:lvl1pPr marL="0" indent="0">
              <a:spcBef>
                <a:spcPts val="0"/>
              </a:spcBef>
              <a:buNone/>
              <a:defRPr sz="2800" cap="all" spc="200" baseline="0">
                <a:solidFill>
                  <a:schemeClr val="accent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C2FCBF0A-DBF2-4CD4-915E-4B84EC60A67A}" type="datetime1">
              <a:rPr lang="en-GB" noProof="0" smtClean="0"/>
              <a:t>28/05/2024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C014DD1E-5D91-48A3-AD6D-45FBA980D106}" type="slidenum">
              <a:rPr lang="en-GB" noProof="0" smtClean="0"/>
              <a:t>‹#›</a:t>
            </a:fld>
            <a:endParaRPr lang="en-GB" noProof="0"/>
          </a:p>
        </p:txBody>
      </p:sp>
    </p:spTree>
    <p:extLst>
      <p:ext uri="{BB962C8B-B14F-4D97-AF65-F5344CB8AC3E}">
        <p14:creationId xmlns:p14="http://schemas.microsoft.com/office/powerpoint/2010/main" val="3616330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sz="half" idx="1"/>
          </p:nvPr>
        </p:nvSpPr>
        <p:spPr>
          <a:xfrm>
            <a:off x="1218883" y="1706880"/>
            <a:ext cx="5078677" cy="4465320"/>
          </a:xfrm>
        </p:spPr>
        <p:txBody>
          <a:bodyPr rtlCol="0">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baseline="0"/>
            </a:lvl8pPr>
            <a:lvl9pPr>
              <a:defRPr sz="2000" baseline="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p:cNvSpPr>
            <a:spLocks noGrp="1"/>
          </p:cNvSpPr>
          <p:nvPr>
            <p:ph sz="half" idx="2"/>
          </p:nvPr>
        </p:nvSpPr>
        <p:spPr>
          <a:xfrm>
            <a:off x="6500707" y="1706880"/>
            <a:ext cx="5078677" cy="4465320"/>
          </a:xfrm>
        </p:spPr>
        <p:txBody>
          <a:bodyPr rtlCol="0">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p:cNvSpPr>
            <a:spLocks noGrp="1"/>
          </p:cNvSpPr>
          <p:nvPr>
            <p:ph type="dt" sz="half" idx="10"/>
          </p:nvPr>
        </p:nvSpPr>
        <p:spPr/>
        <p:txBody>
          <a:bodyPr rtlCol="0"/>
          <a:lstStyle/>
          <a:p>
            <a:pPr rtl="0"/>
            <a:fld id="{C091E3AD-3167-46A7-BEDF-E42EFCB12927}" type="datetime1">
              <a:rPr lang="en-GB" noProof="0" smtClean="0"/>
              <a:t>28/05/2024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C014DD1E-5D91-48A3-AD6D-45FBA980D106}" type="slidenum">
              <a:rPr lang="en-GB" noProof="0" smtClean="0"/>
              <a:t>‹#›</a:t>
            </a:fld>
            <a:endParaRPr lang="en-GB" noProof="0"/>
          </a:p>
        </p:txBody>
      </p:sp>
    </p:spTree>
    <p:extLst>
      <p:ext uri="{BB962C8B-B14F-4D97-AF65-F5344CB8AC3E}">
        <p14:creationId xmlns:p14="http://schemas.microsoft.com/office/powerpoint/2010/main" val="35576477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1218883" y="1701800"/>
            <a:ext cx="5082740" cy="914400"/>
          </a:xfrm>
        </p:spPr>
        <p:txBody>
          <a:bodyPr rtlCol="0" anchor="b">
            <a:normAutofit/>
          </a:bodyPr>
          <a:lstStyle>
            <a:lvl1pPr marL="0" indent="0">
              <a:spcBef>
                <a:spcPts val="0"/>
              </a:spcBef>
              <a:buNone/>
              <a:defRPr sz="2800" b="0" cap="all" spc="200" baseline="0">
                <a:solidFill>
                  <a:schemeClr val="accent1"/>
                </a:solidFill>
              </a:defRPr>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rtl="0"/>
            <a:r>
              <a:rPr lang="en-US" noProof="0"/>
              <a:t>Click to edit Master text styles</a:t>
            </a:r>
          </a:p>
        </p:txBody>
      </p:sp>
      <p:sp>
        <p:nvSpPr>
          <p:cNvPr id="4" name="Content Placeholder 3"/>
          <p:cNvSpPr>
            <a:spLocks noGrp="1"/>
          </p:cNvSpPr>
          <p:nvPr>
            <p:ph sz="half" idx="2"/>
          </p:nvPr>
        </p:nvSpPr>
        <p:spPr>
          <a:xfrm>
            <a:off x="1218883" y="2717800"/>
            <a:ext cx="5078677" cy="3454400"/>
          </a:xfrm>
        </p:spPr>
        <p:txBody>
          <a:bodyPr rtlCol="0">
            <a:noAutofit/>
          </a:bodyPr>
          <a:lstStyle>
            <a:lvl1pPr>
              <a:defRPr sz="2800"/>
            </a:lvl1pPr>
            <a:lvl2pPr>
              <a:defRPr sz="2400"/>
            </a:lvl2pPr>
            <a:lvl3pPr>
              <a:defRPr sz="2000"/>
            </a:lvl3pPr>
            <a:lvl4pPr>
              <a:defRPr sz="2000"/>
            </a:lvl4pPr>
            <a:lvl5pPr>
              <a:defRPr sz="2000"/>
            </a:lvl5pPr>
            <a:lvl6pPr>
              <a:defRPr sz="2000"/>
            </a:lvl6pPr>
            <a:lvl7pPr>
              <a:defRPr sz="2000" baseline="0"/>
            </a:lvl7pPr>
            <a:lvl8pPr>
              <a:defRPr sz="2000" baseline="0"/>
            </a:lvl8pPr>
            <a:lvl9pPr>
              <a:defRPr sz="2000" baseline="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6496644" y="1701800"/>
            <a:ext cx="5082740" cy="914400"/>
          </a:xfrm>
        </p:spPr>
        <p:txBody>
          <a:bodyPr rtlCol="0" anchor="b">
            <a:normAutofit/>
          </a:bodyPr>
          <a:lstStyle>
            <a:lvl1pPr marL="0" indent="0">
              <a:spcBef>
                <a:spcPts val="0"/>
              </a:spcBef>
              <a:buNone/>
              <a:defRPr sz="2800" b="0" cap="all" spc="200" baseline="0">
                <a:solidFill>
                  <a:schemeClr val="accent1"/>
                </a:solidFill>
              </a:defRPr>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rtl="0"/>
            <a:r>
              <a:rPr lang="en-US" noProof="0"/>
              <a:t>Click to edit Master text styles</a:t>
            </a:r>
          </a:p>
        </p:txBody>
      </p:sp>
      <p:sp>
        <p:nvSpPr>
          <p:cNvPr id="6" name="Content Placeholder 5"/>
          <p:cNvSpPr>
            <a:spLocks noGrp="1"/>
          </p:cNvSpPr>
          <p:nvPr>
            <p:ph sz="quarter" idx="4"/>
          </p:nvPr>
        </p:nvSpPr>
        <p:spPr>
          <a:xfrm>
            <a:off x="6500707" y="2717800"/>
            <a:ext cx="5078677" cy="3454400"/>
          </a:xfrm>
        </p:spPr>
        <p:txBody>
          <a:bodyPr rtlCol="0">
            <a:noAutofit/>
          </a:bodyPr>
          <a:lstStyle>
            <a:lvl1pPr>
              <a:defRPr sz="2800"/>
            </a:lvl1pPr>
            <a:lvl2pPr>
              <a:defRPr sz="2400"/>
            </a:lvl2pPr>
            <a:lvl3pPr>
              <a:defRPr sz="2000"/>
            </a:lvl3pPr>
            <a:lvl4pPr>
              <a:defRPr sz="2000"/>
            </a:lvl4pPr>
            <a:lvl5pPr>
              <a:defRPr sz="2000"/>
            </a:lvl5pPr>
            <a:lvl6pPr>
              <a:defRPr sz="2000" baseline="0"/>
            </a:lvl6pPr>
            <a:lvl7pPr>
              <a:defRPr sz="2000" baseline="0"/>
            </a:lvl7pPr>
            <a:lvl8pPr>
              <a:defRPr sz="2000" baseline="0"/>
            </a:lvl8pPr>
            <a:lvl9pPr>
              <a:defRPr sz="2000" baseline="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p:cNvSpPr>
            <a:spLocks noGrp="1"/>
          </p:cNvSpPr>
          <p:nvPr>
            <p:ph type="dt" sz="half" idx="10"/>
          </p:nvPr>
        </p:nvSpPr>
        <p:spPr/>
        <p:txBody>
          <a:bodyPr rtlCol="0"/>
          <a:lstStyle/>
          <a:p>
            <a:pPr rtl="0"/>
            <a:fld id="{E2A5E805-2D7D-44F5-BC81-8F0A2E6F9819}" type="datetime1">
              <a:rPr lang="en-GB" noProof="0" smtClean="0"/>
              <a:t>28/05/2024</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C014DD1E-5D91-48A3-AD6D-45FBA980D106}" type="slidenum">
              <a:rPr lang="en-GB" noProof="0" smtClean="0"/>
              <a:t>‹#›</a:t>
            </a:fld>
            <a:endParaRPr lang="en-GB" noProof="0"/>
          </a:p>
        </p:txBody>
      </p:sp>
    </p:spTree>
    <p:extLst>
      <p:ext uri="{BB962C8B-B14F-4D97-AF65-F5344CB8AC3E}">
        <p14:creationId xmlns:p14="http://schemas.microsoft.com/office/powerpoint/2010/main" val="595381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Date Placeholder 2"/>
          <p:cNvSpPr>
            <a:spLocks noGrp="1"/>
          </p:cNvSpPr>
          <p:nvPr>
            <p:ph type="dt" sz="half" idx="10"/>
          </p:nvPr>
        </p:nvSpPr>
        <p:spPr/>
        <p:txBody>
          <a:bodyPr rtlCol="0"/>
          <a:lstStyle/>
          <a:p>
            <a:pPr rtl="0"/>
            <a:fld id="{6B54CA11-C522-48E0-9009-5E0E13DE7E2F}" type="datetime1">
              <a:rPr lang="en-GB" noProof="0" smtClean="0"/>
              <a:t>28/05/2024</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C014DD1E-5D91-48A3-AD6D-45FBA980D106}" type="slidenum">
              <a:rPr lang="en-GB" noProof="0" smtClean="0"/>
              <a:t>‹#›</a:t>
            </a:fld>
            <a:endParaRPr lang="en-GB" noProof="0"/>
          </a:p>
        </p:txBody>
      </p:sp>
    </p:spTree>
    <p:extLst>
      <p:ext uri="{BB962C8B-B14F-4D97-AF65-F5344CB8AC3E}">
        <p14:creationId xmlns:p14="http://schemas.microsoft.com/office/powerpoint/2010/main" val="1515229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4B69F0B7-9939-4C2D-8E75-6337765C5DAD}" type="datetime1">
              <a:rPr lang="en-GB" noProof="0" smtClean="0"/>
              <a:t>28/05/2024</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C014DD1E-5D91-48A3-AD6D-45FBA980D106}" type="slidenum">
              <a:rPr lang="en-GB" noProof="0" smtClean="0"/>
              <a:t>‹#›</a:t>
            </a:fld>
            <a:endParaRPr lang="en-GB" noProof="0"/>
          </a:p>
        </p:txBody>
      </p:sp>
    </p:spTree>
    <p:extLst>
      <p:ext uri="{BB962C8B-B14F-4D97-AF65-F5344CB8AC3E}">
        <p14:creationId xmlns:p14="http://schemas.microsoft.com/office/powerpoint/2010/main" val="2172478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8882" y="1701800"/>
            <a:ext cx="4062942" cy="2438400"/>
          </a:xfrm>
        </p:spPr>
        <p:txBody>
          <a:bodyPr rtlCol="0" anchor="b">
            <a:normAutofit/>
          </a:bodyPr>
          <a:lstStyle>
            <a:lvl1pPr algn="l">
              <a:defRPr sz="2800" b="0" cap="all" spc="200" baseline="0">
                <a:solidFill>
                  <a:schemeClr val="accent1"/>
                </a:solidFill>
              </a:defRPr>
            </a:lvl1pPr>
          </a:lstStyle>
          <a:p>
            <a:pPr rtl="0"/>
            <a:r>
              <a:rPr lang="en-US" noProof="0"/>
              <a:t>Click to edit Master title style</a:t>
            </a:r>
            <a:endParaRPr lang="en-GB" noProof="0"/>
          </a:p>
        </p:txBody>
      </p:sp>
      <p:sp>
        <p:nvSpPr>
          <p:cNvPr id="4" name="Text Placeholder 3"/>
          <p:cNvSpPr>
            <a:spLocks noGrp="1"/>
          </p:cNvSpPr>
          <p:nvPr>
            <p:ph type="body" sz="half" idx="2"/>
          </p:nvPr>
        </p:nvSpPr>
        <p:spPr>
          <a:xfrm>
            <a:off x="1218882" y="4241800"/>
            <a:ext cx="4062942" cy="1930400"/>
          </a:xfrm>
        </p:spPr>
        <p:txBody>
          <a:bodyPr rtlCol="0">
            <a:normAutofit/>
          </a:bodyPr>
          <a:lstStyle>
            <a:lvl1pPr marL="0" indent="0">
              <a:buNone/>
              <a:defRPr sz="20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rtl="0"/>
            <a:r>
              <a:rPr lang="en-US" noProof="0"/>
              <a:t>Click to edit Master text styles</a:t>
            </a:r>
          </a:p>
        </p:txBody>
      </p:sp>
      <p:sp>
        <p:nvSpPr>
          <p:cNvPr id="3" name="Content Placeholder 2"/>
          <p:cNvSpPr>
            <a:spLocks noGrp="1"/>
          </p:cNvSpPr>
          <p:nvPr>
            <p:ph idx="1"/>
          </p:nvPr>
        </p:nvSpPr>
        <p:spPr>
          <a:xfrm>
            <a:off x="5484971" y="584200"/>
            <a:ext cx="6094413" cy="5588000"/>
          </a:xfrm>
        </p:spPr>
        <p:txBody>
          <a:bodyPr rtlCol="0">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baseline="0"/>
            </a:lvl8pPr>
            <a:lvl9pPr>
              <a:defRPr sz="2000" baseline="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p:cNvSpPr>
            <a:spLocks noGrp="1"/>
          </p:cNvSpPr>
          <p:nvPr>
            <p:ph type="dt" sz="half" idx="10"/>
          </p:nvPr>
        </p:nvSpPr>
        <p:spPr/>
        <p:txBody>
          <a:bodyPr rtlCol="0"/>
          <a:lstStyle/>
          <a:p>
            <a:pPr rtl="0"/>
            <a:fld id="{25F4CA4E-ED4F-4065-AF98-F18C0961B006}" type="datetime1">
              <a:rPr lang="en-GB" noProof="0" smtClean="0"/>
              <a:t>28/05/2024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C014DD1E-5D91-48A3-AD6D-45FBA980D106}" type="slidenum">
              <a:rPr lang="en-GB" noProof="0" smtClean="0"/>
              <a:t>‹#›</a:t>
            </a:fld>
            <a:endParaRPr lang="en-GB" noProof="0"/>
          </a:p>
        </p:txBody>
      </p:sp>
    </p:spTree>
    <p:extLst>
      <p:ext uri="{BB962C8B-B14F-4D97-AF65-F5344CB8AC3E}">
        <p14:creationId xmlns:p14="http://schemas.microsoft.com/office/powerpoint/2010/main" val="1618139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8882" y="1701800"/>
            <a:ext cx="4062942" cy="2438400"/>
          </a:xfrm>
        </p:spPr>
        <p:txBody>
          <a:bodyPr rtlCol="0" anchor="b">
            <a:normAutofit/>
          </a:bodyPr>
          <a:lstStyle>
            <a:lvl1pPr algn="l">
              <a:defRPr sz="2800" b="0" cap="all" spc="200" baseline="0">
                <a:solidFill>
                  <a:schemeClr val="accent1"/>
                </a:solidFill>
              </a:defRPr>
            </a:lvl1pPr>
          </a:lstStyle>
          <a:p>
            <a:pPr rtl="0"/>
            <a:r>
              <a:rPr lang="en-US" noProof="0"/>
              <a:t>Click to edit Master title style</a:t>
            </a:r>
            <a:endParaRPr lang="en-GB" noProof="0"/>
          </a:p>
        </p:txBody>
      </p:sp>
      <p:sp>
        <p:nvSpPr>
          <p:cNvPr id="4" name="Text Placeholder 3"/>
          <p:cNvSpPr>
            <a:spLocks noGrp="1"/>
          </p:cNvSpPr>
          <p:nvPr>
            <p:ph type="body" sz="half" idx="2"/>
          </p:nvPr>
        </p:nvSpPr>
        <p:spPr>
          <a:xfrm>
            <a:off x="1218882" y="4241800"/>
            <a:ext cx="4062942" cy="1930400"/>
          </a:xfrm>
        </p:spPr>
        <p:txBody>
          <a:bodyPr rtlCol="0">
            <a:normAutofit/>
          </a:bodyPr>
          <a:lstStyle>
            <a:lvl1pPr marL="0" indent="0">
              <a:buNone/>
              <a:defRPr sz="20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rtl="0"/>
            <a:r>
              <a:rPr lang="en-US" noProof="0"/>
              <a:t>Click to 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5484971" y="584200"/>
            <a:ext cx="6094413" cy="5588000"/>
          </a:xfrm>
          <a:ln w="12700">
            <a:solidFill>
              <a:schemeClr val="bg1">
                <a:lumMod val="75000"/>
                <a:lumOff val="25000"/>
              </a:schemeClr>
            </a:solidFill>
            <a:miter lim="800000"/>
          </a:ln>
        </p:spPr>
        <p:txBody>
          <a:bodyPr rtlCol="0">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pPr rtl="0"/>
            <a:r>
              <a:rPr lang="en-US" noProof="0"/>
              <a:t>Click icon to add picture</a:t>
            </a:r>
            <a:endParaRPr lang="en-GB" noProof="0"/>
          </a:p>
        </p:txBody>
      </p:sp>
      <p:sp>
        <p:nvSpPr>
          <p:cNvPr id="5" name="Date Placeholder 4"/>
          <p:cNvSpPr>
            <a:spLocks noGrp="1"/>
          </p:cNvSpPr>
          <p:nvPr>
            <p:ph type="dt" sz="half" idx="10"/>
          </p:nvPr>
        </p:nvSpPr>
        <p:spPr/>
        <p:txBody>
          <a:bodyPr rtlCol="0"/>
          <a:lstStyle/>
          <a:p>
            <a:pPr rtl="0"/>
            <a:fld id="{B038B525-21B1-40F9-8BBC-A5DFB2600A68}" type="datetime1">
              <a:rPr lang="en-GB" noProof="0" smtClean="0"/>
              <a:t>28/05/2024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C014DD1E-5D91-48A3-AD6D-45FBA980D106}" type="slidenum">
              <a:rPr lang="en-GB" noProof="0" smtClean="0"/>
              <a:t>‹#›</a:t>
            </a:fld>
            <a:endParaRPr lang="en-GB" noProof="0"/>
          </a:p>
        </p:txBody>
      </p:sp>
    </p:spTree>
    <p:extLst>
      <p:ext uri="{BB962C8B-B14F-4D97-AF65-F5344CB8AC3E}">
        <p14:creationId xmlns:p14="http://schemas.microsoft.com/office/powerpoint/2010/main" val="42234316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p:txBody>
          <a:bodyPr vert="eaVert" rtlCol="0"/>
          <a:lstStyle>
            <a:lvl5pPr>
              <a:defRPr/>
            </a:lvl5pPr>
            <a:lvl6pPr>
              <a:defRPr/>
            </a:lvl6pPr>
            <a:lvl7pPr>
              <a:defRPr/>
            </a:lvl7pPr>
            <a:lvl8pPr>
              <a:defRPr baseline="0"/>
            </a:lvl8pPr>
            <a:lvl9pPr>
              <a:defRPr baseline="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7F92DB49-BB09-4B22-9578-F53F1146C20C}" type="datetime1">
              <a:rPr lang="en-GB" noProof="0" smtClean="0"/>
              <a:t>28/05/2024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C014DD1E-5D91-48A3-AD6D-45FBA980D106}" type="slidenum">
              <a:rPr lang="en-GB" noProof="0" smtClean="0"/>
              <a:t>‹#›</a:t>
            </a:fld>
            <a:endParaRPr lang="en-GB" noProof="0"/>
          </a:p>
        </p:txBody>
      </p:sp>
    </p:spTree>
    <p:extLst>
      <p:ext uri="{BB962C8B-B14F-4D97-AF65-F5344CB8AC3E}">
        <p14:creationId xmlns:p14="http://schemas.microsoft.com/office/powerpoint/2010/main" val="1996675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584200"/>
            <a:ext cx="2742486" cy="5588000"/>
          </a:xfrm>
        </p:spPr>
        <p:txBody>
          <a:bodyPr vert="eaVert"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a:xfrm>
            <a:off x="1218882" y="584200"/>
            <a:ext cx="7414869" cy="5588000"/>
          </a:xfrm>
        </p:spPr>
        <p:txBody>
          <a:bodyPr vert="eaVert" rtlCol="0"/>
          <a:lstStyle>
            <a:lvl5pPr>
              <a:defRPr/>
            </a:lvl5pPr>
            <a:lvl6pPr>
              <a:defRPr/>
            </a:lvl6pPr>
            <a:lvl7pPr>
              <a:defRPr/>
            </a:lvl7pPr>
            <a:lvl8pPr>
              <a:defRPr/>
            </a:lvl8pPr>
            <a:lvl9pPr>
              <a:defRPr/>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05415726-BF0E-459A-82B4-A40CA274D4D5}" type="datetime1">
              <a:rPr lang="en-GB" noProof="0" smtClean="0"/>
              <a:t>28/05/2024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C014DD1E-5D91-48A3-AD6D-45FBA980D106}" type="slidenum">
              <a:rPr lang="en-GB" noProof="0" smtClean="0"/>
              <a:t>‹#›</a:t>
            </a:fld>
            <a:endParaRPr lang="en-GB" noProof="0"/>
          </a:p>
        </p:txBody>
      </p:sp>
    </p:spTree>
    <p:extLst>
      <p:ext uri="{BB962C8B-B14F-4D97-AF65-F5344CB8AC3E}">
        <p14:creationId xmlns:p14="http://schemas.microsoft.com/office/powerpoint/2010/main" val="595886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2">
                <a:tint val="100000"/>
                <a:shade val="0"/>
                <a:satMod val="100000"/>
              </a:schemeClr>
            </a:gs>
            <a:gs pos="85000">
              <a:schemeClr val="bg2">
                <a:tint val="100000"/>
                <a:shade val="30000"/>
                <a:satMod val="100000"/>
              </a:schemeClr>
            </a:gs>
            <a:gs pos="100000">
              <a:schemeClr val="bg2">
                <a:shade val="60000"/>
                <a:satMod val="100000"/>
              </a:schemeClr>
            </a:gs>
          </a:gsLst>
          <a:lin ang="3600000" scaled="0"/>
          <a:tileRect/>
        </a:gradFill>
        <a:effectLst/>
      </p:bgPr>
    </p:bg>
    <p:spTree>
      <p:nvGrpSpPr>
        <p:cNvPr id="1" name=""/>
        <p:cNvGrpSpPr/>
        <p:nvPr/>
      </p:nvGrpSpPr>
      <p:grpSpPr>
        <a:xfrm>
          <a:off x="0" y="0"/>
          <a:ext cx="0" cy="0"/>
          <a:chOff x="0" y="0"/>
          <a:chExt cx="0" cy="0"/>
        </a:xfrm>
      </p:grpSpPr>
      <p:grpSp>
        <p:nvGrpSpPr>
          <p:cNvPr id="15" name="left lines"/>
          <p:cNvGrpSpPr/>
          <p:nvPr/>
        </p:nvGrpSpPr>
        <p:grpSpPr>
          <a:xfrm>
            <a:off x="-15870" y="-3174"/>
            <a:ext cx="819993" cy="5229225"/>
            <a:chOff x="-11906" y="-2381"/>
            <a:chExt cx="615155" cy="3921919"/>
          </a:xfrm>
        </p:grpSpPr>
        <p:sp>
          <p:nvSpPr>
            <p:cNvPr id="10" name="Freeform 9"/>
            <p:cNvSpPr/>
            <p:nvPr/>
          </p:nvSpPr>
          <p:spPr>
            <a:xfrm>
              <a:off x="-9526" y="0"/>
              <a:ext cx="612775" cy="3919538"/>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Lst>
              <a:ahLst/>
              <a:cxnLst>
                <a:cxn ang="0">
                  <a:pos x="connsiteX0" y="connsiteY0"/>
                </a:cxn>
                <a:cxn ang="0">
                  <a:pos x="connsiteX1" y="connsiteY1"/>
                </a:cxn>
                <a:cxn ang="0">
                  <a:pos x="connsiteX2" y="connsiteY2"/>
                </a:cxn>
              </a:cxnLst>
              <a:rect l="l" t="t" r="r" b="b"/>
              <a:pathLst>
                <a:path w="612775" h="3919538">
                  <a:moveTo>
                    <a:pt x="0" y="3919538"/>
                  </a:moveTo>
                  <a:lnTo>
                    <a:pt x="612775" y="2984500"/>
                  </a:lnTo>
                  <a:lnTo>
                    <a:pt x="612775" y="0"/>
                  </a:lnTo>
                </a:path>
              </a:pathLst>
            </a:custGeom>
            <a:noFill/>
            <a:ln w="38100">
              <a:gradFill>
                <a:gsLst>
                  <a:gs pos="50000">
                    <a:schemeClr val="accent1">
                      <a:lumMod val="75000"/>
                    </a:schemeClr>
                  </a:gs>
                  <a:gs pos="0">
                    <a:schemeClr val="accent1"/>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Freeform 10"/>
            <p:cNvSpPr/>
            <p:nvPr/>
          </p:nvSpPr>
          <p:spPr>
            <a:xfrm>
              <a:off x="-11906" y="0"/>
              <a:ext cx="410751" cy="3421856"/>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3919538 h 3919538"/>
                <a:gd name="connsiteX1" fmla="*/ 202024 w 612775"/>
                <a:gd name="connsiteY1" fmla="*/ 3607676 h 3919538"/>
                <a:gd name="connsiteX2" fmla="*/ 612775 w 612775"/>
                <a:gd name="connsiteY2" fmla="*/ 2984500 h 3919538"/>
                <a:gd name="connsiteX3" fmla="*/ 612775 w 612775"/>
                <a:gd name="connsiteY3" fmla="*/ 0 h 3919538"/>
                <a:gd name="connsiteX0" fmla="*/ 0 w 410751"/>
                <a:gd name="connsiteY0" fmla="*/ 3607676 h 3607676"/>
                <a:gd name="connsiteX1" fmla="*/ 410751 w 410751"/>
                <a:gd name="connsiteY1" fmla="*/ 2984500 h 3607676"/>
                <a:gd name="connsiteX2" fmla="*/ 410751 w 410751"/>
                <a:gd name="connsiteY2" fmla="*/ 0 h 3607676"/>
                <a:gd name="connsiteX0" fmla="*/ 0 w 410751"/>
                <a:gd name="connsiteY0" fmla="*/ 3607676 h 3607676"/>
                <a:gd name="connsiteX1" fmla="*/ 410751 w 410751"/>
                <a:gd name="connsiteY1" fmla="*/ 2984500 h 3607676"/>
                <a:gd name="connsiteX2" fmla="*/ 409575 w 410751"/>
                <a:gd name="connsiteY2" fmla="*/ 185820 h 3607676"/>
                <a:gd name="connsiteX3" fmla="*/ 410751 w 410751"/>
                <a:gd name="connsiteY3" fmla="*/ 0 h 3607676"/>
                <a:gd name="connsiteX0" fmla="*/ 0 w 410751"/>
                <a:gd name="connsiteY0" fmla="*/ 3421856 h 3421856"/>
                <a:gd name="connsiteX1" fmla="*/ 410751 w 410751"/>
                <a:gd name="connsiteY1" fmla="*/ 2798680 h 3421856"/>
                <a:gd name="connsiteX2" fmla="*/ 409575 w 410751"/>
                <a:gd name="connsiteY2" fmla="*/ 0 h 3421856"/>
              </a:gdLst>
              <a:ahLst/>
              <a:cxnLst>
                <a:cxn ang="0">
                  <a:pos x="connsiteX0" y="connsiteY0"/>
                </a:cxn>
                <a:cxn ang="0">
                  <a:pos x="connsiteX1" y="connsiteY1"/>
                </a:cxn>
                <a:cxn ang="0">
                  <a:pos x="connsiteX2" y="connsiteY2"/>
                </a:cxn>
              </a:cxnLst>
              <a:rect l="l" t="t" r="r" b="b"/>
              <a:pathLst>
                <a:path w="410751" h="3421856">
                  <a:moveTo>
                    <a:pt x="0" y="3421856"/>
                  </a:moveTo>
                  <a:lnTo>
                    <a:pt x="410751" y="2798680"/>
                  </a:lnTo>
                  <a:lnTo>
                    <a:pt x="409575" y="0"/>
                  </a:lnTo>
                </a:path>
              </a:pathLst>
            </a:custGeom>
            <a:noFill/>
            <a:ln w="28575">
              <a:gradFill>
                <a:gsLst>
                  <a:gs pos="0">
                    <a:schemeClr val="accent1">
                      <a:lumMod val="75000"/>
                    </a:schemeClr>
                  </a:gs>
                  <a:gs pos="50000">
                    <a:schemeClr val="accent1">
                      <a:lumMod val="75000"/>
                    </a:schemeClr>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Freeform 13"/>
            <p:cNvSpPr/>
            <p:nvPr/>
          </p:nvSpPr>
          <p:spPr>
            <a:xfrm>
              <a:off x="-7144" y="-2381"/>
              <a:ext cx="238919" cy="2976561"/>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3919538 h 3919538"/>
                <a:gd name="connsiteX1" fmla="*/ 373856 w 612775"/>
                <a:gd name="connsiteY1" fmla="*/ 3344891 h 3919538"/>
                <a:gd name="connsiteX2" fmla="*/ 612775 w 612775"/>
                <a:gd name="connsiteY2" fmla="*/ 2984500 h 3919538"/>
                <a:gd name="connsiteX3" fmla="*/ 612775 w 612775"/>
                <a:gd name="connsiteY3" fmla="*/ 0 h 3919538"/>
                <a:gd name="connsiteX0" fmla="*/ 0 w 238919"/>
                <a:gd name="connsiteY0" fmla="*/ 3344891 h 3344891"/>
                <a:gd name="connsiteX1" fmla="*/ 238919 w 238919"/>
                <a:gd name="connsiteY1" fmla="*/ 2984500 h 3344891"/>
                <a:gd name="connsiteX2" fmla="*/ 238919 w 238919"/>
                <a:gd name="connsiteY2" fmla="*/ 0 h 3344891"/>
                <a:gd name="connsiteX0" fmla="*/ 0 w 238919"/>
                <a:gd name="connsiteY0" fmla="*/ 3344891 h 3344891"/>
                <a:gd name="connsiteX1" fmla="*/ 238919 w 238919"/>
                <a:gd name="connsiteY1" fmla="*/ 2984500 h 3344891"/>
                <a:gd name="connsiteX2" fmla="*/ 238125 w 238919"/>
                <a:gd name="connsiteY2" fmla="*/ 368330 h 3344891"/>
                <a:gd name="connsiteX3" fmla="*/ 238919 w 238919"/>
                <a:gd name="connsiteY3" fmla="*/ 0 h 3344891"/>
                <a:gd name="connsiteX0" fmla="*/ 0 w 238919"/>
                <a:gd name="connsiteY0" fmla="*/ 2976561 h 2976561"/>
                <a:gd name="connsiteX1" fmla="*/ 238919 w 238919"/>
                <a:gd name="connsiteY1" fmla="*/ 2616170 h 2976561"/>
                <a:gd name="connsiteX2" fmla="*/ 238125 w 238919"/>
                <a:gd name="connsiteY2" fmla="*/ 0 h 2976561"/>
              </a:gdLst>
              <a:ahLst/>
              <a:cxnLst>
                <a:cxn ang="0">
                  <a:pos x="connsiteX0" y="connsiteY0"/>
                </a:cxn>
                <a:cxn ang="0">
                  <a:pos x="connsiteX1" y="connsiteY1"/>
                </a:cxn>
                <a:cxn ang="0">
                  <a:pos x="connsiteX2" y="connsiteY2"/>
                </a:cxn>
              </a:cxnLst>
              <a:rect l="l" t="t" r="r" b="b"/>
              <a:pathLst>
                <a:path w="238919" h="2976561">
                  <a:moveTo>
                    <a:pt x="0" y="2976561"/>
                  </a:moveTo>
                  <a:lnTo>
                    <a:pt x="238919" y="2616170"/>
                  </a:lnTo>
                  <a:cubicBezTo>
                    <a:pt x="238654" y="1744113"/>
                    <a:pt x="238390" y="872057"/>
                    <a:pt x="238125" y="0"/>
                  </a:cubicBezTo>
                </a:path>
              </a:pathLst>
            </a:custGeom>
            <a:noFill/>
            <a:ln w="25400">
              <a:gradFill>
                <a:gsLst>
                  <a:gs pos="0">
                    <a:schemeClr val="accent1">
                      <a:lumMod val="50000"/>
                    </a:schemeClr>
                  </a:gs>
                  <a:gs pos="100000">
                    <a:schemeClr val="accent1">
                      <a:lumMod val="7500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 name="Title Placeholder 1"/>
          <p:cNvSpPr>
            <a:spLocks noGrp="1"/>
          </p:cNvSpPr>
          <p:nvPr>
            <p:ph type="title"/>
          </p:nvPr>
        </p:nvSpPr>
        <p:spPr>
          <a:xfrm>
            <a:off x="1218883" y="274637"/>
            <a:ext cx="10360501" cy="1223963"/>
          </a:xfrm>
          <a:prstGeom prst="rect">
            <a:avLst/>
          </a:prstGeom>
        </p:spPr>
        <p:txBody>
          <a:bodyPr vert="horz" lIns="121899" tIns="60949" rIns="121899" bIns="60949" rtlCol="0" anchor="b">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1218883" y="1701797"/>
            <a:ext cx="10360501" cy="4462272"/>
          </a:xfrm>
          <a:prstGeom prst="rect">
            <a:avLst/>
          </a:prstGeom>
        </p:spPr>
        <p:txBody>
          <a:bodyPr vert="horz" lIns="121899" tIns="60949" rIns="121899" bIns="60949"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1218882" y="6356352"/>
            <a:ext cx="2234618" cy="365125"/>
          </a:xfrm>
          <a:prstGeom prst="rect">
            <a:avLst/>
          </a:prstGeom>
        </p:spPr>
        <p:txBody>
          <a:bodyPr vert="horz" lIns="121899" tIns="60949" rIns="121899" bIns="60949" rtlCol="0" anchor="ctr"/>
          <a:lstStyle>
            <a:lvl1pPr algn="l">
              <a:defRPr sz="1200">
                <a:solidFill>
                  <a:schemeClr val="tx1">
                    <a:tint val="75000"/>
                  </a:schemeClr>
                </a:solidFill>
              </a:defRPr>
            </a:lvl1pPr>
          </a:lstStyle>
          <a:p>
            <a:pPr rtl="0"/>
            <a:fld id="{FBC50D0D-1CAA-4C96-9528-67600A0F2072}" type="datetime1">
              <a:rPr lang="en-GB" noProof="0" smtClean="0"/>
              <a:t>28/05/2024</a:t>
            </a:fld>
            <a:endParaRPr lang="en-GB" noProof="0"/>
          </a:p>
        </p:txBody>
      </p:sp>
      <p:sp>
        <p:nvSpPr>
          <p:cNvPr id="5" name="Footer Placeholder 4"/>
          <p:cNvSpPr>
            <a:spLocks noGrp="1"/>
          </p:cNvSpPr>
          <p:nvPr>
            <p:ph type="ftr" sz="quarter" idx="3"/>
          </p:nvPr>
        </p:nvSpPr>
        <p:spPr>
          <a:xfrm>
            <a:off x="3453501" y="6356352"/>
            <a:ext cx="5281824" cy="365125"/>
          </a:xfrm>
          <a:prstGeom prst="rect">
            <a:avLst/>
          </a:prstGeom>
        </p:spPr>
        <p:txBody>
          <a:bodyPr vert="horz" lIns="121899" tIns="60949" rIns="121899" bIns="60949" rtlCol="0" anchor="ctr"/>
          <a:lstStyle>
            <a:lvl1pPr algn="ctr">
              <a:defRPr sz="120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10563649" y="6356352"/>
            <a:ext cx="1015735" cy="365125"/>
          </a:xfrm>
          <a:prstGeom prst="rect">
            <a:avLst/>
          </a:prstGeom>
        </p:spPr>
        <p:txBody>
          <a:bodyPr vert="horz" lIns="121899" tIns="60949" rIns="121899" bIns="60949" rtlCol="0" anchor="ctr"/>
          <a:lstStyle>
            <a:lvl1pPr algn="r">
              <a:defRPr sz="1200">
                <a:solidFill>
                  <a:schemeClr val="tx1">
                    <a:tint val="75000"/>
                  </a:schemeClr>
                </a:solidFill>
              </a:defRPr>
            </a:lvl1pPr>
          </a:lstStyle>
          <a:p>
            <a:pPr rtl="0"/>
            <a:fld id="{C014DD1E-5D91-48A3-AD6D-45FBA980D106}" type="slidenum">
              <a:rPr lang="en-GB" noProof="0" smtClean="0"/>
              <a:pPr/>
              <a:t>‹#›</a:t>
            </a:fld>
            <a:endParaRPr lang="en-GB" noProof="0"/>
          </a:p>
        </p:txBody>
      </p:sp>
    </p:spTree>
    <p:extLst>
      <p:ext uri="{BB962C8B-B14F-4D97-AF65-F5344CB8AC3E}">
        <p14:creationId xmlns:p14="http://schemas.microsoft.com/office/powerpoint/2010/main" val="13952758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1218987"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304747" indent="-304747" algn="l" defTabSz="1218987" rtl="0" eaLnBrk="1" latinLnBrk="0" hangingPunct="1">
        <a:lnSpc>
          <a:spcPct val="90000"/>
        </a:lnSpc>
        <a:spcBef>
          <a:spcPts val="1600"/>
        </a:spcBef>
        <a:buClr>
          <a:schemeClr val="accent1"/>
        </a:buClr>
        <a:buSzPct val="100000"/>
        <a:buFont typeface="Arial" pitchFamily="34" charset="0"/>
        <a:buChar char="•"/>
        <a:defRPr sz="2800" kern="1200">
          <a:solidFill>
            <a:schemeClr val="tx1"/>
          </a:solidFill>
          <a:latin typeface="+mn-lt"/>
          <a:ea typeface="+mn-ea"/>
          <a:cs typeface="+mn-cs"/>
        </a:defRPr>
      </a:lvl1pPr>
      <a:lvl2pPr marL="609493" indent="-231607" algn="l" defTabSz="1218987" rtl="0" eaLnBrk="1" latinLnBrk="0" hangingPunct="1">
        <a:lnSpc>
          <a:spcPct val="90000"/>
        </a:lnSpc>
        <a:spcBef>
          <a:spcPts val="800"/>
        </a:spcBef>
        <a:buClr>
          <a:schemeClr val="accent1"/>
        </a:buClr>
        <a:buSzPct val="80000"/>
        <a:buFont typeface="Arial" pitchFamily="34" charset="0"/>
        <a:buChar char="•"/>
        <a:defRPr sz="2400" kern="1200">
          <a:solidFill>
            <a:schemeClr val="tx1"/>
          </a:solidFill>
          <a:latin typeface="+mn-lt"/>
          <a:ea typeface="+mn-ea"/>
          <a:cs typeface="+mn-cs"/>
        </a:defRPr>
      </a:lvl2pPr>
      <a:lvl3pPr marL="914240"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3pPr>
      <a:lvl4pPr marL="1218987"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4pPr>
      <a:lvl5pPr marL="1523733"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5pPr>
      <a:lvl6pPr marL="1828480"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6pPr>
      <a:lvl7pPr marL="2133227"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7pPr>
      <a:lvl8pPr marL="2437973" indent="-231607" algn="l" defTabSz="1218987" rtl="0" eaLnBrk="1" latinLnBrk="0" hangingPunct="1">
        <a:lnSpc>
          <a:spcPct val="90000"/>
        </a:lnSpc>
        <a:spcBef>
          <a:spcPts val="800"/>
        </a:spcBef>
        <a:buClr>
          <a:schemeClr val="accent1"/>
        </a:buClr>
        <a:buSzPct val="80000"/>
        <a:buFont typeface="Arial" pitchFamily="34" charset="0"/>
        <a:buChar char="•"/>
        <a:defRPr sz="2000" kern="1200" baseline="0">
          <a:solidFill>
            <a:schemeClr val="tx1"/>
          </a:solidFill>
          <a:latin typeface="+mn-lt"/>
          <a:ea typeface="+mn-ea"/>
          <a:cs typeface="+mn-cs"/>
        </a:defRPr>
      </a:lvl8pPr>
      <a:lvl9pPr marL="2742720" indent="-231607" algn="l" defTabSz="1218987" rtl="0" eaLnBrk="1" latinLnBrk="0" hangingPunct="1">
        <a:lnSpc>
          <a:spcPct val="90000"/>
        </a:lnSpc>
        <a:spcBef>
          <a:spcPts val="800"/>
        </a:spcBef>
        <a:buClr>
          <a:schemeClr val="accent1"/>
        </a:buClr>
        <a:buSzPct val="80000"/>
        <a:buFont typeface="Arial" pitchFamily="34" charset="0"/>
        <a:buChar char="•"/>
        <a:defRPr sz="2000" kern="1200" baseline="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en.wikipedia.org/wiki/History_of_supercomputing#:~:text=The%20history%20of%20supercomputing%20goes%20back%20to%20the,in%201964%2C%20is%20generally%20considered%20the%20first%20supercomputer." TargetMode="External"/><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QuickStyle" Target="../diagrams/quickStyle1.xml"/><Relationship Id="rId11" Type="http://schemas.openxmlformats.org/officeDocument/2006/relationships/image" Target="../media/image9.png"/><Relationship Id="rId5" Type="http://schemas.openxmlformats.org/officeDocument/2006/relationships/diagramLayout" Target="../diagrams/layout1.xml"/><Relationship Id="rId10" Type="http://schemas.openxmlformats.org/officeDocument/2006/relationships/image" Target="../media/image8.jpeg"/><Relationship Id="rId4" Type="http://schemas.openxmlformats.org/officeDocument/2006/relationships/diagramData" Target="../diagrams/data1.xml"/><Relationship Id="rId9" Type="http://schemas.openxmlformats.org/officeDocument/2006/relationships/image" Target="../media/image7.gif"/></Relationships>
</file>

<file path=ppt/slides/_rels/slide7.xml.rels><?xml version="1.0" encoding="UTF-8" standalone="yes"?>
<Relationships xmlns="http://schemas.openxmlformats.org/package/2006/relationships"><Relationship Id="rId3" Type="http://schemas.openxmlformats.org/officeDocument/2006/relationships/hyperlink" Target="https://www.fool.com/investing/2019/09/12/ibm-unveils-z15-mainframe-with-a-focus-on-data-pri.aspx" TargetMode="External"/><Relationship Id="rId2" Type="http://schemas.openxmlformats.org/officeDocument/2006/relationships/image" Target="../media/image10.jpeg"/><Relationship Id="rId1" Type="http://schemas.openxmlformats.org/officeDocument/2006/relationships/slideLayout" Target="../slideLayouts/slideLayout4.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tomshardware.com/picturestory/508-mainframe-computer-history-2.html" TargetMode="External"/><Relationship Id="rId2" Type="http://schemas.openxmlformats.org/officeDocument/2006/relationships/hyperlink" Target="https://www.precisely.com/blog/mainframe/mainframe-history"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image" Target="../media/image14.jpeg"/></Relationships>
</file>

<file path=ppt/slides/_rels/slide11.xml.rels><?xml version="1.0" encoding="UTF-8" standalone="yes"?>
<Relationships xmlns="http://schemas.openxmlformats.org/package/2006/relationships"><Relationship Id="rId3" Type="http://schemas.openxmlformats.org/officeDocument/2006/relationships/hyperlink" Target="https://www.britannica.com/technology/digital-computer" TargetMode="External"/><Relationship Id="rId2" Type="http://schemas.openxmlformats.org/officeDocument/2006/relationships/hyperlink" Target="https://www.britannica.com/technology/minicomputer" TargetMode="External"/><Relationship Id="rId1" Type="http://schemas.openxmlformats.org/officeDocument/2006/relationships/slideLayout" Target="../slideLayouts/slideLayout3.xml"/><Relationship Id="rId4" Type="http://schemas.openxmlformats.org/officeDocument/2006/relationships/hyperlink" Target="https://cs.nyu.edu/courses/summer17/CSCI-UA.0004-002/bootstrap_computer_history_new/index.html"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5.xml"/><Relationship Id="rId5" Type="http://schemas.openxmlformats.org/officeDocument/2006/relationships/hyperlink" Target="https://www.techtarget.com/searchdatacenter/definition/mainframe" TargetMode="External"/><Relationship Id="rId4" Type="http://schemas.openxmlformats.org/officeDocument/2006/relationships/image" Target="../media/image17.jpeg"/></Relationships>
</file>

<file path=ppt/slides/_rels/slide14.xml.rels><?xml version="1.0" encoding="UTF-8" standalone="yes"?>
<Relationships xmlns="http://schemas.openxmlformats.org/package/2006/relationships"><Relationship Id="rId2" Type="http://schemas.openxmlformats.org/officeDocument/2006/relationships/hyperlink" Target="https://www.serverwatch.com/guides/what-is-a-server/"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www.google.com/url?sa=i&amp;url=https%3A%2F%2Fwww.techtarget.com%2Fsearchsecurity%2Ftip%2FThe-3-types-of-DNS-servers-and-how-they-work&amp;psig=AOvVaw3BVW3JWMws3nB8kwEWX0dn&amp;ust=1711302639441000&amp;source=images&amp;cd=vfe&amp;opi=89978449&amp;ved=0CBAQjRxqFwoTCLjPtaL5ioUDFQAAAAAdAAAAABAD" TargetMode="External"/><Relationship Id="rId2" Type="http://schemas.openxmlformats.org/officeDocument/2006/relationships/notesSlide" Target="../notesSlides/notesSlide8.xml"/><Relationship Id="rId1" Type="http://schemas.openxmlformats.org/officeDocument/2006/relationships/slideLayout" Target="../slideLayouts/slideLayout8.xml"/><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title"/>
          </p:nvPr>
        </p:nvSpPr>
        <p:spPr>
          <a:xfrm rot="10800000" flipV="1">
            <a:off x="785766" y="-473075"/>
            <a:ext cx="6363551" cy="1789050"/>
          </a:xfrm>
        </p:spPr>
        <p:txBody>
          <a:bodyPr rtlCol="0" anchor="b">
            <a:normAutofit/>
          </a:bodyPr>
          <a:lstStyle/>
          <a:p>
            <a:r>
              <a:rPr lang="en-GB" b="1" u="sng" dirty="0">
                <a:ea typeface="Calibri"/>
                <a:cs typeface="Calibri"/>
              </a:rPr>
              <a:t>Computer history</a:t>
            </a:r>
            <a:endParaRPr lang="en-GB" b="1" u="sng" dirty="0"/>
          </a:p>
        </p:txBody>
      </p:sp>
      <p:sp>
        <p:nvSpPr>
          <p:cNvPr id="1031" name="Text Placeholder 2">
            <a:extLst>
              <a:ext uri="{FF2B5EF4-FFF2-40B4-BE49-F238E27FC236}">
                <a16:creationId xmlns:a16="http://schemas.microsoft.com/office/drawing/2014/main" id="{BC32F307-A560-32C8-5572-BFADDC9D39D5}"/>
              </a:ext>
            </a:extLst>
          </p:cNvPr>
          <p:cNvSpPr>
            <a:spLocks noGrp="1"/>
          </p:cNvSpPr>
          <p:nvPr>
            <p:ph type="body" sz="half" idx="2"/>
          </p:nvPr>
        </p:nvSpPr>
        <p:spPr>
          <a:xfrm>
            <a:off x="1053852" y="3789040"/>
            <a:ext cx="4062942" cy="2520280"/>
          </a:xfrm>
        </p:spPr>
        <p:txBody>
          <a:bodyPr>
            <a:normAutofit fontScale="92500" lnSpcReduction="20000"/>
          </a:bodyPr>
          <a:lstStyle/>
          <a:p>
            <a:r>
              <a:rPr lang="en-US" dirty="0"/>
              <a:t>               </a:t>
            </a:r>
            <a:r>
              <a:rPr lang="en-US" dirty="0">
                <a:solidFill>
                  <a:schemeClr val="bg2">
                    <a:lumMod val="60000"/>
                    <a:lumOff val="40000"/>
                  </a:schemeClr>
                </a:solidFill>
              </a:rPr>
              <a:t>Presentation team </a:t>
            </a:r>
          </a:p>
          <a:p>
            <a:r>
              <a:rPr lang="en-US" dirty="0">
                <a:solidFill>
                  <a:schemeClr val="accent1"/>
                </a:solidFill>
              </a:rPr>
              <a:t>Ricardo</a:t>
            </a:r>
            <a:r>
              <a:rPr lang="ro-RO" dirty="0">
                <a:solidFill>
                  <a:schemeClr val="accent1"/>
                </a:solidFill>
              </a:rPr>
              <a:t> Cirpaci(2231282)</a:t>
            </a:r>
            <a:r>
              <a:rPr lang="en-US" dirty="0"/>
              <a:t> </a:t>
            </a:r>
          </a:p>
          <a:p>
            <a:r>
              <a:rPr lang="en-US" dirty="0">
                <a:solidFill>
                  <a:schemeClr val="accent1"/>
                </a:solidFill>
              </a:rPr>
              <a:t>Paula</a:t>
            </a:r>
            <a:r>
              <a:rPr lang="ro-RO" dirty="0">
                <a:solidFill>
                  <a:schemeClr val="accent1"/>
                </a:solidFill>
              </a:rPr>
              <a:t>-Iuliana-Langa(2325593)</a:t>
            </a:r>
            <a:endParaRPr lang="en-US" dirty="0">
              <a:solidFill>
                <a:schemeClr val="accent1"/>
              </a:solidFill>
            </a:endParaRPr>
          </a:p>
          <a:p>
            <a:r>
              <a:rPr lang="en-US" dirty="0">
                <a:solidFill>
                  <a:schemeClr val="accent1"/>
                </a:solidFill>
              </a:rPr>
              <a:t>Cosmina</a:t>
            </a:r>
            <a:r>
              <a:rPr lang="ro-RO" dirty="0">
                <a:solidFill>
                  <a:schemeClr val="accent1"/>
                </a:solidFill>
              </a:rPr>
              <a:t>-Anghel(2236141)</a:t>
            </a:r>
            <a:endParaRPr lang="en-US" dirty="0">
              <a:solidFill>
                <a:schemeClr val="accent1"/>
              </a:solidFill>
            </a:endParaRPr>
          </a:p>
          <a:p>
            <a:r>
              <a:rPr lang="en-US" dirty="0">
                <a:solidFill>
                  <a:schemeClr val="accent1"/>
                </a:solidFill>
              </a:rPr>
              <a:t>Marius</a:t>
            </a:r>
            <a:r>
              <a:rPr lang="ro-RO" dirty="0">
                <a:solidFill>
                  <a:schemeClr val="accent1"/>
                </a:solidFill>
              </a:rPr>
              <a:t>-Cirpaci(2311230)</a:t>
            </a:r>
          </a:p>
          <a:p>
            <a:r>
              <a:rPr lang="ro-RO" dirty="0">
                <a:solidFill>
                  <a:schemeClr val="accent1"/>
                </a:solidFill>
              </a:rPr>
              <a:t>David-Samuel-Anghel(2309987)</a:t>
            </a:r>
            <a:endParaRPr lang="en-US" dirty="0">
              <a:solidFill>
                <a:schemeClr val="accent1"/>
              </a:solidFill>
            </a:endParaRPr>
          </a:p>
          <a:p>
            <a:endParaRPr lang="en-US" dirty="0"/>
          </a:p>
          <a:p>
            <a:endParaRPr lang="en-US" dirty="0"/>
          </a:p>
        </p:txBody>
      </p:sp>
      <p:pic>
        <p:nvPicPr>
          <p:cNvPr id="1026" name="Picture 2" descr="GIF of the Day: The Retrofuturism of Kidmograph">
            <a:extLst>
              <a:ext uri="{FF2B5EF4-FFF2-40B4-BE49-F238E27FC236}">
                <a16:creationId xmlns:a16="http://schemas.microsoft.com/office/drawing/2014/main" id="{12B06A1A-6498-E88E-89A4-1CF4D66F579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84971" y="781980"/>
            <a:ext cx="6094413" cy="5192439"/>
          </a:xfrm>
          <a:prstGeom prst="rect">
            <a:avLst/>
          </a:prstGeom>
          <a:noFill/>
          <a:ln w="12700">
            <a:solidFill>
              <a:schemeClr val="bg1">
                <a:lumMod val="75000"/>
                <a:lumOff val="25000"/>
              </a:schemeClr>
            </a:solidFill>
            <a:miter lim="800000"/>
          </a:ln>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EED5014-ECEE-E5BE-C3AA-DA8C9E07B3A6}"/>
              </a:ext>
            </a:extLst>
          </p:cNvPr>
          <p:cNvSpPr txBox="1"/>
          <p:nvPr/>
        </p:nvSpPr>
        <p:spPr>
          <a:xfrm>
            <a:off x="5172307" y="2523892"/>
            <a:ext cx="1828800" cy="1828800"/>
          </a:xfrm>
          <a:prstGeom prst="rect">
            <a:avLst/>
          </a:prstGeom>
          <a:noFill/>
        </p:spPr>
        <p:txBody>
          <a:bodyPr wrap="square" rtlCol="0">
            <a:spAutoFit/>
          </a:bodyPr>
          <a:lstStyle/>
          <a:p>
            <a:pPr algn="ctr"/>
            <a:endParaRPr lang="en-US" sz="2800" dirty="0"/>
          </a:p>
        </p:txBody>
      </p:sp>
      <p:sp>
        <p:nvSpPr>
          <p:cNvPr id="3" name="TextBox 2">
            <a:extLst>
              <a:ext uri="{FF2B5EF4-FFF2-40B4-BE49-F238E27FC236}">
                <a16:creationId xmlns:a16="http://schemas.microsoft.com/office/drawing/2014/main" id="{8DEF931A-96E0-A7C0-9718-DDAC618FC014}"/>
              </a:ext>
            </a:extLst>
          </p:cNvPr>
          <p:cNvSpPr txBox="1"/>
          <p:nvPr/>
        </p:nvSpPr>
        <p:spPr>
          <a:xfrm>
            <a:off x="494527" y="1320427"/>
            <a:ext cx="4622267" cy="1384995"/>
          </a:xfrm>
          <a:prstGeom prst="rect">
            <a:avLst/>
          </a:prstGeom>
          <a:noFill/>
        </p:spPr>
        <p:txBody>
          <a:bodyPr wrap="square" lIns="91440" tIns="45720" rIns="91440" bIns="45720" rtlCol="0" anchor="t">
            <a:spAutoFit/>
          </a:bodyPr>
          <a:lstStyle/>
          <a:p>
            <a:pPr algn="ctr"/>
            <a:r>
              <a:rPr lang="ro-RO" sz="2800" dirty="0">
                <a:solidFill>
                  <a:schemeClr val="accent1">
                    <a:lumMod val="75000"/>
                  </a:schemeClr>
                </a:solidFill>
              </a:rPr>
              <a:t>School:UWTSD </a:t>
            </a:r>
          </a:p>
          <a:p>
            <a:pPr algn="ctr"/>
            <a:r>
              <a:rPr lang="ro-RO" sz="2800" dirty="0" err="1">
                <a:solidFill>
                  <a:schemeClr val="accent1">
                    <a:lumMod val="75000"/>
                  </a:schemeClr>
                </a:solidFill>
              </a:rPr>
              <a:t>Class;CERTHE</a:t>
            </a:r>
            <a:r>
              <a:rPr lang="ro-RO" sz="2800" dirty="0">
                <a:solidFill>
                  <a:schemeClr val="accent1">
                    <a:lumMod val="75000"/>
                  </a:schemeClr>
                </a:solidFill>
              </a:rPr>
              <a:t> Digital Skills</a:t>
            </a:r>
          </a:p>
          <a:p>
            <a:pPr algn="ctr"/>
            <a:r>
              <a:rPr lang="ro-RO" sz="2800" dirty="0" err="1">
                <a:solidFill>
                  <a:schemeClr val="accent1">
                    <a:lumMod val="75000"/>
                  </a:schemeClr>
                </a:solidFill>
              </a:rPr>
              <a:t>Teach</a:t>
            </a:r>
            <a:r>
              <a:rPr lang="ro-RO" sz="2800" dirty="0">
                <a:solidFill>
                  <a:schemeClr val="accent1">
                    <a:lumMod val="75000"/>
                  </a:schemeClr>
                </a:solidFill>
              </a:rPr>
              <a:t> : </a:t>
            </a:r>
            <a:r>
              <a:rPr lang="ro-RO" sz="2800" dirty="0" err="1">
                <a:solidFill>
                  <a:schemeClr val="accent1">
                    <a:lumMod val="75000"/>
                  </a:schemeClr>
                </a:solidFill>
              </a:rPr>
              <a:t>Natan</a:t>
            </a:r>
            <a:r>
              <a:rPr lang="ro-RO" sz="2800" dirty="0">
                <a:solidFill>
                  <a:schemeClr val="accent1">
                    <a:lumMod val="75000"/>
                  </a:schemeClr>
                </a:solidFill>
              </a:rPr>
              <a:t> Morgan </a:t>
            </a:r>
          </a:p>
        </p:txBody>
      </p:sp>
    </p:spTree>
    <p:extLst>
      <p:ext uri="{BB962C8B-B14F-4D97-AF65-F5344CB8AC3E}">
        <p14:creationId xmlns:p14="http://schemas.microsoft.com/office/powerpoint/2010/main" val="1332291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nodeType="clickEffect">
                                  <p:stCondLst>
                                    <p:cond delay="0"/>
                                  </p:stCondLst>
                                  <p:childTnLst>
                                    <p:set>
                                      <p:cBhvr>
                                        <p:cTn id="12" dur="1" fill="hold">
                                          <p:stCondLst>
                                            <p:cond delay="0"/>
                                          </p:stCondLst>
                                        </p:cTn>
                                        <p:tgtEl>
                                          <p:spTgt spid="1031">
                                            <p:txEl>
                                              <p:pRg st="1" end="1"/>
                                            </p:txEl>
                                          </p:spTgt>
                                        </p:tgtEl>
                                        <p:attrNameLst>
                                          <p:attrName>style.visibility</p:attrName>
                                        </p:attrNameLst>
                                      </p:cBhvr>
                                      <p:to>
                                        <p:strVal val="visible"/>
                                      </p:to>
                                    </p:set>
                                    <p:animEffect transition="in" filter="circle(in)">
                                      <p:cBhvr>
                                        <p:cTn id="13" dur="2000"/>
                                        <p:tgtEl>
                                          <p:spTgt spid="1031">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nodeType="clickEffect">
                                  <p:stCondLst>
                                    <p:cond delay="0"/>
                                  </p:stCondLst>
                                  <p:childTnLst>
                                    <p:set>
                                      <p:cBhvr>
                                        <p:cTn id="17" dur="1" fill="hold">
                                          <p:stCondLst>
                                            <p:cond delay="0"/>
                                          </p:stCondLst>
                                        </p:cTn>
                                        <p:tgtEl>
                                          <p:spTgt spid="1031">
                                            <p:txEl>
                                              <p:pRg st="2" end="2"/>
                                            </p:txEl>
                                          </p:spTgt>
                                        </p:tgtEl>
                                        <p:attrNameLst>
                                          <p:attrName>style.visibility</p:attrName>
                                        </p:attrNameLst>
                                      </p:cBhvr>
                                      <p:to>
                                        <p:strVal val="visible"/>
                                      </p:to>
                                    </p:set>
                                    <p:animEffect transition="in" filter="circle(in)">
                                      <p:cBhvr>
                                        <p:cTn id="18" dur="2000"/>
                                        <p:tgtEl>
                                          <p:spTgt spid="1031">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nodeType="clickEffect">
                                  <p:stCondLst>
                                    <p:cond delay="0"/>
                                  </p:stCondLst>
                                  <p:childTnLst>
                                    <p:set>
                                      <p:cBhvr>
                                        <p:cTn id="22" dur="1" fill="hold">
                                          <p:stCondLst>
                                            <p:cond delay="0"/>
                                          </p:stCondLst>
                                        </p:cTn>
                                        <p:tgtEl>
                                          <p:spTgt spid="1031">
                                            <p:txEl>
                                              <p:pRg st="3" end="3"/>
                                            </p:txEl>
                                          </p:spTgt>
                                        </p:tgtEl>
                                        <p:attrNameLst>
                                          <p:attrName>style.visibility</p:attrName>
                                        </p:attrNameLst>
                                      </p:cBhvr>
                                      <p:to>
                                        <p:strVal val="visible"/>
                                      </p:to>
                                    </p:set>
                                    <p:animEffect transition="in" filter="circle(in)">
                                      <p:cBhvr>
                                        <p:cTn id="23" dur="2000"/>
                                        <p:tgtEl>
                                          <p:spTgt spid="1031">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6" presetClass="entr" presetSubtype="16" fill="hold" nodeType="clickEffect">
                                  <p:stCondLst>
                                    <p:cond delay="0"/>
                                  </p:stCondLst>
                                  <p:childTnLst>
                                    <p:set>
                                      <p:cBhvr>
                                        <p:cTn id="27" dur="1" fill="hold">
                                          <p:stCondLst>
                                            <p:cond delay="0"/>
                                          </p:stCondLst>
                                        </p:cTn>
                                        <p:tgtEl>
                                          <p:spTgt spid="1031">
                                            <p:txEl>
                                              <p:pRg st="4" end="4"/>
                                            </p:txEl>
                                          </p:spTgt>
                                        </p:tgtEl>
                                        <p:attrNameLst>
                                          <p:attrName>style.visibility</p:attrName>
                                        </p:attrNameLst>
                                      </p:cBhvr>
                                      <p:to>
                                        <p:strVal val="visible"/>
                                      </p:to>
                                    </p:set>
                                    <p:animEffect transition="in" filter="circle(in)">
                                      <p:cBhvr>
                                        <p:cTn id="28" dur="2000"/>
                                        <p:tgtEl>
                                          <p:spTgt spid="1031">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6" presetClass="entr" presetSubtype="16" fill="hold" nodeType="clickEffect">
                                  <p:stCondLst>
                                    <p:cond delay="0"/>
                                  </p:stCondLst>
                                  <p:childTnLst>
                                    <p:set>
                                      <p:cBhvr>
                                        <p:cTn id="32" dur="1" fill="hold">
                                          <p:stCondLst>
                                            <p:cond delay="0"/>
                                          </p:stCondLst>
                                        </p:cTn>
                                        <p:tgtEl>
                                          <p:spTgt spid="1031">
                                            <p:txEl>
                                              <p:pRg st="5" end="5"/>
                                            </p:txEl>
                                          </p:spTgt>
                                        </p:tgtEl>
                                        <p:attrNameLst>
                                          <p:attrName>style.visibility</p:attrName>
                                        </p:attrNameLst>
                                      </p:cBhvr>
                                      <p:to>
                                        <p:strVal val="visible"/>
                                      </p:to>
                                    </p:set>
                                    <p:animEffect transition="in" filter="circle(in)">
                                      <p:cBhvr>
                                        <p:cTn id="33" dur="2000"/>
                                        <p:tgtEl>
                                          <p:spTgt spid="1031">
                                            <p:txEl>
                                              <p:pRg st="5" end="5"/>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21" presetClass="entr" presetSubtype="1" fill="hold" nodeType="clickEffect">
                                  <p:stCondLst>
                                    <p:cond delay="0"/>
                                  </p:stCondLst>
                                  <p:childTnLst>
                                    <p:set>
                                      <p:cBhvr>
                                        <p:cTn id="37" dur="1" fill="hold">
                                          <p:stCondLst>
                                            <p:cond delay="0"/>
                                          </p:stCondLst>
                                        </p:cTn>
                                        <p:tgtEl>
                                          <p:spTgt spid="1031">
                                            <p:txEl>
                                              <p:pRg st="0" end="0"/>
                                            </p:txEl>
                                          </p:spTgt>
                                        </p:tgtEl>
                                        <p:attrNameLst>
                                          <p:attrName>style.visibility</p:attrName>
                                        </p:attrNameLst>
                                      </p:cBhvr>
                                      <p:to>
                                        <p:strVal val="visible"/>
                                      </p:to>
                                    </p:set>
                                    <p:animEffect transition="in" filter="wheel(1)">
                                      <p:cBhvr>
                                        <p:cTn id="38" dur="2000"/>
                                        <p:tgtEl>
                                          <p:spTgt spid="103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981844" y="260648"/>
            <a:ext cx="4587497" cy="3369860"/>
          </a:xfrm>
        </p:spPr>
        <p:txBody>
          <a:bodyPr rtlCol="0">
            <a:normAutofit fontScale="90000"/>
          </a:bodyPr>
          <a:lstStyle/>
          <a:p>
            <a:br>
              <a:rPr lang="en-GB" sz="2400" dirty="0"/>
            </a:br>
            <a:br>
              <a:rPr lang="en-GB" sz="1800" dirty="0"/>
            </a:br>
            <a:r>
              <a:rPr lang="en-GB" sz="1800" dirty="0"/>
              <a:t>One of the earliest and most well-known devices was an abacus. Then in 1822, the father of computers, Charles Babbage began developing what would be the first mechanical computer. And then in 1833 he actually designed an Analytical Engine which was a general-purpose computer.</a:t>
            </a:r>
            <a:br>
              <a:rPr lang="en-GB" sz="1800" dirty="0"/>
            </a:br>
            <a:br>
              <a:rPr lang="en-GB" sz="2400" dirty="0"/>
            </a:br>
            <a:r>
              <a:rPr lang="en-GB" sz="2400" dirty="0"/>
              <a:t>What is a computer</a:t>
            </a:r>
            <a:br>
              <a:rPr lang="en-GB" sz="2400" dirty="0"/>
            </a:br>
            <a:br>
              <a:rPr lang="en-GB" sz="2400" dirty="0"/>
            </a:br>
            <a:br>
              <a:rPr lang="en-GB" sz="1100" dirty="0"/>
            </a:br>
            <a:r>
              <a:rPr lang="en-GB" sz="1300" dirty="0"/>
              <a:t>A computer is a type of machine. It doesn't have a brain like us and it can't think or have ideas, but it can follow stored instructions and do lots of useful things.</a:t>
            </a:r>
            <a:br>
              <a:rPr lang="en-GB" sz="1300" dirty="0"/>
            </a:br>
            <a:r>
              <a:rPr lang="en-GB" sz="1300" dirty="0"/>
              <a:t>There are computers everywhere. At the doctor's, in the supermarket, even in cars.</a:t>
            </a:r>
            <a:br>
              <a:rPr lang="en-GB" sz="1300" dirty="0"/>
            </a:br>
            <a:endParaRPr lang="en-GB" sz="1300" dirty="0"/>
          </a:p>
        </p:txBody>
      </p:sp>
      <p:pic>
        <p:nvPicPr>
          <p:cNvPr id="2050" name="Picture 2" descr="8bit pixel art GIF on GIFER - by Miranadar">
            <a:extLst>
              <a:ext uri="{FF2B5EF4-FFF2-40B4-BE49-F238E27FC236}">
                <a16:creationId xmlns:a16="http://schemas.microsoft.com/office/drawing/2014/main" id="{CF7B4DD8-7364-CF75-2368-2734DE4077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74532" y="260648"/>
            <a:ext cx="4762500" cy="36957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506CACD-7285-5D01-6871-75EC8B51E969}"/>
              </a:ext>
            </a:extLst>
          </p:cNvPr>
          <p:cNvSpPr txBox="1"/>
          <p:nvPr/>
        </p:nvSpPr>
        <p:spPr>
          <a:xfrm>
            <a:off x="9838828" y="4581128"/>
            <a:ext cx="1810172" cy="830997"/>
          </a:xfrm>
          <a:prstGeom prst="rect">
            <a:avLst/>
          </a:prstGeom>
          <a:noFill/>
        </p:spPr>
        <p:txBody>
          <a:bodyPr wrap="square">
            <a:spAutoFit/>
          </a:bodyPr>
          <a:lstStyle/>
          <a:p>
            <a:r>
              <a:rPr lang="en-GB" sz="1200" dirty="0"/>
              <a:t>First Computer.</a:t>
            </a:r>
          </a:p>
          <a:p>
            <a:r>
              <a:rPr lang="en-GB" sz="1200" dirty="0"/>
              <a:t>This is the first computer that been made by Charles </a:t>
            </a:r>
            <a:r>
              <a:rPr lang="en-GB" sz="1200" dirty="0" err="1"/>
              <a:t>baddage</a:t>
            </a:r>
            <a:endParaRPr lang="en-GB" sz="1200" dirty="0"/>
          </a:p>
        </p:txBody>
      </p:sp>
      <p:pic>
        <p:nvPicPr>
          <p:cNvPr id="9" name="Picture 8">
            <a:extLst>
              <a:ext uri="{FF2B5EF4-FFF2-40B4-BE49-F238E27FC236}">
                <a16:creationId xmlns:a16="http://schemas.microsoft.com/office/drawing/2014/main" id="{A41277E4-0D91-FBEF-C11F-50BD6EDDB5A8}"/>
              </a:ext>
            </a:extLst>
          </p:cNvPr>
          <p:cNvPicPr>
            <a:picLocks noChangeAspect="1"/>
          </p:cNvPicPr>
          <p:nvPr/>
        </p:nvPicPr>
        <p:blipFill>
          <a:blip r:embed="rId4"/>
          <a:stretch>
            <a:fillRect/>
          </a:stretch>
        </p:blipFill>
        <p:spPr>
          <a:xfrm>
            <a:off x="7174532" y="4383087"/>
            <a:ext cx="2419350" cy="1895475"/>
          </a:xfrm>
          <a:prstGeom prst="rect">
            <a:avLst/>
          </a:prstGeom>
        </p:spPr>
      </p:pic>
      <p:pic>
        <p:nvPicPr>
          <p:cNvPr id="10" name="Picture 9">
            <a:extLst>
              <a:ext uri="{FF2B5EF4-FFF2-40B4-BE49-F238E27FC236}">
                <a16:creationId xmlns:a16="http://schemas.microsoft.com/office/drawing/2014/main" id="{B35EB811-E58C-DD51-B9A9-0643A123A36A}"/>
              </a:ext>
            </a:extLst>
          </p:cNvPr>
          <p:cNvPicPr>
            <a:picLocks noChangeAspect="1"/>
          </p:cNvPicPr>
          <p:nvPr/>
        </p:nvPicPr>
        <p:blipFill>
          <a:blip r:embed="rId5"/>
          <a:stretch>
            <a:fillRect/>
          </a:stretch>
        </p:blipFill>
        <p:spPr>
          <a:xfrm>
            <a:off x="5492713" y="252411"/>
            <a:ext cx="1635490" cy="915874"/>
          </a:xfrm>
          <a:prstGeom prst="rect">
            <a:avLst/>
          </a:prstGeom>
        </p:spPr>
      </p:pic>
      <p:sp>
        <p:nvSpPr>
          <p:cNvPr id="20" name="TextBox 19">
            <a:extLst>
              <a:ext uri="{FF2B5EF4-FFF2-40B4-BE49-F238E27FC236}">
                <a16:creationId xmlns:a16="http://schemas.microsoft.com/office/drawing/2014/main" id="{5045DDAE-1861-20CA-AF27-B707FAE486DF}"/>
              </a:ext>
            </a:extLst>
          </p:cNvPr>
          <p:cNvSpPr txBox="1"/>
          <p:nvPr/>
        </p:nvSpPr>
        <p:spPr>
          <a:xfrm>
            <a:off x="981844" y="3449920"/>
            <a:ext cx="6111380" cy="1323439"/>
          </a:xfrm>
          <a:prstGeom prst="rect">
            <a:avLst/>
          </a:prstGeom>
          <a:noFill/>
        </p:spPr>
        <p:txBody>
          <a:bodyPr wrap="square">
            <a:spAutoFit/>
          </a:bodyPr>
          <a:lstStyle/>
          <a:p>
            <a:r>
              <a:rPr lang="en-GB" sz="1600" dirty="0"/>
              <a:t>A computer is an electronic device that manipulates information, or data. It has the ability to store, retrieve, and process data. You may already know that you can use a computer to type documents, send email, play games, and browse the Web. You can also use it to edit or create spreadsheets, presentations, and even videos.</a:t>
            </a:r>
          </a:p>
        </p:txBody>
      </p:sp>
    </p:spTree>
    <p:extLst>
      <p:ext uri="{BB962C8B-B14F-4D97-AF65-F5344CB8AC3E}">
        <p14:creationId xmlns:p14="http://schemas.microsoft.com/office/powerpoint/2010/main" val="3529114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5A3AB6AD-B947-E623-EBD6-B632DA2FCCEB}"/>
              </a:ext>
            </a:extLst>
          </p:cNvPr>
          <p:cNvSpPr txBox="1"/>
          <p:nvPr/>
        </p:nvSpPr>
        <p:spPr>
          <a:xfrm>
            <a:off x="1053852" y="332656"/>
            <a:ext cx="6111380" cy="1569660"/>
          </a:xfrm>
          <a:prstGeom prst="rect">
            <a:avLst/>
          </a:prstGeom>
          <a:noFill/>
        </p:spPr>
        <p:txBody>
          <a:bodyPr wrap="square">
            <a:spAutoFit/>
          </a:bodyPr>
          <a:lstStyle/>
          <a:p>
            <a:r>
              <a:rPr lang="en-GB" sz="1600" dirty="0"/>
              <a:t>What are the different types of computers?</a:t>
            </a:r>
          </a:p>
          <a:p>
            <a:r>
              <a:rPr lang="en-GB" sz="1600" dirty="0"/>
              <a:t>When most people hear the word computer, they think of a personal computer such as a desktop or laptop. However, computers come in many shapes and sizes, and they perform many different functions in our daily lives. When you withdraw cash from an ATM, scan groceries at the store, or use a calculator, you're using a type of computer.</a:t>
            </a:r>
          </a:p>
        </p:txBody>
      </p:sp>
      <p:pic>
        <p:nvPicPr>
          <p:cNvPr id="3076" name="Picture 4" descr="stacks in web development">
            <a:extLst>
              <a:ext uri="{FF2B5EF4-FFF2-40B4-BE49-F238E27FC236}">
                <a16:creationId xmlns:a16="http://schemas.microsoft.com/office/drawing/2014/main" id="{6BE52247-49D4-DABC-02B3-D84A44F321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90556" y="332656"/>
            <a:ext cx="4419177" cy="2353068"/>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6796EEC2-4AA1-2BA8-BBE6-F71224615833}"/>
              </a:ext>
            </a:extLst>
          </p:cNvPr>
          <p:cNvSpPr txBox="1"/>
          <p:nvPr/>
        </p:nvSpPr>
        <p:spPr>
          <a:xfrm>
            <a:off x="1069903" y="2132856"/>
            <a:ext cx="6106886" cy="3416320"/>
          </a:xfrm>
          <a:prstGeom prst="rect">
            <a:avLst/>
          </a:prstGeom>
          <a:noFill/>
        </p:spPr>
        <p:txBody>
          <a:bodyPr wrap="square">
            <a:spAutoFit/>
          </a:bodyPr>
          <a:lstStyle/>
          <a:p>
            <a:endParaRPr lang="en-GB" sz="1600" dirty="0"/>
          </a:p>
          <a:p>
            <a:r>
              <a:rPr lang="en-GB" dirty="0"/>
              <a:t>Types of computer</a:t>
            </a:r>
          </a:p>
          <a:p>
            <a:r>
              <a:rPr lang="en-GB" sz="1600" dirty="0"/>
              <a:t>Super Computer</a:t>
            </a:r>
          </a:p>
          <a:p>
            <a:r>
              <a:rPr lang="en-GB" sz="1600" dirty="0"/>
              <a:t>Mainframe computer</a:t>
            </a:r>
          </a:p>
          <a:p>
            <a:r>
              <a:rPr lang="en-GB" sz="1600" dirty="0"/>
              <a:t>Mini Computer</a:t>
            </a:r>
          </a:p>
          <a:p>
            <a:r>
              <a:rPr lang="en-GB" sz="1600" dirty="0"/>
              <a:t>Workstation Computer</a:t>
            </a:r>
          </a:p>
          <a:p>
            <a:r>
              <a:rPr lang="en-GB" sz="1600" dirty="0"/>
              <a:t>Personal Computer (PC)</a:t>
            </a:r>
          </a:p>
          <a:p>
            <a:r>
              <a:rPr lang="en-GB" sz="1600" dirty="0"/>
              <a:t>Server Computer</a:t>
            </a:r>
          </a:p>
          <a:p>
            <a:r>
              <a:rPr lang="en-GB" sz="1600" dirty="0"/>
              <a:t>Analog Computer</a:t>
            </a:r>
          </a:p>
          <a:p>
            <a:r>
              <a:rPr lang="en-GB" sz="1600" dirty="0"/>
              <a:t>Digital Computer</a:t>
            </a:r>
          </a:p>
          <a:p>
            <a:r>
              <a:rPr lang="en-GB" sz="1600" dirty="0"/>
              <a:t>Hybrid Computer</a:t>
            </a:r>
          </a:p>
          <a:p>
            <a:r>
              <a:rPr lang="en-GB" sz="1600" dirty="0"/>
              <a:t>Tablets and Smartphone</a:t>
            </a:r>
          </a:p>
          <a:p>
            <a:r>
              <a:rPr lang="en-GB" sz="1600" dirty="0"/>
              <a:t>Laptop/computer</a:t>
            </a:r>
          </a:p>
        </p:txBody>
      </p:sp>
      <p:pic>
        <p:nvPicPr>
          <p:cNvPr id="19" name="Picture 18">
            <a:extLst>
              <a:ext uri="{FF2B5EF4-FFF2-40B4-BE49-F238E27FC236}">
                <a16:creationId xmlns:a16="http://schemas.microsoft.com/office/drawing/2014/main" id="{47ABEC81-D18C-E04C-1B69-2E5A598EF3B1}"/>
              </a:ext>
            </a:extLst>
          </p:cNvPr>
          <p:cNvPicPr>
            <a:picLocks noChangeAspect="1"/>
          </p:cNvPicPr>
          <p:nvPr/>
        </p:nvPicPr>
        <p:blipFill>
          <a:blip r:embed="rId4"/>
          <a:stretch>
            <a:fillRect/>
          </a:stretch>
        </p:blipFill>
        <p:spPr>
          <a:xfrm>
            <a:off x="4092392" y="2562225"/>
            <a:ext cx="2724150" cy="1733550"/>
          </a:xfrm>
          <a:prstGeom prst="rect">
            <a:avLst/>
          </a:prstGeom>
        </p:spPr>
      </p:pic>
    </p:spTree>
    <p:extLst>
      <p:ext uri="{BB962C8B-B14F-4D97-AF65-F5344CB8AC3E}">
        <p14:creationId xmlns:p14="http://schemas.microsoft.com/office/powerpoint/2010/main" val="2341911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7">
            <a:extLst>
              <a:ext uri="{FF2B5EF4-FFF2-40B4-BE49-F238E27FC236}">
                <a16:creationId xmlns:a16="http://schemas.microsoft.com/office/drawing/2014/main" id="{656B26D0-C813-A835-4241-4391E7E55E96}"/>
              </a:ext>
            </a:extLst>
          </p:cNvPr>
          <p:cNvSpPr txBox="1"/>
          <p:nvPr/>
        </p:nvSpPr>
        <p:spPr>
          <a:xfrm>
            <a:off x="1136202" y="1131903"/>
            <a:ext cx="10445825" cy="1754326"/>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latin typeface="Helvetica" pitchFamily="2" charset="0"/>
              </a:rPr>
              <a:t>Definition of Computer</a:t>
            </a:r>
          </a:p>
          <a:p>
            <a:r>
              <a:rPr lang="en-GB" dirty="0">
                <a:latin typeface="Helvetica" pitchFamily="2" charset="0"/>
              </a:rPr>
              <a:t>"A computer is an electronic device that is capable of receiving, processing, and storing data in order to perform various tasks". It consists of hardware components such as the central processing unit (CPU), memory modules, storage devices, input and output devices, and various interconnected circuits. The computer's hardware works in conjunction with software, which includes operating systems, applications, and programming languages, to enable a wide range of functions.</a:t>
            </a:r>
          </a:p>
        </p:txBody>
      </p:sp>
      <p:sp>
        <p:nvSpPr>
          <p:cNvPr id="4" name="TextBox 5">
            <a:extLst>
              <a:ext uri="{FF2B5EF4-FFF2-40B4-BE49-F238E27FC236}">
                <a16:creationId xmlns:a16="http://schemas.microsoft.com/office/drawing/2014/main" id="{823B92EA-452C-D6C1-6844-4DB4AD9C768D}"/>
              </a:ext>
            </a:extLst>
          </p:cNvPr>
          <p:cNvSpPr txBox="1"/>
          <p:nvPr/>
        </p:nvSpPr>
        <p:spPr>
          <a:xfrm>
            <a:off x="955524" y="3429000"/>
            <a:ext cx="9148460" cy="1477328"/>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latin typeface="Helvetica" pitchFamily="2" charset="0"/>
              </a:rPr>
              <a:t>Computers can perform tasks such as calculations, data processing, communication, multimedia playback, and more. They can be used for various purposes, including personal use, business operations, scientific research, entertainment, education, and more. Computers come in different forms and sizes, including desktops, laptops, tablets, smartphones, servers, and embedded systems in various devices.</a:t>
            </a:r>
          </a:p>
        </p:txBody>
      </p:sp>
    </p:spTree>
    <p:extLst>
      <p:ext uri="{BB962C8B-B14F-4D97-AF65-F5344CB8AC3E}">
        <p14:creationId xmlns:p14="http://schemas.microsoft.com/office/powerpoint/2010/main" val="2543683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ADE1A92-2B5E-23B9-C807-C5DD27E844A6}"/>
              </a:ext>
            </a:extLst>
          </p:cNvPr>
          <p:cNvSpPr txBox="1"/>
          <p:nvPr/>
        </p:nvSpPr>
        <p:spPr>
          <a:xfrm>
            <a:off x="970475" y="370960"/>
            <a:ext cx="5825517"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err="1">
                <a:solidFill>
                  <a:schemeClr val="accent1"/>
                </a:solidFill>
                <a:cs typeface="Calibri"/>
              </a:rPr>
              <a:t>Referance</a:t>
            </a:r>
            <a:r>
              <a:rPr lang="en-GB" sz="2000" dirty="0">
                <a:solidFill>
                  <a:schemeClr val="accent1"/>
                </a:solidFill>
                <a:cs typeface="Calibri"/>
              </a:rPr>
              <a:t>  </a:t>
            </a:r>
            <a:r>
              <a:rPr lang="en-GB" sz="2000" err="1">
                <a:solidFill>
                  <a:schemeClr val="accent1"/>
                </a:solidFill>
                <a:cs typeface="Calibri"/>
              </a:rPr>
              <a:t>ricardo</a:t>
            </a:r>
            <a:r>
              <a:rPr lang="en-GB" sz="2000" dirty="0">
                <a:solidFill>
                  <a:schemeClr val="accent1"/>
                </a:solidFill>
                <a:cs typeface="Calibri"/>
              </a:rPr>
              <a:t> </a:t>
            </a:r>
          </a:p>
          <a:p>
            <a:endParaRPr lang="en-GB" sz="2000" dirty="0">
              <a:solidFill>
                <a:schemeClr val="accent1"/>
              </a:solidFill>
              <a:cs typeface="Calibri"/>
            </a:endParaRPr>
          </a:p>
          <a:p>
            <a:endParaRPr lang="en-GB" sz="2000" dirty="0">
              <a:solidFill>
                <a:schemeClr val="accent1"/>
              </a:solidFill>
              <a:cs typeface="Calibri"/>
            </a:endParaRPr>
          </a:p>
        </p:txBody>
      </p:sp>
      <p:sp>
        <p:nvSpPr>
          <p:cNvPr id="3" name="TextBox 5">
            <a:extLst>
              <a:ext uri="{FF2B5EF4-FFF2-40B4-BE49-F238E27FC236}">
                <a16:creationId xmlns:a16="http://schemas.microsoft.com/office/drawing/2014/main" id="{823B92EA-452C-D6C1-6844-4DB4AD9C768D}"/>
              </a:ext>
            </a:extLst>
          </p:cNvPr>
          <p:cNvSpPr txBox="1"/>
          <p:nvPr/>
        </p:nvSpPr>
        <p:spPr>
          <a:xfrm>
            <a:off x="869940" y="1022517"/>
            <a:ext cx="9148460" cy="369332"/>
          </a:xfrm>
          <a:prstGeom prst="rect">
            <a:avLst/>
          </a:prstGeom>
          <a:noFill/>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dirty="0">
              <a:latin typeface="Helvetica" pitchFamily="2" charset="0"/>
              <a:cs typeface="Helvetica"/>
            </a:endParaRPr>
          </a:p>
        </p:txBody>
      </p:sp>
      <p:sp>
        <p:nvSpPr>
          <p:cNvPr id="4" name="Content Placeholder 2">
            <a:extLst>
              <a:ext uri="{FF2B5EF4-FFF2-40B4-BE49-F238E27FC236}">
                <a16:creationId xmlns:a16="http://schemas.microsoft.com/office/drawing/2014/main" id="{CF71D85E-54D1-8892-A614-B412F047B589}"/>
              </a:ext>
            </a:extLst>
          </p:cNvPr>
          <p:cNvSpPr>
            <a:spLocks noGrp="1"/>
          </p:cNvSpPr>
          <p:nvPr/>
        </p:nvSpPr>
        <p:spPr>
          <a:xfrm>
            <a:off x="718549" y="1017367"/>
            <a:ext cx="9721080" cy="18002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400" dirty="0"/>
              <a:t>https://www.toppr.com/guides/computer-aptitude-and-knowledge/basics-of-computers/history-of-computers/#:~:text=Early%20History%20of%20Computer&amp;text=One%20of%20the%20earliest%20and,was%20a%20general%2Dpurpose%20computer.</a:t>
            </a:r>
          </a:p>
        </p:txBody>
      </p:sp>
      <p:sp>
        <p:nvSpPr>
          <p:cNvPr id="6" name="Content Placeholder 2">
            <a:extLst>
              <a:ext uri="{FF2B5EF4-FFF2-40B4-BE49-F238E27FC236}">
                <a16:creationId xmlns:a16="http://schemas.microsoft.com/office/drawing/2014/main" id="{CF71D85E-54D1-8892-A614-B412F047B589}"/>
              </a:ext>
            </a:extLst>
          </p:cNvPr>
          <p:cNvSpPr>
            <a:spLocks noGrp="1"/>
          </p:cNvSpPr>
          <p:nvPr/>
        </p:nvSpPr>
        <p:spPr>
          <a:xfrm>
            <a:off x="718549" y="1911475"/>
            <a:ext cx="9721080" cy="1800200"/>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400" dirty="0">
              <a:cs typeface="Calibri"/>
            </a:endParaRPr>
          </a:p>
        </p:txBody>
      </p:sp>
      <p:sp>
        <p:nvSpPr>
          <p:cNvPr id="7" name="TextBox 4">
            <a:extLst>
              <a:ext uri="{FF2B5EF4-FFF2-40B4-BE49-F238E27FC236}">
                <a16:creationId xmlns:a16="http://schemas.microsoft.com/office/drawing/2014/main" id="{99A0418F-AEBE-FD76-F13F-22F41EC684A1}"/>
              </a:ext>
            </a:extLst>
          </p:cNvPr>
          <p:cNvSpPr txBox="1"/>
          <p:nvPr/>
        </p:nvSpPr>
        <p:spPr>
          <a:xfrm>
            <a:off x="868006" y="1911339"/>
            <a:ext cx="6111380" cy="584775"/>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600" dirty="0"/>
              <a:t>https://medium.com/@itechnoinfo4/top-12-uses-of-computer-what-is-a-computer-dbb1753cc0fe</a:t>
            </a:r>
          </a:p>
        </p:txBody>
      </p:sp>
      <p:sp>
        <p:nvSpPr>
          <p:cNvPr id="8" name="TextBox 6">
            <a:extLst>
              <a:ext uri="{FF2B5EF4-FFF2-40B4-BE49-F238E27FC236}">
                <a16:creationId xmlns:a16="http://schemas.microsoft.com/office/drawing/2014/main" id="{CA09FC17-BC4A-DC6F-76E1-E711447D3E2B}"/>
              </a:ext>
            </a:extLst>
          </p:cNvPr>
          <p:cNvSpPr txBox="1"/>
          <p:nvPr/>
        </p:nvSpPr>
        <p:spPr>
          <a:xfrm>
            <a:off x="972609" y="2679720"/>
            <a:ext cx="6111380" cy="307777"/>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dirty="0"/>
              <a:t>https://opentextbc.ca/computerstudies/chapter/types-of-computers/</a:t>
            </a:r>
          </a:p>
        </p:txBody>
      </p:sp>
    </p:spTree>
    <p:extLst>
      <p:ext uri="{BB962C8B-B14F-4D97-AF65-F5344CB8AC3E}">
        <p14:creationId xmlns:p14="http://schemas.microsoft.com/office/powerpoint/2010/main" val="6820205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7732" y="-724938"/>
            <a:ext cx="10360501" cy="1223963"/>
          </a:xfrm>
        </p:spPr>
        <p:txBody>
          <a:bodyPr rtlCol="0"/>
          <a:lstStyle/>
          <a:p>
            <a:pPr rtl="0"/>
            <a:r>
              <a:rPr lang="en-GB" i="1" dirty="0">
                <a:highlight>
                  <a:srgbClr val="0000FF"/>
                </a:highlight>
              </a:rPr>
              <a:t>Super computer</a:t>
            </a:r>
          </a:p>
        </p:txBody>
      </p:sp>
      <p:sp>
        <p:nvSpPr>
          <p:cNvPr id="3" name="Content Placeholder 2"/>
          <p:cNvSpPr>
            <a:spLocks noGrp="1"/>
          </p:cNvSpPr>
          <p:nvPr>
            <p:ph sz="half" idx="1"/>
          </p:nvPr>
        </p:nvSpPr>
        <p:spPr>
          <a:xfrm>
            <a:off x="608744" y="641292"/>
            <a:ext cx="4165399" cy="6237251"/>
          </a:xfrm>
        </p:spPr>
        <p:style>
          <a:lnRef idx="2">
            <a:schemeClr val="accent1">
              <a:shade val="15000"/>
            </a:schemeClr>
          </a:lnRef>
          <a:fillRef idx="1">
            <a:schemeClr val="accent1"/>
          </a:fillRef>
          <a:effectRef idx="0">
            <a:schemeClr val="accent1"/>
          </a:effectRef>
          <a:fontRef idx="minor">
            <a:schemeClr val="lt1"/>
          </a:fontRef>
        </p:style>
        <p:txBody>
          <a:bodyPr vert="horz" lIns="121899" tIns="60949" rIns="121899" bIns="60949" rtlCol="0" anchor="t">
            <a:noAutofit/>
          </a:bodyPr>
          <a:lstStyle/>
          <a:p>
            <a:pPr marL="304165" indent="-304165"/>
            <a:r>
              <a:rPr lang="en-GB" sz="1000" dirty="0">
                <a:hlinkClick r:id="rId3"/>
              </a:rPr>
              <a:t>The history of supercomputing goes back to the 1960s when a series of computers at Control Data Corporation (CDC) were designed by Seymour Cray to use innovative designs and parallelism to achieve superior computational peak performance.[1] The CDC 6600, released in 1964, is generally considered the first supercomputer.[2][3] However, some earlier computers were considered supercomputers for their day such as the 1954 IBM NORC in the 1950s,[4] and in the early 1960s, the UNIVAC LARC (1960),[5] the IBM 7030 Stretch (1962),[6] and the Manchester Atlas (1962), all[specify] of which were of comparable power.[citation needed]</a:t>
            </a:r>
            <a:r>
              <a:rPr lang="en-GB" sz="1000" dirty="0"/>
              <a:t> </a:t>
            </a:r>
            <a:endParaRPr lang="en-GB" sz="1000" dirty="0">
              <a:cs typeface="Calibri"/>
            </a:endParaRPr>
          </a:p>
          <a:p>
            <a:pPr marL="304165" indent="-304165" rtl="0"/>
            <a:r>
              <a:rPr lang="en-GB" sz="1100" dirty="0"/>
              <a:t>While the supercomputers of the 1980s used only a few processors, in the 1990s, machines with thousands of processors began to appear both in the United States and in Japan, setting new computational performance records.</a:t>
            </a:r>
            <a:endParaRPr lang="en-GB" sz="1100" dirty="0">
              <a:ea typeface="Calibri"/>
              <a:cs typeface="Calibri"/>
            </a:endParaRPr>
          </a:p>
          <a:p>
            <a:pPr marL="0" indent="0">
              <a:buNone/>
            </a:pPr>
            <a:r>
              <a:rPr lang="en-GB" sz="1100" dirty="0"/>
              <a:t>      By the end of the 20th century, massively parallel supercomputers                     with thousands of "off-the-shelf" processors similar to those found in personal computers were constructed and broke through the teraFLOPS computational barrier. </a:t>
            </a:r>
            <a:endParaRPr lang="en-GB" sz="1100" dirty="0">
              <a:ea typeface="Calibri"/>
              <a:cs typeface="Calibri"/>
            </a:endParaRPr>
          </a:p>
          <a:p>
            <a:pPr marL="0" indent="0" rtl="0">
              <a:buNone/>
            </a:pPr>
            <a:r>
              <a:rPr lang="en-GB" sz="1100" dirty="0"/>
              <a:t>Progress in the first decade of the 21st century was dramatic and supercomputers with over 60,000 processors appeared, reaching petaFLOPS performance levels.</a:t>
            </a:r>
            <a:endParaRPr lang="en-GB" sz="1100" dirty="0">
              <a:ea typeface="Calibri"/>
              <a:cs typeface="Calibri"/>
            </a:endParaRPr>
          </a:p>
          <a:p>
            <a:pPr marL="0" indent="0" rtl="0">
              <a:buNone/>
            </a:pPr>
            <a:r>
              <a:rPr lang="en-GB" sz="1100" dirty="0"/>
              <a:t>The term "Super Computing" was first used in the New York World in 1929[7] to refer to large custom-built tabulators that IBM had made for Columbia University.[8]</a:t>
            </a:r>
            <a:endParaRPr lang="en-GB" sz="1100" dirty="0">
              <a:ea typeface="Calibri"/>
              <a:cs typeface="Calibri"/>
            </a:endParaRPr>
          </a:p>
          <a:p>
            <a:pPr marL="0" indent="0">
              <a:buNone/>
            </a:pPr>
            <a:r>
              <a:rPr lang="en-GB" sz="1100" dirty="0"/>
              <a:t> In 1957, a group of engineers left Sperry Corporation to form Control Data Corporation (CDC) in Minneapolis, Minnesota. Seymour Cray left Sperry a year later to join his colleagues at CDC.[1] In 1960, Cray completed the CDC 1604, one of the first generation of commercially successful transistorized computers and at the time of its release, the fastest computer in the world.[9] However, the sole fully transistorized Harwell CADET was operational in 1951, and IBM delivered its commercially successful transistorized IBM 7090 in 1959.</a:t>
            </a:r>
            <a:endParaRPr lang="en-GB" sz="1100" dirty="0">
              <a:cs typeface="Calibri"/>
            </a:endParaRPr>
          </a:p>
        </p:txBody>
      </p:sp>
      <p:graphicFrame>
        <p:nvGraphicFramePr>
          <p:cNvPr id="5" name="Content Placeholder 4" descr="Staggered process showing 3 tasks arranged one below the other and two downward pointing arrows are used to indicate progression from first task to second task and second task to third task."/>
          <p:cNvGraphicFramePr>
            <a:graphicFrameLocks noGrp="1"/>
          </p:cNvGraphicFramePr>
          <p:nvPr>
            <p:ph sz="half" idx="2"/>
            <p:extLst>
              <p:ext uri="{D42A27DB-BD31-4B8C-83A1-F6EECF244321}">
                <p14:modId xmlns:p14="http://schemas.microsoft.com/office/powerpoint/2010/main" val="2887205055"/>
              </p:ext>
            </p:extLst>
          </p:nvPr>
        </p:nvGraphicFramePr>
        <p:xfrm>
          <a:off x="6500813" y="1706563"/>
          <a:ext cx="5078412" cy="446563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098" name="Picture 2" descr="11 Past Technological Dreams That Became Our Reality Today! - onedio.co">
            <a:extLst>
              <a:ext uri="{FF2B5EF4-FFF2-40B4-BE49-F238E27FC236}">
                <a16:creationId xmlns:a16="http://schemas.microsoft.com/office/drawing/2014/main" id="{88C4BC05-B569-1E12-F606-5A223F744FF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675793" y="352207"/>
            <a:ext cx="3198582" cy="307679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0BCD51B-19D0-9B97-43B8-40C29C3E83F6}"/>
              </a:ext>
            </a:extLst>
          </p:cNvPr>
          <p:cNvSpPr txBox="1"/>
          <p:nvPr/>
        </p:nvSpPr>
        <p:spPr>
          <a:xfrm>
            <a:off x="8974732" y="3573016"/>
            <a:ext cx="2766534" cy="2923877"/>
          </a:xfrm>
          <a:prstGeom prst="rect">
            <a:avLst/>
          </a:prstGeom>
          <a:noFill/>
        </p:spPr>
        <p:txBody>
          <a:bodyPr wrap="square">
            <a:spAutoFit/>
          </a:bodyPr>
          <a:lstStyle/>
          <a:p>
            <a:r>
              <a:rPr lang="en-GB" sz="1200" dirty="0"/>
              <a:t> </a:t>
            </a:r>
            <a:r>
              <a:rPr lang="en-GB" sz="2000" dirty="0">
                <a:highlight>
                  <a:srgbClr val="0000FF"/>
                </a:highlight>
              </a:rPr>
              <a:t>What is a super computer</a:t>
            </a:r>
          </a:p>
          <a:p>
            <a:r>
              <a:rPr lang="en-GB" sz="1200" dirty="0"/>
              <a:t>A supercomputer is a type of computer with exceptionally high performance compared to general-purpose computers. Instead of measuring its speed in million instructions per second (MIPS), supercomputers are evaluated based on their floating-point operations per second (FLOPS). These powerful machines are used for computationally intensive tasks in various fields, including</a:t>
            </a:r>
            <a:r>
              <a:rPr lang="en-GB" dirty="0"/>
              <a:t>:</a:t>
            </a:r>
          </a:p>
        </p:txBody>
      </p:sp>
      <p:sp>
        <p:nvSpPr>
          <p:cNvPr id="7" name="Oval 6">
            <a:extLst>
              <a:ext uri="{FF2B5EF4-FFF2-40B4-BE49-F238E27FC236}">
                <a16:creationId xmlns:a16="http://schemas.microsoft.com/office/drawing/2014/main" id="{588BBAD1-7CD9-2B72-3FD2-FC423AB1F86C}"/>
              </a:ext>
            </a:extLst>
          </p:cNvPr>
          <p:cNvSpPr/>
          <p:nvPr/>
        </p:nvSpPr>
        <p:spPr>
          <a:xfrm>
            <a:off x="10342884" y="55955"/>
            <a:ext cx="45719" cy="4571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pic>
        <p:nvPicPr>
          <p:cNvPr id="4100" name="Picture 4" descr="The cloud as supercomputer | InfoWorld">
            <a:extLst>
              <a:ext uri="{FF2B5EF4-FFF2-40B4-BE49-F238E27FC236}">
                <a16:creationId xmlns:a16="http://schemas.microsoft.com/office/drawing/2014/main" id="{4CB601BF-6424-BB9B-BB78-8E9F72D11E2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093593" y="3324586"/>
            <a:ext cx="3801061" cy="3420735"/>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Types of Supercomputer | Uses, Examples, Features, History">
            <a:extLst>
              <a:ext uri="{FF2B5EF4-FFF2-40B4-BE49-F238E27FC236}">
                <a16:creationId xmlns:a16="http://schemas.microsoft.com/office/drawing/2014/main" id="{980EE57F-D73D-63AC-331E-6DA02E9FE98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920004" y="641292"/>
            <a:ext cx="3163351" cy="269192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946F336B-09B4-FF2D-C1F5-55A58E71F5F3}"/>
              </a:ext>
            </a:extLst>
          </p:cNvPr>
          <p:cNvSpPr txBox="1"/>
          <p:nvPr/>
        </p:nvSpPr>
        <p:spPr>
          <a:xfrm>
            <a:off x="795920" y="352207"/>
            <a:ext cx="3867607" cy="24284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ea typeface="Calibri"/>
                <a:cs typeface="Calibri"/>
              </a:rPr>
              <a:t>The history of supercomputing goes back to the 1960s when a series of computers at Control Data Corporation (CDC) were designed by Seymour Cray to use innovative designs and parallelism to achieve superior computational peak performance.[1] The CDC 6600, released in 1964, is generally considered the first supercomputer.[2][3] However, some earlier computers were considered supercomputers for their day such as the 1954 IBM NORC in the 1950s,[4] and in the early 1960s, the UNIVAC LARC (1960),[5] the IBM 7030 Stretch (1962),[6] and the Manchester Atlas (1962), all[specify] of which were of comparable power.[citation needed]</a:t>
            </a:r>
            <a:endParaRPr lang="en-GB" sz="1100" dirty="0">
              <a:solidFill>
                <a:srgbClr val="000000"/>
              </a:solidFill>
              <a:ea typeface="Calibri"/>
              <a:cs typeface="Calibri"/>
            </a:endParaRPr>
          </a:p>
          <a:p>
            <a:pPr algn="l"/>
            <a:endParaRPr lang="en-GB" sz="2800" dirty="0">
              <a:ea typeface="Calibri"/>
              <a:cs typeface="Calibri"/>
            </a:endParaRPr>
          </a:p>
        </p:txBody>
      </p:sp>
      <p:sp>
        <p:nvSpPr>
          <p:cNvPr id="9" name="TextBox 8">
            <a:extLst>
              <a:ext uri="{FF2B5EF4-FFF2-40B4-BE49-F238E27FC236}">
                <a16:creationId xmlns:a16="http://schemas.microsoft.com/office/drawing/2014/main" id="{83C64A67-CC0F-77BF-5C15-EEB16C8AF860}"/>
              </a:ext>
            </a:extLst>
          </p:cNvPr>
          <p:cNvSpPr txBox="1"/>
          <p:nvPr/>
        </p:nvSpPr>
        <p:spPr>
          <a:xfrm flipH="1">
            <a:off x="11032156" y="6496526"/>
            <a:ext cx="2571535"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ea typeface="Calibri"/>
                <a:cs typeface="Calibri"/>
              </a:rPr>
              <a:t>Paula ;page1</a:t>
            </a:r>
            <a:endParaRPr lang="en-GB" sz="1050">
              <a:ea typeface="Calibri"/>
              <a:cs typeface="Calibri"/>
            </a:endParaRPr>
          </a:p>
        </p:txBody>
      </p:sp>
    </p:spTree>
    <p:extLst>
      <p:ext uri="{BB962C8B-B14F-4D97-AF65-F5344CB8AC3E}">
        <p14:creationId xmlns:p14="http://schemas.microsoft.com/office/powerpoint/2010/main" val="4123189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Effect transition="in" filter="wipe(down)">
                                      <p:cBhvr>
                                        <p:cTn id="12" dur="500"/>
                                        <p:tgtEl>
                                          <p:spTgt spid="3">
                                            <p:bg/>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wipe(down)">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wipe(down)">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wipe(down)">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wipe(down)">
                                      <p:cBhvr>
                                        <p:cTn id="32" dur="5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Effect transition="in" filter="wipe(down)">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wipe(down)">
                                      <p:cBhvr>
                                        <p:cTn id="42" dur="500"/>
                                        <p:tgtEl>
                                          <p:spTgt spid="3">
                                            <p:txEl>
                                              <p:pRg st="5" end="5"/>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5"/>
                                        </p:tgtEl>
                                        <p:attrNameLst>
                                          <p:attrName>style.visibility</p:attrName>
                                        </p:attrNameLst>
                                      </p:cBhvr>
                                      <p:to>
                                        <p:strVal val="visible"/>
                                      </p:to>
                                    </p:set>
                                    <p:animEffect transition="in" filter="fade">
                                      <p:cBhvr>
                                        <p:cTn id="47" dur="1000"/>
                                        <p:tgtEl>
                                          <p:spTgt spid="5"/>
                                        </p:tgtEl>
                                      </p:cBhvr>
                                    </p:animEffect>
                                    <p:anim calcmode="lin" valueType="num">
                                      <p:cBhvr>
                                        <p:cTn id="48" dur="1000" fill="hold"/>
                                        <p:tgtEl>
                                          <p:spTgt spid="5"/>
                                        </p:tgtEl>
                                        <p:attrNameLst>
                                          <p:attrName>ppt_x</p:attrName>
                                        </p:attrNameLst>
                                      </p:cBhvr>
                                      <p:tavLst>
                                        <p:tav tm="0">
                                          <p:val>
                                            <p:strVal val="#ppt_x"/>
                                          </p:val>
                                        </p:tav>
                                        <p:tav tm="100000">
                                          <p:val>
                                            <p:strVal val="#ppt_x"/>
                                          </p:val>
                                        </p:tav>
                                      </p:tavLst>
                                    </p:anim>
                                    <p:anim calcmode="lin" valueType="num">
                                      <p:cBhvr>
                                        <p:cTn id="4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2" presetClass="entr" presetSubtype="4" fill="hold" grpId="0" nodeType="clickEffect">
                                  <p:stCondLst>
                                    <p:cond delay="0"/>
                                  </p:stCondLst>
                                  <p:childTnLst>
                                    <p:set>
                                      <p:cBhvr>
                                        <p:cTn id="53" dur="1" fill="hold">
                                          <p:stCondLst>
                                            <p:cond delay="0"/>
                                          </p:stCondLst>
                                        </p:cTn>
                                        <p:tgtEl>
                                          <p:spTgt spid="6"/>
                                        </p:tgtEl>
                                        <p:attrNameLst>
                                          <p:attrName>style.visibility</p:attrName>
                                        </p:attrNameLst>
                                      </p:cBhvr>
                                      <p:to>
                                        <p:strVal val="visible"/>
                                      </p:to>
                                    </p:set>
                                    <p:animEffect transition="in" filter="wipe(down)">
                                      <p:cBhvr>
                                        <p:cTn id="54"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Graphic spid="5" grpId="0">
        <p:bldAsOne/>
      </p:bldGraphic>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black and blue computer tower&#10;&#10;Description automatically generated">
            <a:extLst>
              <a:ext uri="{FF2B5EF4-FFF2-40B4-BE49-F238E27FC236}">
                <a16:creationId xmlns:a16="http://schemas.microsoft.com/office/drawing/2014/main" id="{BB8C16A9-E815-2C2C-BF8C-65544299D7DA}"/>
              </a:ext>
            </a:extLst>
          </p:cNvPr>
          <p:cNvPicPr>
            <a:picLocks noChangeAspect="1"/>
          </p:cNvPicPr>
          <p:nvPr/>
        </p:nvPicPr>
        <p:blipFill>
          <a:blip r:embed="rId2"/>
          <a:stretch>
            <a:fillRect/>
          </a:stretch>
        </p:blipFill>
        <p:spPr>
          <a:xfrm>
            <a:off x="9378433" y="3998630"/>
            <a:ext cx="2094767" cy="2790825"/>
          </a:xfrm>
          <a:prstGeom prst="rect">
            <a:avLst/>
          </a:prstGeom>
        </p:spPr>
      </p:pic>
      <p:sp>
        <p:nvSpPr>
          <p:cNvPr id="6" name="TextBox 5">
            <a:extLst>
              <a:ext uri="{FF2B5EF4-FFF2-40B4-BE49-F238E27FC236}">
                <a16:creationId xmlns:a16="http://schemas.microsoft.com/office/drawing/2014/main" id="{1BF4B87A-788C-8B49-0CE4-C35DEFC95FA8}"/>
              </a:ext>
            </a:extLst>
          </p:cNvPr>
          <p:cNvSpPr txBox="1"/>
          <p:nvPr/>
        </p:nvSpPr>
        <p:spPr>
          <a:xfrm>
            <a:off x="813015" y="-3845"/>
            <a:ext cx="521724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ea typeface="Calibri"/>
                <a:cs typeface="Calibri"/>
              </a:rPr>
              <a:t>Mainframe Computer</a:t>
            </a:r>
          </a:p>
        </p:txBody>
      </p:sp>
      <p:sp>
        <p:nvSpPr>
          <p:cNvPr id="7" name="TextBox 6">
            <a:extLst>
              <a:ext uri="{FF2B5EF4-FFF2-40B4-BE49-F238E27FC236}">
                <a16:creationId xmlns:a16="http://schemas.microsoft.com/office/drawing/2014/main" id="{6872A120-A36A-CA75-44CD-0A2FE50D01FA}"/>
              </a:ext>
            </a:extLst>
          </p:cNvPr>
          <p:cNvSpPr txBox="1"/>
          <p:nvPr/>
        </p:nvSpPr>
        <p:spPr>
          <a:xfrm>
            <a:off x="705885" y="1324878"/>
            <a:ext cx="6838880" cy="784830"/>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sz="1500" b="1" dirty="0">
                <a:solidFill>
                  <a:srgbClr val="111111"/>
                </a:solidFill>
                <a:ea typeface="+mn-lt"/>
                <a:cs typeface="+mn-lt"/>
              </a:rPr>
              <a:t>[2]</a:t>
            </a:r>
            <a:r>
              <a:rPr lang="en-GB" sz="1500" b="1" dirty="0">
                <a:solidFill>
                  <a:srgbClr val="111111"/>
                </a:solidFill>
                <a:ea typeface="+mn-lt"/>
                <a:cs typeface="+mn-lt"/>
              </a:rPr>
              <a:t>First mainframe </a:t>
            </a:r>
            <a:r>
              <a:rPr lang="en-GB" sz="1500" dirty="0">
                <a:solidFill>
                  <a:srgbClr val="111111"/>
                </a:solidFill>
                <a:ea typeface="+mn-lt"/>
                <a:cs typeface="+mn-lt"/>
              </a:rPr>
              <a:t> By most measures, the first mainframe computer was the Harvard Mark I. Developed starting in the 1930s, the machine was not ready for use until 1943. </a:t>
            </a:r>
            <a:endParaRPr lang="en-US" dirty="0"/>
          </a:p>
        </p:txBody>
      </p:sp>
      <p:sp>
        <p:nvSpPr>
          <p:cNvPr id="10" name="TextBox 9">
            <a:extLst>
              <a:ext uri="{FF2B5EF4-FFF2-40B4-BE49-F238E27FC236}">
                <a16:creationId xmlns:a16="http://schemas.microsoft.com/office/drawing/2014/main" id="{F13436C3-A55F-9261-9FC9-D45924D28A4D}"/>
              </a:ext>
            </a:extLst>
          </p:cNvPr>
          <p:cNvSpPr txBox="1"/>
          <p:nvPr/>
        </p:nvSpPr>
        <p:spPr>
          <a:xfrm>
            <a:off x="613948" y="3720398"/>
            <a:ext cx="7022240" cy="1169551"/>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solidFill>
                  <a:srgbClr val="111111"/>
                </a:solidFill>
                <a:latin typeface="Precisely Demi"/>
                <a:ea typeface="Precisely Demi"/>
                <a:cs typeface="Precisely Demi"/>
              </a:rPr>
              <a:t>Today</a:t>
            </a:r>
            <a:r>
              <a:rPr lang="en-GB" sz="1400" dirty="0">
                <a:solidFill>
                  <a:srgbClr val="111111"/>
                </a:solidFill>
                <a:latin typeface="Precisely Demi"/>
                <a:ea typeface="+mn-lt"/>
                <a:cs typeface="+mn-lt"/>
              </a:rPr>
              <a:t>, </a:t>
            </a:r>
            <a:r>
              <a:rPr lang="en-GB" sz="1400" dirty="0">
                <a:solidFill>
                  <a:srgbClr val="111111"/>
                </a:solidFill>
                <a:latin typeface="Precisely Demi"/>
                <a:ea typeface="Precisely Demi"/>
                <a:cs typeface="Precisely Demi"/>
              </a:rPr>
              <a:t>mainframe computers are much smaller and more agile than they were decades ago.</a:t>
            </a:r>
          </a:p>
          <a:p>
            <a:r>
              <a:rPr lang="en-GB" sz="1400" dirty="0">
                <a:solidFill>
                  <a:srgbClr val="111111"/>
                </a:solidFill>
                <a:latin typeface="Precisely Demi"/>
                <a:ea typeface="Precisely Demi"/>
                <a:cs typeface="Precisely Demi"/>
              </a:rPr>
              <a:t>IBM mainframes are now about the size of a refrigerator. Modern mainframes don’t weigh more than a (very heavily packed) car.</a:t>
            </a:r>
          </a:p>
          <a:p>
            <a:r>
              <a:rPr lang="en-GB" sz="1400" dirty="0">
                <a:solidFill>
                  <a:srgbClr val="111111"/>
                </a:solidFill>
                <a:latin typeface="Precisely Demi"/>
                <a:ea typeface="Precisely Demi"/>
                <a:cs typeface="Precisely Demi"/>
              </a:rPr>
              <a:t>They cost a lot less</a:t>
            </a:r>
            <a:r>
              <a:rPr lang="en-GB" sz="1400" dirty="0">
                <a:solidFill>
                  <a:srgbClr val="111111"/>
                </a:solidFill>
                <a:latin typeface="Precisely Demi"/>
                <a:ea typeface="+mn-lt"/>
                <a:cs typeface="+mn-lt"/>
              </a:rPr>
              <a:t>, </a:t>
            </a:r>
            <a:r>
              <a:rPr lang="en-GB" sz="1400" dirty="0">
                <a:solidFill>
                  <a:srgbClr val="111111"/>
                </a:solidFill>
                <a:latin typeface="Precisely Demi"/>
                <a:ea typeface="Precisely Demi"/>
                <a:cs typeface="Precisely Demi"/>
              </a:rPr>
              <a:t>too. Although IBM mainframes still had price tags in the million-dollar </a:t>
            </a:r>
            <a:r>
              <a:rPr lang="en-GB" sz="1400">
                <a:solidFill>
                  <a:srgbClr val="111111"/>
                </a:solidFill>
                <a:latin typeface="Precisely Demi"/>
                <a:ea typeface="Precisely Demi"/>
                <a:cs typeface="Precisely Demi"/>
              </a:rPr>
              <a:t>range in the early 2000s. </a:t>
            </a:r>
            <a:r>
              <a:rPr lang="ro-RO" sz="1400">
                <a:solidFill>
                  <a:srgbClr val="111111"/>
                </a:solidFill>
                <a:latin typeface="Precisely Demi"/>
                <a:ea typeface="Precisely Demi"/>
                <a:cs typeface="Precisely Demi"/>
              </a:rPr>
              <a:t>[4]</a:t>
            </a:r>
            <a:endParaRPr lang="en-GB" sz="1400">
              <a:ea typeface="Calibri"/>
              <a:cs typeface="Calibri"/>
            </a:endParaRPr>
          </a:p>
        </p:txBody>
      </p:sp>
      <p:sp>
        <p:nvSpPr>
          <p:cNvPr id="11" name="TextBox 10">
            <a:extLst>
              <a:ext uri="{FF2B5EF4-FFF2-40B4-BE49-F238E27FC236}">
                <a16:creationId xmlns:a16="http://schemas.microsoft.com/office/drawing/2014/main" id="{B446B0D5-D0FB-9E56-9D37-0D7F83ACDD39}"/>
              </a:ext>
            </a:extLst>
          </p:cNvPr>
          <p:cNvSpPr txBox="1"/>
          <p:nvPr/>
        </p:nvSpPr>
        <p:spPr>
          <a:xfrm>
            <a:off x="741597" y="429929"/>
            <a:ext cx="8153588" cy="89255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400" dirty="0">
                <a:solidFill>
                  <a:srgbClr val="111111"/>
                </a:solidFill>
                <a:latin typeface="Precisely Demi"/>
                <a:ea typeface="Precisely Demi"/>
                <a:cs typeface="Precisely Demi"/>
              </a:rPr>
              <a:t>[1]Mainframes have one of the longest histories of any kind of computing technology that is still used today. In fact, mainframe history is far too long to pack into a single blog post, but we’re going to try anyway. Keep reading for a very brief history of mainframe computing</a:t>
            </a:r>
            <a:r>
              <a:rPr lang="en-GB" dirty="0">
                <a:solidFill>
                  <a:srgbClr val="111111"/>
                </a:solidFill>
                <a:latin typeface="Precisely Demi"/>
                <a:ea typeface="Precisely Demi"/>
                <a:cs typeface="Precisely Demi"/>
              </a:rPr>
              <a:t>.</a:t>
            </a:r>
            <a:endParaRPr lang="en-GB" sz="2800" dirty="0"/>
          </a:p>
        </p:txBody>
      </p:sp>
      <p:sp>
        <p:nvSpPr>
          <p:cNvPr id="17" name="TextBox 16">
            <a:extLst>
              <a:ext uri="{FF2B5EF4-FFF2-40B4-BE49-F238E27FC236}">
                <a16:creationId xmlns:a16="http://schemas.microsoft.com/office/drawing/2014/main" id="{703BB175-200E-BB48-039C-668847833AD8}"/>
              </a:ext>
            </a:extLst>
          </p:cNvPr>
          <p:cNvSpPr txBox="1"/>
          <p:nvPr/>
        </p:nvSpPr>
        <p:spPr>
          <a:xfrm>
            <a:off x="528914" y="2335781"/>
            <a:ext cx="11376541"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
              <a:buChar char="•"/>
            </a:pPr>
            <a:r>
              <a:rPr lang="en-US" sz="1400" b="1" dirty="0">
                <a:solidFill>
                  <a:schemeClr val="tx1">
                    <a:lumMod val="95000"/>
                  </a:schemeClr>
                </a:solidFill>
                <a:highlight>
                  <a:srgbClr val="C0C0C0"/>
                </a:highlight>
                <a:latin typeface="Precisely Demi"/>
              </a:rPr>
              <a:t>ENIAC –</a:t>
            </a:r>
            <a:r>
              <a:rPr lang="en-US" sz="1400" dirty="0">
                <a:solidFill>
                  <a:schemeClr val="tx1">
                    <a:lumMod val="95000"/>
                  </a:schemeClr>
                </a:solidFill>
                <a:highlight>
                  <a:srgbClr val="C0C0C0"/>
                </a:highlight>
                <a:latin typeface="Precisely Demi"/>
              </a:rPr>
              <a:t> World War II sparked the creation of the next famous mainframe computer, the ENIAC. Although the ENIAC was not actually completed until a year after the war ended, it signaled the start of heavy government investment in mainframe development. The ENIAC remained in service for a decade.</a:t>
            </a:r>
          </a:p>
          <a:p>
            <a:pPr>
              <a:buFont typeface=""/>
              <a:buChar char="•"/>
            </a:pPr>
            <a:r>
              <a:rPr lang="en-US" sz="1400" b="1" u="sng" dirty="0">
                <a:solidFill>
                  <a:schemeClr val="tx1">
                    <a:lumMod val="95000"/>
                  </a:schemeClr>
                </a:solidFill>
                <a:highlight>
                  <a:srgbClr val="C0C0C0"/>
                </a:highlight>
                <a:latin typeface="Precisely Demi"/>
              </a:rPr>
              <a:t>Magnetic</a:t>
            </a:r>
            <a:r>
              <a:rPr lang="en-US" sz="1400" b="1" dirty="0">
                <a:solidFill>
                  <a:schemeClr val="tx1">
                    <a:lumMod val="95000"/>
                  </a:schemeClr>
                </a:solidFill>
                <a:highlight>
                  <a:srgbClr val="C0C0C0"/>
                </a:highlight>
                <a:latin typeface="Precisely Demi"/>
              </a:rPr>
              <a:t> storage </a:t>
            </a:r>
            <a:r>
              <a:rPr lang="en-US" sz="1400" dirty="0">
                <a:solidFill>
                  <a:schemeClr val="tx1">
                    <a:lumMod val="95000"/>
                  </a:schemeClr>
                </a:solidFill>
                <a:highlight>
                  <a:srgbClr val="C0C0C0"/>
                </a:highlight>
                <a:latin typeface="Precisely Demi"/>
              </a:rPr>
              <a:t>– While early mainframes were based on vacuum tubes for storing data, a major innovation came to the mainframe world with the development of what was called core memory. In place of vacuum tubes, core memory stores information magnetically. Your magnetic 5400-RPM hard disk it was not, but core memory provided a faster and more reliable way to store and retrieve data than vacuum tubes. Core memory was first used in 1953 and soon replaced vacuum tubes entirely.[3]</a:t>
            </a:r>
            <a:endParaRPr lang="ro-RO" sz="1400" dirty="0">
              <a:solidFill>
                <a:schemeClr val="tx1">
                  <a:lumMod val="95000"/>
                </a:schemeClr>
              </a:solidFill>
              <a:highlight>
                <a:srgbClr val="C0C0C0"/>
              </a:highlight>
              <a:latin typeface="Precisely Demi"/>
            </a:endParaRPr>
          </a:p>
        </p:txBody>
      </p:sp>
      <p:sp>
        <p:nvSpPr>
          <p:cNvPr id="19" name="TextBox 18">
            <a:extLst>
              <a:ext uri="{FF2B5EF4-FFF2-40B4-BE49-F238E27FC236}">
                <a16:creationId xmlns:a16="http://schemas.microsoft.com/office/drawing/2014/main" id="{321C92CF-EC2A-C512-FB0A-7DE8CD9B6ABC}"/>
              </a:ext>
            </a:extLst>
          </p:cNvPr>
          <p:cNvSpPr txBox="1"/>
          <p:nvPr/>
        </p:nvSpPr>
        <p:spPr>
          <a:xfrm>
            <a:off x="610792" y="4881240"/>
            <a:ext cx="8512059" cy="1908215"/>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500" dirty="0">
                <a:solidFill>
                  <a:srgbClr val="111111"/>
                </a:solidFill>
                <a:ea typeface="+mn-lt"/>
                <a:cs typeface="+mn-lt"/>
              </a:rPr>
              <a:t>Over the past half-century of mainframe history, the machines have evolved rapidly and remarkably. Modern mainframe computers are hardly the huge, crazily expensive, unwieldy machines of yore. They readily integrate legacy with modern technologies, allowing you to do things like run COBOL apps on z/OS alongside Docker containers on Linux (using z/VM) on the same physical machine.</a:t>
            </a:r>
            <a:endParaRPr lang="en-US" dirty="0"/>
          </a:p>
          <a:p>
            <a:r>
              <a:rPr lang="en-GB" sz="1500" dirty="0">
                <a:solidFill>
                  <a:srgbClr val="111111"/>
                </a:solidFill>
                <a:ea typeface="+mn-lt"/>
                <a:cs typeface="+mn-lt"/>
              </a:rPr>
              <a:t>And they remain powerhouses for number crunching and data analytics; in fact, IBM’s latest mainframes boast the </a:t>
            </a:r>
            <a:r>
              <a:rPr lang="en-GB" sz="1500" dirty="0">
                <a:solidFill>
                  <a:srgbClr val="8017E1"/>
                </a:solidFill>
                <a:ea typeface="+mn-lt"/>
                <a:cs typeface="+mn-lt"/>
                <a:hlinkClick r:id="rId3"/>
              </a:rPr>
              <a:t>most powerful processors in the world</a:t>
            </a:r>
            <a:r>
              <a:rPr lang="en-GB" sz="1500" dirty="0">
                <a:solidFill>
                  <a:srgbClr val="111111"/>
                </a:solidFill>
                <a:ea typeface="+mn-lt"/>
                <a:cs typeface="+mn-lt"/>
              </a:rPr>
              <a:t>,</a:t>
            </a:r>
            <a:r>
              <a:rPr lang="ro-RO" sz="1500" dirty="0">
                <a:solidFill>
                  <a:srgbClr val="111111"/>
                </a:solidFill>
                <a:ea typeface="+mn-lt"/>
                <a:cs typeface="+mn-lt"/>
              </a:rPr>
              <a:t>[5]</a:t>
            </a:r>
            <a:endParaRPr lang="en-GB" dirty="0"/>
          </a:p>
          <a:p>
            <a:pPr algn="l"/>
            <a:endParaRPr lang="en-GB" sz="2800" dirty="0">
              <a:ea typeface="Calibri"/>
              <a:cs typeface="Calibri"/>
            </a:endParaRPr>
          </a:p>
        </p:txBody>
      </p:sp>
      <p:pic>
        <p:nvPicPr>
          <p:cNvPr id="8" name="Picture 7" descr="A close-up of a machine&#10;&#10;Description automatically generated">
            <a:extLst>
              <a:ext uri="{FF2B5EF4-FFF2-40B4-BE49-F238E27FC236}">
                <a16:creationId xmlns:a16="http://schemas.microsoft.com/office/drawing/2014/main" id="{5F8ACBDD-DCBF-7643-97F2-8EAE7FCB9F90}"/>
              </a:ext>
            </a:extLst>
          </p:cNvPr>
          <p:cNvPicPr>
            <a:picLocks noChangeAspect="1"/>
          </p:cNvPicPr>
          <p:nvPr/>
        </p:nvPicPr>
        <p:blipFill>
          <a:blip r:embed="rId4"/>
          <a:stretch>
            <a:fillRect/>
          </a:stretch>
        </p:blipFill>
        <p:spPr>
          <a:xfrm>
            <a:off x="8882664" y="251585"/>
            <a:ext cx="3105339" cy="2070165"/>
          </a:xfrm>
          <a:prstGeom prst="rect">
            <a:avLst/>
          </a:prstGeom>
        </p:spPr>
      </p:pic>
      <p:sp>
        <p:nvSpPr>
          <p:cNvPr id="3" name="TextBox 2">
            <a:extLst>
              <a:ext uri="{FF2B5EF4-FFF2-40B4-BE49-F238E27FC236}">
                <a16:creationId xmlns:a16="http://schemas.microsoft.com/office/drawing/2014/main" id="{799CD4E3-005D-A97E-C0C5-428D583E6054}"/>
              </a:ext>
            </a:extLst>
          </p:cNvPr>
          <p:cNvSpPr txBox="1"/>
          <p:nvPr/>
        </p:nvSpPr>
        <p:spPr>
          <a:xfrm>
            <a:off x="11471044" y="6591669"/>
            <a:ext cx="1141414"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050" dirty="0">
                <a:ea typeface="Calibri"/>
                <a:cs typeface="Calibri"/>
              </a:rPr>
              <a:t>page2</a:t>
            </a:r>
          </a:p>
        </p:txBody>
      </p:sp>
    </p:spTree>
    <p:extLst>
      <p:ext uri="{BB962C8B-B14F-4D97-AF65-F5344CB8AC3E}">
        <p14:creationId xmlns:p14="http://schemas.microsoft.com/office/powerpoint/2010/main" val="783874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1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 program&#10;&#10;Description automatically generated">
            <a:extLst>
              <a:ext uri="{FF2B5EF4-FFF2-40B4-BE49-F238E27FC236}">
                <a16:creationId xmlns:a16="http://schemas.microsoft.com/office/drawing/2014/main" id="{CC319004-B259-075B-ED0B-262097E556DD}"/>
              </a:ext>
            </a:extLst>
          </p:cNvPr>
          <p:cNvPicPr>
            <a:picLocks noChangeAspect="1"/>
          </p:cNvPicPr>
          <p:nvPr/>
        </p:nvPicPr>
        <p:blipFill>
          <a:blip r:embed="rId2"/>
          <a:stretch>
            <a:fillRect/>
          </a:stretch>
        </p:blipFill>
        <p:spPr>
          <a:xfrm>
            <a:off x="15767" y="4509"/>
            <a:ext cx="12169967" cy="6848982"/>
          </a:xfrm>
          <a:prstGeom prst="rect">
            <a:avLst/>
          </a:prstGeom>
        </p:spPr>
      </p:pic>
      <p:sp>
        <p:nvSpPr>
          <p:cNvPr id="2" name="TextBox 1">
            <a:extLst>
              <a:ext uri="{FF2B5EF4-FFF2-40B4-BE49-F238E27FC236}">
                <a16:creationId xmlns:a16="http://schemas.microsoft.com/office/drawing/2014/main" id="{61FF13C7-DADC-6DB5-8A7B-84BEC19756D9}"/>
              </a:ext>
            </a:extLst>
          </p:cNvPr>
          <p:cNvSpPr txBox="1"/>
          <p:nvPr/>
        </p:nvSpPr>
        <p:spPr>
          <a:xfrm>
            <a:off x="447054" y="5478790"/>
            <a:ext cx="9825678"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err="1">
                <a:ea typeface="Calibri"/>
                <a:cs typeface="Calibri"/>
              </a:rPr>
              <a:t>Referance</a:t>
            </a:r>
            <a:r>
              <a:rPr lang="en-GB" sz="1100" dirty="0">
                <a:ea typeface="Calibri"/>
                <a:cs typeface="Calibri"/>
              </a:rPr>
              <a:t> page 1</a:t>
            </a:r>
          </a:p>
        </p:txBody>
      </p:sp>
    </p:spTree>
    <p:extLst>
      <p:ext uri="{BB962C8B-B14F-4D97-AF65-F5344CB8AC3E}">
        <p14:creationId xmlns:p14="http://schemas.microsoft.com/office/powerpoint/2010/main" val="1125807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63C835D-0DCC-ECA0-A023-A585DECFEB39}"/>
              </a:ext>
            </a:extLst>
          </p:cNvPr>
          <p:cNvSpPr txBox="1"/>
          <p:nvPr/>
        </p:nvSpPr>
        <p:spPr>
          <a:xfrm>
            <a:off x="846685" y="294866"/>
            <a:ext cx="1125502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hlinkClick r:id="rId2"/>
              </a:rPr>
              <a:t>[1]Mainframe History: How Mainframe Computers Evolved Over the Years (precisely.com)</a:t>
            </a:r>
            <a:r>
              <a:rPr lang="en-GB" sz="1400" dirty="0">
                <a:ea typeface="+mn-lt"/>
                <a:cs typeface="+mn-lt"/>
              </a:rPr>
              <a:t>https://www.precisely.com/blog/mainframe/mainframe-histor</a:t>
            </a:r>
            <a:endParaRPr lang="en-US" sz="1400" dirty="0">
              <a:ea typeface="Calibri"/>
              <a:cs typeface="Calibri"/>
            </a:endParaRPr>
          </a:p>
        </p:txBody>
      </p:sp>
      <p:sp>
        <p:nvSpPr>
          <p:cNvPr id="2" name="TextBox 1">
            <a:extLst>
              <a:ext uri="{FF2B5EF4-FFF2-40B4-BE49-F238E27FC236}">
                <a16:creationId xmlns:a16="http://schemas.microsoft.com/office/drawing/2014/main" id="{C216F89F-B17E-DB6C-B8A9-6D0ECED19B2F}"/>
              </a:ext>
            </a:extLst>
          </p:cNvPr>
          <p:cNvSpPr txBox="1"/>
          <p:nvPr/>
        </p:nvSpPr>
        <p:spPr>
          <a:xfrm rot="-10800000" flipV="1">
            <a:off x="852178" y="760620"/>
            <a:ext cx="1111582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600" dirty="0">
                <a:solidFill>
                  <a:schemeClr val="accent1"/>
                </a:solidFill>
                <a:ea typeface="Calibri"/>
                <a:cs typeface="Calibri"/>
              </a:rPr>
              <a:t>[2]</a:t>
            </a:r>
            <a:r>
              <a:rPr lang="en-GB" sz="1600" dirty="0">
                <a:solidFill>
                  <a:schemeClr val="accent1"/>
                </a:solidFill>
                <a:ea typeface="+mn-lt"/>
                <a:cs typeface="+mn-lt"/>
              </a:rPr>
              <a:t>ttps://www.precisely.com/blog/mainframe/mainframe-history</a:t>
            </a:r>
            <a:endParaRPr lang="en-GB" sz="1600" dirty="0">
              <a:solidFill>
                <a:schemeClr val="accent1"/>
              </a:solidFill>
              <a:ea typeface="Calibri"/>
              <a:cs typeface="Calibri"/>
            </a:endParaRPr>
          </a:p>
        </p:txBody>
      </p:sp>
      <p:sp>
        <p:nvSpPr>
          <p:cNvPr id="3" name="TextBox 2">
            <a:extLst>
              <a:ext uri="{FF2B5EF4-FFF2-40B4-BE49-F238E27FC236}">
                <a16:creationId xmlns:a16="http://schemas.microsoft.com/office/drawing/2014/main" id="{C45ACEE7-783C-5156-C3AE-7ED2B5B06ED2}"/>
              </a:ext>
            </a:extLst>
          </p:cNvPr>
          <p:cNvSpPr txBox="1"/>
          <p:nvPr/>
        </p:nvSpPr>
        <p:spPr>
          <a:xfrm>
            <a:off x="852200" y="1097796"/>
            <a:ext cx="108567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dirty="0">
                <a:solidFill>
                  <a:schemeClr val="accent1"/>
                </a:solidFill>
                <a:ea typeface="Calibri"/>
                <a:cs typeface="Calibri"/>
              </a:rPr>
              <a:t>[3]</a:t>
            </a:r>
            <a:r>
              <a:rPr lang="en-GB" sz="1800" dirty="0">
                <a:solidFill>
                  <a:schemeClr val="accent1"/>
                </a:solidFill>
                <a:ea typeface="+mn-lt"/>
                <a:cs typeface="+mn-lt"/>
              </a:rPr>
              <a:t>ENIAC | History, Computer, Stands For, Machine, &amp; Facts | </a:t>
            </a:r>
            <a:r>
              <a:rPr lang="en-GB" sz="1800" err="1">
                <a:solidFill>
                  <a:schemeClr val="accent1"/>
                </a:solidFill>
                <a:ea typeface="+mn-lt"/>
                <a:cs typeface="+mn-lt"/>
              </a:rPr>
              <a:t>BritannicaENIAC</a:t>
            </a:r>
            <a:r>
              <a:rPr lang="en-GB" sz="1800" dirty="0">
                <a:solidFill>
                  <a:schemeClr val="accent1"/>
                </a:solidFill>
                <a:ea typeface="+mn-lt"/>
                <a:cs typeface="+mn-lt"/>
              </a:rPr>
              <a:t> | </a:t>
            </a:r>
          </a:p>
        </p:txBody>
      </p:sp>
      <p:sp>
        <p:nvSpPr>
          <p:cNvPr id="4" name="TextBox 3">
            <a:extLst>
              <a:ext uri="{FF2B5EF4-FFF2-40B4-BE49-F238E27FC236}">
                <a16:creationId xmlns:a16="http://schemas.microsoft.com/office/drawing/2014/main" id="{E81B916E-4E59-504F-11FA-FE33272B1C5D}"/>
              </a:ext>
            </a:extLst>
          </p:cNvPr>
          <p:cNvSpPr txBox="1"/>
          <p:nvPr/>
        </p:nvSpPr>
        <p:spPr>
          <a:xfrm>
            <a:off x="852220" y="1472339"/>
            <a:ext cx="1014600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solidFill>
                  <a:schemeClr val="accent1"/>
                </a:solidFill>
                <a:ea typeface="Calibri"/>
                <a:cs typeface="Calibri"/>
              </a:rPr>
              <a:t>[4]</a:t>
            </a:r>
            <a:r>
              <a:rPr lang="en-GB" sz="1600" dirty="0">
                <a:ea typeface="+mn-lt"/>
                <a:cs typeface="+mn-lt"/>
                <a:hlinkClick r:id="rId2"/>
              </a:rPr>
              <a:t>Mainframe History: How Mainframe Computers Evolved Over the Years (precisely.com)</a:t>
            </a:r>
            <a:endParaRPr lang="en-GB" sz="1600">
              <a:ea typeface="Calibri"/>
              <a:cs typeface="Calibri"/>
            </a:endParaRPr>
          </a:p>
        </p:txBody>
      </p:sp>
      <p:sp>
        <p:nvSpPr>
          <p:cNvPr id="6" name="TextBox 5">
            <a:extLst>
              <a:ext uri="{FF2B5EF4-FFF2-40B4-BE49-F238E27FC236}">
                <a16:creationId xmlns:a16="http://schemas.microsoft.com/office/drawing/2014/main" id="{E73FDFB0-C6D7-15C0-52A8-43430BDB0D81}"/>
              </a:ext>
            </a:extLst>
          </p:cNvPr>
          <p:cNvSpPr txBox="1"/>
          <p:nvPr/>
        </p:nvSpPr>
        <p:spPr>
          <a:xfrm>
            <a:off x="846346" y="1806949"/>
            <a:ext cx="112593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solidFill>
                  <a:schemeClr val="accent1"/>
                </a:solidFill>
                <a:ea typeface="Calibri"/>
                <a:cs typeface="Calibri"/>
              </a:rPr>
              <a:t>[5</a:t>
            </a:r>
            <a:r>
              <a:rPr lang="en-GB" sz="1800" dirty="0">
                <a:ea typeface="Calibri"/>
                <a:cs typeface="Calibri"/>
              </a:rPr>
              <a:t>]</a:t>
            </a:r>
            <a:r>
              <a:rPr lang="en-GB" sz="1800" dirty="0">
                <a:ea typeface="+mn-lt"/>
                <a:cs typeface="+mn-lt"/>
                <a:hlinkClick r:id="rId3"/>
              </a:rPr>
              <a:t>A Complete History Of Mainframe Computing: Page 2 | Tom's Hardware (tomshardware.com)</a:t>
            </a:r>
            <a:endParaRPr lang="en-GB" sz="1800">
              <a:ea typeface="Calibri"/>
              <a:cs typeface="Calibri"/>
            </a:endParaRPr>
          </a:p>
        </p:txBody>
      </p:sp>
      <p:sp>
        <p:nvSpPr>
          <p:cNvPr id="7" name="TextBox 6">
            <a:extLst>
              <a:ext uri="{FF2B5EF4-FFF2-40B4-BE49-F238E27FC236}">
                <a16:creationId xmlns:a16="http://schemas.microsoft.com/office/drawing/2014/main" id="{C985ED85-CA26-626E-6060-E4934ED27596}"/>
              </a:ext>
            </a:extLst>
          </p:cNvPr>
          <p:cNvSpPr txBox="1"/>
          <p:nvPr/>
        </p:nvSpPr>
        <p:spPr>
          <a:xfrm>
            <a:off x="1131903" y="2511112"/>
            <a:ext cx="29124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err="1">
                <a:solidFill>
                  <a:schemeClr val="accent1"/>
                </a:solidFill>
                <a:ea typeface="Calibri"/>
                <a:cs typeface="Calibri"/>
              </a:rPr>
              <a:t>Referance</a:t>
            </a:r>
            <a:r>
              <a:rPr lang="en-GB" sz="1800" dirty="0">
                <a:solidFill>
                  <a:schemeClr val="accent1"/>
                </a:solidFill>
                <a:ea typeface="Calibri"/>
                <a:cs typeface="Calibri"/>
              </a:rPr>
              <a:t> page 2</a:t>
            </a:r>
          </a:p>
        </p:txBody>
      </p:sp>
    </p:spTree>
    <p:extLst>
      <p:ext uri="{BB962C8B-B14F-4D97-AF65-F5344CB8AC3E}">
        <p14:creationId xmlns:p14="http://schemas.microsoft.com/office/powerpoint/2010/main" val="1663526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277988" y="548680"/>
            <a:ext cx="6125419" cy="1291207"/>
          </a:xfrm>
        </p:spPr>
        <p:txBody>
          <a:bodyPr rtlCol="0"/>
          <a:lstStyle/>
          <a:p>
            <a:pPr rtl="0"/>
            <a:r>
              <a:rPr lang="en-GB" dirty="0"/>
              <a:t>Mini computer</a:t>
            </a:r>
          </a:p>
        </p:txBody>
      </p:sp>
      <p:sp>
        <p:nvSpPr>
          <p:cNvPr id="5" name="Text Placeholder 4"/>
          <p:cNvSpPr>
            <a:spLocks noGrp="1"/>
          </p:cNvSpPr>
          <p:nvPr>
            <p:ph type="body" idx="1"/>
          </p:nvPr>
        </p:nvSpPr>
        <p:spPr>
          <a:xfrm>
            <a:off x="1053852" y="2132856"/>
            <a:ext cx="7069519" cy="1220933"/>
          </a:xfrm>
        </p:spPr>
        <p:txBody>
          <a:bodyPr rtlCol="0">
            <a:normAutofit fontScale="55000" lnSpcReduction="20000"/>
          </a:bodyPr>
          <a:lstStyle/>
          <a:p>
            <a:pPr rtl="0"/>
            <a:r>
              <a:rPr lang="en-GB" dirty="0">
                <a:solidFill>
                  <a:schemeClr val="bg2">
                    <a:lumMod val="60000"/>
                    <a:lumOff val="40000"/>
                  </a:schemeClr>
                </a:solidFill>
                <a:highlight>
                  <a:srgbClr val="000000"/>
                </a:highlight>
                <a:latin typeface="Google Sans"/>
              </a:rPr>
              <a:t>[1]</a:t>
            </a:r>
            <a:r>
              <a:rPr lang="en-GB" b="0" i="0" dirty="0">
                <a:solidFill>
                  <a:schemeClr val="bg2">
                    <a:lumMod val="60000"/>
                    <a:lumOff val="40000"/>
                  </a:schemeClr>
                </a:solidFill>
                <a:effectLst/>
                <a:highlight>
                  <a:srgbClr val="000000"/>
                </a:highlight>
                <a:latin typeface="Google Sans"/>
              </a:rPr>
              <a:t>Minicomputers were used for scientific and engineering computations, business transaction processing, file handling, and database management. Minicomputers as a distinct class of computers emerged in the late 1950s and reached their peak in the 1960s and '70s before declining in popularity in the 1980s and '90s.</a:t>
            </a:r>
            <a:endParaRPr lang="en-GB" dirty="0">
              <a:solidFill>
                <a:schemeClr val="bg2">
                  <a:lumMod val="60000"/>
                  <a:lumOff val="40000"/>
                </a:schemeClr>
              </a:solidFill>
              <a:highlight>
                <a:srgbClr val="000000"/>
              </a:highlight>
            </a:endParaRPr>
          </a:p>
        </p:txBody>
      </p:sp>
      <p:sp>
        <p:nvSpPr>
          <p:cNvPr id="3" name="TextBox 2">
            <a:extLst>
              <a:ext uri="{FF2B5EF4-FFF2-40B4-BE49-F238E27FC236}">
                <a16:creationId xmlns:a16="http://schemas.microsoft.com/office/drawing/2014/main" id="{C81B46E9-6F4C-9376-8233-B8586D643C1C}"/>
              </a:ext>
            </a:extLst>
          </p:cNvPr>
          <p:cNvSpPr txBox="1"/>
          <p:nvPr/>
        </p:nvSpPr>
        <p:spPr>
          <a:xfrm>
            <a:off x="1228037" y="3429000"/>
            <a:ext cx="6132352" cy="1631216"/>
          </a:xfrm>
          <a:prstGeom prst="rect">
            <a:avLst/>
          </a:prstGeom>
          <a:noFill/>
        </p:spPr>
        <p:txBody>
          <a:bodyPr wrap="square" lIns="91440" tIns="45720" rIns="91440" bIns="45720" anchor="t">
            <a:spAutoFit/>
          </a:bodyPr>
          <a:lstStyle/>
          <a:p>
            <a:r>
              <a:rPr lang="en-GB" sz="2000" dirty="0">
                <a:solidFill>
                  <a:schemeClr val="bg2">
                    <a:lumMod val="60000"/>
                    <a:lumOff val="40000"/>
                  </a:schemeClr>
                </a:solidFill>
                <a:latin typeface="Google Sans"/>
              </a:rPr>
              <a:t>[2]</a:t>
            </a:r>
            <a:r>
              <a:rPr lang="en-GB" sz="2000" b="0" i="0" dirty="0">
                <a:solidFill>
                  <a:schemeClr val="bg2">
                    <a:lumMod val="60000"/>
                    <a:lumOff val="40000"/>
                  </a:schemeClr>
                </a:solidFill>
                <a:effectLst/>
                <a:latin typeface="Google Sans"/>
              </a:rPr>
              <a:t>A computer that is less powerful than a mainframe but more powerful than a personal computer. It is unable to handle as many people or programs at the same time as a mainframe, but it is adequate for a wide range of business and scientific applications.</a:t>
            </a:r>
            <a:endParaRPr lang="en-GB" sz="2000" dirty="0">
              <a:solidFill>
                <a:schemeClr val="bg2">
                  <a:lumMod val="60000"/>
                  <a:lumOff val="40000"/>
                </a:schemeClr>
              </a:solidFill>
            </a:endParaRPr>
          </a:p>
        </p:txBody>
      </p:sp>
      <p:pic>
        <p:nvPicPr>
          <p:cNvPr id="5126" name="Picture 6" descr="Computer GIFs | GIFDB.com">
            <a:extLst>
              <a:ext uri="{FF2B5EF4-FFF2-40B4-BE49-F238E27FC236}">
                <a16:creationId xmlns:a16="http://schemas.microsoft.com/office/drawing/2014/main" id="{C56178D2-A788-FE08-24B1-9941724928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3896" y="3907623"/>
            <a:ext cx="3802833" cy="2885306"/>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Monitor and Keyboard for 48K Minicomputer | Science Museum Group Collection">
            <a:extLst>
              <a:ext uri="{FF2B5EF4-FFF2-40B4-BE49-F238E27FC236}">
                <a16:creationId xmlns:a16="http://schemas.microsoft.com/office/drawing/2014/main" id="{ACA4CC75-C622-3456-755D-560F785A7C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23371" y="870135"/>
            <a:ext cx="3796932" cy="252544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FB32449-AFD5-4AA3-6FCE-284863468953}"/>
              </a:ext>
            </a:extLst>
          </p:cNvPr>
          <p:cNvSpPr txBox="1"/>
          <p:nvPr/>
        </p:nvSpPr>
        <p:spPr>
          <a:xfrm>
            <a:off x="5112019" y="6176604"/>
            <a:ext cx="259155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ea typeface="Calibri"/>
                <a:cs typeface="Calibri"/>
              </a:rPr>
              <a:t>Cosmina page 1</a:t>
            </a:r>
            <a:endParaRPr lang="en-GB" sz="2000">
              <a:ea typeface="Calibri"/>
              <a:cs typeface="Calibri"/>
            </a:endParaRPr>
          </a:p>
        </p:txBody>
      </p:sp>
    </p:spTree>
    <p:extLst>
      <p:ext uri="{BB962C8B-B14F-4D97-AF65-F5344CB8AC3E}">
        <p14:creationId xmlns:p14="http://schemas.microsoft.com/office/powerpoint/2010/main" val="42649775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EBDE7-1030-4D3B-347A-9D14079E2364}"/>
              </a:ext>
            </a:extLst>
          </p:cNvPr>
          <p:cNvSpPr>
            <a:spLocks noGrp="1"/>
          </p:cNvSpPr>
          <p:nvPr>
            <p:ph type="title"/>
          </p:nvPr>
        </p:nvSpPr>
        <p:spPr>
          <a:xfrm>
            <a:off x="822708" y="1112249"/>
            <a:ext cx="8938472" cy="391186"/>
          </a:xfrm>
        </p:spPr>
        <p:txBody>
          <a:bodyPr>
            <a:normAutofit fontScale="90000"/>
          </a:bodyPr>
          <a:lstStyle/>
          <a:p>
            <a:r>
              <a:rPr lang="en-GB" sz="2000" dirty="0">
                <a:ea typeface="+mj-lt"/>
                <a:cs typeface="+mj-lt"/>
                <a:hlinkClick r:id="rId2"/>
              </a:rPr>
              <a:t>[1]Minicomputer | Definition &amp; Facts | Britannica</a:t>
            </a:r>
            <a:endParaRPr lang="en-US" sz="2000" dirty="0">
              <a:ea typeface="Calibri"/>
              <a:cs typeface="Calibri"/>
            </a:endParaRPr>
          </a:p>
        </p:txBody>
      </p:sp>
      <p:sp>
        <p:nvSpPr>
          <p:cNvPr id="3" name="Text Placeholder 2">
            <a:extLst>
              <a:ext uri="{FF2B5EF4-FFF2-40B4-BE49-F238E27FC236}">
                <a16:creationId xmlns:a16="http://schemas.microsoft.com/office/drawing/2014/main" id="{BFA6E77D-20A4-9A05-9483-D8F5DFF16C06}"/>
              </a:ext>
            </a:extLst>
          </p:cNvPr>
          <p:cNvSpPr>
            <a:spLocks noGrp="1"/>
          </p:cNvSpPr>
          <p:nvPr>
            <p:ph type="body" idx="1"/>
          </p:nvPr>
        </p:nvSpPr>
        <p:spPr>
          <a:xfrm>
            <a:off x="892959" y="385630"/>
            <a:ext cx="7069519" cy="376253"/>
          </a:xfrm>
        </p:spPr>
        <p:txBody>
          <a:bodyPr/>
          <a:lstStyle/>
          <a:p>
            <a:r>
              <a:rPr lang="en-GB" sz="1800" err="1">
                <a:ea typeface="Calibri"/>
                <a:cs typeface="Calibri"/>
              </a:rPr>
              <a:t>Referance</a:t>
            </a:r>
            <a:r>
              <a:rPr lang="en-GB" sz="1800" dirty="0">
                <a:ea typeface="Calibri"/>
                <a:cs typeface="Calibri"/>
              </a:rPr>
              <a:t> Cosmina page 1</a:t>
            </a:r>
          </a:p>
        </p:txBody>
      </p:sp>
      <p:sp>
        <p:nvSpPr>
          <p:cNvPr id="4" name="TextBox 3">
            <a:extLst>
              <a:ext uri="{FF2B5EF4-FFF2-40B4-BE49-F238E27FC236}">
                <a16:creationId xmlns:a16="http://schemas.microsoft.com/office/drawing/2014/main" id="{BF8FF7D5-B8A9-D7CE-AD02-689E0A0974AF}"/>
              </a:ext>
            </a:extLst>
          </p:cNvPr>
          <p:cNvSpPr txBox="1"/>
          <p:nvPr/>
        </p:nvSpPr>
        <p:spPr>
          <a:xfrm>
            <a:off x="893801" y="1596866"/>
            <a:ext cx="563607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solidFill>
                  <a:schemeClr val="accent1"/>
                </a:solidFill>
                <a:ea typeface="Calibri"/>
                <a:cs typeface="Calibri"/>
              </a:rPr>
              <a:t>[2]</a:t>
            </a:r>
            <a:r>
              <a:rPr lang="en-GB" sz="2000" dirty="0">
                <a:ea typeface="+mn-lt"/>
                <a:cs typeface="+mn-lt"/>
                <a:hlinkClick r:id="rId2"/>
              </a:rPr>
              <a:t>Minicomputer | Definition &amp; Facts | Britannica</a:t>
            </a:r>
            <a:endParaRPr lang="en-GB" sz="2000">
              <a:ea typeface="Calibri"/>
              <a:cs typeface="Calibri"/>
            </a:endParaRPr>
          </a:p>
        </p:txBody>
      </p:sp>
      <p:sp>
        <p:nvSpPr>
          <p:cNvPr id="5" name="TextBox 4">
            <a:extLst>
              <a:ext uri="{FF2B5EF4-FFF2-40B4-BE49-F238E27FC236}">
                <a16:creationId xmlns:a16="http://schemas.microsoft.com/office/drawing/2014/main" id="{FBF88B88-23A2-DE91-341D-8363E97C6395}"/>
              </a:ext>
            </a:extLst>
          </p:cNvPr>
          <p:cNvSpPr txBox="1"/>
          <p:nvPr/>
        </p:nvSpPr>
        <p:spPr>
          <a:xfrm>
            <a:off x="984347" y="2581117"/>
            <a:ext cx="317469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err="1">
                <a:solidFill>
                  <a:schemeClr val="accent1"/>
                </a:solidFill>
                <a:ea typeface="Calibri"/>
                <a:cs typeface="Calibri"/>
              </a:rPr>
              <a:t>Referance</a:t>
            </a:r>
            <a:r>
              <a:rPr lang="en-GB" sz="2000" dirty="0">
                <a:solidFill>
                  <a:schemeClr val="accent1"/>
                </a:solidFill>
                <a:ea typeface="Calibri"/>
                <a:cs typeface="Calibri"/>
              </a:rPr>
              <a:t> page 2</a:t>
            </a:r>
          </a:p>
        </p:txBody>
      </p:sp>
      <p:sp>
        <p:nvSpPr>
          <p:cNvPr id="6" name="TextBox 5">
            <a:extLst>
              <a:ext uri="{FF2B5EF4-FFF2-40B4-BE49-F238E27FC236}">
                <a16:creationId xmlns:a16="http://schemas.microsoft.com/office/drawing/2014/main" id="{8A22DE90-91E2-E41B-6E11-CD15BA586326}"/>
              </a:ext>
            </a:extLst>
          </p:cNvPr>
          <p:cNvSpPr txBox="1"/>
          <p:nvPr/>
        </p:nvSpPr>
        <p:spPr>
          <a:xfrm>
            <a:off x="984332" y="2972804"/>
            <a:ext cx="67417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dirty="0">
                <a:solidFill>
                  <a:schemeClr val="accent1"/>
                </a:solidFill>
                <a:ea typeface="Calibri"/>
                <a:cs typeface="Calibri"/>
              </a:rPr>
              <a:t>[1]</a:t>
            </a:r>
            <a:r>
              <a:rPr lang="en-GB" sz="1800" dirty="0">
                <a:solidFill>
                  <a:schemeClr val="accent1"/>
                </a:solidFill>
                <a:ea typeface="+mn-lt"/>
                <a:cs typeface="+mn-lt"/>
                <a:hlinkClick r:id="rId3">
                  <a:extLst>
                    <a:ext uri="{A12FA001-AC4F-418D-AE19-62706E023703}">
                      <ahyp:hlinkClr xmlns:ahyp="http://schemas.microsoft.com/office/drawing/2018/hyperlinkcolor" val="tx"/>
                    </a:ext>
                  </a:extLst>
                </a:hlinkClick>
              </a:rPr>
              <a:t>Digital computer | Evolution, Components, &amp; Features | Britannica</a:t>
            </a:r>
            <a:endParaRPr lang="en-GB" sz="1800" dirty="0">
              <a:solidFill>
                <a:schemeClr val="accent1"/>
              </a:solidFill>
              <a:ea typeface="Calibri"/>
              <a:cs typeface="Calibri"/>
              <a:hlinkClick r:id="rId3">
                <a:extLst>
                  <a:ext uri="{A12FA001-AC4F-418D-AE19-62706E023703}">
                    <ahyp:hlinkClr xmlns:ahyp="http://schemas.microsoft.com/office/drawing/2018/hyperlinkcolor" val="tx"/>
                  </a:ext>
                </a:extLst>
              </a:hlinkClick>
            </a:endParaRPr>
          </a:p>
        </p:txBody>
      </p:sp>
      <p:sp>
        <p:nvSpPr>
          <p:cNvPr id="7" name="TextBox 6">
            <a:extLst>
              <a:ext uri="{FF2B5EF4-FFF2-40B4-BE49-F238E27FC236}">
                <a16:creationId xmlns:a16="http://schemas.microsoft.com/office/drawing/2014/main" id="{3E3C52B5-13DC-F3BD-A612-8EF9A6A1B4CC}"/>
              </a:ext>
            </a:extLst>
          </p:cNvPr>
          <p:cNvSpPr txBox="1"/>
          <p:nvPr/>
        </p:nvSpPr>
        <p:spPr>
          <a:xfrm>
            <a:off x="1084205" y="3490826"/>
            <a:ext cx="664208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600" dirty="0">
                <a:hlinkClick r:id="rId4"/>
              </a:rPr>
              <a:t>[2]History of Digital Computers (nyu.edu)</a:t>
            </a:r>
            <a:endParaRPr lang="en-GB" sz="1600" dirty="0">
              <a:cs typeface="Calibri"/>
            </a:endParaRPr>
          </a:p>
        </p:txBody>
      </p:sp>
    </p:spTree>
    <p:extLst>
      <p:ext uri="{BB962C8B-B14F-4D97-AF65-F5344CB8AC3E}">
        <p14:creationId xmlns:p14="http://schemas.microsoft.com/office/powerpoint/2010/main" val="218738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429497" y="-1107504"/>
            <a:ext cx="4062942" cy="2438400"/>
          </a:xfrm>
        </p:spPr>
        <p:txBody>
          <a:bodyPr rtlCol="0">
            <a:normAutofit/>
          </a:bodyPr>
          <a:lstStyle/>
          <a:p>
            <a:pPr rtl="0"/>
            <a:r>
              <a:rPr lang="en-GB" dirty="0"/>
              <a:t>Digital computer</a:t>
            </a:r>
          </a:p>
        </p:txBody>
      </p:sp>
      <p:sp>
        <p:nvSpPr>
          <p:cNvPr id="5" name="Text Placeholder 4"/>
          <p:cNvSpPr>
            <a:spLocks noGrp="1"/>
          </p:cNvSpPr>
          <p:nvPr>
            <p:ph type="body" sz="half" idx="2"/>
          </p:nvPr>
        </p:nvSpPr>
        <p:spPr>
          <a:xfrm>
            <a:off x="1227772" y="1788463"/>
            <a:ext cx="4062942" cy="2131417"/>
          </a:xfrm>
        </p:spPr>
        <p:txBody>
          <a:bodyPr vert="horz" lIns="121899" tIns="60949" rIns="121899" bIns="60949" rtlCol="0" anchor="t">
            <a:normAutofit/>
          </a:bodyPr>
          <a:lstStyle/>
          <a:p>
            <a:pPr rtl="0"/>
            <a:r>
              <a:rPr lang="en-GB" sz="1800" dirty="0"/>
              <a:t>[1]Digital computer, any of a class of devices capable of solving problems by processing information in discrete form. It operates on data, including magnitudes, letters, and symbols, that are expressed in binary code—i.e., using only the two digits 0 and 1. By counting, comparing, and manipulating.</a:t>
            </a:r>
            <a:endParaRPr lang="en-GB" sz="1800" dirty="0">
              <a:cs typeface="Calibri"/>
            </a:endParaRPr>
          </a:p>
        </p:txBody>
      </p:sp>
      <p:pic>
        <p:nvPicPr>
          <p:cNvPr id="2" name="Picture 1">
            <a:extLst>
              <a:ext uri="{FF2B5EF4-FFF2-40B4-BE49-F238E27FC236}">
                <a16:creationId xmlns:a16="http://schemas.microsoft.com/office/drawing/2014/main" id="{86676C6D-688F-9629-8DF1-536DBBFF813E}"/>
              </a:ext>
            </a:extLst>
          </p:cNvPr>
          <p:cNvPicPr>
            <a:picLocks noChangeAspect="1"/>
          </p:cNvPicPr>
          <p:nvPr/>
        </p:nvPicPr>
        <p:blipFill>
          <a:blip r:embed="rId3"/>
          <a:stretch>
            <a:fillRect/>
          </a:stretch>
        </p:blipFill>
        <p:spPr>
          <a:xfrm>
            <a:off x="6166420" y="1356656"/>
            <a:ext cx="5400600" cy="3537393"/>
          </a:xfrm>
          <a:prstGeom prst="rect">
            <a:avLst/>
          </a:prstGeom>
        </p:spPr>
      </p:pic>
      <p:sp>
        <p:nvSpPr>
          <p:cNvPr id="4" name="TextBox 3">
            <a:extLst>
              <a:ext uri="{FF2B5EF4-FFF2-40B4-BE49-F238E27FC236}">
                <a16:creationId xmlns:a16="http://schemas.microsoft.com/office/drawing/2014/main" id="{B66DD765-3EE0-AFDF-FD7C-8C45DF63F6D0}"/>
              </a:ext>
            </a:extLst>
          </p:cNvPr>
          <p:cNvSpPr txBox="1"/>
          <p:nvPr/>
        </p:nvSpPr>
        <p:spPr>
          <a:xfrm>
            <a:off x="9380405" y="6156518"/>
            <a:ext cx="267175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ea typeface="Calibri"/>
                <a:cs typeface="Calibri"/>
              </a:rPr>
              <a:t>Cosmina page 2</a:t>
            </a:r>
            <a:endParaRPr lang="en-GB" sz="2000">
              <a:ea typeface="Calibri"/>
              <a:cs typeface="Calibri"/>
            </a:endParaRPr>
          </a:p>
        </p:txBody>
      </p:sp>
      <p:sp>
        <p:nvSpPr>
          <p:cNvPr id="6" name="TextBox 5">
            <a:extLst>
              <a:ext uri="{FF2B5EF4-FFF2-40B4-BE49-F238E27FC236}">
                <a16:creationId xmlns:a16="http://schemas.microsoft.com/office/drawing/2014/main" id="{7D5D4D8F-C9D0-42D3-3C3D-B51A25F7ECE8}"/>
              </a:ext>
            </a:extLst>
          </p:cNvPr>
          <p:cNvSpPr txBox="1"/>
          <p:nvPr/>
        </p:nvSpPr>
        <p:spPr>
          <a:xfrm>
            <a:off x="589932" y="4090069"/>
            <a:ext cx="574512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cs typeface="Calibri"/>
              </a:rPr>
              <a:t>Development of digital computer. Blaise Pascal of France and Gottfried Wilhem </a:t>
            </a:r>
            <a:r>
              <a:rPr lang="en-GB" sz="1600" dirty="0" err="1">
                <a:cs typeface="Calibri"/>
              </a:rPr>
              <a:t>Leivniz</a:t>
            </a:r>
            <a:r>
              <a:rPr lang="en-GB" sz="1600" dirty="0">
                <a:cs typeface="Calibri"/>
              </a:rPr>
              <a:t> of Germany invented mechanical digital </a:t>
            </a:r>
            <a:r>
              <a:rPr lang="en-GB" sz="1600" dirty="0" err="1">
                <a:cs typeface="Calibri"/>
              </a:rPr>
              <a:t>calculaiting</a:t>
            </a:r>
            <a:r>
              <a:rPr lang="en-GB" sz="1600" dirty="0">
                <a:cs typeface="Calibri"/>
              </a:rPr>
              <a:t>  machine during the 17th </a:t>
            </a:r>
            <a:r>
              <a:rPr lang="en-GB" sz="1600" dirty="0" err="1">
                <a:cs typeface="Calibri"/>
              </a:rPr>
              <a:t>century.The</a:t>
            </a:r>
            <a:r>
              <a:rPr lang="en-GB" sz="1600" dirty="0">
                <a:cs typeface="Calibri"/>
              </a:rPr>
              <a:t> </a:t>
            </a:r>
            <a:r>
              <a:rPr lang="en-GB" sz="1600" dirty="0" err="1">
                <a:cs typeface="Calibri"/>
              </a:rPr>
              <a:t>enghlish</a:t>
            </a:r>
            <a:r>
              <a:rPr lang="en-GB" sz="1600" dirty="0">
                <a:cs typeface="Calibri"/>
              </a:rPr>
              <a:t>  </a:t>
            </a:r>
            <a:r>
              <a:rPr lang="en-GB" sz="1600" dirty="0" err="1">
                <a:cs typeface="Calibri"/>
              </a:rPr>
              <a:t>inventator</a:t>
            </a:r>
            <a:r>
              <a:rPr lang="en-GB" sz="1600" dirty="0">
                <a:cs typeface="Calibri"/>
              </a:rPr>
              <a:t> Charles Babbage ,however ,is generally credited with having conceived the first automatic digital computer.</a:t>
            </a:r>
          </a:p>
        </p:txBody>
      </p:sp>
      <p:sp>
        <p:nvSpPr>
          <p:cNvPr id="7" name="TextBox 6">
            <a:extLst>
              <a:ext uri="{FF2B5EF4-FFF2-40B4-BE49-F238E27FC236}">
                <a16:creationId xmlns:a16="http://schemas.microsoft.com/office/drawing/2014/main" id="{03AA6DF4-0665-FEEE-C8B9-9D975A33763B}"/>
              </a:ext>
            </a:extLst>
          </p:cNvPr>
          <p:cNvSpPr txBox="1"/>
          <p:nvPr/>
        </p:nvSpPr>
        <p:spPr>
          <a:xfrm>
            <a:off x="665883" y="5497813"/>
            <a:ext cx="641205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cs typeface="Calibri"/>
              </a:rPr>
              <a:t>The first computer was invented by Charles </a:t>
            </a:r>
            <a:r>
              <a:rPr lang="en-GB" sz="1600" dirty="0" err="1">
                <a:cs typeface="Calibri"/>
              </a:rPr>
              <a:t>Baabbage</a:t>
            </a:r>
            <a:r>
              <a:rPr lang="en-GB" sz="1600" dirty="0">
                <a:cs typeface="Calibri"/>
              </a:rPr>
              <a:t> (1822) but was not built until 1991 ! Alan Turing invented computer  </a:t>
            </a:r>
            <a:r>
              <a:rPr lang="en-GB" sz="1600" dirty="0" err="1">
                <a:cs typeface="Calibri"/>
              </a:rPr>
              <a:t>sciene.The</a:t>
            </a:r>
            <a:r>
              <a:rPr lang="en-GB" sz="1600" dirty="0">
                <a:cs typeface="Calibri"/>
              </a:rPr>
              <a:t> </a:t>
            </a:r>
            <a:r>
              <a:rPr lang="en-GB" sz="1600" dirty="0" err="1">
                <a:cs typeface="Calibri"/>
              </a:rPr>
              <a:t>ENiAC</a:t>
            </a:r>
            <a:r>
              <a:rPr lang="en-GB" sz="1600" dirty="0">
                <a:cs typeface="Calibri"/>
              </a:rPr>
              <a:t> (1945) was the first electronic general –purpose digital  computer ;it filed a rom .</a:t>
            </a:r>
          </a:p>
        </p:txBody>
      </p:sp>
    </p:spTree>
    <p:extLst>
      <p:ext uri="{BB962C8B-B14F-4D97-AF65-F5344CB8AC3E}">
        <p14:creationId xmlns:p14="http://schemas.microsoft.com/office/powerpoint/2010/main" val="3480339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809983" y="-609959"/>
            <a:ext cx="10360501" cy="1223963"/>
          </a:xfrm>
        </p:spPr>
        <p:txBody>
          <a:bodyPr rtlCol="0">
            <a:normAutofit/>
          </a:bodyPr>
          <a:lstStyle/>
          <a:p>
            <a:pPr rtl="0"/>
            <a:r>
              <a:rPr lang="en-GB" sz="2000" dirty="0"/>
              <a:t>Personals computer(pc)</a:t>
            </a:r>
          </a:p>
        </p:txBody>
      </p:sp>
      <p:sp>
        <p:nvSpPr>
          <p:cNvPr id="8" name="Text Placeholder 7"/>
          <p:cNvSpPr>
            <a:spLocks noGrp="1"/>
          </p:cNvSpPr>
          <p:nvPr>
            <p:ph type="body" idx="1"/>
          </p:nvPr>
        </p:nvSpPr>
        <p:spPr>
          <a:xfrm>
            <a:off x="905076" y="603665"/>
            <a:ext cx="5082740" cy="2238375"/>
          </a:xfrm>
        </p:spPr>
        <p:txBody>
          <a:bodyPr rtlCol="0">
            <a:noAutofit/>
          </a:bodyPr>
          <a:lstStyle/>
          <a:p>
            <a:endParaRPr lang="en-GB" sz="1600" dirty="0">
              <a:solidFill>
                <a:schemeClr val="bg2">
                  <a:lumMod val="60000"/>
                  <a:lumOff val="40000"/>
                </a:schemeClr>
              </a:solidFill>
              <a:latin typeface="Google Sans"/>
              <a:cs typeface="Calibri"/>
            </a:endParaRPr>
          </a:p>
        </p:txBody>
      </p:sp>
      <p:pic>
        <p:nvPicPr>
          <p:cNvPr id="6146" name="Picture 2" descr="What Is a Personal Computer (PC)? | Definition from TechTarget">
            <a:extLst>
              <a:ext uri="{FF2B5EF4-FFF2-40B4-BE49-F238E27FC236}">
                <a16:creationId xmlns:a16="http://schemas.microsoft.com/office/drawing/2014/main" id="{D278498B-A4B5-16C3-47A8-EF94DC5806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6500" y="1391769"/>
            <a:ext cx="3603103" cy="243209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A5DCED0-259C-4BF3-A7FD-AB3C22840EB2}"/>
              </a:ext>
            </a:extLst>
          </p:cNvPr>
          <p:cNvSpPr txBox="1"/>
          <p:nvPr/>
        </p:nvSpPr>
        <p:spPr>
          <a:xfrm>
            <a:off x="999733" y="3322756"/>
            <a:ext cx="4896544" cy="1169551"/>
          </a:xfrm>
          <a:prstGeom prst="rect">
            <a:avLst/>
          </a:prstGeom>
          <a:noFill/>
        </p:spPr>
        <p:txBody>
          <a:bodyPr wrap="square" lIns="91440" tIns="45720" rIns="91440" bIns="45720" anchor="t">
            <a:spAutoFit/>
          </a:bodyPr>
          <a:lstStyle/>
          <a:p>
            <a:r>
              <a:rPr lang="en-GB" sz="1400" dirty="0">
                <a:solidFill>
                  <a:schemeClr val="bg2">
                    <a:lumMod val="40000"/>
                    <a:lumOff val="60000"/>
                  </a:schemeClr>
                </a:solidFill>
                <a:latin typeface="Google Sans"/>
              </a:rPr>
              <a:t>[2]There</a:t>
            </a:r>
            <a:r>
              <a:rPr lang="en-GB" sz="1400" b="0" i="0" dirty="0">
                <a:solidFill>
                  <a:schemeClr val="bg2">
                    <a:lumMod val="40000"/>
                    <a:lumOff val="60000"/>
                  </a:schemeClr>
                </a:solidFill>
                <a:effectLst/>
                <a:latin typeface="Google Sans"/>
              </a:rPr>
              <a:t> are several types of PCs, including desktops, laptops, netbooks, and all-in-one PCs. Desktops are larger and more powerful computers designed to be used on a desk or table. Laptops are smaller and more portable computers that are designed to be carried around.</a:t>
            </a:r>
            <a:endParaRPr lang="en-GB" sz="1400" dirty="0">
              <a:solidFill>
                <a:schemeClr val="bg2">
                  <a:lumMod val="40000"/>
                  <a:lumOff val="60000"/>
                </a:schemeClr>
              </a:solidFill>
            </a:endParaRPr>
          </a:p>
        </p:txBody>
      </p:sp>
      <p:sp>
        <p:nvSpPr>
          <p:cNvPr id="5" name="TextBox 4">
            <a:extLst>
              <a:ext uri="{FF2B5EF4-FFF2-40B4-BE49-F238E27FC236}">
                <a16:creationId xmlns:a16="http://schemas.microsoft.com/office/drawing/2014/main" id="{C5124FFA-6663-04DD-F3D9-6D71F4A13AA3}"/>
              </a:ext>
            </a:extLst>
          </p:cNvPr>
          <p:cNvSpPr txBox="1"/>
          <p:nvPr/>
        </p:nvSpPr>
        <p:spPr>
          <a:xfrm>
            <a:off x="809362" y="2956704"/>
            <a:ext cx="6082813" cy="461665"/>
          </a:xfrm>
          <a:prstGeom prst="rect">
            <a:avLst/>
          </a:prstGeom>
          <a:noFill/>
        </p:spPr>
        <p:txBody>
          <a:bodyPr wrap="square">
            <a:spAutoFit/>
          </a:bodyPr>
          <a:lstStyle/>
          <a:p>
            <a:r>
              <a:rPr lang="en-GB" dirty="0"/>
              <a:t>What are the 3 types of personal computers?</a:t>
            </a:r>
          </a:p>
        </p:txBody>
      </p:sp>
      <p:pic>
        <p:nvPicPr>
          <p:cNvPr id="6148" name="Picture 4" descr="How to Use Personal Computers - 3637 | MyTechLogy">
            <a:extLst>
              <a:ext uri="{FF2B5EF4-FFF2-40B4-BE49-F238E27FC236}">
                <a16:creationId xmlns:a16="http://schemas.microsoft.com/office/drawing/2014/main" id="{3E81B149-B562-9151-7257-7CD5DB2F32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53264" y="4361014"/>
            <a:ext cx="2824162" cy="166027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A9FBCFE-8184-0C76-8BE0-6EF6D318F941}"/>
              </a:ext>
            </a:extLst>
          </p:cNvPr>
          <p:cNvSpPr txBox="1"/>
          <p:nvPr/>
        </p:nvSpPr>
        <p:spPr>
          <a:xfrm>
            <a:off x="9864478" y="6382286"/>
            <a:ext cx="231846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ea typeface="Calibri"/>
                <a:cs typeface="Calibri"/>
              </a:rPr>
              <a:t>David page 1</a:t>
            </a:r>
            <a:endParaRPr lang="en-GB" sz="2800" dirty="0"/>
          </a:p>
        </p:txBody>
      </p:sp>
      <p:sp>
        <p:nvSpPr>
          <p:cNvPr id="4" name="TextBox 3">
            <a:extLst>
              <a:ext uri="{FF2B5EF4-FFF2-40B4-BE49-F238E27FC236}">
                <a16:creationId xmlns:a16="http://schemas.microsoft.com/office/drawing/2014/main" id="{9C4583EE-D518-E975-72CA-55D9538202D9}"/>
              </a:ext>
            </a:extLst>
          </p:cNvPr>
          <p:cNvSpPr txBox="1"/>
          <p:nvPr/>
        </p:nvSpPr>
        <p:spPr>
          <a:xfrm>
            <a:off x="808674" y="746358"/>
            <a:ext cx="6923586" cy="17927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cap="all" dirty="0">
                <a:solidFill>
                  <a:srgbClr val="466CC7"/>
                </a:solidFill>
                <a:latin typeface="Google Sans"/>
                <a:cs typeface="Segoe UI"/>
              </a:rPr>
              <a:t>1</a:t>
            </a:r>
            <a:r>
              <a:rPr lang="en-GB" sz="1050" cap="all" dirty="0">
                <a:solidFill>
                  <a:schemeClr val="accent1"/>
                </a:solidFill>
                <a:latin typeface="Google Sans"/>
                <a:cs typeface="Segoe UI"/>
              </a:rPr>
              <a:t>]</a:t>
            </a:r>
            <a:r>
              <a:rPr lang="en-GB" sz="1050" b="1" cap="all" dirty="0">
                <a:solidFill>
                  <a:schemeClr val="accent1"/>
                </a:solidFill>
                <a:latin typeface="Arial"/>
                <a:cs typeface="Segoe UI"/>
              </a:rPr>
              <a:t>WHAT IS A PERSONAL COMPUTER (PC)?</a:t>
            </a:r>
            <a:r>
              <a:rPr lang="en-GB" sz="1050" dirty="0">
                <a:solidFill>
                  <a:schemeClr val="accent1"/>
                </a:solidFill>
                <a:latin typeface="Arial"/>
                <a:cs typeface="Segoe UI"/>
              </a:rPr>
              <a:t>​</a:t>
            </a:r>
          </a:p>
          <a:p>
            <a:r>
              <a:rPr lang="en-GB" sz="1050" cap="all" dirty="0">
                <a:solidFill>
                  <a:schemeClr val="accent1"/>
                </a:solidFill>
                <a:latin typeface="Arial"/>
                <a:cs typeface="Segoe UI"/>
              </a:rPr>
              <a:t>A PERSONAL COMPUTER (PC) IS A MICROCOMPUTER DESIGNED FOR USE BY ONE PERSON AT A TIME.</a:t>
            </a:r>
            <a:r>
              <a:rPr lang="en-GB" sz="1050" dirty="0">
                <a:solidFill>
                  <a:schemeClr val="accent1"/>
                </a:solidFill>
                <a:latin typeface="Arial"/>
                <a:cs typeface="Segoe UI"/>
              </a:rPr>
              <a:t>​</a:t>
            </a:r>
          </a:p>
          <a:p>
            <a:r>
              <a:rPr lang="en-GB" sz="1050" cap="all" dirty="0">
                <a:solidFill>
                  <a:schemeClr val="accent1"/>
                </a:solidFill>
                <a:latin typeface="Arial"/>
                <a:cs typeface="Segoe UI"/>
              </a:rPr>
              <a:t>PRIOR TO THE PC, COMPUTERS WERE DESIGNED FOR -- AND ONLY AFFORDABLE FOR -- COMPANIES THAT ATTACHED TERMINALS FOR MULTIPLE USERS TO A SINGLE LARGE </a:t>
            </a:r>
            <a:r>
              <a:rPr lang="en-GB" sz="1050" u="sng" cap="all" dirty="0">
                <a:solidFill>
                  <a:schemeClr val="accent1"/>
                </a:solidFill>
                <a:latin typeface="Arial"/>
                <a:cs typeface="Segoe UI"/>
                <a:hlinkClick r:id="rId5">
                  <a:extLst>
                    <a:ext uri="{A12FA001-AC4F-418D-AE19-62706E023703}">
                      <ahyp:hlinkClr xmlns:ahyp="http://schemas.microsoft.com/office/drawing/2018/hyperlinkcolor" val="tx"/>
                    </a:ext>
                  </a:extLst>
                </a:hlinkClick>
              </a:rPr>
              <a:t>MAINFRAME</a:t>
            </a:r>
            <a:r>
              <a:rPr lang="en-GB" sz="1050" cap="all" dirty="0">
                <a:solidFill>
                  <a:schemeClr val="accent1"/>
                </a:solidFill>
                <a:latin typeface="Arial"/>
                <a:cs typeface="Segoe UI"/>
              </a:rPr>
              <a:t> COMPUTER WHOSE RESOURCES WERE SHARED AMONG ALL USERS. BY THE 1980S, TECHNOLOGICAL ADVANCES MADE IT FEASIBLE TO BUILD A SMALL COMPUTER THAT AN INDIVIDUAL COULD OWN AND USE AS A WORD PROCESSOR AND FOR OTHER COMPUTING FUNCTIONS.</a:t>
            </a:r>
            <a:r>
              <a:rPr lang="en-GB" sz="1050" dirty="0">
                <a:solidFill>
                  <a:schemeClr val="accent1"/>
                </a:solidFill>
                <a:latin typeface="Arial"/>
                <a:cs typeface="Segoe UI"/>
              </a:rPr>
              <a:t>​</a:t>
            </a:r>
          </a:p>
          <a:p>
            <a:r>
              <a:rPr lang="en-GB" sz="1050" cap="all" dirty="0">
                <a:solidFill>
                  <a:schemeClr val="accent1"/>
                </a:solidFill>
                <a:latin typeface="Arial"/>
                <a:cs typeface="Segoe UI"/>
              </a:rPr>
              <a:t>THE ADVENT OF THE ERA OF THE PERSONAL COMPUTER WAS ACKNOWLEDGED BY </a:t>
            </a:r>
            <a:r>
              <a:rPr lang="en-GB" sz="1050" i="1" cap="all" dirty="0">
                <a:solidFill>
                  <a:schemeClr val="accent1"/>
                </a:solidFill>
                <a:latin typeface="Arial"/>
                <a:cs typeface="Segoe UI"/>
              </a:rPr>
              <a:t>TIME</a:t>
            </a:r>
            <a:r>
              <a:rPr lang="en-GB" sz="1050" cap="all" dirty="0">
                <a:solidFill>
                  <a:schemeClr val="accent1"/>
                </a:solidFill>
                <a:latin typeface="Arial"/>
                <a:cs typeface="Segoe UI"/>
              </a:rPr>
              <a:t> MAGAZINE IN 1982, WHEN IT BROKE WITH TRADITION BY CHOOSING THE PC AS ITS MAN OF THE</a:t>
            </a:r>
          </a:p>
        </p:txBody>
      </p:sp>
      <p:sp>
        <p:nvSpPr>
          <p:cNvPr id="6" name="TextBox 5">
            <a:extLst>
              <a:ext uri="{FF2B5EF4-FFF2-40B4-BE49-F238E27FC236}">
                <a16:creationId xmlns:a16="http://schemas.microsoft.com/office/drawing/2014/main" id="{0AC9FBCD-191D-E998-493A-5857C7673C72}"/>
              </a:ext>
            </a:extLst>
          </p:cNvPr>
          <p:cNvSpPr txBox="1"/>
          <p:nvPr/>
        </p:nvSpPr>
        <p:spPr>
          <a:xfrm>
            <a:off x="675361" y="4489564"/>
            <a:ext cx="589014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latin typeface="Arial"/>
                <a:ea typeface="Arial"/>
                <a:cs typeface="Arial"/>
              </a:rPr>
              <a:t>Components of personal computers</a:t>
            </a:r>
            <a:endParaRPr lang="en-GB" sz="1800">
              <a:latin typeface="Calibri"/>
              <a:ea typeface="Arial"/>
              <a:cs typeface="Calibri"/>
            </a:endParaRPr>
          </a:p>
          <a:p>
            <a:pPr algn="l"/>
            <a:endParaRPr lang="en-GB" sz="1800" b="1" dirty="0">
              <a:latin typeface="Arial"/>
              <a:cs typeface="Arial"/>
            </a:endParaRPr>
          </a:p>
        </p:txBody>
      </p:sp>
      <p:sp>
        <p:nvSpPr>
          <p:cNvPr id="9" name="TextBox 8">
            <a:extLst>
              <a:ext uri="{FF2B5EF4-FFF2-40B4-BE49-F238E27FC236}">
                <a16:creationId xmlns:a16="http://schemas.microsoft.com/office/drawing/2014/main" id="{45A41927-101A-B16E-D796-C9DFB2C42C40}"/>
              </a:ext>
            </a:extLst>
          </p:cNvPr>
          <p:cNvSpPr txBox="1"/>
          <p:nvPr/>
        </p:nvSpPr>
        <p:spPr>
          <a:xfrm>
            <a:off x="818013" y="4793941"/>
            <a:ext cx="347180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b="1" dirty="0">
                <a:solidFill>
                  <a:srgbClr val="154475"/>
                </a:solidFill>
                <a:latin typeface="var(--global-heading-font-family, inherit)"/>
                <a:ea typeface="var(--global-heading-font-family, inherit)"/>
                <a:cs typeface="var(--global-heading-font-family, inherit)"/>
              </a:rPr>
              <a:t>1. The computer case or chassis</a:t>
            </a:r>
            <a:endParaRPr lang="en-GB" sz="1200" dirty="0">
              <a:cs typeface="Calibri"/>
            </a:endParaRPr>
          </a:p>
        </p:txBody>
      </p:sp>
      <p:sp>
        <p:nvSpPr>
          <p:cNvPr id="11" name="TextBox 10">
            <a:extLst>
              <a:ext uri="{FF2B5EF4-FFF2-40B4-BE49-F238E27FC236}">
                <a16:creationId xmlns:a16="http://schemas.microsoft.com/office/drawing/2014/main" id="{9AC94BE2-D504-BE25-9289-F4B20ED204E9}"/>
              </a:ext>
            </a:extLst>
          </p:cNvPr>
          <p:cNvSpPr txBox="1"/>
          <p:nvPr/>
        </p:nvSpPr>
        <p:spPr>
          <a:xfrm>
            <a:off x="903688" y="5050733"/>
            <a:ext cx="225454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b="1" dirty="0">
                <a:solidFill>
                  <a:srgbClr val="154475"/>
                </a:solidFill>
                <a:latin typeface="var(--global-heading-font-family, inherit)"/>
                <a:ea typeface="var(--global-heading-font-family, inherit)"/>
                <a:cs typeface="var(--global-heading-font-family, inherit)"/>
              </a:rPr>
              <a:t>2. Motherboard</a:t>
            </a:r>
            <a:endParaRPr lang="en-GB" sz="1200" dirty="0"/>
          </a:p>
        </p:txBody>
      </p:sp>
      <p:sp>
        <p:nvSpPr>
          <p:cNvPr id="12" name="TextBox 11">
            <a:extLst>
              <a:ext uri="{FF2B5EF4-FFF2-40B4-BE49-F238E27FC236}">
                <a16:creationId xmlns:a16="http://schemas.microsoft.com/office/drawing/2014/main" id="{2CB84C9A-C2E7-DEBB-7181-04E03FA9E94C}"/>
              </a:ext>
            </a:extLst>
          </p:cNvPr>
          <p:cNvSpPr txBox="1"/>
          <p:nvPr/>
        </p:nvSpPr>
        <p:spPr>
          <a:xfrm>
            <a:off x="903580" y="5260020"/>
            <a:ext cx="2711588"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solidFill>
                  <a:srgbClr val="154475"/>
                </a:solidFill>
                <a:latin typeface="var(--global-heading-font-family, inherit)"/>
                <a:ea typeface="var(--global-heading-font-family, inherit)"/>
                <a:cs typeface="var(--global-heading-font-family, inherit)"/>
              </a:rPr>
              <a:t>3. Central Processing Unit (CPU)</a:t>
            </a:r>
          </a:p>
          <a:p>
            <a:endParaRPr lang="en-GB"/>
          </a:p>
        </p:txBody>
      </p:sp>
      <p:sp>
        <p:nvSpPr>
          <p:cNvPr id="13" name="TextBox 12">
            <a:extLst>
              <a:ext uri="{FF2B5EF4-FFF2-40B4-BE49-F238E27FC236}">
                <a16:creationId xmlns:a16="http://schemas.microsoft.com/office/drawing/2014/main" id="{EB7636C0-D7AD-68E7-C717-F17D8F25CE8A}"/>
              </a:ext>
            </a:extLst>
          </p:cNvPr>
          <p:cNvSpPr txBox="1"/>
          <p:nvPr/>
        </p:nvSpPr>
        <p:spPr>
          <a:xfrm>
            <a:off x="913183" y="5459766"/>
            <a:ext cx="253013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b="1" dirty="0">
                <a:solidFill>
                  <a:srgbClr val="154475"/>
                </a:solidFill>
                <a:latin typeface="var(--global-heading-font-family, inherit)"/>
                <a:ea typeface="var(--global-heading-font-family, inherit)"/>
                <a:cs typeface="var(--global-heading-font-family, inherit)"/>
              </a:rPr>
              <a:t>4. Random Access Memory (RAM)</a:t>
            </a:r>
            <a:endParaRPr lang="en-GB" sz="1200" dirty="0"/>
          </a:p>
        </p:txBody>
      </p:sp>
      <p:sp>
        <p:nvSpPr>
          <p:cNvPr id="14" name="TextBox 13">
            <a:extLst>
              <a:ext uri="{FF2B5EF4-FFF2-40B4-BE49-F238E27FC236}">
                <a16:creationId xmlns:a16="http://schemas.microsoft.com/office/drawing/2014/main" id="{5FBCBDF0-4137-CFBC-4322-B40DE6DFCC1E}"/>
              </a:ext>
            </a:extLst>
          </p:cNvPr>
          <p:cNvSpPr txBox="1"/>
          <p:nvPr/>
        </p:nvSpPr>
        <p:spPr>
          <a:xfrm>
            <a:off x="998758" y="5602444"/>
            <a:ext cx="23399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b="1" dirty="0">
                <a:solidFill>
                  <a:srgbClr val="154475"/>
                </a:solidFill>
                <a:latin typeface="var(--global-heading-font-family, inherit)"/>
                <a:ea typeface="var(--global-heading-font-family, inherit)"/>
                <a:cs typeface="var(--global-heading-font-family, inherit)"/>
              </a:rPr>
              <a:t>5. Graphics Card or Graphics Processing Unit (GPU)</a:t>
            </a:r>
            <a:endParaRPr lang="en-GB" sz="1200" dirty="0">
              <a:cs typeface="Calibri"/>
            </a:endParaRPr>
          </a:p>
        </p:txBody>
      </p:sp>
      <p:sp>
        <p:nvSpPr>
          <p:cNvPr id="15" name="TextBox 14">
            <a:extLst>
              <a:ext uri="{FF2B5EF4-FFF2-40B4-BE49-F238E27FC236}">
                <a16:creationId xmlns:a16="http://schemas.microsoft.com/office/drawing/2014/main" id="{2885A127-E243-A4E4-9386-9A1DE7E04859}"/>
              </a:ext>
            </a:extLst>
          </p:cNvPr>
          <p:cNvSpPr txBox="1"/>
          <p:nvPr/>
        </p:nvSpPr>
        <p:spPr>
          <a:xfrm>
            <a:off x="989230" y="6011450"/>
            <a:ext cx="205454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solidFill>
                  <a:srgbClr val="154475"/>
                </a:solidFill>
              </a:rPr>
              <a:t>6. Storage Devices: Hard Disk Drives (HDD) and Solid-State Drives (SSD)</a:t>
            </a:r>
            <a:endParaRPr lang="en-US" sz="1200">
              <a:cs typeface="Calibri"/>
            </a:endParaRPr>
          </a:p>
          <a:p>
            <a:pPr algn="l"/>
            <a:endParaRPr lang="en-GB" sz="1200" dirty="0">
              <a:cs typeface="Calibri"/>
            </a:endParaRPr>
          </a:p>
        </p:txBody>
      </p:sp>
      <p:sp>
        <p:nvSpPr>
          <p:cNvPr id="16" name="TextBox 15">
            <a:extLst>
              <a:ext uri="{FF2B5EF4-FFF2-40B4-BE49-F238E27FC236}">
                <a16:creationId xmlns:a16="http://schemas.microsoft.com/office/drawing/2014/main" id="{E3A56FEB-A882-55FB-0837-17B5B1F4465A}"/>
              </a:ext>
            </a:extLst>
          </p:cNvPr>
          <p:cNvSpPr txBox="1"/>
          <p:nvPr/>
        </p:nvSpPr>
        <p:spPr>
          <a:xfrm>
            <a:off x="4270792" y="4984177"/>
            <a:ext cx="202601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b="1" dirty="0">
                <a:solidFill>
                  <a:srgbClr val="154475"/>
                </a:solidFill>
                <a:latin typeface="var(--global-heading-font-family, inherit)"/>
                <a:ea typeface="var(--global-heading-font-family, inherit)"/>
                <a:cs typeface="var(--global-heading-font-family, inherit)"/>
              </a:rPr>
              <a:t>7. Power Supply Unit (PSU)</a:t>
            </a:r>
            <a:endParaRPr lang="en-GB" sz="1200" dirty="0">
              <a:cs typeface="Calibri"/>
            </a:endParaRPr>
          </a:p>
        </p:txBody>
      </p:sp>
    </p:spTree>
    <p:extLst>
      <p:ext uri="{BB962C8B-B14F-4D97-AF65-F5344CB8AC3E}">
        <p14:creationId xmlns:p14="http://schemas.microsoft.com/office/powerpoint/2010/main" val="26720391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0483A49-3862-43AE-9E74-8A01C3824457}"/>
              </a:ext>
            </a:extLst>
          </p:cNvPr>
          <p:cNvSpPr txBox="1"/>
          <p:nvPr/>
        </p:nvSpPr>
        <p:spPr>
          <a:xfrm>
            <a:off x="1586835" y="743200"/>
            <a:ext cx="366641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err="1">
                <a:solidFill>
                  <a:schemeClr val="accent1"/>
                </a:solidFill>
                <a:ea typeface="Calibri"/>
                <a:cs typeface="Calibri"/>
              </a:rPr>
              <a:t>Referance</a:t>
            </a:r>
            <a:r>
              <a:rPr lang="en-GB" sz="2000" dirty="0">
                <a:solidFill>
                  <a:schemeClr val="accent1"/>
                </a:solidFill>
                <a:ea typeface="Calibri"/>
                <a:cs typeface="Calibri"/>
              </a:rPr>
              <a:t> David page 1</a:t>
            </a:r>
          </a:p>
        </p:txBody>
      </p:sp>
      <p:sp>
        <p:nvSpPr>
          <p:cNvPr id="3" name="TextBox 2">
            <a:extLst>
              <a:ext uri="{FF2B5EF4-FFF2-40B4-BE49-F238E27FC236}">
                <a16:creationId xmlns:a16="http://schemas.microsoft.com/office/drawing/2014/main" id="{7151A072-28C4-FBCB-DE93-896156E01657}"/>
              </a:ext>
            </a:extLst>
          </p:cNvPr>
          <p:cNvSpPr txBox="1"/>
          <p:nvPr/>
        </p:nvSpPr>
        <p:spPr>
          <a:xfrm>
            <a:off x="1590352" y="1361692"/>
            <a:ext cx="79169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600" dirty="0">
                <a:solidFill>
                  <a:schemeClr val="accent1"/>
                </a:solidFill>
                <a:ea typeface="Calibri"/>
                <a:cs typeface="Calibri"/>
              </a:rPr>
              <a:t>[1]</a:t>
            </a:r>
            <a:r>
              <a:rPr lang="en-GB" sz="1600" dirty="0">
                <a:solidFill>
                  <a:schemeClr val="accent1"/>
                </a:solidFill>
                <a:ea typeface="+mn-lt"/>
                <a:cs typeface="+mn-lt"/>
              </a:rPr>
              <a:t>https://www.paessler.com/it-explained/server#:~:text=In%20theory%2C%20whenever%20computers%20share,system%20at%20the%20same%20time.</a:t>
            </a:r>
            <a:endParaRPr lang="en-GB" sz="1600" dirty="0">
              <a:solidFill>
                <a:schemeClr val="accent1"/>
              </a:solidFill>
              <a:ea typeface="Calibri"/>
              <a:cs typeface="Calibri"/>
            </a:endParaRPr>
          </a:p>
        </p:txBody>
      </p:sp>
      <p:sp>
        <p:nvSpPr>
          <p:cNvPr id="4" name="TextBox 3">
            <a:extLst>
              <a:ext uri="{FF2B5EF4-FFF2-40B4-BE49-F238E27FC236}">
                <a16:creationId xmlns:a16="http://schemas.microsoft.com/office/drawing/2014/main" id="{49343A98-D57D-D4AE-97C3-FD6A0393EF1D}"/>
              </a:ext>
            </a:extLst>
          </p:cNvPr>
          <p:cNvSpPr txBox="1"/>
          <p:nvPr/>
        </p:nvSpPr>
        <p:spPr>
          <a:xfrm>
            <a:off x="1588493" y="2263806"/>
            <a:ext cx="814872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600" dirty="0">
                <a:solidFill>
                  <a:schemeClr val="accent1"/>
                </a:solidFill>
                <a:ea typeface="Calibri"/>
                <a:cs typeface="Calibri"/>
              </a:rPr>
              <a:t>[2</a:t>
            </a:r>
            <a:r>
              <a:rPr lang="en-GB" sz="1600" dirty="0">
                <a:solidFill>
                  <a:schemeClr val="accent1"/>
                </a:solidFill>
                <a:ea typeface="+mn-lt"/>
                <a:cs typeface="+mn-lt"/>
              </a:rPr>
              <a:t>https://www.lenovo.com/us/en/glossary/pc/?orgRef=https%253A%252F%252Fwww.google.com%252F</a:t>
            </a:r>
            <a:r>
              <a:rPr lang="en-GB" sz="1600" dirty="0">
                <a:solidFill>
                  <a:schemeClr val="accent1"/>
                </a:solidFill>
                <a:ea typeface="Calibri"/>
                <a:cs typeface="Calibri"/>
              </a:rPr>
              <a:t>]</a:t>
            </a:r>
          </a:p>
        </p:txBody>
      </p:sp>
      <p:sp>
        <p:nvSpPr>
          <p:cNvPr id="5" name="TextBox 4">
            <a:extLst>
              <a:ext uri="{FF2B5EF4-FFF2-40B4-BE49-F238E27FC236}">
                <a16:creationId xmlns:a16="http://schemas.microsoft.com/office/drawing/2014/main" id="{1CE0A248-8A79-5369-8E9A-64765B4241D9}"/>
              </a:ext>
            </a:extLst>
          </p:cNvPr>
          <p:cNvSpPr txBox="1"/>
          <p:nvPr/>
        </p:nvSpPr>
        <p:spPr>
          <a:xfrm>
            <a:off x="1845287" y="3462290"/>
            <a:ext cx="14362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dirty="0">
                <a:cs typeface="Calibri"/>
              </a:rPr>
              <a:t>Page 2</a:t>
            </a:r>
            <a:endParaRPr lang="en-GB" sz="1800" dirty="0"/>
          </a:p>
        </p:txBody>
      </p:sp>
      <p:sp>
        <p:nvSpPr>
          <p:cNvPr id="6" name="TextBox 5">
            <a:extLst>
              <a:ext uri="{FF2B5EF4-FFF2-40B4-BE49-F238E27FC236}">
                <a16:creationId xmlns:a16="http://schemas.microsoft.com/office/drawing/2014/main" id="{15134AA1-CAF4-60D0-7394-B88E1D5CF88D}"/>
              </a:ext>
            </a:extLst>
          </p:cNvPr>
          <p:cNvSpPr txBox="1"/>
          <p:nvPr/>
        </p:nvSpPr>
        <p:spPr>
          <a:xfrm>
            <a:off x="1721602" y="3918858"/>
            <a:ext cx="7900685"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600" dirty="0">
                <a:hlinkClick r:id="rId2"/>
              </a:rPr>
              <a:t>[1]What Is a Server? | Definition, Types, and Features (serverwatch.com)</a:t>
            </a:r>
            <a:endParaRPr lang="en-GB" sz="1600" dirty="0">
              <a:cs typeface="Calibri"/>
            </a:endParaRPr>
          </a:p>
        </p:txBody>
      </p:sp>
      <p:sp>
        <p:nvSpPr>
          <p:cNvPr id="7" name="TextBox 6">
            <a:extLst>
              <a:ext uri="{FF2B5EF4-FFF2-40B4-BE49-F238E27FC236}">
                <a16:creationId xmlns:a16="http://schemas.microsoft.com/office/drawing/2014/main" id="{152B4C4F-80B7-CBAC-3D63-020A063C699F}"/>
              </a:ext>
            </a:extLst>
          </p:cNvPr>
          <p:cNvSpPr txBox="1"/>
          <p:nvPr/>
        </p:nvSpPr>
        <p:spPr>
          <a:xfrm>
            <a:off x="1845201" y="4432493"/>
            <a:ext cx="601237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solidFill>
                  <a:schemeClr val="accent1"/>
                </a:solidFill>
                <a:cs typeface="Calibri"/>
              </a:rPr>
              <a:t>[2]</a:t>
            </a:r>
            <a:r>
              <a:rPr lang="en-GB" sz="1600" dirty="0">
                <a:ea typeface="+mn-lt"/>
                <a:cs typeface="+mn-lt"/>
                <a:hlinkClick r:id="rId2"/>
              </a:rPr>
              <a:t>What Is a Server? | Definition, Types, and Features (serverwatch.com)</a:t>
            </a:r>
            <a:endParaRPr lang="en-GB" sz="1600">
              <a:cs typeface="Calibri"/>
            </a:endParaRPr>
          </a:p>
        </p:txBody>
      </p:sp>
    </p:spTree>
    <p:extLst>
      <p:ext uri="{BB962C8B-B14F-4D97-AF65-F5344CB8AC3E}">
        <p14:creationId xmlns:p14="http://schemas.microsoft.com/office/powerpoint/2010/main" val="2261932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2723" y="247270"/>
            <a:ext cx="4062942" cy="447675"/>
          </a:xfrm>
        </p:spPr>
        <p:txBody>
          <a:bodyPr rtlCol="0">
            <a:normAutofit fontScale="90000"/>
          </a:bodyPr>
          <a:lstStyle/>
          <a:p>
            <a:pPr rtl="0"/>
            <a:r>
              <a:rPr lang="en-GB" dirty="0"/>
              <a:t>Server Computer</a:t>
            </a:r>
          </a:p>
        </p:txBody>
      </p:sp>
      <p:sp>
        <p:nvSpPr>
          <p:cNvPr id="4" name="Text Placeholder 3"/>
          <p:cNvSpPr>
            <a:spLocks noGrp="1"/>
          </p:cNvSpPr>
          <p:nvPr>
            <p:ph type="body" sz="half" idx="2"/>
          </p:nvPr>
        </p:nvSpPr>
        <p:spPr>
          <a:xfrm>
            <a:off x="1013227" y="580307"/>
            <a:ext cx="4062942" cy="1930400"/>
          </a:xfrm>
        </p:spPr>
        <p:txBody>
          <a:bodyPr vert="horz" lIns="121899" tIns="60949" rIns="121899" bIns="60949" rtlCol="0" anchor="t">
            <a:normAutofit/>
          </a:bodyPr>
          <a:lstStyle/>
          <a:p>
            <a:pPr rtl="0"/>
            <a:r>
              <a:rPr lang="en-GB" dirty="0"/>
              <a:t>[</a:t>
            </a:r>
            <a:r>
              <a:rPr lang="en-GB" sz="1600" dirty="0"/>
              <a:t>1]A server is a computer or system that provides resources, data, services, or programs to other computers, known as clients, over a network.</a:t>
            </a:r>
            <a:endParaRPr lang="en-GB" sz="1600" dirty="0">
              <a:cs typeface="Calibri"/>
            </a:endParaRPr>
          </a:p>
        </p:txBody>
      </p:sp>
      <p:sp>
        <p:nvSpPr>
          <p:cNvPr id="6" name="TextBox 5">
            <a:extLst>
              <a:ext uri="{FF2B5EF4-FFF2-40B4-BE49-F238E27FC236}">
                <a16:creationId xmlns:a16="http://schemas.microsoft.com/office/drawing/2014/main" id="{611877B3-88E1-5E24-1015-0418972015B3}"/>
              </a:ext>
            </a:extLst>
          </p:cNvPr>
          <p:cNvSpPr txBox="1"/>
          <p:nvPr/>
        </p:nvSpPr>
        <p:spPr>
          <a:xfrm>
            <a:off x="1011850" y="1539648"/>
            <a:ext cx="5234573" cy="1569660"/>
          </a:xfrm>
          <a:prstGeom prst="rect">
            <a:avLst/>
          </a:prstGeom>
          <a:noFill/>
        </p:spPr>
        <p:txBody>
          <a:bodyPr wrap="square" lIns="91440" tIns="45720" rIns="91440" bIns="45720" anchor="t">
            <a:spAutoFit/>
          </a:bodyPr>
          <a:lstStyle/>
          <a:p>
            <a:r>
              <a:rPr lang="en-GB" sz="1600" dirty="0"/>
              <a:t>What are the three 3 types of server?</a:t>
            </a:r>
            <a:endParaRPr lang="en-GB" sz="1600" dirty="0">
              <a:cs typeface="Calibri"/>
            </a:endParaRPr>
          </a:p>
          <a:p>
            <a:r>
              <a:rPr lang="en-GB" sz="1600" dirty="0"/>
              <a:t>Web server. The three types of servers are web servers, application servers, and database servers. ...</a:t>
            </a:r>
            <a:endParaRPr lang="en-GB" sz="1600" dirty="0">
              <a:cs typeface="Calibri"/>
            </a:endParaRPr>
          </a:p>
          <a:p>
            <a:r>
              <a:rPr lang="en-GB" sz="1600" dirty="0"/>
              <a:t>File server. The three types of servers are file servers, application servers, and database servers. ...</a:t>
            </a:r>
            <a:endParaRPr lang="en-GB" sz="1600" dirty="0">
              <a:cs typeface="Calibri"/>
            </a:endParaRPr>
          </a:p>
          <a:p>
            <a:r>
              <a:rPr lang="en-GB" sz="1600" dirty="0"/>
              <a:t>Database server.</a:t>
            </a:r>
            <a:r>
              <a:rPr lang="en-GB" sz="1600" dirty="0">
                <a:hlinkClick r:id="rId3"/>
              </a:rPr>
              <a:t> 279 × 207</a:t>
            </a:r>
            <a:endParaRPr lang="en-GB" sz="1600" dirty="0">
              <a:cs typeface="Calibri"/>
            </a:endParaRPr>
          </a:p>
        </p:txBody>
      </p:sp>
      <p:pic>
        <p:nvPicPr>
          <p:cNvPr id="7170" name="Picture 2" descr="Complete Guide to Servers, Types, and Features | Spiceworks - Spiceworks">
            <a:extLst>
              <a:ext uri="{FF2B5EF4-FFF2-40B4-BE49-F238E27FC236}">
                <a16:creationId xmlns:a16="http://schemas.microsoft.com/office/drawing/2014/main" id="{74262751-A69A-D643-3C8B-03773A357F0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77564" y="426"/>
            <a:ext cx="5218009" cy="308252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DE31998-C542-08C8-DB27-D9CA32847AB6}"/>
              </a:ext>
            </a:extLst>
          </p:cNvPr>
          <p:cNvSpPr txBox="1"/>
          <p:nvPr/>
        </p:nvSpPr>
        <p:spPr>
          <a:xfrm>
            <a:off x="8675379" y="6030474"/>
            <a:ext cx="318582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solidFill>
                  <a:schemeClr val="accent1"/>
                </a:solidFill>
                <a:ea typeface="Calibri"/>
                <a:cs typeface="Calibri"/>
              </a:rPr>
              <a:t>David page 2</a:t>
            </a:r>
          </a:p>
        </p:txBody>
      </p:sp>
      <p:sp>
        <p:nvSpPr>
          <p:cNvPr id="5" name="TextBox 4">
            <a:extLst>
              <a:ext uri="{FF2B5EF4-FFF2-40B4-BE49-F238E27FC236}">
                <a16:creationId xmlns:a16="http://schemas.microsoft.com/office/drawing/2014/main" id="{F728FD33-2C92-F8E2-F859-75FF12D9DF85}"/>
              </a:ext>
            </a:extLst>
          </p:cNvPr>
          <p:cNvSpPr txBox="1"/>
          <p:nvPr/>
        </p:nvSpPr>
        <p:spPr>
          <a:xfrm>
            <a:off x="940760" y="2957267"/>
            <a:ext cx="1124681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rgbClr val="211D1D"/>
                </a:solidFill>
                <a:latin typeface="mic-32-new-rounded-web"/>
              </a:rPr>
              <a:t>What does a server do?</a:t>
            </a:r>
          </a:p>
          <a:p>
            <a:r>
              <a:rPr lang="en-US" sz="1600" dirty="0">
                <a:latin typeface="open-sans"/>
              </a:rPr>
              <a:t>[2]Servers are the digital workhorses that power much of our modern world. To understand their significance, it’s essential to grasp the wide array of tasks they can perform. Here, we explore the multifaceted role of servers and the core functions they execute:</a:t>
            </a:r>
          </a:p>
          <a:p>
            <a:pPr>
              <a:buFont typeface=""/>
              <a:buChar char="•"/>
            </a:pPr>
            <a:r>
              <a:rPr lang="en-US" sz="1600" b="1" dirty="0">
                <a:latin typeface="open-sans"/>
              </a:rPr>
              <a:t>Data storage and retrieval:</a:t>
            </a:r>
            <a:r>
              <a:rPr lang="en-US" sz="1600" dirty="0">
                <a:latin typeface="open-sans"/>
              </a:rPr>
              <a:t> One of the primary functions of a server is to store and manage data. This data can encompass everything from files and documents to databases and media content. Servers provide a centralized location for storing and retrieving this information, making it accessible to authorized users from various locations.</a:t>
            </a:r>
          </a:p>
          <a:p>
            <a:pPr>
              <a:buFont typeface=""/>
              <a:buChar char="•"/>
            </a:pPr>
            <a:r>
              <a:rPr lang="en-US" sz="1600" b="1" dirty="0">
                <a:latin typeface="open-sans"/>
              </a:rPr>
              <a:t>Website hosting:</a:t>
            </a:r>
            <a:r>
              <a:rPr lang="en-US" sz="1600" dirty="0">
                <a:latin typeface="open-sans"/>
              </a:rPr>
              <a:t> When you browse the internet, the web pages you access are typically hosted on web servers. These servers store the website’s files and deliver them to your web browser when you request a page. They handle everything from text and images to videos and interactive features.</a:t>
            </a:r>
          </a:p>
        </p:txBody>
      </p:sp>
      <p:sp>
        <p:nvSpPr>
          <p:cNvPr id="8" name="TextBox 7">
            <a:extLst>
              <a:ext uri="{FF2B5EF4-FFF2-40B4-BE49-F238E27FC236}">
                <a16:creationId xmlns:a16="http://schemas.microsoft.com/office/drawing/2014/main" id="{B26FC666-B15B-6C2A-41FB-3FE63E0F0A38}"/>
              </a:ext>
            </a:extLst>
          </p:cNvPr>
          <p:cNvSpPr txBox="1"/>
          <p:nvPr/>
        </p:nvSpPr>
        <p:spPr>
          <a:xfrm>
            <a:off x="1084411" y="5269530"/>
            <a:ext cx="35117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800" b="0" dirty="0">
                <a:latin typeface="mic-32-new-rounded-web"/>
                <a:ea typeface="mic-32-new-rounded-web"/>
                <a:cs typeface="mic-32-new-rounded-web"/>
              </a:rPr>
              <a:t>Components of a server</a:t>
            </a:r>
            <a:endParaRPr lang="en-GB" sz="1800">
              <a:cs typeface="Calibri"/>
            </a:endParaRPr>
          </a:p>
        </p:txBody>
      </p:sp>
      <p:sp>
        <p:nvSpPr>
          <p:cNvPr id="12" name="TextBox 11">
            <a:extLst>
              <a:ext uri="{FF2B5EF4-FFF2-40B4-BE49-F238E27FC236}">
                <a16:creationId xmlns:a16="http://schemas.microsoft.com/office/drawing/2014/main" id="{71936020-C1AF-6442-3B4D-ABBE6C05A94F}"/>
              </a:ext>
            </a:extLst>
          </p:cNvPr>
          <p:cNvSpPr txBox="1"/>
          <p:nvPr/>
        </p:nvSpPr>
        <p:spPr>
          <a:xfrm>
            <a:off x="1179461" y="5659514"/>
            <a:ext cx="7438219"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cs typeface="Calibri"/>
              </a:rPr>
              <a:t>1Central </a:t>
            </a:r>
            <a:r>
              <a:rPr lang="en-GB" sz="1600" dirty="0" err="1">
                <a:cs typeface="Calibri"/>
              </a:rPr>
              <a:t>procesing</a:t>
            </a:r>
            <a:r>
              <a:rPr lang="en-GB" sz="1600" dirty="0">
                <a:cs typeface="Calibri"/>
              </a:rPr>
              <a:t> unit (CPU)                   5.Motherboard</a:t>
            </a:r>
          </a:p>
          <a:p>
            <a:r>
              <a:rPr lang="en-GB" sz="1600" dirty="0">
                <a:cs typeface="Calibri"/>
              </a:rPr>
              <a:t>2Memory                                                       6.Power supply unit (PSU)</a:t>
            </a:r>
          </a:p>
          <a:p>
            <a:r>
              <a:rPr lang="en-GB" sz="1600" dirty="0">
                <a:cs typeface="Calibri"/>
              </a:rPr>
              <a:t>3 Storage devices                                         7.Cooling system </a:t>
            </a:r>
          </a:p>
          <a:p>
            <a:r>
              <a:rPr lang="en-GB" sz="1600" dirty="0">
                <a:cs typeface="Calibri"/>
              </a:rPr>
              <a:t>4Network interface                                      8.RAID </a:t>
            </a:r>
            <a:r>
              <a:rPr lang="en-GB" sz="1600" dirty="0" err="1">
                <a:cs typeface="Calibri"/>
              </a:rPr>
              <a:t>controlles</a:t>
            </a:r>
            <a:r>
              <a:rPr lang="en-GB" sz="1600" dirty="0">
                <a:cs typeface="Calibri"/>
              </a:rPr>
              <a:t> </a:t>
            </a:r>
          </a:p>
        </p:txBody>
      </p:sp>
    </p:spTree>
    <p:extLst>
      <p:ext uri="{BB962C8B-B14F-4D97-AF65-F5344CB8AC3E}">
        <p14:creationId xmlns:p14="http://schemas.microsoft.com/office/powerpoint/2010/main" val="2319046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lstStyle/>
          <a:p>
            <a:pPr marL="0" marR="0" lvl="0" indent="0" defTabSz="1218987" rtl="0" eaLnBrk="1" fontAlgn="auto" latinLnBrk="0" hangingPunct="1">
              <a:lnSpc>
                <a:spcPct val="100000"/>
              </a:lnSpc>
              <a:spcBef>
                <a:spcPts val="0"/>
              </a:spcBef>
              <a:spcAft>
                <a:spcPts val="0"/>
              </a:spcAft>
              <a:tabLst/>
              <a:defRPr/>
            </a:pPr>
            <a:r>
              <a:rPr kumimoji="0" lang="en-GB" sz="3200" b="0" i="0" u="none" strike="noStrike" kern="1200" cap="none" spc="0" normalizeH="0" baseline="0" noProof="0" dirty="0">
                <a:ln>
                  <a:noFill/>
                </a:ln>
                <a:solidFill>
                  <a:prstClr val="white"/>
                </a:solidFill>
                <a:effectLst/>
                <a:uLnTx/>
                <a:uFillTx/>
                <a:latin typeface="Calibri"/>
                <a:ea typeface="+mn-ea"/>
                <a:cs typeface="+mn-cs"/>
              </a:rPr>
              <a:t>Workstation Computer</a:t>
            </a:r>
            <a:br>
              <a:rPr kumimoji="0" lang="en-GB" sz="1600" b="0" i="0" u="none" strike="noStrike" kern="1200" cap="none" spc="0" normalizeH="0" baseline="0" noProof="0" dirty="0">
                <a:ln>
                  <a:noFill/>
                </a:ln>
                <a:solidFill>
                  <a:prstClr val="white"/>
                </a:solidFill>
                <a:effectLst/>
                <a:uLnTx/>
                <a:uFillTx/>
                <a:latin typeface="Calibri"/>
                <a:ea typeface="+mn-ea"/>
                <a:cs typeface="+mn-cs"/>
              </a:rPr>
            </a:br>
            <a:endParaRPr lang="en-GB" dirty="0"/>
          </a:p>
        </p:txBody>
      </p:sp>
      <p:sp>
        <p:nvSpPr>
          <p:cNvPr id="4" name="TextBox 3">
            <a:extLst>
              <a:ext uri="{FF2B5EF4-FFF2-40B4-BE49-F238E27FC236}">
                <a16:creationId xmlns:a16="http://schemas.microsoft.com/office/drawing/2014/main" id="{DFFE0C66-8F1B-A311-C5C8-9BD9BC56D7C5}"/>
              </a:ext>
            </a:extLst>
          </p:cNvPr>
          <p:cNvSpPr txBox="1"/>
          <p:nvPr/>
        </p:nvSpPr>
        <p:spPr>
          <a:xfrm>
            <a:off x="1341884" y="1124744"/>
            <a:ext cx="7791630" cy="1323439"/>
          </a:xfrm>
          <a:prstGeom prst="rect">
            <a:avLst/>
          </a:prstGeom>
          <a:noFill/>
        </p:spPr>
        <p:txBody>
          <a:bodyPr wrap="square">
            <a:spAutoFit/>
          </a:bodyPr>
          <a:lstStyle/>
          <a:p>
            <a:r>
              <a:rPr lang="en-GB" sz="1400" dirty="0"/>
              <a:t>Professionals working on mission-critical projects in industries such as media and entertainment, software engineering, scientific research, and financial services need a system they can count on when it matters most. Workstations provide out-of-box reliability, optimized performance, and the expandability and flexibility required to deliver vital business outcomes for the workloads of today and tomorrow’s growth</a:t>
            </a:r>
            <a:r>
              <a:rPr lang="en-GB" dirty="0"/>
              <a:t>.</a:t>
            </a:r>
          </a:p>
        </p:txBody>
      </p:sp>
      <p:sp>
        <p:nvSpPr>
          <p:cNvPr id="6" name="TextBox 5">
            <a:extLst>
              <a:ext uri="{FF2B5EF4-FFF2-40B4-BE49-F238E27FC236}">
                <a16:creationId xmlns:a16="http://schemas.microsoft.com/office/drawing/2014/main" id="{DEF04236-4DE6-5EF5-FAE2-79E1F1F4B53B}"/>
              </a:ext>
            </a:extLst>
          </p:cNvPr>
          <p:cNvSpPr txBox="1"/>
          <p:nvPr/>
        </p:nvSpPr>
        <p:spPr>
          <a:xfrm>
            <a:off x="1341884" y="2708920"/>
            <a:ext cx="6111380" cy="461665"/>
          </a:xfrm>
          <a:prstGeom prst="rect">
            <a:avLst/>
          </a:prstGeom>
          <a:noFill/>
        </p:spPr>
        <p:txBody>
          <a:bodyPr wrap="square">
            <a:spAutoFit/>
          </a:bodyPr>
          <a:lstStyle/>
          <a:p>
            <a:pPr algn="l"/>
            <a:r>
              <a:rPr lang="en-GB" b="0" i="0" dirty="0">
                <a:solidFill>
                  <a:schemeClr val="tx1">
                    <a:lumMod val="95000"/>
                  </a:schemeClr>
                </a:solidFill>
                <a:effectLst/>
                <a:latin typeface="intel-one"/>
              </a:rPr>
              <a:t>What Does a Workstation Do?</a:t>
            </a:r>
          </a:p>
        </p:txBody>
      </p:sp>
      <p:sp>
        <p:nvSpPr>
          <p:cNvPr id="8" name="TextBox 7">
            <a:extLst>
              <a:ext uri="{FF2B5EF4-FFF2-40B4-BE49-F238E27FC236}">
                <a16:creationId xmlns:a16="http://schemas.microsoft.com/office/drawing/2014/main" id="{C1339D70-383C-430C-FAAA-174498C84B7A}"/>
              </a:ext>
            </a:extLst>
          </p:cNvPr>
          <p:cNvSpPr txBox="1"/>
          <p:nvPr/>
        </p:nvSpPr>
        <p:spPr>
          <a:xfrm>
            <a:off x="1341884" y="3080133"/>
            <a:ext cx="8919692" cy="2677656"/>
          </a:xfrm>
          <a:prstGeom prst="rect">
            <a:avLst/>
          </a:prstGeom>
          <a:noFill/>
        </p:spPr>
        <p:txBody>
          <a:bodyPr wrap="square">
            <a:spAutoFit/>
          </a:bodyPr>
          <a:lstStyle/>
          <a:p>
            <a:r>
              <a:rPr lang="en-GB" b="0" i="0" dirty="0">
                <a:solidFill>
                  <a:schemeClr val="tx1">
                    <a:lumMod val="95000"/>
                  </a:schemeClr>
                </a:solidFill>
                <a:effectLst/>
                <a:highlight>
                  <a:srgbClr val="000000"/>
                </a:highlight>
                <a:latin typeface="intel-clear"/>
              </a:rPr>
              <a:t>From architecture and engineering to media and entertainment to data science, professionals across industries are doing revolutionary work—creating complex CAD models, animating 2D and 3D graphics, and developing artificial intelligence (AI) algorithms. Accomplishing this innovative work requires the use of resource-intensive user applications and workloads that only purpose-built workstations can handle.</a:t>
            </a:r>
            <a:endParaRPr lang="en-GB" dirty="0">
              <a:solidFill>
                <a:schemeClr val="tx1">
                  <a:lumMod val="95000"/>
                </a:schemeClr>
              </a:solidFill>
              <a:highlight>
                <a:srgbClr val="000000"/>
              </a:highlight>
            </a:endParaRPr>
          </a:p>
        </p:txBody>
      </p:sp>
      <p:pic>
        <p:nvPicPr>
          <p:cNvPr id="9" name="Picture 8">
            <a:extLst>
              <a:ext uri="{FF2B5EF4-FFF2-40B4-BE49-F238E27FC236}">
                <a16:creationId xmlns:a16="http://schemas.microsoft.com/office/drawing/2014/main" id="{3BEBB44E-A551-59B7-1261-23B47118278D}"/>
              </a:ext>
            </a:extLst>
          </p:cNvPr>
          <p:cNvPicPr>
            <a:picLocks noChangeAspect="1"/>
          </p:cNvPicPr>
          <p:nvPr/>
        </p:nvPicPr>
        <p:blipFill>
          <a:blip r:embed="rId3"/>
          <a:stretch>
            <a:fillRect/>
          </a:stretch>
        </p:blipFill>
        <p:spPr>
          <a:xfrm>
            <a:off x="9406780" y="310009"/>
            <a:ext cx="2547162" cy="2454149"/>
          </a:xfrm>
          <a:prstGeom prst="rect">
            <a:avLst/>
          </a:prstGeom>
        </p:spPr>
      </p:pic>
    </p:spTree>
    <p:extLst>
      <p:ext uri="{BB962C8B-B14F-4D97-AF65-F5344CB8AC3E}">
        <p14:creationId xmlns:p14="http://schemas.microsoft.com/office/powerpoint/2010/main" val="397710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wipe(down)">
                                      <p:cBhvr>
                                        <p:cTn id="12"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3F2C98-7211-97C7-BDE5-74A17E419E48}"/>
              </a:ext>
            </a:extLst>
          </p:cNvPr>
          <p:cNvSpPr txBox="1"/>
          <p:nvPr/>
        </p:nvSpPr>
        <p:spPr>
          <a:xfrm>
            <a:off x="1125860" y="548680"/>
            <a:ext cx="6111380" cy="461665"/>
          </a:xfrm>
          <a:prstGeom prst="rect">
            <a:avLst/>
          </a:prstGeom>
          <a:noFill/>
        </p:spPr>
        <p:txBody>
          <a:bodyPr wrap="square">
            <a:spAutoFit/>
          </a:bodyPr>
          <a:lstStyle/>
          <a:p>
            <a:pPr algn="l"/>
            <a:r>
              <a:rPr lang="en-GB" b="0" i="0" dirty="0">
                <a:solidFill>
                  <a:schemeClr val="tx1">
                    <a:lumMod val="95000"/>
                  </a:schemeClr>
                </a:solidFill>
                <a:effectLst/>
                <a:latin typeface="intel-one"/>
              </a:rPr>
              <a:t>Features of a Workstation?</a:t>
            </a:r>
          </a:p>
        </p:txBody>
      </p:sp>
      <p:sp>
        <p:nvSpPr>
          <p:cNvPr id="5" name="TextBox 4">
            <a:extLst>
              <a:ext uri="{FF2B5EF4-FFF2-40B4-BE49-F238E27FC236}">
                <a16:creationId xmlns:a16="http://schemas.microsoft.com/office/drawing/2014/main" id="{D540D550-97BB-2FDC-68FC-12B6567E3F56}"/>
              </a:ext>
            </a:extLst>
          </p:cNvPr>
          <p:cNvSpPr txBox="1"/>
          <p:nvPr/>
        </p:nvSpPr>
        <p:spPr>
          <a:xfrm>
            <a:off x="1125860" y="1124744"/>
            <a:ext cx="8976934" cy="1569660"/>
          </a:xfrm>
          <a:prstGeom prst="rect">
            <a:avLst/>
          </a:prstGeom>
          <a:noFill/>
        </p:spPr>
        <p:txBody>
          <a:bodyPr wrap="square">
            <a:spAutoFit/>
          </a:bodyPr>
          <a:lstStyle/>
          <a:p>
            <a:r>
              <a:rPr lang="en-GB" b="0" i="0" dirty="0">
                <a:solidFill>
                  <a:schemeClr val="tx1">
                    <a:lumMod val="95000"/>
                  </a:schemeClr>
                </a:solidFill>
                <a:effectLst/>
                <a:latin typeface="intel-clear"/>
              </a:rPr>
              <a:t>While workstations may look like typical business or consumer computers, they are far from it. What sets workstations apart from standard PCs is a set of defining features related to performance, reliability, data integrity, scalability, and expandability</a:t>
            </a:r>
            <a:r>
              <a:rPr lang="en-GB" b="0" i="0" dirty="0">
                <a:solidFill>
                  <a:srgbClr val="262626"/>
                </a:solidFill>
                <a:effectLst/>
                <a:latin typeface="intel-clear"/>
              </a:rPr>
              <a:t>.</a:t>
            </a:r>
            <a:endParaRPr lang="en-GB" dirty="0"/>
          </a:p>
        </p:txBody>
      </p:sp>
      <p:sp>
        <p:nvSpPr>
          <p:cNvPr id="7" name="TextBox 6">
            <a:extLst>
              <a:ext uri="{FF2B5EF4-FFF2-40B4-BE49-F238E27FC236}">
                <a16:creationId xmlns:a16="http://schemas.microsoft.com/office/drawing/2014/main" id="{CCBDADA4-9D4F-928E-95B2-917DDD440FE2}"/>
              </a:ext>
            </a:extLst>
          </p:cNvPr>
          <p:cNvSpPr txBox="1"/>
          <p:nvPr/>
        </p:nvSpPr>
        <p:spPr>
          <a:xfrm>
            <a:off x="1140970" y="2924944"/>
            <a:ext cx="6111380" cy="461665"/>
          </a:xfrm>
          <a:prstGeom prst="rect">
            <a:avLst/>
          </a:prstGeom>
          <a:noFill/>
        </p:spPr>
        <p:txBody>
          <a:bodyPr wrap="square">
            <a:spAutoFit/>
          </a:bodyPr>
          <a:lstStyle/>
          <a:p>
            <a:pPr algn="l"/>
            <a:r>
              <a:rPr lang="en-GB" b="0" i="0" dirty="0">
                <a:solidFill>
                  <a:schemeClr val="tx1">
                    <a:lumMod val="95000"/>
                  </a:schemeClr>
                </a:solidFill>
                <a:effectLst/>
                <a:latin typeface="intel-clear"/>
              </a:rPr>
              <a:t>Specialized Performance?</a:t>
            </a:r>
          </a:p>
        </p:txBody>
      </p:sp>
      <p:sp>
        <p:nvSpPr>
          <p:cNvPr id="9" name="TextBox 8">
            <a:extLst>
              <a:ext uri="{FF2B5EF4-FFF2-40B4-BE49-F238E27FC236}">
                <a16:creationId xmlns:a16="http://schemas.microsoft.com/office/drawing/2014/main" id="{457AA523-EF8E-5A62-6264-BE650CF413C2}"/>
              </a:ext>
            </a:extLst>
          </p:cNvPr>
          <p:cNvSpPr txBox="1"/>
          <p:nvPr/>
        </p:nvSpPr>
        <p:spPr>
          <a:xfrm>
            <a:off x="1140970" y="3343014"/>
            <a:ext cx="8760910" cy="3046988"/>
          </a:xfrm>
          <a:prstGeom prst="rect">
            <a:avLst/>
          </a:prstGeom>
          <a:noFill/>
        </p:spPr>
        <p:txBody>
          <a:bodyPr wrap="square">
            <a:spAutoFit/>
          </a:bodyPr>
          <a:lstStyle/>
          <a:p>
            <a:r>
              <a:rPr lang="en-GB" b="0" i="0" dirty="0">
                <a:solidFill>
                  <a:schemeClr val="tx1">
                    <a:lumMod val="95000"/>
                  </a:schemeClr>
                </a:solidFill>
                <a:effectLst/>
                <a:latin typeface="intel-clear"/>
              </a:rPr>
              <a:t>or power users, waiting for their workstation to complete time-bound tasks, such as media rendering, can bring production and productivity to a grinding halt. Workstations must offer a higher level of multithreaded performance than standard PCs with powerful processors that can handle data-intensive applications and workloads. Workstations built on Intel® Core™ or Intel® Xeon® processors enable users to complete their tasks faster across both single- and multithreaded workloads.</a:t>
            </a:r>
            <a:endParaRPr lang="en-GB" dirty="0">
              <a:solidFill>
                <a:schemeClr val="tx1">
                  <a:lumMod val="95000"/>
                </a:schemeClr>
              </a:solidFill>
            </a:endParaRPr>
          </a:p>
        </p:txBody>
      </p:sp>
      <p:pic>
        <p:nvPicPr>
          <p:cNvPr id="10" name="Picture 9">
            <a:extLst>
              <a:ext uri="{FF2B5EF4-FFF2-40B4-BE49-F238E27FC236}">
                <a16:creationId xmlns:a16="http://schemas.microsoft.com/office/drawing/2014/main" id="{77BF30B4-1E45-4908-0BC8-6E88A6214191}"/>
              </a:ext>
            </a:extLst>
          </p:cNvPr>
          <p:cNvPicPr>
            <a:picLocks noChangeAspect="1"/>
          </p:cNvPicPr>
          <p:nvPr/>
        </p:nvPicPr>
        <p:blipFill>
          <a:blip r:embed="rId3"/>
          <a:stretch>
            <a:fillRect/>
          </a:stretch>
        </p:blipFill>
        <p:spPr>
          <a:xfrm>
            <a:off x="9478788" y="260648"/>
            <a:ext cx="2481206" cy="2302129"/>
          </a:xfrm>
          <a:prstGeom prst="rect">
            <a:avLst/>
          </a:prstGeom>
        </p:spPr>
      </p:pic>
    </p:spTree>
    <p:extLst>
      <p:ext uri="{BB962C8B-B14F-4D97-AF65-F5344CB8AC3E}">
        <p14:creationId xmlns:p14="http://schemas.microsoft.com/office/powerpoint/2010/main" val="1405850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Tech 16x9">
  <a:themeElements>
    <a:clrScheme name="Tech_16x9">
      <a:dk1>
        <a:sysClr val="windowText" lastClr="000000"/>
      </a:dk1>
      <a:lt1>
        <a:sysClr val="window" lastClr="FFFFFF"/>
      </a:lt1>
      <a:dk2>
        <a:srgbClr val="192A52"/>
      </a:dk2>
      <a:lt2>
        <a:srgbClr val="C0C0C0"/>
      </a:lt2>
      <a:accent1>
        <a:srgbClr val="009999"/>
      </a:accent1>
      <a:accent2>
        <a:srgbClr val="E98915"/>
      </a:accent2>
      <a:accent3>
        <a:srgbClr val="A419A7"/>
      </a:accent3>
      <a:accent4>
        <a:srgbClr val="AFC34D"/>
      </a:accent4>
      <a:accent5>
        <a:srgbClr val="E5572B"/>
      </a:accent5>
      <a:accent6>
        <a:srgbClr val="6868C4"/>
      </a:accent6>
      <a:hlink>
        <a:srgbClr val="009999"/>
      </a:hlink>
      <a:folHlink>
        <a:srgbClr val="7F7F7F"/>
      </a:folHlink>
    </a:clrScheme>
    <a:fontScheme name="Calibri">
      <a:maj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Tech_16x9">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schemeClr>
            </a:gs>
          </a:gsLst>
          <a:lin ang="5040000" scaled="1"/>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100000"/>
                <a:shade val="100000"/>
                <a:satMod val="155000"/>
              </a:schemeClr>
            </a:gs>
          </a:gsLst>
          <a:lin ang="16200000" scaled="0"/>
        </a:gradFill>
      </a:fillStyleLst>
      <a:lnStyleLst>
        <a:ln w="9525" cap="flat" cmpd="sng" algn="ctr">
          <a:solidFill>
            <a:schemeClr val="phClr"/>
          </a:solidFill>
          <a:miter lim="800000"/>
        </a:ln>
        <a:ln w="25400" cap="flat" cmpd="sng" algn="ctr">
          <a:solidFill>
            <a:schemeClr val="phClr"/>
          </a:solidFill>
          <a:miter lim="800000"/>
        </a:ln>
        <a:ln w="38100" cap="flat" cmpd="sng" algn="ctr">
          <a:solidFill>
            <a:schemeClr val="phClr"/>
          </a:solidFill>
          <a:miter lim="800000"/>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atMod val="300000"/>
              </a:schemeClr>
            </a:contourClr>
          </a:sp3d>
        </a:effectStyle>
      </a:effectStyleLst>
      <a:bgFillStyleLst>
        <a:solidFill>
          <a:schemeClr val="phClr"/>
        </a:solidFill>
        <a:gradFill rotWithShape="1">
          <a:gsLst>
            <a:gs pos="0">
              <a:schemeClr val="phClr">
                <a:tint val="100000"/>
                <a:shade val="0"/>
                <a:satMod val="100000"/>
              </a:schemeClr>
            </a:gs>
            <a:gs pos="85000">
              <a:schemeClr val="phClr">
                <a:tint val="100000"/>
                <a:shade val="30000"/>
                <a:satMod val="100000"/>
              </a:schemeClr>
            </a:gs>
            <a:gs pos="100000">
              <a:schemeClr val="phClr">
                <a:shade val="60000"/>
                <a:satMod val="100000"/>
              </a:schemeClr>
            </a:gs>
          </a:gsLst>
          <a:lin ang="13500000" scaled="0"/>
        </a:gradFill>
        <a:gradFill rotWithShape="1">
          <a:gsLst>
            <a:gs pos="0">
              <a:schemeClr val="phClr">
                <a:tint val="100000"/>
                <a:shade val="0"/>
                <a:satMod val="100000"/>
              </a:schemeClr>
            </a:gs>
            <a:gs pos="85000">
              <a:schemeClr val="phClr">
                <a:shade val="30000"/>
                <a:satMod val="100000"/>
              </a:schemeClr>
            </a:gs>
            <a:gs pos="100000">
              <a:schemeClr val="phClr">
                <a:shade val="60000"/>
                <a:satMod val="100000"/>
              </a:schemeClr>
            </a:gs>
          </a:gsLst>
          <a:lin ang="18900000" scaled="0"/>
        </a:gradFill>
      </a:bgFillStyleLst>
    </a:fmtScheme>
  </a:themeElements>
  <a:objectDefaults>
    <a:spDef>
      <a:spPr/>
      <a:bodyPr rtlCol="0" anchor="ctr"/>
      <a:lstStyle>
        <a:defPPr algn="ctr">
          <a:defRPr sz="2800"/>
        </a:defPPr>
      </a:lstStyle>
      <a:style>
        <a:lnRef idx="2">
          <a:schemeClr val="accent1">
            <a:shade val="50000"/>
          </a:schemeClr>
        </a:lnRef>
        <a:fillRef idx="1">
          <a:schemeClr val="accent1"/>
        </a:fillRef>
        <a:effectRef idx="0">
          <a:schemeClr val="accent1"/>
        </a:effectRef>
        <a:fontRef idx="minor">
          <a:schemeClr val="lt1"/>
        </a:fontRef>
      </a:style>
    </a:spDef>
    <a:lnDef>
      <a:spPr>
        <a:ln w="25400"/>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defRPr sz="2800"/>
        </a:defPPr>
      </a:lstStyle>
    </a:txDef>
  </a:objectDefaults>
  <a:extraClrSchemeLst/>
  <a:extLst>
    <a:ext uri="{05A4C25C-085E-4340-85A3-A5531E510DB2}">
      <thm15:themeFamily xmlns:thm15="http://schemas.microsoft.com/office/thememl/2012/main" name="TF02787990.potx" id="{BDB9CD5E-36EC-45F3-B87D-6D062B8A3823}" vid="{51682E2F-7C85-4D6F-AD40-072EFC83910D}"/>
    </a:ext>
  </a:extLst>
</a:theme>
</file>

<file path=ppt/theme/theme2.xml><?xml version="1.0" encoding="utf-8"?>
<a:theme xmlns:a="http://schemas.openxmlformats.org/drawingml/2006/main" name="Office Theme">
  <a:themeElements>
    <a:clrScheme name="Tech_16x9">
      <a:dk1>
        <a:sysClr val="windowText" lastClr="000000"/>
      </a:dk1>
      <a:lt1>
        <a:sysClr val="window" lastClr="FFFFFF"/>
      </a:lt1>
      <a:dk2>
        <a:srgbClr val="192A52"/>
      </a:dk2>
      <a:lt2>
        <a:srgbClr val="C0C0C0"/>
      </a:lt2>
      <a:accent1>
        <a:srgbClr val="009999"/>
      </a:accent1>
      <a:accent2>
        <a:srgbClr val="E98915"/>
      </a:accent2>
      <a:accent3>
        <a:srgbClr val="A419A7"/>
      </a:accent3>
      <a:accent4>
        <a:srgbClr val="AFC34D"/>
      </a:accent4>
      <a:accent5>
        <a:srgbClr val="E5572B"/>
      </a:accent5>
      <a:accent6>
        <a:srgbClr val="6868C4"/>
      </a:accent6>
      <a:hlink>
        <a:srgbClr val="009999"/>
      </a:hlink>
      <a:folHlink>
        <a:srgbClr val="7F7F7F"/>
      </a:folHlink>
    </a:clrScheme>
    <a:fontScheme name="Calibri">
      <a:maj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Tech_16x9">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schemeClr>
            </a:gs>
          </a:gsLst>
          <a:lin ang="5040000" scaled="1"/>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100000"/>
                <a:shade val="100000"/>
                <a:satMod val="155000"/>
              </a:schemeClr>
            </a:gs>
          </a:gsLst>
          <a:lin ang="16200000" scaled="0"/>
        </a:gradFill>
      </a:fillStyleLst>
      <a:lnStyleLst>
        <a:ln w="9525" cap="flat" cmpd="sng" algn="ctr">
          <a:solidFill>
            <a:schemeClr val="phClr"/>
          </a:solidFill>
          <a:miter lim="800000"/>
        </a:ln>
        <a:ln w="25400" cap="flat" cmpd="sng" algn="ctr">
          <a:solidFill>
            <a:schemeClr val="phClr"/>
          </a:solidFill>
          <a:miter lim="800000"/>
        </a:ln>
        <a:ln w="38100" cap="flat" cmpd="sng" algn="ctr">
          <a:solidFill>
            <a:schemeClr val="phClr"/>
          </a:solidFill>
          <a:miter lim="800000"/>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atMod val="300000"/>
              </a:schemeClr>
            </a:contourClr>
          </a:sp3d>
        </a:effectStyle>
      </a:effectStyleLst>
      <a:bgFillStyleLst>
        <a:solidFill>
          <a:schemeClr val="phClr"/>
        </a:solidFill>
        <a:gradFill rotWithShape="1">
          <a:gsLst>
            <a:gs pos="0">
              <a:schemeClr val="phClr">
                <a:tint val="100000"/>
                <a:shade val="0"/>
                <a:satMod val="100000"/>
              </a:schemeClr>
            </a:gs>
            <a:gs pos="85000">
              <a:schemeClr val="phClr">
                <a:tint val="100000"/>
                <a:shade val="30000"/>
                <a:satMod val="100000"/>
              </a:schemeClr>
            </a:gs>
            <a:gs pos="100000">
              <a:schemeClr val="phClr">
                <a:shade val="60000"/>
                <a:satMod val="100000"/>
              </a:schemeClr>
            </a:gs>
          </a:gsLst>
          <a:lin ang="13500000" scaled="0"/>
        </a:gradFill>
        <a:gradFill rotWithShape="1">
          <a:gsLst>
            <a:gs pos="0">
              <a:schemeClr val="phClr">
                <a:tint val="100000"/>
                <a:shade val="0"/>
                <a:satMod val="100000"/>
              </a:schemeClr>
            </a:gs>
            <a:gs pos="85000">
              <a:schemeClr val="phClr">
                <a:shade val="30000"/>
                <a:satMod val="100000"/>
              </a:schemeClr>
            </a:gs>
            <a:gs pos="100000">
              <a:schemeClr val="phClr">
                <a:shade val="60000"/>
                <a:satMod val="100000"/>
              </a:schemeClr>
            </a:gs>
          </a:gsLst>
          <a:lin ang="18900000" scaled="0"/>
        </a:gradFill>
      </a:bgFillStyleLst>
    </a:fmtScheme>
  </a:themeElements>
  <a:objectDefaults/>
  <a:extraClrSchemeLst/>
</a:theme>
</file>

<file path=ppt/theme/theme3.xml><?xml version="1.0" encoding="utf-8"?>
<a:theme xmlns:a="http://schemas.openxmlformats.org/drawingml/2006/main" name="Office Theme">
  <a:themeElements>
    <a:clrScheme name="Tech_16x9">
      <a:dk1>
        <a:sysClr val="windowText" lastClr="000000"/>
      </a:dk1>
      <a:lt1>
        <a:sysClr val="window" lastClr="FFFFFF"/>
      </a:lt1>
      <a:dk2>
        <a:srgbClr val="192A52"/>
      </a:dk2>
      <a:lt2>
        <a:srgbClr val="C0C0C0"/>
      </a:lt2>
      <a:accent1>
        <a:srgbClr val="009999"/>
      </a:accent1>
      <a:accent2>
        <a:srgbClr val="E98915"/>
      </a:accent2>
      <a:accent3>
        <a:srgbClr val="A419A7"/>
      </a:accent3>
      <a:accent4>
        <a:srgbClr val="AFC34D"/>
      </a:accent4>
      <a:accent5>
        <a:srgbClr val="E5572B"/>
      </a:accent5>
      <a:accent6>
        <a:srgbClr val="6868C4"/>
      </a:accent6>
      <a:hlink>
        <a:srgbClr val="009999"/>
      </a:hlink>
      <a:folHlink>
        <a:srgbClr val="7F7F7F"/>
      </a:folHlink>
    </a:clrScheme>
    <a:fontScheme name="Calibri">
      <a:maj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Tech_16x9">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schemeClr>
            </a:gs>
          </a:gsLst>
          <a:lin ang="5040000" scaled="1"/>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100000"/>
                <a:shade val="100000"/>
                <a:satMod val="155000"/>
              </a:schemeClr>
            </a:gs>
          </a:gsLst>
          <a:lin ang="16200000" scaled="0"/>
        </a:gradFill>
      </a:fillStyleLst>
      <a:lnStyleLst>
        <a:ln w="9525" cap="flat" cmpd="sng" algn="ctr">
          <a:solidFill>
            <a:schemeClr val="phClr"/>
          </a:solidFill>
          <a:miter lim="800000"/>
        </a:ln>
        <a:ln w="25400" cap="flat" cmpd="sng" algn="ctr">
          <a:solidFill>
            <a:schemeClr val="phClr"/>
          </a:solidFill>
          <a:miter lim="800000"/>
        </a:ln>
        <a:ln w="38100" cap="flat" cmpd="sng" algn="ctr">
          <a:solidFill>
            <a:schemeClr val="phClr"/>
          </a:solidFill>
          <a:miter lim="800000"/>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atMod val="300000"/>
              </a:schemeClr>
            </a:contourClr>
          </a:sp3d>
        </a:effectStyle>
      </a:effectStyleLst>
      <a:bgFillStyleLst>
        <a:solidFill>
          <a:schemeClr val="phClr"/>
        </a:solidFill>
        <a:gradFill rotWithShape="1">
          <a:gsLst>
            <a:gs pos="0">
              <a:schemeClr val="phClr">
                <a:tint val="100000"/>
                <a:shade val="0"/>
                <a:satMod val="100000"/>
              </a:schemeClr>
            </a:gs>
            <a:gs pos="85000">
              <a:schemeClr val="phClr">
                <a:tint val="100000"/>
                <a:shade val="30000"/>
                <a:satMod val="100000"/>
              </a:schemeClr>
            </a:gs>
            <a:gs pos="100000">
              <a:schemeClr val="phClr">
                <a:shade val="60000"/>
                <a:satMod val="100000"/>
              </a:schemeClr>
            </a:gs>
          </a:gsLst>
          <a:lin ang="13500000" scaled="0"/>
        </a:gradFill>
        <a:gradFill rotWithShape="1">
          <a:gsLst>
            <a:gs pos="0">
              <a:schemeClr val="phClr">
                <a:tint val="100000"/>
                <a:shade val="0"/>
                <a:satMod val="100000"/>
              </a:schemeClr>
            </a:gs>
            <a:gs pos="85000">
              <a:schemeClr val="phClr">
                <a:shade val="30000"/>
                <a:satMod val="100000"/>
              </a:schemeClr>
            </a:gs>
            <a:gs pos="100000">
              <a:schemeClr val="phClr">
                <a:shade val="60000"/>
                <a:satMod val="100000"/>
              </a:schemeClr>
            </a:gs>
          </a:gsLst>
          <a:lin ang="189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6c735d2-3114-479d-9f38-f4e14bc16876"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685D9A3F19FAA42827BE103508D067E" ma:contentTypeVersion="13" ma:contentTypeDescription="Create a new document." ma:contentTypeScope="" ma:versionID="31d0a010c767f268fefaba8b9da339b3">
  <xsd:schema xmlns:xsd="http://www.w3.org/2001/XMLSchema" xmlns:xs="http://www.w3.org/2001/XMLSchema" xmlns:p="http://schemas.microsoft.com/office/2006/metadata/properties" xmlns:ns3="b6c735d2-3114-479d-9f38-f4e14bc16876" xmlns:ns4="bd58668a-75ed-4e88-8b6f-7357ab2eb406" targetNamespace="http://schemas.microsoft.com/office/2006/metadata/properties" ma:root="true" ma:fieldsID="7315a2f1706f972b123d5cb2b72be8ae" ns3:_="" ns4:_="">
    <xsd:import namespace="b6c735d2-3114-479d-9f38-f4e14bc16876"/>
    <xsd:import namespace="bd58668a-75ed-4e88-8b6f-7357ab2eb406"/>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GenerationTime" minOccurs="0"/>
                <xsd:element ref="ns3:MediaServiceEventHashCode" minOccurs="0"/>
                <xsd:element ref="ns3:MediaServiceOCR"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c735d2-3114-479d-9f38-f4e14bc16876"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DateTaken" ma:index="20"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d58668a-75ed-4e88-8b6f-7357ab2eb406"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7CF7ACA-83DF-48D1-85D1-C482ED91F651}">
  <ds:schemaRefs>
    <ds:schemaRef ds:uri="http://schemas.microsoft.com/office/2006/metadata/properties"/>
    <ds:schemaRef ds:uri="http://www.w3.org/2000/xmlns/"/>
    <ds:schemaRef ds:uri="b6c735d2-3114-479d-9f38-f4e14bc16876"/>
    <ds:schemaRef ds:uri="http://www.w3.org/2001/XMLSchema-instance"/>
    <ds:schemaRef ds:uri="http://schemas.microsoft.com/office/infopath/2007/PartnerControls"/>
  </ds:schemaRefs>
</ds:datastoreItem>
</file>

<file path=customXml/itemProps2.xml><?xml version="1.0" encoding="utf-8"?>
<ds:datastoreItem xmlns:ds="http://schemas.openxmlformats.org/officeDocument/2006/customXml" ds:itemID="{764734E9-C274-4EB4-8E27-BAE9169A44EB}">
  <ds:schemaRefs>
    <ds:schemaRef ds:uri="http://schemas.microsoft.com/sharepoint/v3/contenttype/forms"/>
  </ds:schemaRefs>
</ds:datastoreItem>
</file>

<file path=customXml/itemProps3.xml><?xml version="1.0" encoding="utf-8"?>
<ds:datastoreItem xmlns:ds="http://schemas.openxmlformats.org/officeDocument/2006/customXml" ds:itemID="{06B25662-CF2C-46EA-8626-590E9F55D1F4}">
  <ds:schemaRefs>
    <ds:schemaRef ds:uri="http://schemas.microsoft.com/office/2006/metadata/contentType"/>
    <ds:schemaRef ds:uri="http://schemas.microsoft.com/office/2006/metadata/properties/metaAttributes"/>
    <ds:schemaRef ds:uri="http://www.w3.org/2000/xmlns/"/>
    <ds:schemaRef ds:uri="http://www.w3.org/2001/XMLSchema"/>
    <ds:schemaRef ds:uri="b6c735d2-3114-479d-9f38-f4e14bc16876"/>
    <ds:schemaRef ds:uri="bd58668a-75ed-4e88-8b6f-7357ab2eb406"/>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Triple circuit lines presentation (widescreen)</Template>
  <TotalTime>0</TotalTime>
  <Words>1379</Words>
  <Application>Microsoft Office PowerPoint</Application>
  <PresentationFormat>Custom</PresentationFormat>
  <Paragraphs>67</Paragraphs>
  <Slides>17</Slides>
  <Notes>10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Tech 16x9</vt:lpstr>
      <vt:lpstr>Computer history</vt:lpstr>
      <vt:lpstr>  One of the earliest and most well-known devices was an abacus. Then in 1822, the father of computers, Charles Babbage began developing what would be the first mechanical computer. And then in 1833 he actually designed an Analytical Engine which was a general-purpose computer.  What is a computer   A computer is a type of machine. It doesn't have a brain like us and it can't think or have ideas, but it can follow stored instructions and do lots of useful things. There are computers everywhere. At the doctor's, in the supermarket, even in cars. </vt:lpstr>
      <vt:lpstr>PowerPoint Presentation</vt:lpstr>
      <vt:lpstr>PowerPoint Presentation</vt:lpstr>
      <vt:lpstr>PowerPoint Presentation</vt:lpstr>
      <vt:lpstr>Super computer</vt:lpstr>
      <vt:lpstr>PowerPoint Presentation</vt:lpstr>
      <vt:lpstr>PowerPoint Presentation</vt:lpstr>
      <vt:lpstr>PowerPoint Presentation</vt:lpstr>
      <vt:lpstr>Mini computer</vt:lpstr>
      <vt:lpstr>[1]Minicomputer | Definition &amp; Facts | Britannica</vt:lpstr>
      <vt:lpstr>Digital computer</vt:lpstr>
      <vt:lpstr>Personals computer(pc)</vt:lpstr>
      <vt:lpstr>PowerPoint Presentation</vt:lpstr>
      <vt:lpstr>Server Computer</vt:lpstr>
      <vt:lpstr>Workstation Computer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History of computer </dc:title>
  <dc:creator/>
  <cp:lastModifiedBy>Paula-Terezia-Iuliana Langa (2325593)</cp:lastModifiedBy>
  <cp:revision>832</cp:revision>
  <dcterms:created xsi:type="dcterms:W3CDTF">2024-03-23T15:15:14Z</dcterms:created>
  <dcterms:modified xsi:type="dcterms:W3CDTF">2024-05-28T12:00:55Z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0x0101006685D9A3F19FAA42827BE103508D067E</vt:lpwstr>
  </property>
</Properties>
</file>