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 id="267" r:id="rId11"/>
    <p:sldId id="268" r:id="rId12"/>
    <p:sldId id="269" r:id="rId13"/>
    <p:sldId id="270" r:id="rId14"/>
    <p:sldId id="271"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69" d="100"/>
          <a:sy n="69"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78AB1C6-BB75-445F-8B0B-ECDC51FC5371}"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1646413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8AB1C6-BB75-445F-8B0B-ECDC51FC5371}"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3923476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8AB1C6-BB75-445F-8B0B-ECDC51FC5371}"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3838399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78AB1C6-BB75-445F-8B0B-ECDC51FC5371}"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734128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78AB1C6-BB75-445F-8B0B-ECDC51FC5371}" type="datetimeFigureOut">
              <a:rPr lang="en-GB" smtClean="0"/>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1696791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78AB1C6-BB75-445F-8B0B-ECDC51FC5371}" type="datetimeFigureOut">
              <a:rPr lang="en-GB" smtClean="0"/>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1637992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8AB1C6-BB75-445F-8B0B-ECDC51FC5371}" type="datetimeFigureOut">
              <a:rPr lang="en-GB" smtClean="0"/>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1778727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8AB1C6-BB75-445F-8B0B-ECDC51FC5371}"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3928237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8AB1C6-BB75-445F-8B0B-ECDC51FC5371}"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2473004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8AB1C6-BB75-445F-8B0B-ECDC51FC5371}"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91742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8AB1C6-BB75-445F-8B0B-ECDC51FC5371}"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E213AF-7FE0-488B-B710-994E3E4F66C1}" type="slidenum">
              <a:rPr lang="en-GB" smtClean="0"/>
              <a:t>‹#›</a:t>
            </a:fld>
            <a:endParaRPr lang="en-GB"/>
          </a:p>
        </p:txBody>
      </p:sp>
    </p:spTree>
    <p:extLst>
      <p:ext uri="{BB962C8B-B14F-4D97-AF65-F5344CB8AC3E}">
        <p14:creationId xmlns:p14="http://schemas.microsoft.com/office/powerpoint/2010/main" val="2899740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8AB1C6-BB75-445F-8B0B-ECDC51FC5371}" type="datetimeFigureOut">
              <a:rPr lang="en-GB" smtClean="0"/>
              <a:t>07/02/2019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E213AF-7FE0-488B-B710-994E3E4F66C1}" type="slidenum">
              <a:rPr lang="en-GB" smtClean="0"/>
              <a:t>‹#›</a:t>
            </a:fld>
            <a:endParaRPr lang="en-GB"/>
          </a:p>
        </p:txBody>
      </p:sp>
    </p:spTree>
    <p:extLst>
      <p:ext uri="{BB962C8B-B14F-4D97-AF65-F5344CB8AC3E}">
        <p14:creationId xmlns:p14="http://schemas.microsoft.com/office/powerpoint/2010/main" val="831344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europa.eu.int/comm/education/life/index.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Recap</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79519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Module Aim</a:t>
            </a:r>
          </a:p>
          <a:p>
            <a:r>
              <a:rPr lang="en-GB" dirty="0" smtClean="0"/>
              <a:t>Module Learning Outcomes</a:t>
            </a:r>
          </a:p>
          <a:p>
            <a:r>
              <a:rPr lang="en-GB" dirty="0" smtClean="0"/>
              <a:t>Youth Work Characteristics</a:t>
            </a:r>
          </a:p>
          <a:p>
            <a:r>
              <a:rPr lang="en-GB" dirty="0" smtClean="0"/>
              <a:t>Non-formal learning</a:t>
            </a:r>
          </a:p>
          <a:p>
            <a:r>
              <a:rPr lang="en-GB" dirty="0" smtClean="0"/>
              <a:t>The voluntary principle</a:t>
            </a:r>
          </a:p>
          <a:p>
            <a:r>
              <a:rPr lang="en-GB" dirty="0" smtClean="0"/>
              <a:t>Universal v targeted work</a:t>
            </a:r>
          </a:p>
          <a:p>
            <a:endParaRPr lang="en-GB" dirty="0"/>
          </a:p>
        </p:txBody>
      </p:sp>
    </p:spTree>
    <p:extLst>
      <p:ext uri="{BB962C8B-B14F-4D97-AF65-F5344CB8AC3E}">
        <p14:creationId xmlns:p14="http://schemas.microsoft.com/office/powerpoint/2010/main" val="995633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p:txBody>
          <a:bodyPr/>
          <a:lstStyle/>
          <a:p>
            <a:pPr lvl="0"/>
            <a:r>
              <a:rPr lang="en-GB" sz="5400" dirty="0"/>
              <a:t>To further provide students with an understanding of the key approaches and practices linking the theory and practice of Youth and Community Work.</a:t>
            </a:r>
          </a:p>
          <a:p>
            <a:pPr marL="0" indent="0">
              <a:buNone/>
            </a:pPr>
            <a:endParaRPr lang="en-GB" dirty="0"/>
          </a:p>
        </p:txBody>
      </p:sp>
    </p:spTree>
    <p:extLst>
      <p:ext uri="{BB962C8B-B14F-4D97-AF65-F5344CB8AC3E}">
        <p14:creationId xmlns:p14="http://schemas.microsoft.com/office/powerpoint/2010/main" val="3554937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approaches to youth work have you encountered during your placement experience so far?  How have your experiences related to the characteristics of youth work?</a:t>
            </a:r>
          </a:p>
          <a:p>
            <a:pPr marL="0" indent="0">
              <a:buNone/>
            </a:pPr>
            <a:endParaRPr lang="en-GB" dirty="0" smtClean="0"/>
          </a:p>
          <a:p>
            <a:pPr marL="990600" lvl="1" indent="-533400" algn="just">
              <a:lnSpc>
                <a:spcPct val="80000"/>
              </a:lnSpc>
              <a:buFontTx/>
              <a:buAutoNum type="arabicPeriod"/>
            </a:pPr>
            <a:r>
              <a:rPr lang="en-US" altLang="en-US" sz="3000" dirty="0" smtClean="0"/>
              <a:t>the voluntary involvement by young people who have chosen to engage in the process </a:t>
            </a:r>
          </a:p>
          <a:p>
            <a:pPr marL="990600" lvl="1" indent="-533400" algn="just">
              <a:lnSpc>
                <a:spcPct val="80000"/>
              </a:lnSpc>
              <a:buFontTx/>
              <a:buAutoNum type="arabicPeriod"/>
            </a:pPr>
            <a:r>
              <a:rPr lang="en-US" altLang="en-US" sz="3000" dirty="0" smtClean="0"/>
              <a:t>being age specific, focused on 11-25 year olds</a:t>
            </a:r>
          </a:p>
          <a:p>
            <a:pPr marL="990600" lvl="1" indent="-533400" algn="just">
              <a:lnSpc>
                <a:spcPct val="80000"/>
              </a:lnSpc>
              <a:buFontTx/>
              <a:buAutoNum type="arabicPeriod"/>
            </a:pPr>
            <a:r>
              <a:rPr lang="en-US" altLang="en-US" sz="3000" dirty="0" smtClean="0"/>
              <a:t>a non-formal education approach </a:t>
            </a:r>
          </a:p>
          <a:p>
            <a:pPr marL="990600" lvl="1" indent="-533400" algn="just">
              <a:lnSpc>
                <a:spcPct val="80000"/>
              </a:lnSpc>
              <a:buFontTx/>
              <a:buAutoNum type="arabicPeriod"/>
            </a:pPr>
            <a:r>
              <a:rPr lang="en-US" altLang="en-US" sz="3000" dirty="0" smtClean="0"/>
              <a:t>being driven by a young-people-first approach </a:t>
            </a:r>
          </a:p>
          <a:p>
            <a:pPr marL="990600" lvl="1" indent="-533400" algn="just">
              <a:lnSpc>
                <a:spcPct val="80000"/>
              </a:lnSpc>
              <a:buFontTx/>
              <a:buAutoNum type="arabicPeriod"/>
            </a:pPr>
            <a:r>
              <a:rPr lang="en-US" altLang="en-US" sz="3000" dirty="0" smtClean="0"/>
              <a:t>a universal approach</a:t>
            </a:r>
          </a:p>
          <a:p>
            <a:pPr marL="533400" indent="-533400" algn="just">
              <a:lnSpc>
                <a:spcPct val="80000"/>
              </a:lnSpc>
              <a:buNone/>
            </a:pPr>
            <a:endParaRPr lang="en-US" altLang="en-US" sz="2400" dirty="0" smtClean="0"/>
          </a:p>
          <a:p>
            <a:pPr marL="533400" indent="-533400" algn="r">
              <a:lnSpc>
                <a:spcPct val="80000"/>
              </a:lnSpc>
              <a:buNone/>
            </a:pPr>
            <a:r>
              <a:rPr lang="en-US" altLang="en-US" sz="2400" dirty="0" smtClean="0"/>
              <a:t>WAG (2007: 3) </a:t>
            </a:r>
          </a:p>
          <a:p>
            <a:pPr lvl="1"/>
            <a:endParaRPr lang="en-GB" dirty="0" smtClean="0"/>
          </a:p>
          <a:p>
            <a:pPr marL="457200" lvl="1" indent="0">
              <a:buNone/>
            </a:pPr>
            <a:endParaRPr lang="en-GB" dirty="0"/>
          </a:p>
        </p:txBody>
      </p:sp>
    </p:spTree>
    <p:extLst>
      <p:ext uri="{BB962C8B-B14F-4D97-AF65-F5344CB8AC3E}">
        <p14:creationId xmlns:p14="http://schemas.microsoft.com/office/powerpoint/2010/main" val="314517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Analyse and apply relevant understanding, methods and skills to address broadly defined, complex problems in Youth and Community Work</a:t>
            </a:r>
            <a:r>
              <a:rPr lang="en-GB" dirty="0" smtClean="0"/>
              <a:t>.</a:t>
            </a:r>
          </a:p>
          <a:p>
            <a:pPr marL="0" lvl="0" indent="0">
              <a:buNone/>
            </a:pPr>
            <a:endParaRPr lang="en-GB" dirty="0"/>
          </a:p>
          <a:p>
            <a:pPr lvl="0"/>
            <a:r>
              <a:rPr lang="en-GB" dirty="0"/>
              <a:t>Be aware of the nature and scope of Youth and Community Work in different sectors and critically analyse, interpret and evaluate relevant information, concepts and ideas.</a:t>
            </a:r>
          </a:p>
          <a:p>
            <a:pPr marL="0" indent="0">
              <a:buNone/>
            </a:pPr>
            <a:endParaRPr lang="en-GB" dirty="0"/>
          </a:p>
          <a:p>
            <a:pPr lvl="0"/>
            <a:r>
              <a:rPr lang="en-GB" dirty="0"/>
              <a:t>Use relevant research or developments in Youth and Community Work to analyse and inform actions.</a:t>
            </a:r>
          </a:p>
          <a:p>
            <a:pPr marL="0" indent="0">
              <a:buNone/>
            </a:pPr>
            <a:endParaRPr lang="en-GB" dirty="0"/>
          </a:p>
          <a:p>
            <a:pPr lvl="0"/>
            <a:r>
              <a:rPr lang="en-GB" dirty="0"/>
              <a:t>Take responsibility for planning and developing courses of action, including where relevant, responsibility for the work of others.</a:t>
            </a:r>
          </a:p>
          <a:p>
            <a:endParaRPr lang="en-GB" dirty="0"/>
          </a:p>
          <a:p>
            <a:endParaRPr lang="en-GB" dirty="0"/>
          </a:p>
        </p:txBody>
      </p:sp>
    </p:spTree>
    <p:extLst>
      <p:ext uri="{BB962C8B-B14F-4D97-AF65-F5344CB8AC3E}">
        <p14:creationId xmlns:p14="http://schemas.microsoft.com/office/powerpoint/2010/main" val="4076562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812800" y="444500"/>
          <a:ext cx="10515600" cy="5914456"/>
        </p:xfrm>
        <a:graphic>
          <a:graphicData uri="http://schemas.openxmlformats.org/drawingml/2006/table">
            <a:tbl>
              <a:tblPr firstRow="1" firstCol="1" bandRow="1">
                <a:tableStyleId>{5C22544A-7EE6-4342-B048-85BDC9FD1C3A}</a:tableStyleId>
              </a:tblPr>
              <a:tblGrid>
                <a:gridCol w="1612900">
                  <a:extLst>
                    <a:ext uri="{9D8B030D-6E8A-4147-A177-3AD203B41FA5}">
                      <a16:colId xmlns:a16="http://schemas.microsoft.com/office/drawing/2014/main" val="20000"/>
                    </a:ext>
                  </a:extLst>
                </a:gridCol>
                <a:gridCol w="4076700">
                  <a:extLst>
                    <a:ext uri="{9D8B030D-6E8A-4147-A177-3AD203B41FA5}">
                      <a16:colId xmlns:a16="http://schemas.microsoft.com/office/drawing/2014/main" val="20001"/>
                    </a:ext>
                  </a:extLst>
                </a:gridCol>
                <a:gridCol w="4826000">
                  <a:extLst>
                    <a:ext uri="{9D8B030D-6E8A-4147-A177-3AD203B41FA5}">
                      <a16:colId xmlns:a16="http://schemas.microsoft.com/office/drawing/2014/main" val="20002"/>
                    </a:ext>
                  </a:extLst>
                </a:gridCol>
              </a:tblGrid>
              <a:tr h="507525">
                <a:tc>
                  <a:txBody>
                    <a:bodyPr/>
                    <a:lstStyle/>
                    <a:p>
                      <a:pPr>
                        <a:lnSpc>
                          <a:spcPct val="107000"/>
                        </a:lnSpc>
                      </a:pPr>
                      <a:endParaRPr lang="en-GB" sz="2400" dirty="0">
                        <a:effectLst/>
                        <a:latin typeface="Calibri" panose="020F0502020204030204" pitchFamily="34" charset="0"/>
                      </a:endParaRPr>
                    </a:p>
                  </a:txBody>
                  <a:tcPr marL="0" marR="0" marT="0" marB="0"/>
                </a:tc>
                <a:tc>
                  <a:txBody>
                    <a:bodyPr/>
                    <a:lstStyle/>
                    <a:p>
                      <a:pPr algn="l">
                        <a:lnSpc>
                          <a:spcPct val="107000"/>
                        </a:lnSpc>
                        <a:spcAft>
                          <a:spcPts val="800"/>
                        </a:spcAft>
                      </a:pPr>
                      <a:r>
                        <a:rPr lang="en-GB" sz="2400" dirty="0">
                          <a:effectLst/>
                        </a:rPr>
                        <a:t>Formal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0" indent="88900" algn="l">
                        <a:lnSpc>
                          <a:spcPct val="107000"/>
                        </a:lnSpc>
                        <a:spcAft>
                          <a:spcPts val="800"/>
                        </a:spcAft>
                      </a:pPr>
                      <a:r>
                        <a:rPr lang="en-GB" sz="2400" dirty="0">
                          <a:effectLst/>
                        </a:rPr>
                        <a:t>Non-formal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843611">
                <a:tc>
                  <a:txBody>
                    <a:bodyPr/>
                    <a:lstStyle/>
                    <a:p>
                      <a:pPr algn="ctr">
                        <a:lnSpc>
                          <a:spcPct val="107000"/>
                        </a:lnSpc>
                        <a:spcAft>
                          <a:spcPts val="800"/>
                        </a:spcAft>
                      </a:pPr>
                      <a:r>
                        <a:rPr lang="en-GB" sz="2400" dirty="0">
                          <a:effectLst/>
                        </a:rPr>
                        <a:t>Purposes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Long-term &amp; general </a:t>
                      </a:r>
                    </a:p>
                    <a:p>
                      <a:pPr>
                        <a:lnSpc>
                          <a:spcPct val="107000"/>
                        </a:lnSpc>
                        <a:spcAft>
                          <a:spcPts val="800"/>
                        </a:spcAft>
                      </a:pPr>
                      <a:r>
                        <a:rPr lang="en-GB" sz="2400" dirty="0">
                          <a:effectLst/>
                        </a:rPr>
                        <a:t>Credential-based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Short-term &amp; specific</a:t>
                      </a:r>
                    </a:p>
                    <a:p>
                      <a:pPr>
                        <a:lnSpc>
                          <a:spcPct val="107000"/>
                        </a:lnSpc>
                        <a:spcAft>
                          <a:spcPts val="800"/>
                        </a:spcAft>
                      </a:pPr>
                      <a:r>
                        <a:rPr lang="en-GB" sz="2400" dirty="0">
                          <a:effectLst/>
                        </a:rPr>
                        <a:t>Non-credential-based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r h="744748">
                <a:tc>
                  <a:txBody>
                    <a:bodyPr/>
                    <a:lstStyle/>
                    <a:p>
                      <a:pPr algn="ctr">
                        <a:lnSpc>
                          <a:spcPct val="107000"/>
                        </a:lnSpc>
                        <a:spcAft>
                          <a:spcPts val="800"/>
                        </a:spcAft>
                      </a:pPr>
                      <a:r>
                        <a:rPr lang="en-GB" sz="2400" dirty="0">
                          <a:effectLst/>
                        </a:rPr>
                        <a:t>Timing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Long cycle / preparatory / full-time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Short cycle / recurrent / part-time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r h="1605227">
                <a:tc>
                  <a:txBody>
                    <a:bodyPr/>
                    <a:lstStyle/>
                    <a:p>
                      <a:pPr algn="ctr">
                        <a:lnSpc>
                          <a:spcPct val="107000"/>
                        </a:lnSpc>
                        <a:spcAft>
                          <a:spcPts val="800"/>
                        </a:spcAft>
                      </a:pPr>
                      <a:r>
                        <a:rPr lang="en-GB" sz="2400" dirty="0">
                          <a:effectLst/>
                        </a:rPr>
                        <a:t>Content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Standardized / input centred academic</a:t>
                      </a:r>
                    </a:p>
                    <a:p>
                      <a:pPr>
                        <a:lnSpc>
                          <a:spcPct val="107000"/>
                        </a:lnSpc>
                        <a:spcAft>
                          <a:spcPts val="800"/>
                        </a:spcAft>
                      </a:pPr>
                      <a:r>
                        <a:rPr lang="en-GB" sz="2400" dirty="0">
                          <a:effectLst/>
                        </a:rPr>
                        <a:t>Entry requirements determine clientele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Individualized / output centred practical</a:t>
                      </a:r>
                    </a:p>
                    <a:p>
                      <a:pPr>
                        <a:lnSpc>
                          <a:spcPct val="107000"/>
                        </a:lnSpc>
                        <a:spcAft>
                          <a:spcPts val="800"/>
                        </a:spcAft>
                      </a:pPr>
                      <a:r>
                        <a:rPr lang="en-GB" sz="2400" dirty="0">
                          <a:effectLst/>
                        </a:rPr>
                        <a:t>Clientele determine entry requirements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3"/>
                  </a:ext>
                </a:extLst>
              </a:tr>
              <a:tr h="1506364">
                <a:tc>
                  <a:txBody>
                    <a:bodyPr/>
                    <a:lstStyle/>
                    <a:p>
                      <a:pPr algn="ctr">
                        <a:lnSpc>
                          <a:spcPct val="107000"/>
                        </a:lnSpc>
                        <a:spcAft>
                          <a:spcPts val="800"/>
                        </a:spcAft>
                      </a:pPr>
                      <a:r>
                        <a:rPr lang="en-GB" sz="2400" dirty="0">
                          <a:effectLst/>
                        </a:rPr>
                        <a:t>Delivery system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a:effectLst/>
                        </a:rPr>
                        <a:t>Institution-based, isolated from environment. Rigidly structured, teacher-centred and resource intensive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Environment-based, community related. Flexible, learner-centred and resource saving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4"/>
                  </a:ext>
                </a:extLst>
              </a:tr>
              <a:tr h="507525">
                <a:tc>
                  <a:txBody>
                    <a:bodyPr/>
                    <a:lstStyle/>
                    <a:p>
                      <a:pPr algn="ctr">
                        <a:lnSpc>
                          <a:spcPct val="107000"/>
                        </a:lnSpc>
                        <a:spcAft>
                          <a:spcPts val="800"/>
                        </a:spcAft>
                      </a:pPr>
                      <a:r>
                        <a:rPr lang="en-GB" sz="2400" dirty="0">
                          <a:effectLst/>
                        </a:rPr>
                        <a:t>Control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External / hierarchical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Self-governing / democratic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4356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relation</a:t>
            </a:r>
            <a:endParaRPr lang="en-GB" dirty="0"/>
          </a:p>
        </p:txBody>
      </p:sp>
      <p:sp>
        <p:nvSpPr>
          <p:cNvPr id="3" name="Content Placeholder 2"/>
          <p:cNvSpPr>
            <a:spLocks noGrp="1"/>
          </p:cNvSpPr>
          <p:nvPr>
            <p:ph idx="1"/>
          </p:nvPr>
        </p:nvSpPr>
        <p:spPr/>
        <p:txBody>
          <a:bodyPr/>
          <a:lstStyle/>
          <a:p>
            <a:r>
              <a:rPr lang="en-GB" dirty="0"/>
              <a:t>In addition, unless the school system is discredited for some political reason, a lower valuation tends to be put on non-formal education, especially for young people. They do not hold the same status (they are local and not special) and often do not lead to accreditation. (</a:t>
            </a:r>
            <a:r>
              <a:rPr lang="en-GB" dirty="0" smtClean="0"/>
              <a:t>Graham-Brown </a:t>
            </a:r>
            <a:r>
              <a:rPr lang="en-GB" dirty="0"/>
              <a:t>1991: 77)</a:t>
            </a:r>
          </a:p>
        </p:txBody>
      </p:sp>
    </p:spTree>
    <p:extLst>
      <p:ext uri="{BB962C8B-B14F-4D97-AF65-F5344CB8AC3E}">
        <p14:creationId xmlns:p14="http://schemas.microsoft.com/office/powerpoint/2010/main" val="2690177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and responding</a:t>
            </a:r>
            <a:endParaRPr lang="en-GB" dirty="0"/>
          </a:p>
        </p:txBody>
      </p:sp>
      <p:sp>
        <p:nvSpPr>
          <p:cNvPr id="3" name="Content Placeholder 2"/>
          <p:cNvSpPr>
            <a:spLocks noGrp="1"/>
          </p:cNvSpPr>
          <p:nvPr>
            <p:ph idx="1"/>
          </p:nvPr>
        </p:nvSpPr>
        <p:spPr/>
        <p:txBody>
          <a:bodyPr/>
          <a:lstStyle/>
          <a:p>
            <a:pPr marL="0" indent="0">
              <a:buNone/>
            </a:pPr>
            <a:r>
              <a:rPr lang="en-GB" dirty="0"/>
              <a:t>One of the enduring themes in the literature of non-formal </a:t>
            </a:r>
            <a:r>
              <a:rPr lang="en-GB" dirty="0" smtClean="0"/>
              <a:t>education, has </a:t>
            </a:r>
            <a:r>
              <a:rPr lang="en-GB" dirty="0"/>
              <a:t>been that the education provided should be in the interests of the learners and that the organization and curriculum planning should preferably be undertaken by the learners themselves: that it should be `bottom up’. </a:t>
            </a:r>
            <a:endParaRPr lang="en-GB" dirty="0" smtClean="0"/>
          </a:p>
          <a:p>
            <a:pPr marL="0" indent="0">
              <a:buNone/>
            </a:pPr>
            <a:endParaRPr lang="en-GB" dirty="0"/>
          </a:p>
          <a:p>
            <a:pPr marL="0" indent="0">
              <a:buNone/>
            </a:pPr>
            <a:r>
              <a:rPr lang="en-GB" dirty="0" smtClean="0"/>
              <a:t>It </a:t>
            </a:r>
            <a:r>
              <a:rPr lang="en-GB" dirty="0"/>
              <a:t>is also often argued that this should empower learners to understand and if necessary change the social </a:t>
            </a:r>
            <a:r>
              <a:rPr lang="en-GB" dirty="0" smtClean="0"/>
              <a:t>structures </a:t>
            </a:r>
            <a:r>
              <a:rPr lang="en-GB" dirty="0"/>
              <a:t>around them.</a:t>
            </a:r>
          </a:p>
        </p:txBody>
      </p:sp>
    </p:spTree>
    <p:extLst>
      <p:ext uri="{BB962C8B-B14F-4D97-AF65-F5344CB8AC3E}">
        <p14:creationId xmlns:p14="http://schemas.microsoft.com/office/powerpoint/2010/main" val="2046837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Education for developing a sense of well-being</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a:t>The development process is in fact an educational process, or rather it should unfailingly be viewed as such. We cannot therefore conceive of development in the absence of education any more than education in the absence of </a:t>
            </a:r>
            <a:r>
              <a:rPr lang="en-GB" dirty="0" smtClean="0"/>
              <a:t>development (McGivney </a:t>
            </a:r>
            <a:r>
              <a:rPr lang="en-GB" dirty="0"/>
              <a:t>&amp; </a:t>
            </a:r>
            <a:r>
              <a:rPr lang="en-GB" dirty="0" smtClean="0"/>
              <a:t>Murray, 1991,  p. 10</a:t>
            </a:r>
            <a:r>
              <a:rPr lang="en-GB" dirty="0" smtClean="0"/>
              <a:t>).</a:t>
            </a:r>
          </a:p>
          <a:p>
            <a:pPr marL="0" indent="0">
              <a:buNone/>
            </a:pPr>
            <a:endParaRPr lang="en-GB" dirty="0"/>
          </a:p>
        </p:txBody>
      </p:sp>
    </p:spTree>
    <p:extLst>
      <p:ext uri="{BB962C8B-B14F-4D97-AF65-F5344CB8AC3E}">
        <p14:creationId xmlns:p14="http://schemas.microsoft.com/office/powerpoint/2010/main" val="191042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52715381"/>
              </p:ext>
            </p:extLst>
          </p:nvPr>
        </p:nvGraphicFramePr>
        <p:xfrm>
          <a:off x="1079500" y="596900"/>
          <a:ext cx="9956800" cy="5647146"/>
        </p:xfrm>
        <a:graphic>
          <a:graphicData uri="http://schemas.openxmlformats.org/drawingml/2006/table">
            <a:tbl>
              <a:tblPr firstRow="1" firstCol="1" lastRow="1" lastCol="1" bandRow="1" bandCol="1">
                <a:tableStyleId>{5C22544A-7EE6-4342-B048-85BDC9FD1C3A}</a:tableStyleId>
              </a:tblPr>
              <a:tblGrid>
                <a:gridCol w="9956800">
                  <a:extLst>
                    <a:ext uri="{9D8B030D-6E8A-4147-A177-3AD203B41FA5}">
                      <a16:colId xmlns:a16="http://schemas.microsoft.com/office/drawing/2014/main" val="20000"/>
                    </a:ext>
                  </a:extLst>
                </a:gridCol>
              </a:tblGrid>
              <a:tr h="1660926">
                <a:tc>
                  <a:txBody>
                    <a:bodyPr/>
                    <a:lstStyle/>
                    <a:p>
                      <a:pPr>
                        <a:spcAft>
                          <a:spcPts val="0"/>
                        </a:spcAft>
                      </a:pPr>
                      <a:r>
                        <a:rPr lang="en-GB" sz="2000" dirty="0">
                          <a:effectLst/>
                        </a:rPr>
                        <a:t> </a:t>
                      </a:r>
                    </a:p>
                    <a:p>
                      <a:pPr>
                        <a:spcAft>
                          <a:spcPts val="0"/>
                        </a:spcAft>
                      </a:pPr>
                      <a:r>
                        <a:rPr lang="en-GB" sz="2000" dirty="0">
                          <a:effectLst/>
                        </a:rPr>
                        <a:t>Formal learning: learning typically provided by an education or training institution, structured (in terms of learning objectives, learning time or learning support) and leading to certification.  Formal learning is intentional form the learner’s perspective.</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993110">
                <a:tc>
                  <a:txBody>
                    <a:bodyPr/>
                    <a:lstStyle/>
                    <a:p>
                      <a:pPr>
                        <a:spcAft>
                          <a:spcPts val="0"/>
                        </a:spcAft>
                      </a:pPr>
                      <a:r>
                        <a:rPr lang="en-GB" sz="2000" dirty="0">
                          <a:effectLst/>
                        </a:rPr>
                        <a:t> </a:t>
                      </a:r>
                    </a:p>
                    <a:p>
                      <a:pPr>
                        <a:spcAft>
                          <a:spcPts val="0"/>
                        </a:spcAft>
                      </a:pPr>
                      <a:r>
                        <a:rPr lang="en-GB" sz="2000" dirty="0">
                          <a:effectLst/>
                        </a:rPr>
                        <a:t>Non-formal learning: learning, that is not provided by an education or training institution and typically does not lead to certification.  It is, however, structured (in terms of learning objectives, learning time or learning support).  Non-formal learning is intentional from the learner’s perspective.</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993110">
                <a:tc>
                  <a:txBody>
                    <a:bodyPr/>
                    <a:lstStyle/>
                    <a:p>
                      <a:pPr>
                        <a:spcAft>
                          <a:spcPts val="0"/>
                        </a:spcAft>
                      </a:pPr>
                      <a:r>
                        <a:rPr lang="en-GB" sz="2000" dirty="0">
                          <a:effectLst/>
                        </a:rPr>
                        <a:t> </a:t>
                      </a:r>
                    </a:p>
                    <a:p>
                      <a:pPr>
                        <a:spcAft>
                          <a:spcPts val="0"/>
                        </a:spcAft>
                      </a:pPr>
                      <a:r>
                        <a:rPr lang="en-GB" sz="2000" dirty="0">
                          <a:effectLst/>
                        </a:rPr>
                        <a:t>Informal Learning: learning resulting from daily life activities related to work, family or leisure.  It is not structured (in terms of learning objectives, learning time or learning support) and typically does not lead to certification.  Informal learning may be intentional but in most cases it is non-intentional (or incidental).</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105200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Voluntary Principle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a worthwhile exploration of the voluntary principle please see S 4.3 (a) of Squaring the Circle,</a:t>
            </a:r>
            <a:r>
              <a:rPr lang="en-GB" b="1" dirty="0"/>
              <a:t> </a:t>
            </a:r>
            <a:r>
              <a:rPr lang="en-GB" b="1" dirty="0" smtClean="0"/>
              <a:t>A </a:t>
            </a:r>
            <a:r>
              <a:rPr lang="en-GB" b="1" dirty="0"/>
              <a:t>‘MODEST INQUIRY’ INTO THE STATE OF </a:t>
            </a:r>
            <a:r>
              <a:rPr lang="en-GB" b="1" dirty="0" smtClean="0"/>
              <a:t>YOUTH WORK </a:t>
            </a:r>
            <a:r>
              <a:rPr lang="en-GB" b="1" dirty="0"/>
              <a:t>PRACTICE IN A CHANGING </a:t>
            </a:r>
            <a:r>
              <a:rPr lang="en-GB" b="1" dirty="0" smtClean="0"/>
              <a:t>POLICY ENVIRONMENT (Davies and Merton, 2009).</a:t>
            </a:r>
          </a:p>
          <a:p>
            <a:r>
              <a:rPr lang="en-GB" i="1" dirty="0" smtClean="0"/>
              <a:t>History - A </a:t>
            </a:r>
            <a:r>
              <a:rPr lang="en-GB" i="1" dirty="0"/>
              <a:t>club boy in relation to his officers has an advantage over a public-school boy </a:t>
            </a:r>
            <a:r>
              <a:rPr lang="en-GB" i="1" dirty="0" smtClean="0"/>
              <a:t>in relation </a:t>
            </a:r>
            <a:r>
              <a:rPr lang="en-GB" i="1" dirty="0"/>
              <a:t>to his masters in the purely voluntary nature of the connection … </a:t>
            </a:r>
            <a:r>
              <a:rPr lang="en-GB" dirty="0"/>
              <a:t>(</a:t>
            </a:r>
            <a:r>
              <a:rPr lang="en-GB" dirty="0" smtClean="0"/>
              <a:t>Russell and </a:t>
            </a:r>
            <a:r>
              <a:rPr lang="en-GB" dirty="0"/>
              <a:t>Rigby, </a:t>
            </a:r>
            <a:r>
              <a:rPr lang="en-GB" dirty="0" smtClean="0"/>
              <a:t>1908, p. </a:t>
            </a:r>
            <a:r>
              <a:rPr lang="en-GB" dirty="0"/>
              <a:t>364</a:t>
            </a:r>
            <a:r>
              <a:rPr lang="en-GB" dirty="0" smtClean="0"/>
              <a:t>)</a:t>
            </a:r>
          </a:p>
          <a:p>
            <a:r>
              <a:rPr lang="en-GB" dirty="0" smtClean="0"/>
              <a:t>Practice - Being challenged </a:t>
            </a:r>
            <a:r>
              <a:rPr lang="en-GB" dirty="0"/>
              <a:t>in practice, particularly by the increasing tendency for young people to </a:t>
            </a:r>
            <a:r>
              <a:rPr lang="en-GB" dirty="0" smtClean="0"/>
              <a:t>be referred </a:t>
            </a:r>
            <a:r>
              <a:rPr lang="en-GB" dirty="0"/>
              <a:t>to youth work projects by schools because the young people are or might </a:t>
            </a:r>
            <a:r>
              <a:rPr lang="en-GB" dirty="0" smtClean="0"/>
              <a:t>be excluded</a:t>
            </a:r>
            <a:r>
              <a:rPr lang="en-GB" dirty="0"/>
              <a:t>; by the police because of their anti-social behaviour; by Connexions </a:t>
            </a:r>
            <a:r>
              <a:rPr lang="en-GB" dirty="0" smtClean="0"/>
              <a:t>because they </a:t>
            </a:r>
            <a:r>
              <a:rPr lang="en-GB" dirty="0"/>
              <a:t>need to be re-engaged in education or employment</a:t>
            </a:r>
            <a:r>
              <a:rPr lang="en-GB" dirty="0" smtClean="0"/>
              <a:t>.</a:t>
            </a:r>
          </a:p>
          <a:p>
            <a:r>
              <a:rPr lang="en-GB" dirty="0" smtClean="0"/>
              <a:t>How are you meeting these challenges?</a:t>
            </a:r>
            <a:endParaRPr lang="en-GB" dirty="0"/>
          </a:p>
        </p:txBody>
      </p:sp>
    </p:spTree>
    <p:extLst>
      <p:ext uri="{BB962C8B-B14F-4D97-AF65-F5344CB8AC3E}">
        <p14:creationId xmlns:p14="http://schemas.microsoft.com/office/powerpoint/2010/main" val="22873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argument for Universal Services</a:t>
            </a:r>
            <a:endParaRPr lang="en-GB" dirty="0"/>
          </a:p>
        </p:txBody>
      </p:sp>
      <p:sp>
        <p:nvSpPr>
          <p:cNvPr id="3" name="Content Placeholder 2"/>
          <p:cNvSpPr>
            <a:spLocks noGrp="1"/>
          </p:cNvSpPr>
          <p:nvPr>
            <p:ph idx="1"/>
          </p:nvPr>
        </p:nvSpPr>
        <p:spPr/>
        <p:txBody>
          <a:bodyPr/>
          <a:lstStyle/>
          <a:p>
            <a:r>
              <a:rPr lang="en-GB" dirty="0" smtClean="0"/>
              <a:t>What are the tensions, the differences and similarities  between ideas of ‘early intervention’ and ‘universal services</a:t>
            </a:r>
            <a:r>
              <a:rPr lang="en-GB" dirty="0" smtClean="0"/>
              <a:t>’?</a:t>
            </a:r>
          </a:p>
          <a:p>
            <a:endParaRPr lang="en-GB" dirty="0" smtClean="0"/>
          </a:p>
          <a:p>
            <a:r>
              <a:rPr lang="en-GB" dirty="0" smtClean="0"/>
              <a:t>See the document from Scotland and the Positive for Youth report on the benefits of universal v targeted services. </a:t>
            </a:r>
            <a:endParaRPr lang="en-GB" dirty="0" smtClean="0"/>
          </a:p>
          <a:p>
            <a:endParaRPr lang="en-GB" dirty="0"/>
          </a:p>
          <a:p>
            <a:r>
              <a:rPr lang="en-GB" dirty="0" smtClean="0"/>
              <a:t>What does progressive universalism mean in the Welsh context?  What does this mean for your practice?</a:t>
            </a:r>
            <a:endParaRPr lang="en-GB" dirty="0" smtClean="0"/>
          </a:p>
          <a:p>
            <a:endParaRPr lang="en-GB" dirty="0"/>
          </a:p>
        </p:txBody>
      </p:sp>
    </p:spTree>
    <p:extLst>
      <p:ext uri="{BB962C8B-B14F-4D97-AF65-F5344CB8AC3E}">
        <p14:creationId xmlns:p14="http://schemas.microsoft.com/office/powerpoint/2010/main" val="594150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different age groups</a:t>
            </a:r>
            <a:endParaRPr lang="en-GB" dirty="0"/>
          </a:p>
        </p:txBody>
      </p:sp>
      <p:sp>
        <p:nvSpPr>
          <p:cNvPr id="3" name="Content Placeholder 2"/>
          <p:cNvSpPr>
            <a:spLocks noGrp="1"/>
          </p:cNvSpPr>
          <p:nvPr>
            <p:ph idx="1"/>
          </p:nvPr>
        </p:nvSpPr>
        <p:spPr/>
        <p:txBody>
          <a:bodyPr/>
          <a:lstStyle/>
          <a:p>
            <a:r>
              <a:rPr lang="en-GB" dirty="0" smtClean="0"/>
              <a:t>Which theoretical frameworks can you draw on to ensure that your approach, your practice, is developmentally appropriate for the young people you are working with?</a:t>
            </a:r>
            <a:endParaRPr lang="en-GB" dirty="0"/>
          </a:p>
        </p:txBody>
      </p:sp>
    </p:spTree>
    <p:extLst>
      <p:ext uri="{BB962C8B-B14F-4D97-AF65-F5344CB8AC3E}">
        <p14:creationId xmlns:p14="http://schemas.microsoft.com/office/powerpoint/2010/main" val="2349051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What questions are arising for you from the lecture today?</a:t>
            </a:r>
          </a:p>
          <a:p>
            <a:r>
              <a:rPr lang="en-GB" dirty="0" smtClean="0"/>
              <a:t>What can you do to pursue your ideas to gain greater understanding?</a:t>
            </a:r>
          </a:p>
          <a:p>
            <a:r>
              <a:rPr lang="en-GB" dirty="0" smtClean="0"/>
              <a:t>We have explored ideas central to current developments in the youth work sector.  </a:t>
            </a:r>
          </a:p>
          <a:p>
            <a:r>
              <a:rPr lang="en-GB" dirty="0" smtClean="0"/>
              <a:t>How can you look to apply what you have learned during semester 1</a:t>
            </a:r>
            <a:r>
              <a:rPr lang="en-GB" dirty="0" smtClean="0"/>
              <a:t>?</a:t>
            </a:r>
          </a:p>
          <a:p>
            <a:r>
              <a:rPr lang="en-GB" dirty="0" smtClean="0"/>
              <a:t>What questions do you have in relation to your writing, building up your portfolio?</a:t>
            </a:r>
            <a:endParaRPr lang="en-GB" dirty="0"/>
          </a:p>
        </p:txBody>
      </p:sp>
    </p:spTree>
    <p:extLst>
      <p:ext uri="{BB962C8B-B14F-4D97-AF65-F5344CB8AC3E}">
        <p14:creationId xmlns:p14="http://schemas.microsoft.com/office/powerpoint/2010/main" val="524192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European Community </a:t>
            </a:r>
            <a:r>
              <a:rPr lang="en-GB" dirty="0"/>
              <a:t>(2001) Communication: Making a European Area of Lifelong Learning a </a:t>
            </a:r>
            <a:r>
              <a:rPr lang="en-GB" dirty="0" smtClean="0"/>
              <a:t>Reality</a:t>
            </a:r>
            <a:r>
              <a:rPr lang="en-GB" dirty="0"/>
              <a:t>, </a:t>
            </a:r>
            <a:r>
              <a:rPr lang="en-GB" u="sng" dirty="0">
                <a:hlinkClick r:id="rId2"/>
              </a:rPr>
              <a:t>http://www.europa.eu.int/comm/education/life/index.htm</a:t>
            </a:r>
            <a:r>
              <a:rPr lang="en-GB" dirty="0"/>
              <a:t>, </a:t>
            </a:r>
            <a:r>
              <a:rPr lang="en-GB" dirty="0" smtClean="0"/>
              <a:t>accessed </a:t>
            </a:r>
            <a:r>
              <a:rPr lang="en-GB" dirty="0"/>
              <a:t>May 04.</a:t>
            </a:r>
          </a:p>
          <a:p>
            <a:pPr marL="0" indent="0">
              <a:buNone/>
            </a:pPr>
            <a:r>
              <a:rPr lang="en-GB" dirty="0" smtClean="0"/>
              <a:t>Graham-Brown</a:t>
            </a:r>
            <a:r>
              <a:rPr lang="en-GB" dirty="0"/>
              <a:t>, S. (1991) </a:t>
            </a:r>
            <a:r>
              <a:rPr lang="en-GB" i="1" dirty="0"/>
              <a:t>Education in the Developing World</a:t>
            </a:r>
            <a:r>
              <a:rPr lang="en-GB" dirty="0"/>
              <a:t>, Harlow: Longman</a:t>
            </a:r>
            <a:r>
              <a:rPr lang="en-GB" dirty="0" smtClean="0"/>
              <a:t>.</a:t>
            </a:r>
          </a:p>
          <a:p>
            <a:pPr marL="0" indent="0">
              <a:buNone/>
            </a:pPr>
            <a:r>
              <a:rPr lang="en-GB" dirty="0"/>
              <a:t>McGivney, V. and Murray, F. (1991) </a:t>
            </a:r>
            <a:r>
              <a:rPr lang="en-GB" i="1" dirty="0"/>
              <a:t>Adult Education in Development. Methods and approaches from changing societies</a:t>
            </a:r>
            <a:r>
              <a:rPr lang="en-GB" dirty="0"/>
              <a:t>, Leicester: NIACE.</a:t>
            </a:r>
            <a:endParaRPr lang="en-GB" dirty="0" smtClean="0"/>
          </a:p>
          <a:p>
            <a:pPr marL="0" indent="0">
              <a:buNone/>
            </a:pPr>
            <a:r>
              <a:rPr lang="en-GB" dirty="0" err="1"/>
              <a:t>Simkins</a:t>
            </a:r>
            <a:r>
              <a:rPr lang="en-GB" dirty="0"/>
              <a:t>, T. (1977) </a:t>
            </a:r>
            <a:r>
              <a:rPr lang="en-GB" i="1" dirty="0"/>
              <a:t>Non-Formal Education and Development. Some critical issues</a:t>
            </a:r>
            <a:r>
              <a:rPr lang="en-GB" dirty="0"/>
              <a:t>, Manchester: Department of Adult and Higher Education, University of Manchester.</a:t>
            </a:r>
          </a:p>
        </p:txBody>
      </p:sp>
    </p:spTree>
    <p:extLst>
      <p:ext uri="{BB962C8B-B14F-4D97-AF65-F5344CB8AC3E}">
        <p14:creationId xmlns:p14="http://schemas.microsoft.com/office/powerpoint/2010/main" val="4042026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894</Words>
  <Application>Microsoft Office PowerPoint</Application>
  <PresentationFormat>Widescreen</PresentationFormat>
  <Paragraphs>90</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Comic Sans MS</vt:lpstr>
      <vt:lpstr>Times New Roman</vt:lpstr>
      <vt:lpstr>Office Theme</vt:lpstr>
      <vt:lpstr>Recap</vt:lpstr>
      <vt:lpstr>Structure</vt:lpstr>
      <vt:lpstr>Module Aim</vt:lpstr>
      <vt:lpstr>Approaches</vt:lpstr>
      <vt:lpstr>Module Learning Outcomes</vt:lpstr>
      <vt:lpstr>PowerPoint Presentation</vt:lpstr>
      <vt:lpstr>Poor relation</vt:lpstr>
      <vt:lpstr>Understanding and responding</vt:lpstr>
      <vt:lpstr>Education for developing a sense of well-being </vt:lpstr>
      <vt:lpstr>PowerPoint Presentation</vt:lpstr>
      <vt:lpstr>The Voluntary Principle</vt:lpstr>
      <vt:lpstr>The argument for Universal Services</vt:lpstr>
      <vt:lpstr>Working with different age groups</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dc:title>
  <dc:creator>Darrell Williams</dc:creator>
  <cp:lastModifiedBy>Darrel Williams</cp:lastModifiedBy>
  <cp:revision>2</cp:revision>
  <dcterms:created xsi:type="dcterms:W3CDTF">2016-12-07T23:07:04Z</dcterms:created>
  <dcterms:modified xsi:type="dcterms:W3CDTF">2019-02-07T08:17:37Z</dcterms:modified>
</cp:coreProperties>
</file>