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0" r:id="rId3"/>
    <p:sldId id="258" r:id="rId4"/>
    <p:sldId id="261" r:id="rId5"/>
    <p:sldId id="262" r:id="rId6"/>
    <p:sldId id="264" r:id="rId7"/>
    <p:sldId id="265" r:id="rId8"/>
    <p:sldId id="266" r:id="rId9"/>
    <p:sldId id="272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102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BCE38-35BE-4453-83EE-E289B3568F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A099DF-54E2-48DF-B6DD-CB3755F959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A212D-8FAD-476F-BF18-C368DD392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765FF2-950B-47AB-BF13-B70D5BE59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B8555-6961-4D6D-9391-B178CEB42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477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D91F0-FC8A-4EEF-ABAC-603AD33E9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8B46E-8977-4B8F-90EC-C58A4E866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E1135-E6E2-4193-961A-F321C2DCF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492FC-0D72-417D-A7BC-88C8B8234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0A1104-7B1D-4CC1-AF28-9E223470D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77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5BF84-6595-4E7B-9FE9-988FA461E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325C04-CA3D-4EDC-A0BE-80AD182D1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3B3B2-910E-47D4-A1DE-0F8D80C42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54265-52CE-40AE-81B8-1F1742B53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1E9B6-E135-49C5-9493-3E721AB26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926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63E7-EAB7-4BF7-96AD-AE7180221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EC373-314D-41D9-BB8D-48D6BB5F12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7617F4-6DC8-4880-AE70-ACBED00134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05A53E-AE0A-4FCE-838A-4DE591D94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801DA-A99C-48F0-9628-7259552EB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96CA30-CB38-4610-9844-28335242E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14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D8D6F-CC8A-4B15-812B-515285596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581213-7127-4771-8CD3-D25C74497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B2B945-54D2-4EEB-ACF0-2AB76A8130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23E0E9-AAD0-4191-A2E0-449A0F8AEC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249CCD-A2D7-4E69-BB03-896C2F3A6A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442574-EFAA-49A0-831B-D15E1E3B4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28783A-B2B4-4A72-B522-786BA9A16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D66335-AF23-4D66-A48D-28ED03CA9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530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469BE-8326-4B8D-A6EC-7804C58BD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58E64E-15C3-48A3-B653-5A37D6E55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4416D2-9340-4C5F-BE4C-846AB5894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7DDC52-9349-44C5-8C23-5181BBB98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273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D5EFBB-85D8-4B23-8DD9-70EB0210D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54964-6AF7-4F43-B868-002FA5508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202CEF-6080-4C63-9042-792EE2661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128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5B5C0-8110-4D2A-B44E-6CAB8137F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AC2D6-8229-442E-8380-87EFE8B4D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631060-8E8E-487C-91DC-A104D5000E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82BFC1-A073-41BD-B550-7C34D5FC1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53E0D5-71A9-4410-AC33-F8F7894AA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028AB-F78C-40E9-94D1-74D3B5F76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275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E2FE-69D3-4214-BFC1-BAC8F2C5C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B6D8E2-ED67-4E8D-BB51-5405881323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60E720-BA34-4E07-ABD6-E59AE485D0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E4A268-9ED4-4077-8768-89D2314F6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7F4BF3-9136-453D-962D-78988042E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39D632-745B-4CA8-A9EE-F2DBDCA2E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22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E2E95-3AB7-4251-BBE2-0845FA5F4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609C54-54C1-4F4B-8716-31845DD8C8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BB772-53DA-4DEC-B34B-7C9DA1091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D9944-BF62-4016-BA03-FD6D4B4A0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0EB6A-5158-46C2-A68F-1C74F9AC6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382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23739-4CB7-4A6E-B199-FA8350D1EC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F32A30-86A3-4F51-9AD4-2F8443E504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1AB1B-F4B7-40E8-903C-E12BD71C2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D11EF-975A-4A40-82AB-7C1D4443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2D6D3C-142F-4299-82AF-77CD53A0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851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645830-2904-42A7-B152-4BE317751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CEC39F-EC65-45ED-A3E6-BC9C066F89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1C61A-21B8-474A-BB66-41DEE3C788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7A3B08-3B6A-4661-B546-52DD4CCD4070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CD4F-41B3-4411-A3D2-B9EA8D3788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19BD85-4880-4C3B-82CC-5A4D2D3701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32A33F-EE45-47C2-98F8-4D55861B2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904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thecreativeparty.com/work-behind-workplace-equality/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openoregon.pressbooks.pub/interpretingstudies/chapter/practice-the-necessary-preparation-for-working-with-people/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technofaq.org/posts/2017/03/importance-of-human-resource-management/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://idreflections.blogspot.com/2015/01/the-importance-of-being-agile-in-vuca.html" TargetMode="External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nuestraspalabrassonmagicas.com/en-conclusion/" TargetMode="External"/><Relationship Id="rId4" Type="http://schemas.openxmlformats.org/officeDocument/2006/relationships/image" Target="../media/image8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group of colorful chess pieces&#10;&#10;Description automatically generated with low confidence">
            <a:extLst>
              <a:ext uri="{FF2B5EF4-FFF2-40B4-BE49-F238E27FC236}">
                <a16:creationId xmlns:a16="http://schemas.microsoft.com/office/drawing/2014/main" id="{79BEA066-65D9-4BA5-A6FE-A8604195109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0209" r="-1" b="11418"/>
          <a:stretch/>
        </p:blipFill>
        <p:spPr>
          <a:xfrm>
            <a:off x="320040" y="320040"/>
            <a:ext cx="11548872" cy="4303462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A27B6159-7734-4564-9E0F-C4BC43C36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2FFB46B-05BC-4950-B18A-9593FDA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10D3755-50A2-4D2D-89C5-E1CF23D63676}"/>
              </a:ext>
            </a:extLst>
          </p:cNvPr>
          <p:cNvSpPr txBox="1"/>
          <p:nvPr/>
        </p:nvSpPr>
        <p:spPr>
          <a:xfrm>
            <a:off x="4379976" y="5009083"/>
            <a:ext cx="6976872" cy="1345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-2286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300" b="1" i="0" u="none" strike="noStrike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The Inter-Cultural Workplace  </a:t>
            </a:r>
            <a:r>
              <a:rPr lang="en-US" sz="1300" b="1" dirty="0">
                <a:solidFill>
                  <a:schemeClr val="bg1"/>
                </a:solidFill>
              </a:rPr>
              <a:t>BMSP 5002</a:t>
            </a:r>
          </a:p>
          <a:p>
            <a:pPr marL="0" marR="0" lvl="0" indent="-2286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300" b="1" i="0" u="none" strike="noStrike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300" b="1" dirty="0">
                <a:solidFill>
                  <a:schemeClr val="bg1"/>
                </a:solidFill>
              </a:rPr>
              <a:t>Katarzyna White  </a:t>
            </a:r>
            <a:r>
              <a:rPr kumimoji="0" lang="en-US" sz="1300" b="1" i="0" u="none" strike="noStrike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(1905801)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03726C-2483-4CD6-9A75-F225D279B16E}"/>
              </a:ext>
            </a:extLst>
          </p:cNvPr>
          <p:cNvSpPr txBox="1"/>
          <p:nvPr/>
        </p:nvSpPr>
        <p:spPr>
          <a:xfrm>
            <a:off x="9561870" y="4423447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thecreativeparty.com/work-behind-workplace-equali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49F46A6-CB93-49DA-96B3-45376F5A69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4642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816"/>
    </mc:Choice>
    <mc:Fallback>
      <p:transition spd="slow" advTm="12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0D3755-50A2-4D2D-89C5-E1CF23D63676}"/>
              </a:ext>
            </a:extLst>
          </p:cNvPr>
          <p:cNvSpPr txBox="1"/>
          <p:nvPr/>
        </p:nvSpPr>
        <p:spPr>
          <a:xfrm>
            <a:off x="453625" y="2545421"/>
            <a:ext cx="409977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Inter-Cultural Workplace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DDF704-8239-4398-9B24-274428F4D660}"/>
              </a:ext>
            </a:extLst>
          </p:cNvPr>
          <p:cNvSpPr txBox="1"/>
          <p:nvPr/>
        </p:nvSpPr>
        <p:spPr>
          <a:xfrm>
            <a:off x="5430129" y="1519310"/>
            <a:ext cx="642548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Human Resource Management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Organisational Context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Organisational Culture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Edgar Schein’s Iceberg model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Charles Handy’s organisational culture types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VUCA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D88AD38-F4AA-463C-A573-D42F1E373C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810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281"/>
    </mc:Choice>
    <mc:Fallback>
      <p:transition spd="slow" advTm="43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566928" y="2462862"/>
            <a:ext cx="3822192" cy="37730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Gibbs’ (1988)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Reflective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Model</a:t>
            </a:r>
          </a:p>
        </p:txBody>
      </p:sp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433588C1-9F85-42AE-82BB-62C09DAFA9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901184" y="1226723"/>
            <a:ext cx="7160785" cy="41353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C798D91-7297-4E48-8A70-34699E61BD03}"/>
              </a:ext>
            </a:extLst>
          </p:cNvPr>
          <p:cNvSpPr txBox="1"/>
          <p:nvPr/>
        </p:nvSpPr>
        <p:spPr>
          <a:xfrm>
            <a:off x="9387502" y="5056002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openoregon.pressbooks.pub/interpretingstudies/chapter/practice-the-necessary-preparation-for-working-with-peop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0B209DF-1973-4B83-BCB0-819C7552C4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556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05"/>
    </mc:Choice>
    <mc:Fallback>
      <p:transition spd="slow" advTm="59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566928" y="2462862"/>
            <a:ext cx="3822192" cy="34033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Human Resource Management</a:t>
            </a:r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72444667-C8F8-44D2-B1E5-96FB3C3511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647945" y="1054226"/>
            <a:ext cx="5648706" cy="47495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70C2F3-F571-40B0-8FA5-B5B2EA648211}"/>
              </a:ext>
            </a:extLst>
          </p:cNvPr>
          <p:cNvSpPr txBox="1"/>
          <p:nvPr/>
        </p:nvSpPr>
        <p:spPr>
          <a:xfrm>
            <a:off x="5647945" y="5897056"/>
            <a:ext cx="564870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technofaq.org/posts/2017/03/importance-of-human-resource-managemen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9EBAA8F-CC30-4CC7-81C0-65731D8142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862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797"/>
    </mc:Choice>
    <mc:Fallback>
      <p:transition spd="slow" advTm="77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477144" y="2427324"/>
            <a:ext cx="4052736" cy="3241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Organisational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Context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EAC6CC-23A0-43CC-B9B7-781D703ABD29}"/>
              </a:ext>
            </a:extLst>
          </p:cNvPr>
          <p:cNvSpPr txBox="1"/>
          <p:nvPr/>
        </p:nvSpPr>
        <p:spPr>
          <a:xfrm>
            <a:off x="6096000" y="1543802"/>
            <a:ext cx="52840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ea typeface="Calibri" panose="020F0502020204030204" pitchFamily="34" charset="0"/>
              </a:rPr>
              <a:t>T</a:t>
            </a:r>
            <a:r>
              <a:rPr lang="en-GB" sz="3600" dirty="0">
                <a:solidFill>
                  <a:srgbClr val="292929"/>
                </a:solidFill>
                <a:effectLst/>
                <a:ea typeface="Calibri" panose="020F0502020204030204" pitchFamily="34" charset="0"/>
              </a:rPr>
              <a:t>he environment in which the organisation exists, its size, strategy, culture, and external factors such as politics, economy, and competition. </a:t>
            </a:r>
            <a:r>
              <a:rPr lang="en-GB" sz="3600" dirty="0">
                <a:solidFill>
                  <a:srgbClr val="292929"/>
                </a:solidFill>
                <a:ea typeface="Calibri" panose="020F0502020204030204" pitchFamily="34" charset="0"/>
              </a:rPr>
              <a:t>(Daft, 1998.)</a:t>
            </a:r>
            <a:endParaRPr lang="en-GB" sz="3600" dirty="0">
              <a:solidFill>
                <a:srgbClr val="292929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7588AEF-87DF-4B29-853E-89C4A6BD8E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835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830"/>
    </mc:Choice>
    <mc:Fallback>
      <p:transition spd="slow" advTm="72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477144" y="2427324"/>
            <a:ext cx="4052736" cy="3241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Organisational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Culture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EAC6CC-23A0-43CC-B9B7-781D703ABD29}"/>
              </a:ext>
            </a:extLst>
          </p:cNvPr>
          <p:cNvSpPr txBox="1"/>
          <p:nvPr/>
        </p:nvSpPr>
        <p:spPr>
          <a:xfrm>
            <a:off x="6096000" y="989804"/>
            <a:ext cx="52840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effectLst/>
                <a:ea typeface="Calibri" panose="020F0502020204030204" pitchFamily="34" charset="0"/>
              </a:rPr>
              <a:t>“The collection of traditions, values, policies, beliefs, and attitudes that constitute a persuasive context for everything we do and think ion an organisation” (Pedler, Burgoyne &amp; Boydell, 1988).</a:t>
            </a:r>
            <a:endParaRPr lang="en-GB" sz="3600" dirty="0">
              <a:solidFill>
                <a:srgbClr val="292929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9734F80-DD95-4304-A2E4-E037FC11C3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156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138"/>
    </mc:Choice>
    <mc:Fallback>
      <p:transition spd="slow" advTm="531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477144" y="2427324"/>
            <a:ext cx="4052736" cy="324195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Charles Handy’s model of organizational culture (1993).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F87B584B-5921-4729-B6FF-DC28297B03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422" y="1491175"/>
            <a:ext cx="6205490" cy="365248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4D26549-9803-4583-9FD0-8C980F10FC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994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614"/>
    </mc:Choice>
    <mc:Fallback>
      <p:transition spd="slow" advTm="68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477144" y="2427324"/>
            <a:ext cx="4052736" cy="3241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Edgar Schein’s Iceberg model (2004).</a:t>
            </a:r>
          </a:p>
        </p:txBody>
      </p:sp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AADDA2F1-7820-4539-82E5-AF9AE3727B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6370" y="1184345"/>
            <a:ext cx="6809246" cy="4118831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AD8F92B-92FD-4959-B6D3-0C56733614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094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979"/>
    </mc:Choice>
    <mc:Fallback>
      <p:transition spd="slow" advTm="45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477144" y="2427324"/>
            <a:ext cx="4052736" cy="3241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VUCA World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75C7BA-9E1D-424C-8D48-5076D41AE038}"/>
              </a:ext>
            </a:extLst>
          </p:cNvPr>
          <p:cNvSpPr txBox="1"/>
          <p:nvPr/>
        </p:nvSpPr>
        <p:spPr>
          <a:xfrm>
            <a:off x="704088" y="3349481"/>
            <a:ext cx="337554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Volatility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Uncertainty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Complexity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Ambiguity</a:t>
            </a:r>
          </a:p>
          <a:p>
            <a:endParaRPr lang="en-GB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9802C44D-3665-41FD-936C-1FAB01BC24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802732" y="393419"/>
            <a:ext cx="5912124" cy="59121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94E683-EAE0-4CB7-88E5-9FDD8B3C6D70}"/>
              </a:ext>
            </a:extLst>
          </p:cNvPr>
          <p:cNvSpPr txBox="1"/>
          <p:nvPr/>
        </p:nvSpPr>
        <p:spPr>
          <a:xfrm>
            <a:off x="7884189" y="9556524"/>
            <a:ext cx="4762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://idreflections.blogspot.com/2015/01/the-importance-of-being-agile-in-vuca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E052A60-9926-4939-84B9-034237D764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13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356"/>
    </mc:Choice>
    <mc:Fallback>
      <p:transition spd="slow" advTm="79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477144" y="2427324"/>
            <a:ext cx="4052736" cy="3241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75C7BA-9E1D-424C-8D48-5076D41AE038}"/>
              </a:ext>
            </a:extLst>
          </p:cNvPr>
          <p:cNvSpPr txBox="1"/>
          <p:nvPr/>
        </p:nvSpPr>
        <p:spPr>
          <a:xfrm>
            <a:off x="5406048" y="917718"/>
            <a:ext cx="630880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</a:rPr>
              <a:t>My personal take on the module</a:t>
            </a:r>
          </a:p>
          <a:p>
            <a:endParaRPr lang="en-GB" sz="3600" dirty="0">
              <a:solidFill>
                <a:srgbClr val="292929"/>
              </a:solidFill>
            </a:endParaRPr>
          </a:p>
          <a:p>
            <a:pPr marL="1943100" lvl="3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92929"/>
                </a:solidFill>
              </a:rPr>
              <a:t>Description</a:t>
            </a:r>
          </a:p>
          <a:p>
            <a:pPr marL="1943100" lvl="3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92929"/>
                </a:solidFill>
              </a:rPr>
              <a:t>Feelings</a:t>
            </a:r>
          </a:p>
          <a:p>
            <a:pPr marL="1943100" lvl="3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92929"/>
                </a:solidFill>
              </a:rPr>
              <a:t>Evaluation</a:t>
            </a:r>
          </a:p>
          <a:p>
            <a:pPr marL="1943100" lvl="3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92929"/>
                </a:solidFill>
              </a:rPr>
              <a:t>Analysis</a:t>
            </a:r>
          </a:p>
          <a:p>
            <a:pPr marL="1943100" lvl="3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92929"/>
                </a:solidFill>
              </a:rPr>
              <a:t>Conclusion</a:t>
            </a:r>
          </a:p>
          <a:p>
            <a:pPr marL="1943100" lvl="3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92929"/>
                </a:solidFill>
              </a:rPr>
              <a:t>Action plan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6B4E611-0572-4C2B-8B3F-25E2EF082D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436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033"/>
    </mc:Choice>
    <mc:Fallback>
      <p:transition spd="slow" advTm="103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477144" y="2427324"/>
            <a:ext cx="4052736" cy="3241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Conclusion</a:t>
            </a:r>
          </a:p>
        </p:txBody>
      </p:sp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7C84D084-FD7A-4631-9189-868A61C41E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357148" y="1247964"/>
            <a:ext cx="6498468" cy="40615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C59D10-5ACB-4899-8F15-3AB8623FE084}"/>
              </a:ext>
            </a:extLst>
          </p:cNvPr>
          <p:cNvSpPr txBox="1"/>
          <p:nvPr/>
        </p:nvSpPr>
        <p:spPr>
          <a:xfrm>
            <a:off x="6473224" y="5438442"/>
            <a:ext cx="538239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://nuestraspalabrassonmagicas.com/en-conclus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B264F0C-390B-410D-949C-E3A13B29F9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044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14"/>
    </mc:Choice>
    <mc:Fallback>
      <p:transition spd="slow" advTm="32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FBA9B69-E098-4849-B48D-3929A051D69B}"/>
              </a:ext>
            </a:extLst>
          </p:cNvPr>
          <p:cNvSpPr txBox="1"/>
          <p:nvPr/>
        </p:nvSpPr>
        <p:spPr>
          <a:xfrm>
            <a:off x="477144" y="2427324"/>
            <a:ext cx="4052736" cy="3241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892D33-0464-4745-BAA2-1219E078AA16}"/>
              </a:ext>
            </a:extLst>
          </p:cNvPr>
          <p:cNvSpPr txBox="1"/>
          <p:nvPr/>
        </p:nvSpPr>
        <p:spPr>
          <a:xfrm>
            <a:off x="5314122" y="659011"/>
            <a:ext cx="640073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1600" b="0" i="0" dirty="0">
                <a:solidFill>
                  <a:srgbClr val="222222"/>
                </a:solidFill>
                <a:effectLst/>
              </a:rPr>
              <a:t>Gibbs, G. (1988). Learning by doing: A guide to teaching and learning methods. </a:t>
            </a:r>
            <a:r>
              <a:rPr lang="en-GB" sz="1600" b="0" i="1" dirty="0">
                <a:solidFill>
                  <a:srgbClr val="222222"/>
                </a:solidFill>
                <a:effectLst/>
              </a:rPr>
              <a:t>Further Education Unit</a:t>
            </a:r>
            <a:r>
              <a:rPr lang="en-GB" sz="1600" b="0" i="0" dirty="0">
                <a:solidFill>
                  <a:srgbClr val="222222"/>
                </a:solidFill>
                <a:effectLst/>
              </a:rPr>
              <a:t>.</a:t>
            </a:r>
          </a:p>
          <a:p>
            <a:pPr indent="-457200"/>
            <a:endParaRPr lang="en-GB" sz="1600" b="0" i="0" dirty="0">
              <a:solidFill>
                <a:srgbClr val="222222"/>
              </a:solidFill>
              <a:effectLst/>
            </a:endParaRPr>
          </a:p>
          <a:p>
            <a:pPr indent="-457200"/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Fisher, C.D., Schoenfeldt, L.F., and Shaw, J.B. (2003). Human Resource Management, Fith Edition, Houghton Mifflin, p.7.</a:t>
            </a:r>
          </a:p>
          <a:p>
            <a:pPr indent="-457200"/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Daft, R.L. 2001.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Organization Theory and Design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7th ed. Cincinnati, Ohio: South-Western College </a:t>
            </a:r>
          </a:p>
          <a:p>
            <a:pPr indent="-457200"/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Pedler, M., Burgoyne, J. &amp; Boydell, T. 1988. Applying Self-Development in Organisations, Prentice-Hall, p.209. </a:t>
            </a:r>
          </a:p>
          <a:p>
            <a:pPr indent="-457200"/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457200"/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Handy, C. B. (1993). Understanding Organisations, Fourth Edition, Penguin.</a:t>
            </a:r>
          </a:p>
          <a:p>
            <a:pPr indent="-457200"/>
            <a:endParaRPr lang="en-GB" sz="1600" b="0" i="0" dirty="0">
              <a:solidFill>
                <a:srgbClr val="222222"/>
              </a:solidFill>
              <a:effectLst/>
            </a:endParaRPr>
          </a:p>
          <a:p>
            <a:pPr indent="-457200"/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Schein, E. H. (2004). Organisational Culture and Leadership: A Dynamic View, Third Edition, Jossey-Bass.</a:t>
            </a:r>
          </a:p>
          <a:p>
            <a:pPr indent="-457200"/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Hamid, H. (2019). The Strategic Position of Human Resource Management for Creating Sustainable Competitive Advantage in the VUCA World. 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J. Hum. Resour. Manag. Labor Stud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1-4.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067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1137</TotalTime>
  <Words>388</Words>
  <Application>Microsoft Office PowerPoint</Application>
  <PresentationFormat>Widescreen</PresentationFormat>
  <Paragraphs>57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Katarzyna White (1905801)</dc:creator>
  <cp:lastModifiedBy>Katarzyna White (1905801)</cp:lastModifiedBy>
  <cp:revision>25</cp:revision>
  <dcterms:created xsi:type="dcterms:W3CDTF">2021-02-24T09:57:55Z</dcterms:created>
  <dcterms:modified xsi:type="dcterms:W3CDTF">2021-02-26T14:03:44Z</dcterms:modified>
</cp:coreProperties>
</file>