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5"/>
  </p:notesMasterIdLst>
  <p:sldIdLst>
    <p:sldId id="258" r:id="rId2"/>
    <p:sldId id="256" r:id="rId3"/>
    <p:sldId id="257"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728" autoAdjust="0"/>
    <p:restoredTop sz="94660"/>
  </p:normalViewPr>
  <p:slideViewPr>
    <p:cSldViewPr snapToGrid="0">
      <p:cViewPr varScale="1">
        <p:scale>
          <a:sx n="60" d="100"/>
          <a:sy n="60" d="100"/>
        </p:scale>
        <p:origin x="1071"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3BB04C-9BB5-467D-8BA5-3A3716740E9E}" type="datetimeFigureOut">
              <a:rPr lang="en-GB" smtClean="0"/>
              <a:t>05/07/2026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AC17AC-8318-4681-A170-02EBF0A5258B}" type="slidenum">
              <a:rPr lang="en-GB" smtClean="0"/>
              <a:t>‹#›</a:t>
            </a:fld>
            <a:endParaRPr lang="en-GB"/>
          </a:p>
        </p:txBody>
      </p:sp>
    </p:spTree>
    <p:extLst>
      <p:ext uri="{BB962C8B-B14F-4D97-AF65-F5344CB8AC3E}">
        <p14:creationId xmlns:p14="http://schemas.microsoft.com/office/powerpoint/2010/main" val="39440420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AC17AC-8318-4681-A170-02EBF0A5258B}" type="slidenum">
              <a:rPr lang="en-GB" smtClean="0"/>
              <a:t>2</a:t>
            </a:fld>
            <a:endParaRPr lang="en-GB"/>
          </a:p>
        </p:txBody>
      </p:sp>
    </p:spTree>
    <p:extLst>
      <p:ext uri="{BB962C8B-B14F-4D97-AF65-F5344CB8AC3E}">
        <p14:creationId xmlns:p14="http://schemas.microsoft.com/office/powerpoint/2010/main" val="39636543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86DE142-B5C4-4D65-84D2-7BE160162F90}"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73E8CF-0EA2-4F98-A6EC-D4BB016865CC}" type="slidenum">
              <a:rPr lang="en-GB" smtClean="0"/>
              <a:t>‹#›</a:t>
            </a:fld>
            <a:endParaRPr lang="en-GB"/>
          </a:p>
        </p:txBody>
      </p:sp>
    </p:spTree>
    <p:extLst>
      <p:ext uri="{BB962C8B-B14F-4D97-AF65-F5344CB8AC3E}">
        <p14:creationId xmlns:p14="http://schemas.microsoft.com/office/powerpoint/2010/main" val="4263243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6DE142-B5C4-4D65-84D2-7BE160162F90}"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73E8CF-0EA2-4F98-A6EC-D4BB016865CC}" type="slidenum">
              <a:rPr lang="en-GB" smtClean="0"/>
              <a:t>‹#›</a:t>
            </a:fld>
            <a:endParaRPr lang="en-GB"/>
          </a:p>
        </p:txBody>
      </p:sp>
    </p:spTree>
    <p:extLst>
      <p:ext uri="{BB962C8B-B14F-4D97-AF65-F5344CB8AC3E}">
        <p14:creationId xmlns:p14="http://schemas.microsoft.com/office/powerpoint/2010/main" val="3776951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6DE142-B5C4-4D65-84D2-7BE160162F90}"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73E8CF-0EA2-4F98-A6EC-D4BB016865CC}" type="slidenum">
              <a:rPr lang="en-GB" smtClean="0"/>
              <a:t>‹#›</a:t>
            </a:fld>
            <a:endParaRPr lang="en-GB"/>
          </a:p>
        </p:txBody>
      </p:sp>
    </p:spTree>
    <p:extLst>
      <p:ext uri="{BB962C8B-B14F-4D97-AF65-F5344CB8AC3E}">
        <p14:creationId xmlns:p14="http://schemas.microsoft.com/office/powerpoint/2010/main" val="270113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86DE142-B5C4-4D65-84D2-7BE160162F90}" type="datetimeFigureOut">
              <a:rPr lang="en-GB" smtClean="0"/>
              <a:t>05/07/2026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73E8CF-0EA2-4F98-A6EC-D4BB016865CC}" type="slidenum">
              <a:rPr lang="en-GB" smtClean="0"/>
              <a:t>‹#›</a:t>
            </a:fld>
            <a:endParaRPr lang="en-GB"/>
          </a:p>
        </p:txBody>
      </p:sp>
    </p:spTree>
    <p:extLst>
      <p:ext uri="{BB962C8B-B14F-4D97-AF65-F5344CB8AC3E}">
        <p14:creationId xmlns:p14="http://schemas.microsoft.com/office/powerpoint/2010/main" val="3801840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6DE142-B5C4-4D65-84D2-7BE160162F90}" type="datetimeFigureOut">
              <a:rPr lang="en-GB" smtClean="0"/>
              <a:t>05/07/2026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373E8CF-0EA2-4F98-A6EC-D4BB016865CC}" type="slidenum">
              <a:rPr lang="en-GB" smtClean="0"/>
              <a:t>‹#›</a:t>
            </a:fld>
            <a:endParaRPr lang="en-GB"/>
          </a:p>
        </p:txBody>
      </p:sp>
    </p:spTree>
    <p:extLst>
      <p:ext uri="{BB962C8B-B14F-4D97-AF65-F5344CB8AC3E}">
        <p14:creationId xmlns:p14="http://schemas.microsoft.com/office/powerpoint/2010/main" val="9620176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86DE142-B5C4-4D65-84D2-7BE160162F90}" type="datetimeFigureOut">
              <a:rPr lang="en-GB" smtClean="0"/>
              <a:t>05/07/2026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373E8CF-0EA2-4F98-A6EC-D4BB016865CC}" type="slidenum">
              <a:rPr lang="en-GB" smtClean="0"/>
              <a:t>‹#›</a:t>
            </a:fld>
            <a:endParaRPr lang="en-GB"/>
          </a:p>
        </p:txBody>
      </p:sp>
    </p:spTree>
    <p:extLst>
      <p:ext uri="{BB962C8B-B14F-4D97-AF65-F5344CB8AC3E}">
        <p14:creationId xmlns:p14="http://schemas.microsoft.com/office/powerpoint/2010/main" val="3707219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6DE142-B5C4-4D65-84D2-7BE160162F90}" type="datetimeFigureOut">
              <a:rPr lang="en-GB" smtClean="0"/>
              <a:t>05/07/2026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373E8CF-0EA2-4F98-A6EC-D4BB016865CC}" type="slidenum">
              <a:rPr lang="en-GB" smtClean="0"/>
              <a:t>‹#›</a:t>
            </a:fld>
            <a:endParaRPr lang="en-GB"/>
          </a:p>
        </p:txBody>
      </p:sp>
    </p:spTree>
    <p:extLst>
      <p:ext uri="{BB962C8B-B14F-4D97-AF65-F5344CB8AC3E}">
        <p14:creationId xmlns:p14="http://schemas.microsoft.com/office/powerpoint/2010/main" val="40485863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86DE142-B5C4-4D65-84D2-7BE160162F90}" type="datetimeFigureOut">
              <a:rPr lang="en-GB" smtClean="0"/>
              <a:t>05/07/2026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73E8CF-0EA2-4F98-A6EC-D4BB016865CC}" type="slidenum">
              <a:rPr lang="en-GB" smtClean="0"/>
              <a:t>‹#›</a:t>
            </a:fld>
            <a:endParaRPr lang="en-GB"/>
          </a:p>
        </p:txBody>
      </p:sp>
    </p:spTree>
    <p:extLst>
      <p:ext uri="{BB962C8B-B14F-4D97-AF65-F5344CB8AC3E}">
        <p14:creationId xmlns:p14="http://schemas.microsoft.com/office/powerpoint/2010/main" val="745957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86DE142-B5C4-4D65-84D2-7BE160162F90}" type="datetimeFigureOut">
              <a:rPr lang="en-GB" smtClean="0"/>
              <a:t>05/07/2026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73E8CF-0EA2-4F98-A6EC-D4BB016865CC}" type="slidenum">
              <a:rPr lang="en-GB" smtClean="0"/>
              <a:t>‹#›</a:t>
            </a:fld>
            <a:endParaRPr lang="en-GB"/>
          </a:p>
        </p:txBody>
      </p:sp>
    </p:spTree>
    <p:extLst>
      <p:ext uri="{BB962C8B-B14F-4D97-AF65-F5344CB8AC3E}">
        <p14:creationId xmlns:p14="http://schemas.microsoft.com/office/powerpoint/2010/main" val="2998391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6DE142-B5C4-4D65-84D2-7BE160162F90}"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73E8CF-0EA2-4F98-A6EC-D4BB016865CC}" type="slidenum">
              <a:rPr lang="en-GB" smtClean="0"/>
              <a:t>‹#›</a:t>
            </a:fld>
            <a:endParaRPr lang="en-GB"/>
          </a:p>
        </p:txBody>
      </p:sp>
    </p:spTree>
    <p:extLst>
      <p:ext uri="{BB962C8B-B14F-4D97-AF65-F5344CB8AC3E}">
        <p14:creationId xmlns:p14="http://schemas.microsoft.com/office/powerpoint/2010/main" val="2254566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6DE142-B5C4-4D65-84D2-7BE160162F90}"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73E8CF-0EA2-4F98-A6EC-D4BB016865CC}" type="slidenum">
              <a:rPr lang="en-GB" smtClean="0"/>
              <a:t>‹#›</a:t>
            </a:fld>
            <a:endParaRPr lang="en-GB"/>
          </a:p>
        </p:txBody>
      </p:sp>
    </p:spTree>
    <p:extLst>
      <p:ext uri="{BB962C8B-B14F-4D97-AF65-F5344CB8AC3E}">
        <p14:creationId xmlns:p14="http://schemas.microsoft.com/office/powerpoint/2010/main" val="33753879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86DE142-B5C4-4D65-84D2-7BE160162F90}" type="datetimeFigureOut">
              <a:rPr lang="en-GB" smtClean="0"/>
              <a:t>05/07/2026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73E8CF-0EA2-4F98-A6EC-D4BB016865CC}" type="slidenum">
              <a:rPr lang="en-GB" smtClean="0"/>
              <a:t>‹#›</a:t>
            </a:fld>
            <a:endParaRPr lang="en-GB"/>
          </a:p>
        </p:txBody>
      </p:sp>
    </p:spTree>
    <p:extLst>
      <p:ext uri="{BB962C8B-B14F-4D97-AF65-F5344CB8AC3E}">
        <p14:creationId xmlns:p14="http://schemas.microsoft.com/office/powerpoint/2010/main" val="3321492139"/>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4122BB-4901-E0F4-0D68-3E26FE441B43}"/>
              </a:ext>
            </a:extLst>
          </p:cNvPr>
          <p:cNvSpPr>
            <a:spLocks noGrp="1"/>
          </p:cNvSpPr>
          <p:nvPr>
            <p:ph idx="1"/>
          </p:nvPr>
        </p:nvSpPr>
        <p:spPr/>
        <p:txBody>
          <a:bodyPr>
            <a:normAutofit lnSpcReduction="10000"/>
          </a:bodyPr>
          <a:lstStyle/>
          <a:p>
            <a:r>
              <a:rPr lang="en-US" b="1" dirty="0"/>
              <a:t>Student Name:  Nazira Mahmoud</a:t>
            </a:r>
          </a:p>
          <a:p>
            <a:endParaRPr lang="en-US" b="1" dirty="0"/>
          </a:p>
          <a:p>
            <a:r>
              <a:rPr lang="en-US" b="1" dirty="0"/>
              <a:t>Student Number:  2319081</a:t>
            </a:r>
          </a:p>
          <a:p>
            <a:endParaRPr lang="en-US" b="1" dirty="0"/>
          </a:p>
          <a:p>
            <a:r>
              <a:rPr lang="en-US" b="1" dirty="0"/>
              <a:t>Module code: BMHP6029</a:t>
            </a:r>
          </a:p>
          <a:p>
            <a:pPr marL="0" indent="0">
              <a:buNone/>
            </a:pPr>
            <a:endParaRPr lang="en-US" b="1" dirty="0"/>
          </a:p>
          <a:p>
            <a:r>
              <a:rPr lang="en-US" b="1" dirty="0"/>
              <a:t>Component 1 – Poster Presentation  </a:t>
            </a:r>
          </a:p>
          <a:p>
            <a:endParaRPr lang="en-US" b="1" dirty="0"/>
          </a:p>
          <a:p>
            <a:r>
              <a:rPr lang="en-US" b="1" dirty="0"/>
              <a:t>Title of Poster: Mood Disorder </a:t>
            </a:r>
            <a:endParaRPr lang="en-GB" b="1" dirty="0"/>
          </a:p>
        </p:txBody>
      </p:sp>
      <p:sp>
        <p:nvSpPr>
          <p:cNvPr id="4" name="TextBox 3">
            <a:extLst>
              <a:ext uri="{FF2B5EF4-FFF2-40B4-BE49-F238E27FC236}">
                <a16:creationId xmlns:a16="http://schemas.microsoft.com/office/drawing/2014/main" id="{AB8D8CB0-62C6-6C5B-14E4-A7A7FC529D2F}"/>
              </a:ext>
            </a:extLst>
          </p:cNvPr>
          <p:cNvSpPr txBox="1"/>
          <p:nvPr/>
        </p:nvSpPr>
        <p:spPr>
          <a:xfrm>
            <a:off x="579120" y="579120"/>
            <a:ext cx="9438640" cy="646331"/>
          </a:xfrm>
          <a:prstGeom prst="rect">
            <a:avLst/>
          </a:prstGeom>
          <a:noFill/>
        </p:spPr>
        <p:txBody>
          <a:bodyPr wrap="square" rtlCol="0">
            <a:spAutoFit/>
          </a:bodyPr>
          <a:lstStyle/>
          <a:p>
            <a:r>
              <a:rPr lang="en-US" sz="3600" b="1" u="sng" dirty="0"/>
              <a:t>Psychological Classification and Provision </a:t>
            </a:r>
            <a:endParaRPr lang="en-GB" sz="3600" b="1" u="sng" dirty="0"/>
          </a:p>
        </p:txBody>
      </p:sp>
    </p:spTree>
    <p:extLst>
      <p:ext uri="{BB962C8B-B14F-4D97-AF65-F5344CB8AC3E}">
        <p14:creationId xmlns:p14="http://schemas.microsoft.com/office/powerpoint/2010/main" val="29562193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E0A5B00-C566-2E7D-1539-14E0B94D2D7B}"/>
              </a:ext>
            </a:extLst>
          </p:cNvPr>
          <p:cNvSpPr/>
          <p:nvPr/>
        </p:nvSpPr>
        <p:spPr>
          <a:xfrm>
            <a:off x="133725" y="845386"/>
            <a:ext cx="3446768" cy="1809562"/>
          </a:xfrm>
          <a:prstGeom prst="rect">
            <a:avLst/>
          </a:prstGeom>
          <a:ln/>
        </p:spPr>
        <p:style>
          <a:lnRef idx="2">
            <a:schemeClr val="accent5"/>
          </a:lnRef>
          <a:fillRef idx="1">
            <a:schemeClr val="lt1"/>
          </a:fillRef>
          <a:effectRef idx="0">
            <a:schemeClr val="accent5"/>
          </a:effectRef>
          <a:fontRef idx="minor">
            <a:schemeClr val="dk1"/>
          </a:fontRef>
        </p:style>
        <p:txBody>
          <a:bodyPr rtlCol="0" anchor="ctr"/>
          <a:lstStyle/>
          <a:p>
            <a:r>
              <a:rPr lang="en-US" sz="800" b="1" dirty="0"/>
              <a:t>1. Classification and main types</a:t>
            </a:r>
            <a:endParaRPr lang="en-GB" sz="800" b="1" dirty="0"/>
          </a:p>
          <a:p>
            <a:r>
              <a:rPr lang="en-US" sz="800" b="1" dirty="0"/>
              <a:t>Mood disorders are conditions where disturbance in mood is central. ICD-11 groups them broadly into depressive disorders and bipolar or related disorders (WHO, 2024).</a:t>
            </a:r>
            <a:endParaRPr lang="en-GB" sz="800" b="1" dirty="0"/>
          </a:p>
          <a:p>
            <a:pPr lvl="0"/>
            <a:r>
              <a:rPr lang="en-US" sz="800" b="1" dirty="0"/>
              <a:t>Depressive episode / major depression: persistent low mood or loss of interest with functional impairment.</a:t>
            </a:r>
            <a:endParaRPr lang="en-GB" sz="800" b="1" dirty="0"/>
          </a:p>
          <a:p>
            <a:pPr lvl="0"/>
            <a:r>
              <a:rPr lang="en-US" sz="800" b="1" dirty="0"/>
              <a:t>Recurrent or persistent depression: repeated episodes or longer-term low mood patterns.</a:t>
            </a:r>
            <a:endParaRPr lang="en-GB" sz="800" b="1" dirty="0"/>
          </a:p>
          <a:p>
            <a:pPr lvl="0"/>
            <a:r>
              <a:rPr lang="en-US" sz="800" b="1" dirty="0"/>
              <a:t>Bipolar I disorder: episodes of mania, often alongside depression.</a:t>
            </a:r>
            <a:endParaRPr lang="en-GB" sz="800" b="1" dirty="0"/>
          </a:p>
          <a:p>
            <a:pPr lvl="0"/>
            <a:r>
              <a:rPr lang="en-US" sz="800" b="1" dirty="0"/>
              <a:t>Bipolar II disorder: depression with hypomania rather than full mania.</a:t>
            </a:r>
            <a:endParaRPr lang="en-GB" sz="800" b="1" dirty="0"/>
          </a:p>
          <a:p>
            <a:pPr lvl="0"/>
            <a:r>
              <a:rPr lang="en-US" sz="800" b="1" dirty="0"/>
              <a:t>Cyclothymic pattern: long-term fluctuations between lower and elevated mood symptoms.</a:t>
            </a:r>
            <a:endParaRPr lang="en-GB" sz="800" b="1" dirty="0"/>
          </a:p>
          <a:p>
            <a:pPr lvl="0"/>
            <a:r>
              <a:rPr lang="en-US" sz="800" b="1" dirty="0"/>
              <a:t>Manic, hypomanic and mixed episodes are central to bipolar-spectrum presentations.</a:t>
            </a:r>
            <a:endParaRPr lang="en-GB" sz="800" b="1" dirty="0"/>
          </a:p>
        </p:txBody>
      </p:sp>
      <p:sp>
        <p:nvSpPr>
          <p:cNvPr id="13" name="Oval 12">
            <a:extLst>
              <a:ext uri="{FF2B5EF4-FFF2-40B4-BE49-F238E27FC236}">
                <a16:creationId xmlns:a16="http://schemas.microsoft.com/office/drawing/2014/main" id="{67E7C51E-8E1C-DEAA-C488-0EE51CB17B70}"/>
              </a:ext>
            </a:extLst>
          </p:cNvPr>
          <p:cNvSpPr/>
          <p:nvPr/>
        </p:nvSpPr>
        <p:spPr>
          <a:xfrm>
            <a:off x="122926" y="2702782"/>
            <a:ext cx="1909126" cy="357808"/>
          </a:xfrm>
          <a:prstGeom prst="ellipse">
            <a:avLst/>
          </a:prstGeom>
          <a:solidFill>
            <a:schemeClr val="tx2">
              <a:lumMod val="50000"/>
              <a:lumOff val="50000"/>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sz="1200" b="1" u="sng" dirty="0">
                <a:solidFill>
                  <a:schemeClr val="tx1"/>
                </a:solidFill>
              </a:rPr>
              <a:t>Types of Mood Disorders</a:t>
            </a:r>
            <a:endParaRPr lang="en-GB" sz="1200" b="1" u="sng" dirty="0">
              <a:solidFill>
                <a:schemeClr val="tx1"/>
              </a:solidFill>
            </a:endParaRPr>
          </a:p>
        </p:txBody>
      </p:sp>
      <p:sp>
        <p:nvSpPr>
          <p:cNvPr id="14" name="Oval 13">
            <a:extLst>
              <a:ext uri="{FF2B5EF4-FFF2-40B4-BE49-F238E27FC236}">
                <a16:creationId xmlns:a16="http://schemas.microsoft.com/office/drawing/2014/main" id="{B039F168-F908-FEAF-342D-8EB1D903A66C}"/>
              </a:ext>
            </a:extLst>
          </p:cNvPr>
          <p:cNvSpPr/>
          <p:nvPr/>
        </p:nvSpPr>
        <p:spPr>
          <a:xfrm>
            <a:off x="157349" y="3165511"/>
            <a:ext cx="1482190" cy="335676"/>
          </a:xfrm>
          <a:prstGeom prst="ellipse">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US" sz="1100" b="1" dirty="0"/>
              <a:t>Depressive Disorders</a:t>
            </a:r>
            <a:endParaRPr lang="en-GB" sz="1100" b="1" dirty="0"/>
          </a:p>
        </p:txBody>
      </p:sp>
      <p:sp>
        <p:nvSpPr>
          <p:cNvPr id="19" name="Oval 18">
            <a:extLst>
              <a:ext uri="{FF2B5EF4-FFF2-40B4-BE49-F238E27FC236}">
                <a16:creationId xmlns:a16="http://schemas.microsoft.com/office/drawing/2014/main" id="{D9DD53A2-9952-02FA-6449-5E90F4959887}"/>
              </a:ext>
            </a:extLst>
          </p:cNvPr>
          <p:cNvSpPr/>
          <p:nvPr/>
        </p:nvSpPr>
        <p:spPr>
          <a:xfrm>
            <a:off x="-6729" y="3733236"/>
            <a:ext cx="2038781" cy="358804"/>
          </a:xfrm>
          <a:prstGeom prst="ellipse">
            <a:avLst/>
          </a:prstGeom>
          <a:solidFill>
            <a:schemeClr val="accent3">
              <a:lumMod val="40000"/>
              <a:lumOff val="60000"/>
            </a:schemeClr>
          </a:solidFill>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800" b="1" dirty="0"/>
              <a:t>Depressive episode/major depression </a:t>
            </a:r>
            <a:endParaRPr lang="en-GB" sz="800" b="1" dirty="0"/>
          </a:p>
        </p:txBody>
      </p:sp>
      <p:sp>
        <p:nvSpPr>
          <p:cNvPr id="20" name="Oval 19">
            <a:extLst>
              <a:ext uri="{FF2B5EF4-FFF2-40B4-BE49-F238E27FC236}">
                <a16:creationId xmlns:a16="http://schemas.microsoft.com/office/drawing/2014/main" id="{43F4943E-4B38-4B62-FDD2-1A1C6D20AF0C}"/>
              </a:ext>
            </a:extLst>
          </p:cNvPr>
          <p:cNvSpPr/>
          <p:nvPr/>
        </p:nvSpPr>
        <p:spPr>
          <a:xfrm>
            <a:off x="-3959" y="4353011"/>
            <a:ext cx="1955294" cy="436330"/>
          </a:xfrm>
          <a:prstGeom prst="ellipse">
            <a:avLst/>
          </a:prstGeom>
          <a:solidFill>
            <a:schemeClr val="tx2">
              <a:lumMod val="50000"/>
              <a:lumOff val="50000"/>
            </a:schemeClr>
          </a:solidFill>
        </p:spPr>
        <p:style>
          <a:lnRef idx="3">
            <a:schemeClr val="lt1"/>
          </a:lnRef>
          <a:fillRef idx="1">
            <a:schemeClr val="accent5"/>
          </a:fillRef>
          <a:effectRef idx="1">
            <a:schemeClr val="accent5"/>
          </a:effectRef>
          <a:fontRef idx="minor">
            <a:schemeClr val="lt1"/>
          </a:fontRef>
        </p:style>
        <p:txBody>
          <a:bodyPr rtlCol="0" anchor="ctr"/>
          <a:lstStyle/>
          <a:p>
            <a:pPr algn="ctr"/>
            <a:r>
              <a:rPr lang="en-US" sz="800" dirty="0"/>
              <a:t>Recurrent or persistent depression (e.g. dysthymic pattern)</a:t>
            </a:r>
            <a:endParaRPr lang="en-GB" sz="800" dirty="0"/>
          </a:p>
        </p:txBody>
      </p:sp>
      <p:sp>
        <p:nvSpPr>
          <p:cNvPr id="21" name="Oval 20">
            <a:extLst>
              <a:ext uri="{FF2B5EF4-FFF2-40B4-BE49-F238E27FC236}">
                <a16:creationId xmlns:a16="http://schemas.microsoft.com/office/drawing/2014/main" id="{66DE5164-1DE7-2673-9676-EDE23549264F}"/>
              </a:ext>
            </a:extLst>
          </p:cNvPr>
          <p:cNvSpPr/>
          <p:nvPr/>
        </p:nvSpPr>
        <p:spPr>
          <a:xfrm>
            <a:off x="2129512" y="3041514"/>
            <a:ext cx="1622066" cy="341907"/>
          </a:xfrm>
          <a:prstGeom prst="ellipse">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US" sz="1200" b="1" dirty="0"/>
              <a:t>Bipolar disorders</a:t>
            </a:r>
            <a:endParaRPr lang="en-GB" sz="1200" b="1" dirty="0"/>
          </a:p>
        </p:txBody>
      </p:sp>
      <p:sp>
        <p:nvSpPr>
          <p:cNvPr id="22" name="Oval 21">
            <a:extLst>
              <a:ext uri="{FF2B5EF4-FFF2-40B4-BE49-F238E27FC236}">
                <a16:creationId xmlns:a16="http://schemas.microsoft.com/office/drawing/2014/main" id="{26D25934-33A0-1942-1A35-2EE3029E2F2B}"/>
              </a:ext>
            </a:extLst>
          </p:cNvPr>
          <p:cNvSpPr/>
          <p:nvPr/>
        </p:nvSpPr>
        <p:spPr>
          <a:xfrm>
            <a:off x="2492507" y="3511922"/>
            <a:ext cx="1383527" cy="286249"/>
          </a:xfrm>
          <a:prstGeom prst="ellipse">
            <a:avLst/>
          </a:prstGeom>
          <a:solidFill>
            <a:schemeClr val="tx2">
              <a:lumMod val="25000"/>
              <a:lumOff val="75000"/>
            </a:schemeClr>
          </a:solidFill>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1000" b="1" dirty="0"/>
              <a:t>Bipolar I disorder</a:t>
            </a:r>
            <a:endParaRPr lang="en-GB" sz="1000" b="1" dirty="0"/>
          </a:p>
        </p:txBody>
      </p:sp>
      <p:sp>
        <p:nvSpPr>
          <p:cNvPr id="23" name="Oval 22">
            <a:extLst>
              <a:ext uri="{FF2B5EF4-FFF2-40B4-BE49-F238E27FC236}">
                <a16:creationId xmlns:a16="http://schemas.microsoft.com/office/drawing/2014/main" id="{E2C6788F-F5A5-AD6D-559E-3F0009C30BC3}"/>
              </a:ext>
            </a:extLst>
          </p:cNvPr>
          <p:cNvSpPr/>
          <p:nvPr/>
        </p:nvSpPr>
        <p:spPr>
          <a:xfrm>
            <a:off x="2413967" y="4000672"/>
            <a:ext cx="1482190" cy="286249"/>
          </a:xfrm>
          <a:prstGeom prst="ellipse">
            <a:avLst/>
          </a:prstGeom>
          <a:solidFill>
            <a:schemeClr val="tx2">
              <a:lumMod val="25000"/>
              <a:lumOff val="75000"/>
            </a:schemeClr>
          </a:solidFill>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1050" b="1" dirty="0"/>
              <a:t>Bipolar II disorder</a:t>
            </a:r>
            <a:endParaRPr lang="en-GB" sz="1050" b="1" dirty="0"/>
          </a:p>
        </p:txBody>
      </p:sp>
      <p:sp>
        <p:nvSpPr>
          <p:cNvPr id="24" name="Oval 23">
            <a:extLst>
              <a:ext uri="{FF2B5EF4-FFF2-40B4-BE49-F238E27FC236}">
                <a16:creationId xmlns:a16="http://schemas.microsoft.com/office/drawing/2014/main" id="{7C055F17-9DEC-D706-AE70-63EFC826E926}"/>
              </a:ext>
            </a:extLst>
          </p:cNvPr>
          <p:cNvSpPr/>
          <p:nvPr/>
        </p:nvSpPr>
        <p:spPr>
          <a:xfrm>
            <a:off x="2081756" y="4494682"/>
            <a:ext cx="1852654" cy="498947"/>
          </a:xfrm>
          <a:prstGeom prst="ellipse">
            <a:avLst/>
          </a:prstGeom>
          <a:solidFill>
            <a:schemeClr val="accent3">
              <a:lumMod val="40000"/>
              <a:lumOff val="60000"/>
            </a:schemeClr>
          </a:solidFill>
        </p:spPr>
        <p:style>
          <a:lnRef idx="1">
            <a:schemeClr val="accent5"/>
          </a:lnRef>
          <a:fillRef idx="3">
            <a:schemeClr val="accent5"/>
          </a:fillRef>
          <a:effectRef idx="2">
            <a:schemeClr val="accent5"/>
          </a:effectRef>
          <a:fontRef idx="minor">
            <a:schemeClr val="lt1"/>
          </a:fontRef>
        </p:style>
        <p:txBody>
          <a:bodyPr rtlCol="0" anchor="ctr"/>
          <a:lstStyle/>
          <a:p>
            <a:pPr algn="ctr"/>
            <a:r>
              <a:rPr lang="en-US" sz="1050" dirty="0"/>
              <a:t>Cyclothymic pattern/mood instability</a:t>
            </a:r>
            <a:endParaRPr lang="en-GB" sz="1050" dirty="0"/>
          </a:p>
        </p:txBody>
      </p:sp>
      <p:cxnSp>
        <p:nvCxnSpPr>
          <p:cNvPr id="26" name="Straight Connector 25">
            <a:extLst>
              <a:ext uri="{FF2B5EF4-FFF2-40B4-BE49-F238E27FC236}">
                <a16:creationId xmlns:a16="http://schemas.microsoft.com/office/drawing/2014/main" id="{CC73B30A-4D56-A150-0AD5-600545A728CF}"/>
              </a:ext>
            </a:extLst>
          </p:cNvPr>
          <p:cNvCxnSpPr>
            <a:cxnSpLocks/>
          </p:cNvCxnSpPr>
          <p:nvPr/>
        </p:nvCxnSpPr>
        <p:spPr>
          <a:xfrm>
            <a:off x="3594854" y="0"/>
            <a:ext cx="644850" cy="6858000"/>
          </a:xfrm>
          <a:prstGeom prst="line">
            <a:avLst/>
          </a:prstGeom>
        </p:spPr>
        <p:style>
          <a:lnRef idx="1">
            <a:schemeClr val="accent5"/>
          </a:lnRef>
          <a:fillRef idx="0">
            <a:schemeClr val="accent5"/>
          </a:fillRef>
          <a:effectRef idx="0">
            <a:schemeClr val="accent5"/>
          </a:effectRef>
          <a:fontRef idx="minor">
            <a:schemeClr val="tx1"/>
          </a:fontRef>
        </p:style>
      </p:cxnSp>
      <p:cxnSp>
        <p:nvCxnSpPr>
          <p:cNvPr id="47" name="Connector: Curved 46">
            <a:extLst>
              <a:ext uri="{FF2B5EF4-FFF2-40B4-BE49-F238E27FC236}">
                <a16:creationId xmlns:a16="http://schemas.microsoft.com/office/drawing/2014/main" id="{25995DF5-6BD1-D847-3283-C6CA428B0888}"/>
              </a:ext>
            </a:extLst>
          </p:cNvPr>
          <p:cNvCxnSpPr>
            <a:cxnSpLocks/>
          </p:cNvCxnSpPr>
          <p:nvPr/>
        </p:nvCxnSpPr>
        <p:spPr>
          <a:xfrm>
            <a:off x="1728143" y="2996161"/>
            <a:ext cx="465250" cy="295337"/>
          </a:xfrm>
          <a:prstGeom prst="curvedConnector3">
            <a:avLst>
              <a:gd name="adj1" fmla="val 58238"/>
            </a:avLst>
          </a:prstGeom>
          <a:ln>
            <a:tailEnd type="triangle"/>
          </a:ln>
        </p:spPr>
        <p:style>
          <a:lnRef idx="2">
            <a:schemeClr val="accent5"/>
          </a:lnRef>
          <a:fillRef idx="0">
            <a:schemeClr val="accent5"/>
          </a:fillRef>
          <a:effectRef idx="1">
            <a:schemeClr val="accent5"/>
          </a:effectRef>
          <a:fontRef idx="minor">
            <a:schemeClr val="tx1"/>
          </a:fontRef>
        </p:style>
      </p:cxnSp>
      <p:cxnSp>
        <p:nvCxnSpPr>
          <p:cNvPr id="54" name="Connector: Curved 53">
            <a:extLst>
              <a:ext uri="{FF2B5EF4-FFF2-40B4-BE49-F238E27FC236}">
                <a16:creationId xmlns:a16="http://schemas.microsoft.com/office/drawing/2014/main" id="{F595AF1A-27CE-FA26-B254-5D8C8DFC5544}"/>
              </a:ext>
            </a:extLst>
          </p:cNvPr>
          <p:cNvCxnSpPr>
            <a:cxnSpLocks/>
            <a:stCxn id="21" idx="5"/>
            <a:endCxn id="22" idx="7"/>
          </p:cNvCxnSpPr>
          <p:nvPr/>
        </p:nvCxnSpPr>
        <p:spPr>
          <a:xfrm rot="16200000" flipH="1">
            <a:off x="3483480" y="3363901"/>
            <a:ext cx="220492" cy="159389"/>
          </a:xfrm>
          <a:prstGeom prst="curvedConnector3">
            <a:avLst>
              <a:gd name="adj1" fmla="val 50000"/>
            </a:avLst>
          </a:prstGeom>
          <a:ln>
            <a:tailEnd type="triangle"/>
          </a:ln>
        </p:spPr>
        <p:style>
          <a:lnRef idx="2">
            <a:schemeClr val="accent5"/>
          </a:lnRef>
          <a:fillRef idx="0">
            <a:schemeClr val="accent5"/>
          </a:fillRef>
          <a:effectRef idx="1">
            <a:schemeClr val="accent5"/>
          </a:effectRef>
          <a:fontRef idx="minor">
            <a:schemeClr val="tx1"/>
          </a:fontRef>
        </p:style>
      </p:cxnSp>
      <p:cxnSp>
        <p:nvCxnSpPr>
          <p:cNvPr id="59" name="Connector: Curved 58">
            <a:extLst>
              <a:ext uri="{FF2B5EF4-FFF2-40B4-BE49-F238E27FC236}">
                <a16:creationId xmlns:a16="http://schemas.microsoft.com/office/drawing/2014/main" id="{7E797599-B6BA-CDB1-9ED5-7FCF3D1E2ED3}"/>
              </a:ext>
            </a:extLst>
          </p:cNvPr>
          <p:cNvCxnSpPr/>
          <p:nvPr/>
        </p:nvCxnSpPr>
        <p:spPr>
          <a:xfrm rot="5400000">
            <a:off x="2768005" y="3862054"/>
            <a:ext cx="216673" cy="58439"/>
          </a:xfrm>
          <a:prstGeom prst="curvedConnector3">
            <a:avLst>
              <a:gd name="adj1" fmla="val 119691"/>
            </a:avLst>
          </a:prstGeom>
          <a:ln>
            <a:tailEnd type="triangle"/>
          </a:ln>
        </p:spPr>
        <p:style>
          <a:lnRef idx="2">
            <a:schemeClr val="accent5"/>
          </a:lnRef>
          <a:fillRef idx="0">
            <a:schemeClr val="accent5"/>
          </a:fillRef>
          <a:effectRef idx="1">
            <a:schemeClr val="accent5"/>
          </a:effectRef>
          <a:fontRef idx="minor">
            <a:schemeClr val="tx1"/>
          </a:fontRef>
        </p:style>
      </p:cxnSp>
      <p:cxnSp>
        <p:nvCxnSpPr>
          <p:cNvPr id="61" name="Connector: Curved 60">
            <a:extLst>
              <a:ext uri="{FF2B5EF4-FFF2-40B4-BE49-F238E27FC236}">
                <a16:creationId xmlns:a16="http://schemas.microsoft.com/office/drawing/2014/main" id="{B9CDF59E-3C65-F763-BBB2-B0C986F37378}"/>
              </a:ext>
            </a:extLst>
          </p:cNvPr>
          <p:cNvCxnSpPr>
            <a:cxnSpLocks/>
          </p:cNvCxnSpPr>
          <p:nvPr/>
        </p:nvCxnSpPr>
        <p:spPr>
          <a:xfrm rot="16200000" flipH="1">
            <a:off x="2394835" y="4284905"/>
            <a:ext cx="306799" cy="133346"/>
          </a:xfrm>
          <a:prstGeom prst="curvedConnector3">
            <a:avLst>
              <a:gd name="adj1" fmla="val 47265"/>
            </a:avLst>
          </a:prstGeom>
          <a:ln>
            <a:tailEnd type="triangle"/>
          </a:ln>
        </p:spPr>
        <p:style>
          <a:lnRef idx="2">
            <a:schemeClr val="accent5"/>
          </a:lnRef>
          <a:fillRef idx="0">
            <a:schemeClr val="accent5"/>
          </a:fillRef>
          <a:effectRef idx="1">
            <a:schemeClr val="accent5"/>
          </a:effectRef>
          <a:fontRef idx="minor">
            <a:schemeClr val="tx1"/>
          </a:fontRef>
        </p:style>
      </p:cxnSp>
      <p:cxnSp>
        <p:nvCxnSpPr>
          <p:cNvPr id="63" name="Connector: Curved 62">
            <a:extLst>
              <a:ext uri="{FF2B5EF4-FFF2-40B4-BE49-F238E27FC236}">
                <a16:creationId xmlns:a16="http://schemas.microsoft.com/office/drawing/2014/main" id="{26D5E88A-16AB-932A-A906-E1A122FC83BA}"/>
              </a:ext>
            </a:extLst>
          </p:cNvPr>
          <p:cNvCxnSpPr>
            <a:cxnSpLocks/>
          </p:cNvCxnSpPr>
          <p:nvPr/>
        </p:nvCxnSpPr>
        <p:spPr>
          <a:xfrm>
            <a:off x="629208" y="3495439"/>
            <a:ext cx="280522" cy="227178"/>
          </a:xfrm>
          <a:prstGeom prst="curvedConnector3">
            <a:avLst>
              <a:gd name="adj1" fmla="val 50000"/>
            </a:avLst>
          </a:prstGeom>
          <a:ln>
            <a:tailEnd type="triangle"/>
          </a:ln>
        </p:spPr>
        <p:style>
          <a:lnRef idx="2">
            <a:schemeClr val="accent5"/>
          </a:lnRef>
          <a:fillRef idx="0">
            <a:schemeClr val="accent5"/>
          </a:fillRef>
          <a:effectRef idx="1">
            <a:schemeClr val="accent5"/>
          </a:effectRef>
          <a:fontRef idx="minor">
            <a:schemeClr val="tx1"/>
          </a:fontRef>
        </p:style>
      </p:cxnSp>
      <p:cxnSp>
        <p:nvCxnSpPr>
          <p:cNvPr id="66" name="Connector: Curved 65">
            <a:extLst>
              <a:ext uri="{FF2B5EF4-FFF2-40B4-BE49-F238E27FC236}">
                <a16:creationId xmlns:a16="http://schemas.microsoft.com/office/drawing/2014/main" id="{5EE97335-8B4C-1289-2C80-CA97A7004ADB}"/>
              </a:ext>
            </a:extLst>
          </p:cNvPr>
          <p:cNvCxnSpPr>
            <a:cxnSpLocks/>
          </p:cNvCxnSpPr>
          <p:nvPr/>
        </p:nvCxnSpPr>
        <p:spPr>
          <a:xfrm rot="5400000">
            <a:off x="994271" y="4021174"/>
            <a:ext cx="255303" cy="399309"/>
          </a:xfrm>
          <a:prstGeom prst="curvedConnector2">
            <a:avLst/>
          </a:prstGeom>
          <a:ln>
            <a:tailEnd type="triangle"/>
          </a:ln>
        </p:spPr>
        <p:style>
          <a:lnRef idx="2">
            <a:schemeClr val="accent5"/>
          </a:lnRef>
          <a:fillRef idx="0">
            <a:schemeClr val="accent5"/>
          </a:fillRef>
          <a:effectRef idx="1">
            <a:schemeClr val="accent5"/>
          </a:effectRef>
          <a:fontRef idx="minor">
            <a:schemeClr val="tx1"/>
          </a:fontRef>
        </p:style>
      </p:cxnSp>
      <p:sp>
        <p:nvSpPr>
          <p:cNvPr id="67" name="Rectangle: Rounded Corners 66">
            <a:extLst>
              <a:ext uri="{FF2B5EF4-FFF2-40B4-BE49-F238E27FC236}">
                <a16:creationId xmlns:a16="http://schemas.microsoft.com/office/drawing/2014/main" id="{5F029F4D-8B2B-A767-ED39-08FBC16E2A81}"/>
              </a:ext>
            </a:extLst>
          </p:cNvPr>
          <p:cNvSpPr/>
          <p:nvPr/>
        </p:nvSpPr>
        <p:spPr>
          <a:xfrm>
            <a:off x="43534" y="5102393"/>
            <a:ext cx="3962999" cy="1764187"/>
          </a:xfrm>
          <a:prstGeom prst="roundRect">
            <a:avLst/>
          </a:prstGeom>
          <a:solidFill>
            <a:schemeClr val="tx2">
              <a:lumMod val="75000"/>
              <a:lumOff val="25000"/>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sz="1050" b="1" dirty="0"/>
              <a:t>2. Historical understanding and treatment</a:t>
            </a:r>
          </a:p>
          <a:p>
            <a:pPr algn="ctr"/>
            <a:r>
              <a:rPr lang="en-US" sz="1050" b="1" dirty="0"/>
              <a:t>Early explanations linked severe low mood to supernatural forces, sin or moral weakness. Hippocratic melancholia moved towards a natural explanation, while later asylum care and moral treatment offered protection but also increased institutional control. Twentieth-century care introduced antidepressants, psychological therapies and community services (BMHP6029 Week 2, 2026).</a:t>
            </a:r>
          </a:p>
          <a:p>
            <a:pPr algn="ctr"/>
            <a:r>
              <a:rPr lang="en-US" sz="1050" b="1" dirty="0"/>
              <a:t>Critical point: </a:t>
            </a:r>
            <a:r>
              <a:rPr lang="en-US" sz="1050" b="1" dirty="0" err="1"/>
              <a:t>medicalisation</a:t>
            </a:r>
            <a:r>
              <a:rPr lang="en-US" sz="1050" b="1" dirty="0"/>
              <a:t> reduced blame, but it could also overlook trauma, poverty and the person's own account of distress.</a:t>
            </a:r>
          </a:p>
        </p:txBody>
      </p:sp>
      <p:sp>
        <p:nvSpPr>
          <p:cNvPr id="78" name="Oval 77">
            <a:extLst>
              <a:ext uri="{FF2B5EF4-FFF2-40B4-BE49-F238E27FC236}">
                <a16:creationId xmlns:a16="http://schemas.microsoft.com/office/drawing/2014/main" id="{2A9F4B32-0F20-0567-5629-643EACD2583D}"/>
              </a:ext>
            </a:extLst>
          </p:cNvPr>
          <p:cNvSpPr/>
          <p:nvPr/>
        </p:nvSpPr>
        <p:spPr>
          <a:xfrm>
            <a:off x="3994847" y="2288869"/>
            <a:ext cx="4473141" cy="1931960"/>
          </a:xfrm>
          <a:prstGeom prst="ellips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sz="800" b="1" dirty="0">
                <a:ln w="0"/>
                <a:solidFill>
                  <a:schemeClr val="tx1"/>
                </a:solidFill>
                <a:effectLst>
                  <a:outerShdw blurRad="38100" dist="19050" dir="2700000" algn="tl" rotWithShape="0">
                    <a:schemeClr val="dk1">
                      <a:alpha val="40000"/>
                    </a:schemeClr>
                  </a:outerShdw>
                </a:effectLst>
              </a:rPr>
              <a:t>4. Contemporary treatment and provision</a:t>
            </a:r>
          </a:p>
          <a:p>
            <a:pPr algn="ctr"/>
            <a:r>
              <a:rPr lang="en-US" sz="800" b="1" dirty="0">
                <a:ln w="0"/>
                <a:solidFill>
                  <a:schemeClr val="tx1"/>
                </a:solidFill>
                <a:effectLst>
                  <a:outerShdw blurRad="38100" dist="19050" dir="2700000" algn="tl" rotWithShape="0">
                    <a:schemeClr val="dk1">
                      <a:alpha val="40000"/>
                    </a:schemeClr>
                  </a:outerShdw>
                </a:effectLst>
              </a:rPr>
              <a:t>•	Psychological support: CBT, </a:t>
            </a:r>
            <a:r>
              <a:rPr lang="en-US" sz="800" b="1" dirty="0" err="1">
                <a:ln w="0"/>
                <a:solidFill>
                  <a:schemeClr val="tx1"/>
                </a:solidFill>
                <a:effectLst>
                  <a:outerShdw blurRad="38100" dist="19050" dir="2700000" algn="tl" rotWithShape="0">
                    <a:schemeClr val="dk1">
                      <a:alpha val="40000"/>
                    </a:schemeClr>
                  </a:outerShdw>
                </a:effectLst>
              </a:rPr>
              <a:t>behavioural</a:t>
            </a:r>
            <a:r>
              <a:rPr lang="en-US" sz="800" b="1" dirty="0">
                <a:ln w="0"/>
                <a:solidFill>
                  <a:schemeClr val="tx1"/>
                </a:solidFill>
                <a:effectLst>
                  <a:outerShdw blurRad="38100" dist="19050" dir="2700000" algn="tl" rotWithShape="0">
                    <a:schemeClr val="dk1">
                      <a:alpha val="40000"/>
                    </a:schemeClr>
                  </a:outerShdw>
                </a:effectLst>
              </a:rPr>
              <a:t> activation, counselling, psychoeducation and relapse prevention (NICE, 2022; NHS, no date c).</a:t>
            </a:r>
          </a:p>
          <a:p>
            <a:pPr algn="ctr"/>
            <a:r>
              <a:rPr lang="en-US" sz="800" b="1" dirty="0">
                <a:ln w="0"/>
                <a:solidFill>
                  <a:schemeClr val="tx1"/>
                </a:solidFill>
                <a:effectLst>
                  <a:outerShdw blurRad="38100" dist="19050" dir="2700000" algn="tl" rotWithShape="0">
                    <a:schemeClr val="dk1">
                      <a:alpha val="40000"/>
                    </a:schemeClr>
                  </a:outerShdw>
                </a:effectLst>
              </a:rPr>
              <a:t>•	Medication: antidepressants may be used for depressive disorders; bipolar disorders may require mood </a:t>
            </a:r>
            <a:r>
              <a:rPr lang="en-US" sz="800" b="1" dirty="0" err="1">
                <a:ln w="0"/>
                <a:solidFill>
                  <a:schemeClr val="tx1"/>
                </a:solidFill>
                <a:effectLst>
                  <a:outerShdw blurRad="38100" dist="19050" dir="2700000" algn="tl" rotWithShape="0">
                    <a:schemeClr val="dk1">
                      <a:alpha val="40000"/>
                    </a:schemeClr>
                  </a:outerShdw>
                </a:effectLst>
              </a:rPr>
              <a:t>stabilisers</a:t>
            </a:r>
            <a:r>
              <a:rPr lang="en-US" sz="800" b="1" dirty="0">
                <a:ln w="0"/>
                <a:solidFill>
                  <a:schemeClr val="tx1"/>
                </a:solidFill>
                <a:effectLst>
                  <a:outerShdw blurRad="38100" dist="19050" dir="2700000" algn="tl" rotWithShape="0">
                    <a:schemeClr val="dk1">
                      <a:alpha val="40000"/>
                    </a:schemeClr>
                  </a:outerShdw>
                </a:effectLst>
              </a:rPr>
              <a:t> or antipsychotic medication depending on presentation (Cipriani et al., 2018; NHS, no date b).</a:t>
            </a:r>
          </a:p>
          <a:p>
            <a:pPr algn="ctr"/>
            <a:r>
              <a:rPr lang="en-US" sz="800" b="1" dirty="0">
                <a:ln w="0"/>
                <a:solidFill>
                  <a:schemeClr val="tx1"/>
                </a:solidFill>
                <a:effectLst>
                  <a:outerShdw blurRad="38100" dist="19050" dir="2700000" algn="tl" rotWithShape="0">
                    <a:schemeClr val="dk1">
                      <a:alpha val="40000"/>
                    </a:schemeClr>
                  </a:outerShdw>
                </a:effectLst>
              </a:rPr>
              <a:t>•	Care pathways usually move from self-help and primary care to talking therapies, community mental-health teams, crisis services or inpatient care where risk is high (BMHP6029 Week 4, 2026).</a:t>
            </a:r>
          </a:p>
          <a:p>
            <a:pPr algn="ctr"/>
            <a:r>
              <a:rPr lang="en-US" sz="800" b="1" dirty="0">
                <a:ln w="0"/>
                <a:solidFill>
                  <a:schemeClr val="tx1"/>
                </a:solidFill>
                <a:effectLst>
                  <a:outerShdw blurRad="38100" dist="19050" dir="2700000" algn="tl" rotWithShape="0">
                    <a:schemeClr val="dk1">
                      <a:alpha val="40000"/>
                    </a:schemeClr>
                  </a:outerShdw>
                </a:effectLst>
              </a:rPr>
              <a:t>•	Shared decision-making, least-restrictive care and attention to social needs should guide treatment</a:t>
            </a:r>
            <a:r>
              <a:rPr lang="en-US" sz="800" dirty="0"/>
              <a:t>.</a:t>
            </a:r>
          </a:p>
        </p:txBody>
      </p:sp>
      <p:sp>
        <p:nvSpPr>
          <p:cNvPr id="82" name="Rectangle 81">
            <a:extLst>
              <a:ext uri="{FF2B5EF4-FFF2-40B4-BE49-F238E27FC236}">
                <a16:creationId xmlns:a16="http://schemas.microsoft.com/office/drawing/2014/main" id="{B9E2EF12-202F-20B3-FBF4-865330510DF5}"/>
              </a:ext>
            </a:extLst>
          </p:cNvPr>
          <p:cNvSpPr/>
          <p:nvPr/>
        </p:nvSpPr>
        <p:spPr>
          <a:xfrm>
            <a:off x="4550910" y="5201193"/>
            <a:ext cx="3230625" cy="1447082"/>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US" sz="1050" b="1" dirty="0"/>
              <a:t>5. Social, cultural and political factors</a:t>
            </a:r>
          </a:p>
          <a:p>
            <a:pPr algn="ctr"/>
            <a:r>
              <a:rPr lang="en-US" sz="1050" b="1" dirty="0"/>
              <a:t>Poverty, trauma, unemployment, insecure housing, discrimination and isolation can increase vulnerability and make recovery harder. Culture also affects how symptoms are expressed and whether people seek help. Political decisions shape funding, workforce capacity and the availability of local care (BMHP6029 Week 4, 2026; UK Government, 2023).</a:t>
            </a:r>
          </a:p>
        </p:txBody>
      </p:sp>
      <p:sp>
        <p:nvSpPr>
          <p:cNvPr id="83" name="Rectangle 82">
            <a:extLst>
              <a:ext uri="{FF2B5EF4-FFF2-40B4-BE49-F238E27FC236}">
                <a16:creationId xmlns:a16="http://schemas.microsoft.com/office/drawing/2014/main" id="{3F44991F-2663-611A-1627-9F814AF55916}"/>
              </a:ext>
            </a:extLst>
          </p:cNvPr>
          <p:cNvSpPr/>
          <p:nvPr/>
        </p:nvSpPr>
        <p:spPr>
          <a:xfrm>
            <a:off x="8881023" y="105801"/>
            <a:ext cx="3200998" cy="1756983"/>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sz="1000" b="1" dirty="0"/>
              <a:t>6. Stigma, inequality and diagnosis</a:t>
            </a:r>
          </a:p>
          <a:p>
            <a:pPr algn="ctr"/>
            <a:r>
              <a:rPr lang="en-US" sz="1000" b="1" dirty="0"/>
              <a:t>Stigma can delay help-seeking, reduce self-esteem and affect employment or relationships. Diagnosis may validate experience and open access to treatment, but it can also restrict identity or encourage assumptions about ability (Ahad, Sanchez-Gonzalez and Junquera, 2023; BMHP6029 Week 7, 2026).</a:t>
            </a:r>
          </a:p>
        </p:txBody>
      </p:sp>
      <p:sp>
        <p:nvSpPr>
          <p:cNvPr id="84" name="Rectangle 83">
            <a:extLst>
              <a:ext uri="{FF2B5EF4-FFF2-40B4-BE49-F238E27FC236}">
                <a16:creationId xmlns:a16="http://schemas.microsoft.com/office/drawing/2014/main" id="{B4DCBD71-121B-75CE-DED0-04BF8A3C2B78}"/>
              </a:ext>
            </a:extLst>
          </p:cNvPr>
          <p:cNvSpPr/>
          <p:nvPr/>
        </p:nvSpPr>
        <p:spPr>
          <a:xfrm>
            <a:off x="9216413" y="1943333"/>
            <a:ext cx="2752512" cy="1756982"/>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000" b="1" dirty="0"/>
              <a:t>7. Current challenges</a:t>
            </a:r>
          </a:p>
          <a:p>
            <a:pPr algn="ctr"/>
            <a:r>
              <a:rPr lang="en-US" sz="1000" b="1" dirty="0"/>
              <a:t>•	Long waiting times, staff shortages and regional variation.</a:t>
            </a:r>
          </a:p>
          <a:p>
            <a:pPr algn="ctr"/>
            <a:r>
              <a:rPr lang="en-US" sz="1000" b="1" dirty="0"/>
              <a:t>•	Limited treatment choice and unequal access.</a:t>
            </a:r>
          </a:p>
          <a:p>
            <a:pPr algn="ctr"/>
            <a:r>
              <a:rPr lang="en-US" sz="1000" b="1" dirty="0"/>
              <a:t>•	Medication side effects, relapse and poor continuity of care.</a:t>
            </a:r>
          </a:p>
          <a:p>
            <a:pPr algn="ctr"/>
            <a:r>
              <a:rPr lang="en-US" sz="1000" b="1" dirty="0"/>
              <a:t>•	Digital exclusion and limited cultural responsiveness.</a:t>
            </a:r>
          </a:p>
          <a:p>
            <a:pPr algn="ctr"/>
            <a:r>
              <a:rPr lang="en-US" sz="1000" b="1" dirty="0"/>
              <a:t>•	Risk of treating distress only as an individual medical problem.</a:t>
            </a:r>
          </a:p>
        </p:txBody>
      </p:sp>
      <p:sp>
        <p:nvSpPr>
          <p:cNvPr id="85" name="Rectangle 84">
            <a:extLst>
              <a:ext uri="{FF2B5EF4-FFF2-40B4-BE49-F238E27FC236}">
                <a16:creationId xmlns:a16="http://schemas.microsoft.com/office/drawing/2014/main" id="{D0436B67-D8DA-9469-711F-19BC5FDE202E}"/>
              </a:ext>
            </a:extLst>
          </p:cNvPr>
          <p:cNvSpPr/>
          <p:nvPr/>
        </p:nvSpPr>
        <p:spPr>
          <a:xfrm>
            <a:off x="8653102" y="3749137"/>
            <a:ext cx="3485874" cy="1698773"/>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sz="800" b="1" dirty="0">
                <a:solidFill>
                  <a:schemeClr val="tx1"/>
                </a:solidFill>
              </a:rPr>
              <a:t>8. Recommendations for policy and practice</a:t>
            </a:r>
          </a:p>
          <a:p>
            <a:pPr algn="ctr"/>
            <a:r>
              <a:rPr lang="en-US" sz="800" b="1" dirty="0">
                <a:solidFill>
                  <a:schemeClr val="tx1"/>
                </a:solidFill>
              </a:rPr>
              <a:t>•	Invest in early intervention and local community services.</a:t>
            </a:r>
          </a:p>
          <a:p>
            <a:pPr algn="ctr"/>
            <a:r>
              <a:rPr lang="en-US" sz="800" b="1" dirty="0">
                <a:solidFill>
                  <a:schemeClr val="tx1"/>
                </a:solidFill>
              </a:rPr>
              <a:t>•	Protect treatment choice, including face-to-face and digital options.</a:t>
            </a:r>
          </a:p>
          <a:p>
            <a:pPr algn="ctr"/>
            <a:r>
              <a:rPr lang="en-US" sz="800" b="1" dirty="0">
                <a:solidFill>
                  <a:schemeClr val="tx1"/>
                </a:solidFill>
              </a:rPr>
              <a:t>•	Use culturally responsive, trauma-informed and person-</a:t>
            </a:r>
            <a:r>
              <a:rPr lang="en-US" sz="800" b="1" dirty="0" err="1">
                <a:solidFill>
                  <a:schemeClr val="tx1"/>
                </a:solidFill>
              </a:rPr>
              <a:t>centred</a:t>
            </a:r>
            <a:r>
              <a:rPr lang="en-US" sz="800" b="1" dirty="0">
                <a:solidFill>
                  <a:schemeClr val="tx1"/>
                </a:solidFill>
              </a:rPr>
              <a:t> assessment.</a:t>
            </a:r>
          </a:p>
          <a:p>
            <a:pPr algn="ctr"/>
            <a:r>
              <a:rPr lang="en-US" sz="800" b="1" dirty="0">
                <a:solidFill>
                  <a:schemeClr val="tx1"/>
                </a:solidFill>
              </a:rPr>
              <a:t>•	Integrate mental-health care with housing, welfare, employment and physical-health support.</a:t>
            </a:r>
          </a:p>
          <a:p>
            <a:pPr algn="ctr"/>
            <a:r>
              <a:rPr lang="en-US" sz="800" b="1" dirty="0">
                <a:solidFill>
                  <a:schemeClr val="tx1"/>
                </a:solidFill>
              </a:rPr>
              <a:t>•	Improve continuity between primary, specialist and crisis services.</a:t>
            </a:r>
          </a:p>
          <a:p>
            <a:pPr algn="ctr"/>
            <a:r>
              <a:rPr lang="en-US" sz="800" b="1" dirty="0">
                <a:solidFill>
                  <a:schemeClr val="tx1"/>
                </a:solidFill>
              </a:rPr>
              <a:t>Critical judgement: modern care is more humane and evidence-based than many historical approaches, but equal recovery depends on addressing social inequality as well as symptoms.</a:t>
            </a:r>
          </a:p>
        </p:txBody>
      </p:sp>
      <p:sp>
        <p:nvSpPr>
          <p:cNvPr id="116" name="Rectangle 115">
            <a:extLst>
              <a:ext uri="{FF2B5EF4-FFF2-40B4-BE49-F238E27FC236}">
                <a16:creationId xmlns:a16="http://schemas.microsoft.com/office/drawing/2014/main" id="{FCDACFC4-765D-AF06-6742-F206ACB357D4}"/>
              </a:ext>
            </a:extLst>
          </p:cNvPr>
          <p:cNvSpPr/>
          <p:nvPr/>
        </p:nvSpPr>
        <p:spPr>
          <a:xfrm>
            <a:off x="3794851" y="416176"/>
            <a:ext cx="5005903" cy="1043323"/>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100" b="1" dirty="0"/>
              <a:t>3. Symptoms and functional impact</a:t>
            </a:r>
          </a:p>
          <a:p>
            <a:pPr algn="ctr"/>
            <a:r>
              <a:rPr lang="en-US" sz="1100" b="1" dirty="0"/>
              <a:t>Depressive presentations may involve low mood, loss of pleasure, fatigue, sleep or appetite changes, guilt, poor concentration, hopelessness and suicidal thinking. Mania or hypomania may involve elevated or irritable mood, reduced need for sleep, overactivity, impulsivity and grandiosity (WHO, 2024).</a:t>
            </a:r>
          </a:p>
        </p:txBody>
      </p:sp>
      <p:sp>
        <p:nvSpPr>
          <p:cNvPr id="123" name="Rectangle 122">
            <a:extLst>
              <a:ext uri="{FF2B5EF4-FFF2-40B4-BE49-F238E27FC236}">
                <a16:creationId xmlns:a16="http://schemas.microsoft.com/office/drawing/2014/main" id="{E6262160-C81F-63DA-365D-403F7A4F19E7}"/>
              </a:ext>
            </a:extLst>
          </p:cNvPr>
          <p:cNvSpPr/>
          <p:nvPr/>
        </p:nvSpPr>
        <p:spPr>
          <a:xfrm>
            <a:off x="7860484" y="5525514"/>
            <a:ext cx="4221537" cy="1269007"/>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US" sz="800" b="1" u="sng" dirty="0"/>
              <a:t>Conclusion</a:t>
            </a:r>
          </a:p>
          <a:p>
            <a:pPr algn="ctr"/>
            <a:r>
              <a:rPr lang="en-US" sz="800" b="1" dirty="0"/>
              <a:t>ICD-11 provides a shared framework for </a:t>
            </a:r>
            <a:r>
              <a:rPr lang="en-US" sz="800" b="1" dirty="0" err="1"/>
              <a:t>recognising</a:t>
            </a:r>
            <a:r>
              <a:rPr lang="en-US" sz="800" b="1" dirty="0"/>
              <a:t> depressive and bipolar disorders, but classification should guide rather than replace person-</a:t>
            </a:r>
            <a:r>
              <a:rPr lang="en-US" sz="800" b="1" dirty="0" err="1"/>
              <a:t>centred</a:t>
            </a:r>
            <a:r>
              <a:rPr lang="en-US" sz="800" b="1" dirty="0"/>
              <a:t> judgement. The history of mood-disorder care shows movement from blame and institutional control towards biopsychosocial, rights-based and community provision. However, stigma, waiting times, cultural barriers and wider inequalities continue to shape access and outcomes. Future care should combine evidence-based treatment with early support, social intervention and meaningful service-user involvement.</a:t>
            </a:r>
          </a:p>
        </p:txBody>
      </p:sp>
      <p:sp>
        <p:nvSpPr>
          <p:cNvPr id="125" name="TextBox 124">
            <a:extLst>
              <a:ext uri="{FF2B5EF4-FFF2-40B4-BE49-F238E27FC236}">
                <a16:creationId xmlns:a16="http://schemas.microsoft.com/office/drawing/2014/main" id="{1843C967-D13D-5A24-F16F-02599E77B197}"/>
              </a:ext>
            </a:extLst>
          </p:cNvPr>
          <p:cNvSpPr txBox="1"/>
          <p:nvPr/>
        </p:nvSpPr>
        <p:spPr>
          <a:xfrm>
            <a:off x="4424818" y="4155270"/>
            <a:ext cx="4411263" cy="338554"/>
          </a:xfrm>
          <a:prstGeom prst="rect">
            <a:avLst/>
          </a:prstGeom>
          <a:noFill/>
        </p:spPr>
        <p:txBody>
          <a:bodyPr wrap="square" rtlCol="0">
            <a:spAutoFit/>
          </a:bodyPr>
          <a:lstStyle/>
          <a:p>
            <a:r>
              <a:rPr lang="en-US" sz="1600" b="1" i="1" u="sng" dirty="0"/>
              <a:t>Typical care pathway for mood disorders</a:t>
            </a:r>
            <a:endParaRPr lang="en-GB" sz="1600" b="1" i="1" u="sng" dirty="0"/>
          </a:p>
        </p:txBody>
      </p:sp>
      <p:sp>
        <p:nvSpPr>
          <p:cNvPr id="129" name="Rectangle: Rounded Corners 128">
            <a:extLst>
              <a:ext uri="{FF2B5EF4-FFF2-40B4-BE49-F238E27FC236}">
                <a16:creationId xmlns:a16="http://schemas.microsoft.com/office/drawing/2014/main" id="{6E646436-5AA6-1E19-911E-D1DE68C0E422}"/>
              </a:ext>
            </a:extLst>
          </p:cNvPr>
          <p:cNvSpPr/>
          <p:nvPr/>
        </p:nvSpPr>
        <p:spPr>
          <a:xfrm>
            <a:off x="4106367" y="4538776"/>
            <a:ext cx="822938" cy="603194"/>
          </a:xfrm>
          <a:prstGeom prst="round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sz="1200" b="1" dirty="0">
                <a:solidFill>
                  <a:schemeClr val="tx1"/>
                </a:solidFill>
              </a:rPr>
              <a:t>Self-help &amp; support </a:t>
            </a:r>
            <a:endParaRPr lang="en-GB" sz="1200" b="1" dirty="0">
              <a:solidFill>
                <a:schemeClr val="tx1"/>
              </a:solidFill>
            </a:endParaRPr>
          </a:p>
        </p:txBody>
      </p:sp>
      <p:sp>
        <p:nvSpPr>
          <p:cNvPr id="130" name="Rectangle: Rounded Corners 129">
            <a:extLst>
              <a:ext uri="{FF2B5EF4-FFF2-40B4-BE49-F238E27FC236}">
                <a16:creationId xmlns:a16="http://schemas.microsoft.com/office/drawing/2014/main" id="{6A73F8B2-12E2-BBC2-2CD5-D7A2371C0C5C}"/>
              </a:ext>
            </a:extLst>
          </p:cNvPr>
          <p:cNvSpPr/>
          <p:nvPr/>
        </p:nvSpPr>
        <p:spPr>
          <a:xfrm>
            <a:off x="4981502" y="4559353"/>
            <a:ext cx="873211" cy="551935"/>
          </a:xfrm>
          <a:prstGeom prst="round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sz="1200" b="1" dirty="0">
                <a:solidFill>
                  <a:schemeClr val="tx1"/>
                </a:solidFill>
              </a:rPr>
              <a:t>GP/ primary care</a:t>
            </a:r>
            <a:endParaRPr lang="en-GB" sz="1200" b="1" dirty="0">
              <a:solidFill>
                <a:schemeClr val="tx1"/>
              </a:solidFill>
            </a:endParaRPr>
          </a:p>
        </p:txBody>
      </p:sp>
      <p:sp>
        <p:nvSpPr>
          <p:cNvPr id="131" name="Rectangle: Rounded Corners 130">
            <a:extLst>
              <a:ext uri="{FF2B5EF4-FFF2-40B4-BE49-F238E27FC236}">
                <a16:creationId xmlns:a16="http://schemas.microsoft.com/office/drawing/2014/main" id="{D1AC8090-EEC3-72C4-09C2-0B4A7CE2C03D}"/>
              </a:ext>
            </a:extLst>
          </p:cNvPr>
          <p:cNvSpPr/>
          <p:nvPr/>
        </p:nvSpPr>
        <p:spPr>
          <a:xfrm>
            <a:off x="5910122" y="4494682"/>
            <a:ext cx="873211" cy="647287"/>
          </a:xfrm>
          <a:prstGeom prst="roundRect">
            <a:avLst>
              <a:gd name="adj" fmla="val 21758"/>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sz="900" b="1" dirty="0">
                <a:solidFill>
                  <a:schemeClr val="tx1"/>
                </a:solidFill>
              </a:rPr>
              <a:t>Talking therapies &amp; medication</a:t>
            </a:r>
            <a:endParaRPr lang="en-GB" sz="900" b="1" dirty="0">
              <a:solidFill>
                <a:schemeClr val="tx1"/>
              </a:solidFill>
            </a:endParaRPr>
          </a:p>
        </p:txBody>
      </p:sp>
      <p:sp>
        <p:nvSpPr>
          <p:cNvPr id="132" name="Rectangle: Rounded Corners 131">
            <a:extLst>
              <a:ext uri="{FF2B5EF4-FFF2-40B4-BE49-F238E27FC236}">
                <a16:creationId xmlns:a16="http://schemas.microsoft.com/office/drawing/2014/main" id="{D306108F-42FF-464D-369F-D6818057CBB9}"/>
              </a:ext>
            </a:extLst>
          </p:cNvPr>
          <p:cNvSpPr/>
          <p:nvPr/>
        </p:nvSpPr>
        <p:spPr>
          <a:xfrm>
            <a:off x="6861309" y="4510884"/>
            <a:ext cx="904500" cy="591509"/>
          </a:xfrm>
          <a:prstGeom prst="round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sz="900" b="1" dirty="0">
                <a:solidFill>
                  <a:schemeClr val="tx1"/>
                </a:solidFill>
              </a:rPr>
              <a:t>Community mental health team </a:t>
            </a:r>
            <a:endParaRPr lang="en-GB" sz="900" b="1" dirty="0"/>
          </a:p>
        </p:txBody>
      </p:sp>
      <p:sp>
        <p:nvSpPr>
          <p:cNvPr id="133" name="Rectangle: Rounded Corners 132">
            <a:extLst>
              <a:ext uri="{FF2B5EF4-FFF2-40B4-BE49-F238E27FC236}">
                <a16:creationId xmlns:a16="http://schemas.microsoft.com/office/drawing/2014/main" id="{6ECBD452-7338-A383-7C48-56B1FB9E7155}"/>
              </a:ext>
            </a:extLst>
          </p:cNvPr>
          <p:cNvSpPr/>
          <p:nvPr/>
        </p:nvSpPr>
        <p:spPr>
          <a:xfrm>
            <a:off x="7843785" y="4524244"/>
            <a:ext cx="728883" cy="599609"/>
          </a:xfrm>
          <a:prstGeom prst="roundRect">
            <a:avLst>
              <a:gd name="adj" fmla="val 19652"/>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sz="900" b="1" dirty="0">
                <a:solidFill>
                  <a:schemeClr val="tx1"/>
                </a:solidFill>
              </a:rPr>
              <a:t>Crisis/ Inpatient care</a:t>
            </a:r>
            <a:endParaRPr lang="en-GB" b="1" dirty="0"/>
          </a:p>
        </p:txBody>
      </p:sp>
      <p:cxnSp>
        <p:nvCxnSpPr>
          <p:cNvPr id="138" name="Straight Arrow Connector 137">
            <a:extLst>
              <a:ext uri="{FF2B5EF4-FFF2-40B4-BE49-F238E27FC236}">
                <a16:creationId xmlns:a16="http://schemas.microsoft.com/office/drawing/2014/main" id="{E32877AA-A55E-65CA-A1DC-EFCBD1F723FD}"/>
              </a:ext>
            </a:extLst>
          </p:cNvPr>
          <p:cNvCxnSpPr>
            <a:cxnSpLocks/>
          </p:cNvCxnSpPr>
          <p:nvPr/>
        </p:nvCxnSpPr>
        <p:spPr>
          <a:xfrm>
            <a:off x="4857859" y="4837838"/>
            <a:ext cx="253412"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44" name="Straight Arrow Connector 143">
            <a:extLst>
              <a:ext uri="{FF2B5EF4-FFF2-40B4-BE49-F238E27FC236}">
                <a16:creationId xmlns:a16="http://schemas.microsoft.com/office/drawing/2014/main" id="{BA53CE73-BE18-E625-8027-1A37DF4E4604}"/>
              </a:ext>
            </a:extLst>
          </p:cNvPr>
          <p:cNvCxnSpPr>
            <a:cxnSpLocks/>
          </p:cNvCxnSpPr>
          <p:nvPr/>
        </p:nvCxnSpPr>
        <p:spPr>
          <a:xfrm flipV="1">
            <a:off x="5760552" y="4846945"/>
            <a:ext cx="279275" cy="3331"/>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52" name="Straight Arrow Connector 151">
            <a:extLst>
              <a:ext uri="{FF2B5EF4-FFF2-40B4-BE49-F238E27FC236}">
                <a16:creationId xmlns:a16="http://schemas.microsoft.com/office/drawing/2014/main" id="{2270CC94-D70E-F41B-487D-977B47301C97}"/>
              </a:ext>
            </a:extLst>
          </p:cNvPr>
          <p:cNvCxnSpPr>
            <a:cxnSpLocks/>
          </p:cNvCxnSpPr>
          <p:nvPr/>
        </p:nvCxnSpPr>
        <p:spPr>
          <a:xfrm>
            <a:off x="6694199" y="4838448"/>
            <a:ext cx="271835" cy="16994"/>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57" name="Straight Arrow Connector 156">
            <a:extLst>
              <a:ext uri="{FF2B5EF4-FFF2-40B4-BE49-F238E27FC236}">
                <a16:creationId xmlns:a16="http://schemas.microsoft.com/office/drawing/2014/main" id="{F9930AD1-048E-D96E-403E-47265C77615A}"/>
              </a:ext>
            </a:extLst>
          </p:cNvPr>
          <p:cNvCxnSpPr>
            <a:cxnSpLocks/>
          </p:cNvCxnSpPr>
          <p:nvPr/>
        </p:nvCxnSpPr>
        <p:spPr>
          <a:xfrm flipV="1">
            <a:off x="7687943" y="4824048"/>
            <a:ext cx="231250" cy="1"/>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60" name="Flowchart: Connector 159">
            <a:extLst>
              <a:ext uri="{FF2B5EF4-FFF2-40B4-BE49-F238E27FC236}">
                <a16:creationId xmlns:a16="http://schemas.microsoft.com/office/drawing/2014/main" id="{953CD7E4-D330-68C2-B5EC-DB5370A7F200}"/>
              </a:ext>
            </a:extLst>
          </p:cNvPr>
          <p:cNvSpPr/>
          <p:nvPr/>
        </p:nvSpPr>
        <p:spPr>
          <a:xfrm>
            <a:off x="3836593" y="1669708"/>
            <a:ext cx="563010" cy="498948"/>
          </a:xfrm>
          <a:prstGeom prst="flowChartConnector">
            <a:avLst/>
          </a:prstGeom>
          <a:solidFill>
            <a:schemeClr val="tx2">
              <a:lumMod val="50000"/>
              <a:lumOff val="50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GB" dirty="0"/>
          </a:p>
        </p:txBody>
      </p:sp>
      <p:sp>
        <p:nvSpPr>
          <p:cNvPr id="162" name="Arc 161">
            <a:extLst>
              <a:ext uri="{FF2B5EF4-FFF2-40B4-BE49-F238E27FC236}">
                <a16:creationId xmlns:a16="http://schemas.microsoft.com/office/drawing/2014/main" id="{BFBA5311-7C10-7B9C-3428-465311100EEB}"/>
              </a:ext>
            </a:extLst>
          </p:cNvPr>
          <p:cNvSpPr/>
          <p:nvPr/>
        </p:nvSpPr>
        <p:spPr>
          <a:xfrm>
            <a:off x="3972182" y="1957110"/>
            <a:ext cx="235656" cy="133073"/>
          </a:xfrm>
          <a:prstGeom prst="arc">
            <a:avLst>
              <a:gd name="adj1" fmla="val 9670643"/>
              <a:gd name="adj2" fmla="val 796265"/>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dirty="0"/>
          </a:p>
        </p:txBody>
      </p:sp>
      <p:pic>
        <p:nvPicPr>
          <p:cNvPr id="164" name="Picture 163">
            <a:extLst>
              <a:ext uri="{FF2B5EF4-FFF2-40B4-BE49-F238E27FC236}">
                <a16:creationId xmlns:a16="http://schemas.microsoft.com/office/drawing/2014/main" id="{ADDDCAB1-6E38-7E59-F241-90A9536BAA57}"/>
              </a:ext>
            </a:extLst>
          </p:cNvPr>
          <p:cNvPicPr>
            <a:picLocks noChangeAspect="1"/>
          </p:cNvPicPr>
          <p:nvPr/>
        </p:nvPicPr>
        <p:blipFill>
          <a:blip r:embed="rId3"/>
          <a:stretch>
            <a:fillRect/>
          </a:stretch>
        </p:blipFill>
        <p:spPr>
          <a:xfrm>
            <a:off x="6065517" y="3398517"/>
            <a:ext cx="60965" cy="60965"/>
          </a:xfrm>
          <a:prstGeom prst="rect">
            <a:avLst/>
          </a:prstGeom>
        </p:spPr>
      </p:pic>
      <p:sp>
        <p:nvSpPr>
          <p:cNvPr id="165" name="Flowchart: Connector 164">
            <a:extLst>
              <a:ext uri="{FF2B5EF4-FFF2-40B4-BE49-F238E27FC236}">
                <a16:creationId xmlns:a16="http://schemas.microsoft.com/office/drawing/2014/main" id="{2F4FFC54-F42F-6F93-5691-A48D10D40944}"/>
              </a:ext>
            </a:extLst>
          </p:cNvPr>
          <p:cNvSpPr/>
          <p:nvPr/>
        </p:nvSpPr>
        <p:spPr>
          <a:xfrm flipH="1">
            <a:off x="4188955" y="1775715"/>
            <a:ext cx="45719" cy="45719"/>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6" name="Flowchart: Connector 165">
            <a:extLst>
              <a:ext uri="{FF2B5EF4-FFF2-40B4-BE49-F238E27FC236}">
                <a16:creationId xmlns:a16="http://schemas.microsoft.com/office/drawing/2014/main" id="{3328917F-B9D0-1C47-910A-C10B9352550C}"/>
              </a:ext>
            </a:extLst>
          </p:cNvPr>
          <p:cNvSpPr/>
          <p:nvPr/>
        </p:nvSpPr>
        <p:spPr>
          <a:xfrm>
            <a:off x="4512258" y="1655210"/>
            <a:ext cx="547075" cy="518373"/>
          </a:xfrm>
          <a:prstGeom prst="flowChartConnector">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2" name="Smiley Face 171">
            <a:extLst>
              <a:ext uri="{FF2B5EF4-FFF2-40B4-BE49-F238E27FC236}">
                <a16:creationId xmlns:a16="http://schemas.microsoft.com/office/drawing/2014/main" id="{99A9F875-C2EF-86C9-BC4D-65E6477B6164}"/>
              </a:ext>
            </a:extLst>
          </p:cNvPr>
          <p:cNvSpPr/>
          <p:nvPr/>
        </p:nvSpPr>
        <p:spPr>
          <a:xfrm>
            <a:off x="5169001" y="1594164"/>
            <a:ext cx="521646" cy="468968"/>
          </a:xfrm>
          <a:prstGeom prst="smileyFac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3" name="TextBox 172">
            <a:extLst>
              <a:ext uri="{FF2B5EF4-FFF2-40B4-BE49-F238E27FC236}">
                <a16:creationId xmlns:a16="http://schemas.microsoft.com/office/drawing/2014/main" id="{07DBF6CF-7C3D-A791-BCFD-993E1C3D36E5}"/>
              </a:ext>
            </a:extLst>
          </p:cNvPr>
          <p:cNvSpPr txBox="1"/>
          <p:nvPr/>
        </p:nvSpPr>
        <p:spPr>
          <a:xfrm>
            <a:off x="3870049" y="2168656"/>
            <a:ext cx="674774" cy="369332"/>
          </a:xfrm>
          <a:prstGeom prst="rect">
            <a:avLst/>
          </a:prstGeom>
          <a:noFill/>
        </p:spPr>
        <p:txBody>
          <a:bodyPr wrap="square" rtlCol="0">
            <a:spAutoFit/>
          </a:bodyPr>
          <a:lstStyle/>
          <a:p>
            <a:r>
              <a:rPr lang="en-US" sz="900" b="1" dirty="0"/>
              <a:t>Low mood</a:t>
            </a:r>
            <a:endParaRPr lang="en-GB" sz="900" b="1" dirty="0"/>
          </a:p>
        </p:txBody>
      </p:sp>
      <p:sp>
        <p:nvSpPr>
          <p:cNvPr id="175" name="TextBox 174">
            <a:extLst>
              <a:ext uri="{FF2B5EF4-FFF2-40B4-BE49-F238E27FC236}">
                <a16:creationId xmlns:a16="http://schemas.microsoft.com/office/drawing/2014/main" id="{3F4A76D7-E0C6-FCA8-2B99-CF5D3C91BD73}"/>
              </a:ext>
            </a:extLst>
          </p:cNvPr>
          <p:cNvSpPr txBox="1"/>
          <p:nvPr/>
        </p:nvSpPr>
        <p:spPr>
          <a:xfrm>
            <a:off x="4424818" y="2127697"/>
            <a:ext cx="738760" cy="369332"/>
          </a:xfrm>
          <a:prstGeom prst="rect">
            <a:avLst/>
          </a:prstGeom>
          <a:noFill/>
        </p:spPr>
        <p:txBody>
          <a:bodyPr wrap="square" rtlCol="0">
            <a:spAutoFit/>
          </a:bodyPr>
          <a:lstStyle/>
          <a:p>
            <a:r>
              <a:rPr lang="en-US" sz="900" b="1" dirty="0"/>
              <a:t>Balanced mood </a:t>
            </a:r>
            <a:endParaRPr lang="en-GB" sz="900" b="1" dirty="0"/>
          </a:p>
        </p:txBody>
      </p:sp>
      <p:sp>
        <p:nvSpPr>
          <p:cNvPr id="176" name="TextBox 175">
            <a:extLst>
              <a:ext uri="{FF2B5EF4-FFF2-40B4-BE49-F238E27FC236}">
                <a16:creationId xmlns:a16="http://schemas.microsoft.com/office/drawing/2014/main" id="{31C6835B-A616-4AD0-CF9B-462982C2AE0B}"/>
              </a:ext>
            </a:extLst>
          </p:cNvPr>
          <p:cNvSpPr txBox="1"/>
          <p:nvPr/>
        </p:nvSpPr>
        <p:spPr>
          <a:xfrm>
            <a:off x="5058881" y="2048398"/>
            <a:ext cx="833028" cy="338554"/>
          </a:xfrm>
          <a:prstGeom prst="rect">
            <a:avLst/>
          </a:prstGeom>
          <a:noFill/>
        </p:spPr>
        <p:txBody>
          <a:bodyPr wrap="square" rtlCol="0">
            <a:spAutoFit/>
          </a:bodyPr>
          <a:lstStyle/>
          <a:p>
            <a:r>
              <a:rPr lang="en-US" sz="800" b="1" dirty="0"/>
              <a:t>Elevated mood </a:t>
            </a:r>
            <a:endParaRPr lang="en-GB" sz="800" b="1" dirty="0"/>
          </a:p>
        </p:txBody>
      </p:sp>
      <p:sp>
        <p:nvSpPr>
          <p:cNvPr id="177" name="Oval 176">
            <a:extLst>
              <a:ext uri="{FF2B5EF4-FFF2-40B4-BE49-F238E27FC236}">
                <a16:creationId xmlns:a16="http://schemas.microsoft.com/office/drawing/2014/main" id="{D9AF7867-BEAB-AEB7-A84F-860D8814A25B}"/>
              </a:ext>
            </a:extLst>
          </p:cNvPr>
          <p:cNvSpPr/>
          <p:nvPr/>
        </p:nvSpPr>
        <p:spPr>
          <a:xfrm>
            <a:off x="6120413" y="1885524"/>
            <a:ext cx="452628" cy="101949"/>
          </a:xfrm>
          <a:prstGeom prst="ellipse">
            <a:avLst/>
          </a:prstGeom>
        </p:spPr>
        <p:style>
          <a:lnRef idx="3">
            <a:schemeClr val="lt1"/>
          </a:lnRef>
          <a:fillRef idx="1">
            <a:schemeClr val="accent4"/>
          </a:fillRef>
          <a:effectRef idx="1">
            <a:schemeClr val="accent4"/>
          </a:effectRef>
          <a:fontRef idx="minor">
            <a:schemeClr val="lt1"/>
          </a:fontRef>
        </p:style>
        <p:txBody>
          <a:bodyPr rtlCol="0" anchor="ctr"/>
          <a:lstStyle/>
          <a:p>
            <a:pPr algn="ctr"/>
            <a:endParaRPr lang="en-GB" dirty="0"/>
          </a:p>
        </p:txBody>
      </p:sp>
      <p:sp>
        <p:nvSpPr>
          <p:cNvPr id="178" name="Flowchart: Connector 177">
            <a:extLst>
              <a:ext uri="{FF2B5EF4-FFF2-40B4-BE49-F238E27FC236}">
                <a16:creationId xmlns:a16="http://schemas.microsoft.com/office/drawing/2014/main" id="{AC667497-8DC6-AABE-445A-9A9597353FE3}"/>
              </a:ext>
            </a:extLst>
          </p:cNvPr>
          <p:cNvSpPr/>
          <p:nvPr/>
        </p:nvSpPr>
        <p:spPr>
          <a:xfrm flipV="1">
            <a:off x="6694199" y="1885524"/>
            <a:ext cx="482067" cy="92087"/>
          </a:xfrm>
          <a:prstGeom prst="flowChartConnector">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dirty="0"/>
          </a:p>
        </p:txBody>
      </p:sp>
      <p:sp>
        <p:nvSpPr>
          <p:cNvPr id="179" name="Oval 178">
            <a:extLst>
              <a:ext uri="{FF2B5EF4-FFF2-40B4-BE49-F238E27FC236}">
                <a16:creationId xmlns:a16="http://schemas.microsoft.com/office/drawing/2014/main" id="{AEE2A389-9362-43C1-4EBB-A3B87F1A1D77}"/>
              </a:ext>
            </a:extLst>
          </p:cNvPr>
          <p:cNvSpPr/>
          <p:nvPr/>
        </p:nvSpPr>
        <p:spPr>
          <a:xfrm>
            <a:off x="7327773" y="1907172"/>
            <a:ext cx="405849" cy="58785"/>
          </a:xfrm>
          <a:prstGeom prst="ellipse">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81" name="Oval 180">
            <a:extLst>
              <a:ext uri="{FF2B5EF4-FFF2-40B4-BE49-F238E27FC236}">
                <a16:creationId xmlns:a16="http://schemas.microsoft.com/office/drawing/2014/main" id="{ADCE8B72-EF01-7D0D-F031-0336445DA130}"/>
              </a:ext>
            </a:extLst>
          </p:cNvPr>
          <p:cNvSpPr/>
          <p:nvPr/>
        </p:nvSpPr>
        <p:spPr>
          <a:xfrm>
            <a:off x="7904463" y="1924417"/>
            <a:ext cx="410214" cy="68256"/>
          </a:xfrm>
          <a:prstGeom prst="ellips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2" name="TextBox 181">
            <a:extLst>
              <a:ext uri="{FF2B5EF4-FFF2-40B4-BE49-F238E27FC236}">
                <a16:creationId xmlns:a16="http://schemas.microsoft.com/office/drawing/2014/main" id="{D2EB6960-B03A-0C74-A894-2CDC1F80FE5A}"/>
              </a:ext>
            </a:extLst>
          </p:cNvPr>
          <p:cNvSpPr txBox="1"/>
          <p:nvPr/>
        </p:nvSpPr>
        <p:spPr>
          <a:xfrm>
            <a:off x="5975717" y="1682769"/>
            <a:ext cx="761939" cy="230832"/>
          </a:xfrm>
          <a:prstGeom prst="rect">
            <a:avLst/>
          </a:prstGeom>
          <a:noFill/>
        </p:spPr>
        <p:txBody>
          <a:bodyPr wrap="square" rtlCol="0">
            <a:spAutoFit/>
          </a:bodyPr>
          <a:lstStyle/>
          <a:p>
            <a:r>
              <a:rPr lang="en-US" sz="900" b="1" dirty="0"/>
              <a:t>Depressed</a:t>
            </a:r>
            <a:endParaRPr lang="en-GB" sz="900" b="1" dirty="0"/>
          </a:p>
        </p:txBody>
      </p:sp>
      <p:sp>
        <p:nvSpPr>
          <p:cNvPr id="183" name="TextBox 182">
            <a:extLst>
              <a:ext uri="{FF2B5EF4-FFF2-40B4-BE49-F238E27FC236}">
                <a16:creationId xmlns:a16="http://schemas.microsoft.com/office/drawing/2014/main" id="{F10738C4-0BBF-0A56-74D0-9583B148D633}"/>
              </a:ext>
            </a:extLst>
          </p:cNvPr>
          <p:cNvSpPr txBox="1"/>
          <p:nvPr/>
        </p:nvSpPr>
        <p:spPr>
          <a:xfrm>
            <a:off x="6548500" y="1968854"/>
            <a:ext cx="850498" cy="230832"/>
          </a:xfrm>
          <a:prstGeom prst="rect">
            <a:avLst/>
          </a:prstGeom>
          <a:noFill/>
        </p:spPr>
        <p:txBody>
          <a:bodyPr wrap="square" rtlCol="0">
            <a:spAutoFit/>
          </a:bodyPr>
          <a:lstStyle/>
          <a:p>
            <a:r>
              <a:rPr lang="en-US" sz="900" b="1" dirty="0"/>
              <a:t>Stable mood </a:t>
            </a:r>
            <a:endParaRPr lang="en-GB" sz="900" b="1" dirty="0"/>
          </a:p>
        </p:txBody>
      </p:sp>
      <p:sp>
        <p:nvSpPr>
          <p:cNvPr id="184" name="TextBox 183">
            <a:extLst>
              <a:ext uri="{FF2B5EF4-FFF2-40B4-BE49-F238E27FC236}">
                <a16:creationId xmlns:a16="http://schemas.microsoft.com/office/drawing/2014/main" id="{2BDAA6DE-1318-CF03-52C1-D957D36D8A93}"/>
              </a:ext>
            </a:extLst>
          </p:cNvPr>
          <p:cNvSpPr txBox="1"/>
          <p:nvPr/>
        </p:nvSpPr>
        <p:spPr>
          <a:xfrm>
            <a:off x="7152010" y="1674307"/>
            <a:ext cx="790537" cy="230832"/>
          </a:xfrm>
          <a:prstGeom prst="rect">
            <a:avLst/>
          </a:prstGeom>
          <a:noFill/>
        </p:spPr>
        <p:txBody>
          <a:bodyPr wrap="square" rtlCol="0">
            <a:spAutoFit/>
          </a:bodyPr>
          <a:lstStyle/>
          <a:p>
            <a:r>
              <a:rPr lang="en-US" sz="900" b="1" dirty="0"/>
              <a:t>Hypomania</a:t>
            </a:r>
            <a:endParaRPr lang="en-GB" sz="900" b="1" dirty="0"/>
          </a:p>
        </p:txBody>
      </p:sp>
      <p:sp>
        <p:nvSpPr>
          <p:cNvPr id="185" name="TextBox 184">
            <a:extLst>
              <a:ext uri="{FF2B5EF4-FFF2-40B4-BE49-F238E27FC236}">
                <a16:creationId xmlns:a16="http://schemas.microsoft.com/office/drawing/2014/main" id="{0B8F80A1-BF28-AE71-FAED-D62A7BEAC61B}"/>
              </a:ext>
            </a:extLst>
          </p:cNvPr>
          <p:cNvSpPr txBox="1"/>
          <p:nvPr/>
        </p:nvSpPr>
        <p:spPr>
          <a:xfrm>
            <a:off x="7827085" y="1958745"/>
            <a:ext cx="608653" cy="246221"/>
          </a:xfrm>
          <a:prstGeom prst="rect">
            <a:avLst/>
          </a:prstGeom>
          <a:noFill/>
        </p:spPr>
        <p:txBody>
          <a:bodyPr wrap="square" rtlCol="0">
            <a:spAutoFit/>
          </a:bodyPr>
          <a:lstStyle/>
          <a:p>
            <a:r>
              <a:rPr lang="en-US" sz="900" b="1" dirty="0"/>
              <a:t>Mania</a:t>
            </a:r>
            <a:r>
              <a:rPr lang="en-US" sz="1000" b="1" dirty="0"/>
              <a:t> </a:t>
            </a:r>
            <a:endParaRPr lang="en-GB" sz="1000" b="1" dirty="0"/>
          </a:p>
        </p:txBody>
      </p:sp>
      <p:sp>
        <p:nvSpPr>
          <p:cNvPr id="186" name="TextBox 185">
            <a:extLst>
              <a:ext uri="{FF2B5EF4-FFF2-40B4-BE49-F238E27FC236}">
                <a16:creationId xmlns:a16="http://schemas.microsoft.com/office/drawing/2014/main" id="{6BB2C6D1-F637-4ABD-90B3-682134FCE020}"/>
              </a:ext>
            </a:extLst>
          </p:cNvPr>
          <p:cNvSpPr txBox="1"/>
          <p:nvPr/>
        </p:nvSpPr>
        <p:spPr>
          <a:xfrm>
            <a:off x="7673163" y="2155773"/>
            <a:ext cx="1525150" cy="400110"/>
          </a:xfrm>
          <a:prstGeom prst="rect">
            <a:avLst/>
          </a:prstGeom>
          <a:noFill/>
        </p:spPr>
        <p:txBody>
          <a:bodyPr wrap="square" rtlCol="0">
            <a:spAutoFit/>
          </a:bodyPr>
          <a:lstStyle/>
          <a:p>
            <a:r>
              <a:rPr lang="en-US" sz="1100" b="1" u="sng" dirty="0"/>
              <a:t>^ Mood spectrum  </a:t>
            </a:r>
          </a:p>
          <a:p>
            <a:r>
              <a:rPr lang="en-US" sz="900" b="1" u="sng" dirty="0"/>
              <a:t>(Authors own image)</a:t>
            </a:r>
            <a:endParaRPr lang="en-GB" sz="900" b="1" u="sng" dirty="0"/>
          </a:p>
        </p:txBody>
      </p:sp>
      <p:sp>
        <p:nvSpPr>
          <p:cNvPr id="193" name="TextBox 192">
            <a:extLst>
              <a:ext uri="{FF2B5EF4-FFF2-40B4-BE49-F238E27FC236}">
                <a16:creationId xmlns:a16="http://schemas.microsoft.com/office/drawing/2014/main" id="{2C1E92D5-3776-024E-7520-517FC66492E5}"/>
              </a:ext>
            </a:extLst>
          </p:cNvPr>
          <p:cNvSpPr txBox="1"/>
          <p:nvPr/>
        </p:nvSpPr>
        <p:spPr>
          <a:xfrm>
            <a:off x="3873452" y="-67498"/>
            <a:ext cx="4519971" cy="523220"/>
          </a:xfrm>
          <a:prstGeom prst="rect">
            <a:avLst/>
          </a:prstGeom>
          <a:noFill/>
        </p:spPr>
        <p:txBody>
          <a:bodyPr wrap="square" rtlCol="0">
            <a:spAutoFit/>
          </a:bodyPr>
          <a:lstStyle/>
          <a:p>
            <a:r>
              <a:rPr lang="en-US" sz="2800" b="1" u="sng" dirty="0">
                <a:latin typeface="Algerian" panose="04020705040A02060702" pitchFamily="82" charset="0"/>
              </a:rPr>
              <a:t>MOOD DISORDERS</a:t>
            </a:r>
            <a:endParaRPr lang="en-GB" sz="2800" b="1" u="sng" dirty="0">
              <a:latin typeface="Algerian" panose="04020705040A02060702" pitchFamily="82" charset="0"/>
            </a:endParaRPr>
          </a:p>
        </p:txBody>
      </p:sp>
      <p:sp>
        <p:nvSpPr>
          <p:cNvPr id="194" name="Flowchart: Connector 193">
            <a:extLst>
              <a:ext uri="{FF2B5EF4-FFF2-40B4-BE49-F238E27FC236}">
                <a16:creationId xmlns:a16="http://schemas.microsoft.com/office/drawing/2014/main" id="{EB08D8F6-A704-5F3F-5D2B-893BFAFF3C33}"/>
              </a:ext>
            </a:extLst>
          </p:cNvPr>
          <p:cNvSpPr/>
          <p:nvPr/>
        </p:nvSpPr>
        <p:spPr>
          <a:xfrm>
            <a:off x="3949128" y="1752227"/>
            <a:ext cx="45719" cy="45719"/>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96" name="Straight Connector 195">
            <a:extLst>
              <a:ext uri="{FF2B5EF4-FFF2-40B4-BE49-F238E27FC236}">
                <a16:creationId xmlns:a16="http://schemas.microsoft.com/office/drawing/2014/main" id="{AC45868F-3C96-25D7-BEFB-A693FFB96A73}"/>
              </a:ext>
            </a:extLst>
          </p:cNvPr>
          <p:cNvCxnSpPr>
            <a:cxnSpLocks/>
          </p:cNvCxnSpPr>
          <p:nvPr/>
        </p:nvCxnSpPr>
        <p:spPr>
          <a:xfrm flipV="1">
            <a:off x="4657757" y="2012411"/>
            <a:ext cx="241862" cy="15446"/>
          </a:xfrm>
          <a:prstGeom prst="line">
            <a:avLst/>
          </a:prstGeom>
        </p:spPr>
        <p:style>
          <a:lnRef idx="2">
            <a:schemeClr val="dk1"/>
          </a:lnRef>
          <a:fillRef idx="0">
            <a:schemeClr val="dk1"/>
          </a:fillRef>
          <a:effectRef idx="1">
            <a:schemeClr val="dk1"/>
          </a:effectRef>
          <a:fontRef idx="minor">
            <a:schemeClr val="tx1"/>
          </a:fontRef>
        </p:style>
      </p:cxnSp>
      <p:sp>
        <p:nvSpPr>
          <p:cNvPr id="198" name="Flowchart: Connector 197">
            <a:extLst>
              <a:ext uri="{FF2B5EF4-FFF2-40B4-BE49-F238E27FC236}">
                <a16:creationId xmlns:a16="http://schemas.microsoft.com/office/drawing/2014/main" id="{E348710A-0F46-F8FA-A953-60765B148D05}"/>
              </a:ext>
            </a:extLst>
          </p:cNvPr>
          <p:cNvSpPr/>
          <p:nvPr/>
        </p:nvSpPr>
        <p:spPr>
          <a:xfrm>
            <a:off x="4649297" y="1798258"/>
            <a:ext cx="45719" cy="45719"/>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9" name="Flowchart: Connector 198">
            <a:extLst>
              <a:ext uri="{FF2B5EF4-FFF2-40B4-BE49-F238E27FC236}">
                <a16:creationId xmlns:a16="http://schemas.microsoft.com/office/drawing/2014/main" id="{46AE52EC-F718-7E8E-560A-19C3DD16867F}"/>
              </a:ext>
            </a:extLst>
          </p:cNvPr>
          <p:cNvSpPr/>
          <p:nvPr/>
        </p:nvSpPr>
        <p:spPr>
          <a:xfrm>
            <a:off x="4816019" y="1797946"/>
            <a:ext cx="45719" cy="45719"/>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6" name="Straight Arrow Connector 205">
            <a:extLst>
              <a:ext uri="{FF2B5EF4-FFF2-40B4-BE49-F238E27FC236}">
                <a16:creationId xmlns:a16="http://schemas.microsoft.com/office/drawing/2014/main" id="{8F6D8D94-BDCF-3109-EA3B-CDB6357A9A2C}"/>
              </a:ext>
            </a:extLst>
          </p:cNvPr>
          <p:cNvCxnSpPr>
            <a:cxnSpLocks/>
          </p:cNvCxnSpPr>
          <p:nvPr/>
        </p:nvCxnSpPr>
        <p:spPr>
          <a:xfrm flipH="1">
            <a:off x="204297" y="2990558"/>
            <a:ext cx="254797" cy="305517"/>
          </a:xfrm>
          <a:prstGeom prst="straightConnector1">
            <a:avLst/>
          </a:prstGeom>
          <a:ln>
            <a:tailEnd type="triangle"/>
          </a:ln>
        </p:spPr>
        <p:style>
          <a:lnRef idx="1">
            <a:schemeClr val="accent5"/>
          </a:lnRef>
          <a:fillRef idx="0">
            <a:schemeClr val="accent5"/>
          </a:fillRef>
          <a:effectRef idx="0">
            <a:schemeClr val="accent5"/>
          </a:effectRef>
          <a:fontRef idx="minor">
            <a:schemeClr val="tx1"/>
          </a:fontRef>
        </p:style>
      </p:cxnSp>
      <p:sp>
        <p:nvSpPr>
          <p:cNvPr id="208" name="Rectangle: Rounded Corners 207">
            <a:extLst>
              <a:ext uri="{FF2B5EF4-FFF2-40B4-BE49-F238E27FC236}">
                <a16:creationId xmlns:a16="http://schemas.microsoft.com/office/drawing/2014/main" id="{09A04673-53FD-F18B-5823-675C477BBDD8}"/>
              </a:ext>
            </a:extLst>
          </p:cNvPr>
          <p:cNvSpPr/>
          <p:nvPr/>
        </p:nvSpPr>
        <p:spPr>
          <a:xfrm>
            <a:off x="107225" y="23917"/>
            <a:ext cx="3423938" cy="797552"/>
          </a:xfrm>
          <a:prstGeom prst="round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US" sz="1000" b="1" u="sng" dirty="0" err="1"/>
              <a:t>Introdution</a:t>
            </a:r>
            <a:r>
              <a:rPr lang="en-US" sz="1000" b="1" u="sng" dirty="0"/>
              <a:t> </a:t>
            </a:r>
          </a:p>
          <a:p>
            <a:pPr algn="ctr"/>
            <a:r>
              <a:rPr lang="en-US" sz="900" dirty="0"/>
              <a:t>In this report, Mood Disorder will be </a:t>
            </a:r>
            <a:r>
              <a:rPr lang="en-US" sz="900" dirty="0" err="1"/>
              <a:t>analysed</a:t>
            </a:r>
            <a:r>
              <a:rPr lang="en-US" sz="900" dirty="0"/>
              <a:t> through its ICD-11 classification, treatments (both past and present), social factors, existing policies, issues, and recommendations in order to have a holistic perspective of its management and care.</a:t>
            </a:r>
          </a:p>
        </p:txBody>
      </p:sp>
    </p:spTree>
    <p:extLst>
      <p:ext uri="{BB962C8B-B14F-4D97-AF65-F5344CB8AC3E}">
        <p14:creationId xmlns:p14="http://schemas.microsoft.com/office/powerpoint/2010/main" val="39100554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62076-6B34-2CE4-860A-B3E916F0191E}"/>
              </a:ext>
            </a:extLst>
          </p:cNvPr>
          <p:cNvSpPr>
            <a:spLocks noGrp="1"/>
          </p:cNvSpPr>
          <p:nvPr>
            <p:ph type="title"/>
          </p:nvPr>
        </p:nvSpPr>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929D6A7F-DFCD-A1F8-789E-398B8C5CFB41}"/>
              </a:ext>
            </a:extLst>
          </p:cNvPr>
          <p:cNvSpPr>
            <a:spLocks noGrp="1"/>
          </p:cNvSpPr>
          <p:nvPr>
            <p:ph idx="1"/>
          </p:nvPr>
        </p:nvSpPr>
        <p:spPr>
          <a:xfrm>
            <a:off x="660400" y="1473200"/>
            <a:ext cx="10693400" cy="4703763"/>
          </a:xfrm>
        </p:spPr>
        <p:txBody>
          <a:bodyPr>
            <a:normAutofit fontScale="25000" lnSpcReduction="20000"/>
          </a:bodyPr>
          <a:lstStyle/>
          <a:p>
            <a:pPr marL="0" indent="0">
              <a:buNone/>
            </a:pPr>
            <a:endParaRPr lang="en-GB" sz="3700" dirty="0"/>
          </a:p>
          <a:p>
            <a:r>
              <a:rPr lang="en-GB" sz="3700" dirty="0"/>
              <a:t>1.	Ahad, A., Sanchez-Gonzalez, M. and Junquera, P. (2023) 'Stigma, characterized by negative stereotypes, prejudice, and discrimination, is a significant impediment in psychiatric care', Journal of Psychiatry and Mental Health. [Module source on stigma.]</a:t>
            </a:r>
          </a:p>
          <a:p>
            <a:r>
              <a:rPr lang="en-GB" sz="3700" dirty="0"/>
              <a:t>2.	BMHP6029 Week 2 Lecture Slides (2026) Psychopathological Classifications and Provisions: historical understandings of mental illness, OCD and stigma. University of Wales Trinity Saint David.</a:t>
            </a:r>
          </a:p>
          <a:p>
            <a:r>
              <a:rPr lang="en-GB" sz="3700" dirty="0"/>
              <a:t>3.	BMHP6029 Week 4 Student Slides (2026) Mental Health Support Services, Depression and Generalised Anxiety Disorder. University of Wales Trinity Saint David.</a:t>
            </a:r>
          </a:p>
          <a:p>
            <a:r>
              <a:rPr lang="en-GB" sz="3700" dirty="0"/>
              <a:t>4.	BMHP6029 Week 7 Materials (2026) Critical perspectives, stigma and concept creep. University of Wales Trinity Saint David.</a:t>
            </a:r>
          </a:p>
          <a:p>
            <a:r>
              <a:rPr lang="en-GB" sz="3700" dirty="0"/>
              <a:t>5.	Cipriani, A., Furukawa, T.A., Salanti, G., </a:t>
            </a:r>
            <a:r>
              <a:rPr lang="en-GB" sz="3700" dirty="0" err="1"/>
              <a:t>Chaimani</a:t>
            </a:r>
            <a:r>
              <a:rPr lang="en-GB" sz="3700" dirty="0"/>
              <a:t>, A., Atkinson, L.Z., Ogawa, Y., Leucht, S., Ruhe, H.G., Turner, E.H., Higgins, J.P.T., Egger, M., Takeshima, N., Hayasaka, Y., Imai, H., Shinohara, K., </a:t>
            </a:r>
            <a:r>
              <a:rPr lang="en-GB" sz="3700" dirty="0" err="1"/>
              <a:t>Tajika</a:t>
            </a:r>
            <a:r>
              <a:rPr lang="en-GB" sz="3700" dirty="0"/>
              <a:t>, A., Ioannidis, J.P.A. and Geddes, J.R. (2018) 'Comparative efficacy and acceptability of 21 antidepressant drugs for the acute treatment of adults with major depressive disorder: a systematic review and network meta-analysis', The Lancet, 391(10128), pp. 1357-1366.</a:t>
            </a:r>
          </a:p>
          <a:p>
            <a:r>
              <a:rPr lang="en-GB" sz="3700" dirty="0"/>
              <a:t>6.	Mind (no date) Treatment for mental health problems. Available at: https://www.mind.org.uk/information-support/types-of-mental-health-problems/mental-health-problems-introduction/treatment-and-support/ (Accessed: 5 July 2026).</a:t>
            </a:r>
          </a:p>
          <a:p>
            <a:r>
              <a:rPr lang="en-GB" sz="3700" dirty="0"/>
              <a:t>7.	National Health Service (no date a) Depression in adults: overview. Available at: https://www.nhs.uk/mental-health/conditions/depression-in-adults/overview/ (Accessed: 5 July 2026).</a:t>
            </a:r>
          </a:p>
          <a:p>
            <a:r>
              <a:rPr lang="en-GB" sz="3700" dirty="0"/>
              <a:t>8.	National Health Service (no date b) Bipolar disorder. Available at: https://www.nhs.uk/mental-health/conditions/bipolar-disorder/ (Accessed: 5 July 2026).</a:t>
            </a:r>
          </a:p>
          <a:p>
            <a:r>
              <a:rPr lang="en-GB" sz="3700" dirty="0"/>
              <a:t>9.	National Health Service (no date c) Overview - Cognitive behavioural therapy (CBT). Available at: https://www.nhs.uk/mental-health/talking-therapies-medicine-treatments/talking-therapies-and-counselling/cognitive-behavioural-therapy-cbt/overview/ (Accessed: 5 July 2026).</a:t>
            </a:r>
          </a:p>
          <a:p>
            <a:r>
              <a:rPr lang="en-GB" sz="3700" dirty="0"/>
              <a:t>10.	National Institute for Health and Care Excellence (2022) Depression in adults: treatment and management. NICE guideline NG222. London: NICE.</a:t>
            </a:r>
          </a:p>
          <a:p>
            <a:r>
              <a:rPr lang="en-GB" sz="3700" dirty="0"/>
              <a:t>11.	UK Government (2023) Health matters: reducing health inequalities in mental illness. Available at: https://www.gov.uk/government/publications/health-matters-reducing-health-inequalities-in-mental-illness/health-matters-reducing-health-inequalities-in-mental-illness (Accessed: 5 July 2026).</a:t>
            </a:r>
          </a:p>
          <a:p>
            <a:r>
              <a:rPr lang="en-GB" sz="3700" dirty="0"/>
              <a:t>12.	World Health Organization (2024) ICD-11 for Mortality and Morbidity Statistics. Geneva: WHO.</a:t>
            </a:r>
          </a:p>
          <a:p>
            <a:r>
              <a:rPr lang="en-GB" sz="3700" dirty="0"/>
              <a:t>13.	World Health Organization (2025) Depressive disorder (depression). Available at: https://www.who.int/news-room/fact-sheets/detail/depression (Accessed: 5 July 2026).</a:t>
            </a:r>
          </a:p>
          <a:p>
            <a:endParaRPr lang="en-GB" dirty="0"/>
          </a:p>
        </p:txBody>
      </p:sp>
    </p:spTree>
    <p:extLst>
      <p:ext uri="{BB962C8B-B14F-4D97-AF65-F5344CB8AC3E}">
        <p14:creationId xmlns:p14="http://schemas.microsoft.com/office/powerpoint/2010/main" val="232112499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243</TotalTime>
  <Words>1462</Words>
  <Application>Microsoft Office PowerPoint</Application>
  <PresentationFormat>Widescreen</PresentationFormat>
  <Paragraphs>89</Paragraphs>
  <Slides>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Algerian</vt:lpstr>
      <vt:lpstr>Aptos</vt:lpstr>
      <vt:lpstr>Aptos Display</vt:lpstr>
      <vt:lpstr>Arial</vt:lpstr>
      <vt:lpstr>Office Theme</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Mona Glal</dc:creator>
  <cp:lastModifiedBy>Nazira Mostafa Suliman Mahmoud (2319081)</cp:lastModifiedBy>
  <cp:revision>2</cp:revision>
  <dcterms:created xsi:type="dcterms:W3CDTF">2026-07-05T18:47:37Z</dcterms:created>
  <dcterms:modified xsi:type="dcterms:W3CDTF">2026-07-05T22:55:43Z</dcterms:modified>
</cp:coreProperties>
</file>