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9" r:id="rId3"/>
    <p:sldId id="260" r:id="rId4"/>
    <p:sldId id="262" r:id="rId5"/>
    <p:sldId id="263" r:id="rId6"/>
    <p:sldId id="265" r:id="rId7"/>
    <p:sldId id="267" r:id="rId8"/>
    <p:sldId id="287" r:id="rId9"/>
    <p:sldId id="288" r:id="rId10"/>
    <p:sldId id="269" r:id="rId11"/>
    <p:sldId id="289" r:id="rId12"/>
    <p:sldId id="270" r:id="rId13"/>
    <p:sldId id="266" r:id="rId14"/>
    <p:sldId id="286" r:id="rId15"/>
    <p:sldId id="285"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6" d="100"/>
          <a:sy n="86" d="100"/>
        </p:scale>
        <p:origin x="562"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06/08/2021</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364339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06/08/2021</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04191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06/08/2021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059907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06/08/2021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933966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06/08/2021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505529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06/08/2021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409847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06/08/2021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538301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06/08/2021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78786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06/08/2021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404736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06/08/2021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738589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06/08/2021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169451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06/08/2021</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1936428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rcpsych.ac.uk/docs/default-source/members/faculties/rehabilitation-and-social-psychiatry/rehab-enabling-recovery-for-people-with-complex-mental-health-needs.pdf?sfvrsn=6b90f31_4" TargetMode="External"/><Relationship Id="rId2" Type="http://schemas.openxmlformats.org/officeDocument/2006/relationships/hyperlink" Target="https://www.youtube.com/watch?v=Rg9RsIQRzL8"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jcpmh.info/wp-content/uploads/jcpmh-rehab-guide.pdf" TargetMode="External"/><Relationship Id="rId2" Type="http://schemas.openxmlformats.org/officeDocument/2006/relationships/hyperlink" Target="https://www.rcpsych.ac.uk/docs/default-source/members/faculties/rehabilitation-and-social-psychiatry/rehab-enabling-recovery-for-people-with-complex-mental-health-needs.pdf?sfvrsn=6b90f31_4"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83076" y="1628801"/>
            <a:ext cx="10582182" cy="1470025"/>
          </a:xfrm>
        </p:spPr>
        <p:txBody>
          <a:bodyPr>
            <a:normAutofit fontScale="90000"/>
          </a:bodyPr>
          <a:lstStyle/>
          <a:p>
            <a:r>
              <a:rPr lang="en-GB" altLang="en-US" sz="5400" b="1" dirty="0">
                <a:solidFill>
                  <a:schemeClr val="bg1"/>
                </a:solidFill>
              </a:rPr>
              <a:t>	Unit-Mental Health Disorders &amp; Psychopathology</a:t>
            </a:r>
          </a:p>
        </p:txBody>
      </p:sp>
      <p:sp>
        <p:nvSpPr>
          <p:cNvPr id="3" name="TextBox 2">
            <a:extLst>
              <a:ext uri="{FF2B5EF4-FFF2-40B4-BE49-F238E27FC236}">
                <a16:creationId xmlns:a16="http://schemas.microsoft.com/office/drawing/2014/main" id="{9D1C96DE-C090-4E6B-AC0B-470FD4653840}"/>
              </a:ext>
            </a:extLst>
          </p:cNvPr>
          <p:cNvSpPr txBox="1"/>
          <p:nvPr/>
        </p:nvSpPr>
        <p:spPr>
          <a:xfrm>
            <a:off x="1903881" y="3759175"/>
            <a:ext cx="8384237" cy="1077218"/>
          </a:xfrm>
          <a:prstGeom prst="rect">
            <a:avLst/>
          </a:prstGeom>
          <a:noFill/>
        </p:spPr>
        <p:txBody>
          <a:bodyPr wrap="square" rtlCol="0">
            <a:spAutoFit/>
          </a:bodyPr>
          <a:lstStyle/>
          <a:p>
            <a:pPr algn="ctr"/>
            <a:r>
              <a:rPr lang="en-GB" sz="2800" b="1" dirty="0">
                <a:solidFill>
                  <a:prstClr val="white"/>
                </a:solidFill>
                <a:latin typeface="Myriad Pro"/>
              </a:rPr>
              <a:t>Week 9 –Mental Health Rehabilitation</a:t>
            </a:r>
          </a:p>
          <a:p>
            <a:pPr algn="ctr"/>
            <a:endParaRPr lang="en-GB" sz="3600" b="1" dirty="0">
              <a:solidFill>
                <a:prstClr val="white"/>
              </a:solidFill>
              <a:latin typeface="Myriad Pro"/>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932A4-E877-44F7-9E25-EF80CB7A221F}"/>
              </a:ext>
            </a:extLst>
          </p:cNvPr>
          <p:cNvSpPr>
            <a:spLocks noGrp="1"/>
          </p:cNvSpPr>
          <p:nvPr>
            <p:ph type="title"/>
          </p:nvPr>
        </p:nvSpPr>
        <p:spPr/>
        <p:txBody>
          <a:bodyPr/>
          <a:lstStyle/>
          <a:p>
            <a:r>
              <a:rPr lang="en-GB" dirty="0"/>
              <a:t>Lesson Objectives </a:t>
            </a:r>
          </a:p>
        </p:txBody>
      </p:sp>
      <p:sp>
        <p:nvSpPr>
          <p:cNvPr id="3" name="Content Placeholder 2">
            <a:extLst>
              <a:ext uri="{FF2B5EF4-FFF2-40B4-BE49-F238E27FC236}">
                <a16:creationId xmlns:a16="http://schemas.microsoft.com/office/drawing/2014/main" id="{07F4F647-AB8B-4144-A285-10B8EA391D25}"/>
              </a:ext>
            </a:extLst>
          </p:cNvPr>
          <p:cNvSpPr>
            <a:spLocks noGrp="1"/>
          </p:cNvSpPr>
          <p:nvPr>
            <p:ph idx="1"/>
          </p:nvPr>
        </p:nvSpPr>
        <p:spPr/>
        <p:txBody>
          <a:bodyPr/>
          <a:lstStyle/>
          <a:p>
            <a:r>
              <a:rPr lang="en-GB" dirty="0"/>
              <a:t>Understanding what mental health rehabilitation means</a:t>
            </a:r>
          </a:p>
          <a:p>
            <a:r>
              <a:rPr lang="en-GB" dirty="0"/>
              <a:t>Examining are the aims of mental health rehabilitation and how it benefits our community</a:t>
            </a:r>
          </a:p>
          <a:p>
            <a:r>
              <a:rPr lang="en-GB" dirty="0"/>
              <a:t>Understanding what mental health rehabilitation practitioners do? </a:t>
            </a:r>
          </a:p>
          <a:p>
            <a:endParaRPr lang="en-GB" dirty="0"/>
          </a:p>
        </p:txBody>
      </p:sp>
    </p:spTree>
    <p:extLst>
      <p:ext uri="{BB962C8B-B14F-4D97-AF65-F5344CB8AC3E}">
        <p14:creationId xmlns:p14="http://schemas.microsoft.com/office/powerpoint/2010/main" val="37470945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1233A-A9BB-465F-A868-F567CD27A727}"/>
              </a:ext>
            </a:extLst>
          </p:cNvPr>
          <p:cNvSpPr>
            <a:spLocks noGrp="1"/>
          </p:cNvSpPr>
          <p:nvPr>
            <p:ph type="title"/>
          </p:nvPr>
        </p:nvSpPr>
        <p:spPr/>
        <p:txBody>
          <a:bodyPr/>
          <a:lstStyle/>
          <a:p>
            <a:r>
              <a:rPr lang="en-GB" dirty="0"/>
              <a:t>What is Mental Health Rehabilitation </a:t>
            </a:r>
          </a:p>
        </p:txBody>
      </p:sp>
      <p:sp>
        <p:nvSpPr>
          <p:cNvPr id="3" name="Content Placeholder 2">
            <a:extLst>
              <a:ext uri="{FF2B5EF4-FFF2-40B4-BE49-F238E27FC236}">
                <a16:creationId xmlns:a16="http://schemas.microsoft.com/office/drawing/2014/main" id="{3CBAA77D-A696-40F6-AD77-77DEB081C557}"/>
              </a:ext>
            </a:extLst>
          </p:cNvPr>
          <p:cNvSpPr>
            <a:spLocks noGrp="1"/>
          </p:cNvSpPr>
          <p:nvPr>
            <p:ph idx="1"/>
          </p:nvPr>
        </p:nvSpPr>
        <p:spPr>
          <a:xfrm>
            <a:off x="609600" y="1600201"/>
            <a:ext cx="11229975" cy="3917032"/>
          </a:xfrm>
        </p:spPr>
        <p:txBody>
          <a:bodyPr>
            <a:normAutofit fontScale="77500" lnSpcReduction="20000"/>
          </a:bodyPr>
          <a:lstStyle/>
          <a:p>
            <a:r>
              <a:rPr lang="en-GB" dirty="0"/>
              <a:t>The word Rehabilitation is derived from the Latin word ‘habilitas’ and it means to prepare someone to reinstate or resume normal life post illness. </a:t>
            </a:r>
          </a:p>
          <a:p>
            <a:r>
              <a:rPr lang="en-GB" dirty="0"/>
              <a:t>It’s about supporting individuals to restore to their former capacity or pre-illness state. </a:t>
            </a:r>
          </a:p>
          <a:p>
            <a:r>
              <a:rPr lang="en-GB" dirty="0"/>
              <a:t>Mental Health Rehabilitation services are designed to help people to recover from chronic mental health conditions and to provide support for those who still find it difficult to cope with everyday life or get on with other people. </a:t>
            </a:r>
          </a:p>
          <a:p>
            <a:r>
              <a:rPr lang="en-GB" dirty="0"/>
              <a:t>It’s aim is to help individuals living with mental health conditions to manage their symptoms, and to provide confidence and support to help them live as independently as possible.</a:t>
            </a:r>
          </a:p>
        </p:txBody>
      </p:sp>
    </p:spTree>
    <p:extLst>
      <p:ext uri="{BB962C8B-B14F-4D97-AF65-F5344CB8AC3E}">
        <p14:creationId xmlns:p14="http://schemas.microsoft.com/office/powerpoint/2010/main" val="9873870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D3B33-6205-46DC-B274-3A5564BCD6AD}"/>
              </a:ext>
            </a:extLst>
          </p:cNvPr>
          <p:cNvSpPr>
            <a:spLocks noGrp="1"/>
          </p:cNvSpPr>
          <p:nvPr>
            <p:ph type="title"/>
          </p:nvPr>
        </p:nvSpPr>
        <p:spPr>
          <a:xfrm>
            <a:off x="609600" y="274638"/>
            <a:ext cx="10972800" cy="994869"/>
          </a:xfrm>
        </p:spPr>
        <p:txBody>
          <a:bodyPr>
            <a:normAutofit fontScale="90000"/>
          </a:bodyPr>
          <a:lstStyle/>
          <a:p>
            <a:r>
              <a:rPr lang="en-GB" dirty="0"/>
              <a:t>Mental Health Rehabilitation Services</a:t>
            </a:r>
            <a:br>
              <a:rPr lang="en-GB" sz="3200" b="0" i="0" dirty="0">
                <a:solidFill>
                  <a:srgbClr val="303030"/>
                </a:solidFill>
                <a:effectLst/>
                <a:latin typeface="Open Sans" panose="020B0606030504020204" pitchFamily="34" charset="0"/>
              </a:rPr>
            </a:br>
            <a:endParaRPr lang="en-GB" sz="3200" dirty="0"/>
          </a:p>
        </p:txBody>
      </p:sp>
      <p:sp>
        <p:nvSpPr>
          <p:cNvPr id="3" name="Content Placeholder 2">
            <a:extLst>
              <a:ext uri="{FF2B5EF4-FFF2-40B4-BE49-F238E27FC236}">
                <a16:creationId xmlns:a16="http://schemas.microsoft.com/office/drawing/2014/main" id="{12E78727-5E0D-48AD-AD2B-EFF93E4238A0}"/>
              </a:ext>
            </a:extLst>
          </p:cNvPr>
          <p:cNvSpPr>
            <a:spLocks noGrp="1"/>
          </p:cNvSpPr>
          <p:nvPr>
            <p:ph idx="1"/>
          </p:nvPr>
        </p:nvSpPr>
        <p:spPr>
          <a:xfrm>
            <a:off x="609599" y="1154097"/>
            <a:ext cx="10972799" cy="4363136"/>
          </a:xfrm>
        </p:spPr>
        <p:txBody>
          <a:bodyPr>
            <a:normAutofit lnSpcReduction="10000"/>
          </a:bodyPr>
          <a:lstStyle/>
          <a:p>
            <a:pPr marL="0" indent="0" algn="l">
              <a:buNone/>
            </a:pPr>
            <a:endParaRPr lang="en-GB" sz="3400" dirty="0">
              <a:solidFill>
                <a:srgbClr val="222222"/>
              </a:solidFill>
              <a:latin typeface="VIC-Regular"/>
            </a:endParaRPr>
          </a:p>
          <a:p>
            <a:pPr algn="l"/>
            <a:r>
              <a:rPr lang="en-GB" sz="2500" dirty="0"/>
              <a:t>The rehabilitation team includes psychiatrists, nurses, occupational therapists, psychologists and social workers.</a:t>
            </a:r>
          </a:p>
          <a:p>
            <a:pPr algn="l">
              <a:buFont typeface="Arial" panose="020B0604020202020204" pitchFamily="34" charset="0"/>
              <a:buChar char="•"/>
            </a:pPr>
            <a:r>
              <a:rPr lang="en-GB" sz="2500" dirty="0"/>
              <a:t>The people with long-term mental health difficulties can't be discharged home as they need support and protection and hence kept in in a specialist rehabilitation service.</a:t>
            </a:r>
          </a:p>
          <a:p>
            <a:pPr algn="l">
              <a:buFont typeface="Arial" panose="020B0604020202020204" pitchFamily="34" charset="0"/>
              <a:buChar char="•"/>
            </a:pPr>
            <a:r>
              <a:rPr lang="en-GB" sz="2500" dirty="0"/>
              <a:t>In the UK , just over half mental health rehabilitation units are based in the community and the rest are based in hospital sites.</a:t>
            </a:r>
          </a:p>
          <a:p>
            <a:pPr algn="l">
              <a:buFont typeface="Arial" panose="020B0604020202020204" pitchFamily="34" charset="0"/>
              <a:buChar char="•"/>
            </a:pPr>
            <a:r>
              <a:rPr lang="en-GB" sz="2500" dirty="0"/>
              <a:t>These services assist one to recover, while accepting that some individuals may still have serious difficulties which need continuing help and support. (RCP,2019)</a:t>
            </a:r>
          </a:p>
          <a:p>
            <a:endParaRPr lang="en-GB" dirty="0"/>
          </a:p>
        </p:txBody>
      </p:sp>
    </p:spTree>
    <p:extLst>
      <p:ext uri="{BB962C8B-B14F-4D97-AF65-F5344CB8AC3E}">
        <p14:creationId xmlns:p14="http://schemas.microsoft.com/office/powerpoint/2010/main" val="11479218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5417A4-CB1B-465A-BFDA-9CB81EF8F574}"/>
              </a:ext>
            </a:extLst>
          </p:cNvPr>
          <p:cNvSpPr>
            <a:spLocks noGrp="1"/>
          </p:cNvSpPr>
          <p:nvPr>
            <p:ph type="title"/>
          </p:nvPr>
        </p:nvSpPr>
        <p:spPr/>
        <p:txBody>
          <a:bodyPr>
            <a:normAutofit fontScale="90000"/>
          </a:bodyPr>
          <a:lstStyle/>
          <a:p>
            <a:r>
              <a:rPr lang="en-GB" dirty="0"/>
              <a:t>Who might need mental health rehabilitation service? </a:t>
            </a:r>
          </a:p>
        </p:txBody>
      </p:sp>
      <p:sp>
        <p:nvSpPr>
          <p:cNvPr id="3" name="Content Placeholder 2">
            <a:extLst>
              <a:ext uri="{FF2B5EF4-FFF2-40B4-BE49-F238E27FC236}">
                <a16:creationId xmlns:a16="http://schemas.microsoft.com/office/drawing/2014/main" id="{CEB03DB0-4BB4-4424-9910-685C2B4F6386}"/>
              </a:ext>
            </a:extLst>
          </p:cNvPr>
          <p:cNvSpPr>
            <a:spLocks noGrp="1"/>
          </p:cNvSpPr>
          <p:nvPr>
            <p:ph idx="1"/>
          </p:nvPr>
        </p:nvSpPr>
        <p:spPr>
          <a:xfrm>
            <a:off x="266330" y="1600201"/>
            <a:ext cx="11316070" cy="3917032"/>
          </a:xfrm>
        </p:spPr>
        <p:txBody>
          <a:bodyPr>
            <a:normAutofit/>
          </a:bodyPr>
          <a:lstStyle/>
          <a:p>
            <a:pPr algn="l"/>
            <a:r>
              <a:rPr lang="en-GB" sz="2500" dirty="0"/>
              <a:t>Mental Health Rehabilitation services are usually provided to those with a diagnosis of schizophrenia, schizoaffective disorder or bipolar disorder. </a:t>
            </a:r>
          </a:p>
          <a:p>
            <a:pPr algn="l"/>
            <a:r>
              <a:rPr lang="en-GB" sz="2500" dirty="0"/>
              <a:t>However, one might require rehabilitation if they display the following difficulties;-</a:t>
            </a:r>
          </a:p>
          <a:p>
            <a:pPr marL="514350" indent="-514350" algn="l">
              <a:buFont typeface="+mj-lt"/>
              <a:buAutoNum type="arabicPeriod"/>
            </a:pPr>
            <a:r>
              <a:rPr lang="en-GB" sz="2500" dirty="0"/>
              <a:t>problems with organising and planning your daily life – finding it hard to plan and carry out regular duties</a:t>
            </a:r>
          </a:p>
          <a:p>
            <a:pPr marL="514350" indent="-514350">
              <a:buFont typeface="+mj-lt"/>
              <a:buAutoNum type="arabicPeriod"/>
            </a:pPr>
            <a:r>
              <a:rPr lang="en-GB" sz="2500" dirty="0"/>
              <a:t>symptoms of mental illness, such as hearing voices that are distressing or make it difficult to communicate with other people</a:t>
            </a:r>
          </a:p>
          <a:p>
            <a:pPr marL="514350" indent="-514350" algn="l">
              <a:buFont typeface="+mj-lt"/>
              <a:buAutoNum type="arabicPeriod"/>
            </a:pPr>
            <a:endParaRPr lang="en-GB" sz="2500" dirty="0"/>
          </a:p>
          <a:p>
            <a:pPr marL="514350" indent="-514350" algn="l">
              <a:buFont typeface="+mj-lt"/>
              <a:buAutoNum type="arabicPeriod"/>
            </a:pPr>
            <a:endParaRPr lang="en-GB" sz="2800" dirty="0">
              <a:solidFill>
                <a:srgbClr val="222222"/>
              </a:solidFill>
              <a:latin typeface="VIC-Regular"/>
            </a:endParaRPr>
          </a:p>
          <a:p>
            <a:pPr algn="l"/>
            <a:endParaRPr lang="en-GB" sz="2800" dirty="0">
              <a:solidFill>
                <a:srgbClr val="222222"/>
              </a:solidFill>
              <a:latin typeface="VIC-Regular"/>
            </a:endParaRPr>
          </a:p>
          <a:p>
            <a:endParaRPr lang="en-GB" dirty="0"/>
          </a:p>
        </p:txBody>
      </p:sp>
    </p:spTree>
    <p:extLst>
      <p:ext uri="{BB962C8B-B14F-4D97-AF65-F5344CB8AC3E}">
        <p14:creationId xmlns:p14="http://schemas.microsoft.com/office/powerpoint/2010/main" val="41320874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FC10B-8EA7-41FB-B0B9-8781505C66C5}"/>
              </a:ext>
            </a:extLst>
          </p:cNvPr>
          <p:cNvSpPr>
            <a:spLocks noGrp="1"/>
          </p:cNvSpPr>
          <p:nvPr>
            <p:ph type="title"/>
          </p:nvPr>
        </p:nvSpPr>
        <p:spPr>
          <a:xfrm>
            <a:off x="168676" y="274638"/>
            <a:ext cx="11816178" cy="1143000"/>
          </a:xfrm>
        </p:spPr>
        <p:txBody>
          <a:bodyPr>
            <a:normAutofit fontScale="90000"/>
          </a:bodyPr>
          <a:lstStyle/>
          <a:p>
            <a:r>
              <a:rPr lang="en-GB" dirty="0"/>
              <a:t>Who might need mental health rehabilitation service? </a:t>
            </a:r>
          </a:p>
        </p:txBody>
      </p:sp>
      <p:sp>
        <p:nvSpPr>
          <p:cNvPr id="3" name="Content Placeholder 2">
            <a:extLst>
              <a:ext uri="{FF2B5EF4-FFF2-40B4-BE49-F238E27FC236}">
                <a16:creationId xmlns:a16="http://schemas.microsoft.com/office/drawing/2014/main" id="{CB390B06-92ED-4C0F-9355-CAD729581697}"/>
              </a:ext>
            </a:extLst>
          </p:cNvPr>
          <p:cNvSpPr>
            <a:spLocks noGrp="1"/>
          </p:cNvSpPr>
          <p:nvPr>
            <p:ph idx="1"/>
          </p:nvPr>
        </p:nvSpPr>
        <p:spPr>
          <a:xfrm>
            <a:off x="168676" y="1417638"/>
            <a:ext cx="11940466" cy="4099595"/>
          </a:xfrm>
        </p:spPr>
        <p:txBody>
          <a:bodyPr>
            <a:normAutofit fontScale="85000" lnSpcReduction="20000"/>
          </a:bodyPr>
          <a:lstStyle/>
          <a:p>
            <a:pPr marL="0" indent="0" algn="just">
              <a:buNone/>
            </a:pPr>
            <a:r>
              <a:rPr lang="en-GB" sz="2800" dirty="0"/>
              <a:t>3-Being exploited or abused by others</a:t>
            </a:r>
          </a:p>
          <a:p>
            <a:pPr marL="0" indent="0" algn="just">
              <a:buNone/>
            </a:pPr>
            <a:r>
              <a:rPr lang="en-GB" sz="2800" dirty="0"/>
              <a:t>4-Behaving in ways that other people find difficult or threatening - this can lead to contact with the police or courts</a:t>
            </a:r>
          </a:p>
          <a:p>
            <a:pPr marL="0" indent="0" algn="just">
              <a:buNone/>
            </a:pPr>
            <a:r>
              <a:rPr lang="en-GB" sz="2800" dirty="0"/>
              <a:t>5-Harmful use of alcohol and non-prescribed ("street") drugs.</a:t>
            </a:r>
          </a:p>
          <a:p>
            <a:pPr marL="0" indent="0" algn="just">
              <a:buNone/>
            </a:pPr>
            <a:endParaRPr lang="en-GB" sz="2800" b="1" i="1" dirty="0"/>
          </a:p>
          <a:p>
            <a:pPr marL="0" indent="0" algn="just">
              <a:buNone/>
            </a:pPr>
            <a:r>
              <a:rPr lang="en-GB" sz="2800" b="1" i="1" dirty="0"/>
              <a:t>It’s also important to remember that one might have difficulties because:</a:t>
            </a:r>
          </a:p>
          <a:p>
            <a:pPr algn="just">
              <a:buFont typeface="Arial" panose="020B0604020202020204" pitchFamily="34" charset="0"/>
              <a:buChar char="•"/>
            </a:pPr>
            <a:r>
              <a:rPr lang="en-GB" sz="2800" dirty="0"/>
              <a:t>medication just doesn't work well enough for them and their illness affects their concentration, motivation and ability to organise. </a:t>
            </a:r>
          </a:p>
          <a:p>
            <a:pPr algn="just"/>
            <a:r>
              <a:rPr lang="en-GB" sz="2800" dirty="0"/>
              <a:t>suffer from depression and anxiety</a:t>
            </a:r>
          </a:p>
          <a:p>
            <a:pPr algn="just"/>
            <a:r>
              <a:rPr lang="en-GB" sz="2800" dirty="0"/>
              <a:t>struggle to manage everyday activities – like self-care, budgeting, shopping, cooking, managing finances etc. </a:t>
            </a:r>
          </a:p>
          <a:p>
            <a:endParaRPr lang="en-GB" dirty="0"/>
          </a:p>
          <a:p>
            <a:pPr algn="l">
              <a:buFont typeface="Arial" panose="020B0604020202020204" pitchFamily="34" charset="0"/>
              <a:buChar char="•"/>
            </a:pPr>
            <a:endParaRPr lang="en-GB" dirty="0"/>
          </a:p>
          <a:p>
            <a:pPr marL="0" indent="0" algn="l">
              <a:buNone/>
            </a:pPr>
            <a:endParaRPr lang="en-GB" dirty="0"/>
          </a:p>
          <a:p>
            <a:pPr marL="0" indent="0">
              <a:buNone/>
            </a:pPr>
            <a:endParaRPr lang="en-GB" dirty="0"/>
          </a:p>
        </p:txBody>
      </p:sp>
    </p:spTree>
    <p:extLst>
      <p:ext uri="{BB962C8B-B14F-4D97-AF65-F5344CB8AC3E}">
        <p14:creationId xmlns:p14="http://schemas.microsoft.com/office/powerpoint/2010/main" val="20302232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59EAC-5C4A-409A-A547-FFCC79A457AB}"/>
              </a:ext>
            </a:extLst>
          </p:cNvPr>
          <p:cNvSpPr>
            <a:spLocks noGrp="1"/>
          </p:cNvSpPr>
          <p:nvPr>
            <p:ph type="title"/>
          </p:nvPr>
        </p:nvSpPr>
        <p:spPr>
          <a:xfrm>
            <a:off x="292963" y="274638"/>
            <a:ext cx="11606073" cy="808438"/>
          </a:xfrm>
        </p:spPr>
        <p:txBody>
          <a:bodyPr>
            <a:normAutofit fontScale="90000"/>
          </a:bodyPr>
          <a:lstStyle/>
          <a:p>
            <a:r>
              <a:rPr lang="en-GB" dirty="0"/>
              <a:t>When are people referred to rehabilitation service?</a:t>
            </a:r>
          </a:p>
        </p:txBody>
      </p:sp>
      <p:sp>
        <p:nvSpPr>
          <p:cNvPr id="3" name="Content Placeholder 2">
            <a:extLst>
              <a:ext uri="{FF2B5EF4-FFF2-40B4-BE49-F238E27FC236}">
                <a16:creationId xmlns:a16="http://schemas.microsoft.com/office/drawing/2014/main" id="{4481719B-62E5-451A-99C7-F597ABA9E531}"/>
              </a:ext>
            </a:extLst>
          </p:cNvPr>
          <p:cNvSpPr>
            <a:spLocks noGrp="1"/>
          </p:cNvSpPr>
          <p:nvPr>
            <p:ph idx="1"/>
          </p:nvPr>
        </p:nvSpPr>
        <p:spPr>
          <a:xfrm>
            <a:off x="292963" y="1073551"/>
            <a:ext cx="11606072" cy="4434157"/>
          </a:xfrm>
        </p:spPr>
        <p:txBody>
          <a:bodyPr>
            <a:noAutofit/>
          </a:bodyPr>
          <a:lstStyle/>
          <a:p>
            <a:pPr marL="0" indent="0" algn="just">
              <a:buNone/>
            </a:pPr>
            <a:endParaRPr lang="en-GB" sz="2000" b="1" i="1" dirty="0"/>
          </a:p>
          <a:p>
            <a:pPr algn="just">
              <a:buFont typeface="Arial" panose="020B0604020202020204" pitchFamily="34" charset="0"/>
              <a:buChar char="•"/>
            </a:pPr>
            <a:r>
              <a:rPr lang="en-GB" sz="2000" dirty="0"/>
              <a:t>Rehabilitation services are suggested for those who usually have had several hospital admissions or are suffering from mental health problems for a few years. </a:t>
            </a:r>
          </a:p>
          <a:p>
            <a:pPr algn="just">
              <a:buFont typeface="Arial" panose="020B0604020202020204" pitchFamily="34" charset="0"/>
              <a:buChar char="•"/>
            </a:pPr>
            <a:r>
              <a:rPr lang="en-GB" sz="2000" dirty="0"/>
              <a:t>The rehabilitation service can also sometimes be helpful if an individual is trying to get over a first episode of illness.</a:t>
            </a:r>
          </a:p>
          <a:p>
            <a:pPr algn="just">
              <a:buFont typeface="Arial" panose="020B0604020202020204" pitchFamily="34" charset="0"/>
              <a:buChar char="•"/>
            </a:pPr>
            <a:r>
              <a:rPr lang="en-GB" sz="2000" dirty="0"/>
              <a:t>The rehabilitation service is also helpful when moving to a placement with less support and supervision- for ex leaving a forensic or secure service or when moving from residential care to a more independent home in the community.</a:t>
            </a:r>
          </a:p>
          <a:p>
            <a:pPr algn="just">
              <a:buFont typeface="Arial" panose="020B0604020202020204" pitchFamily="34" charset="0"/>
              <a:buChar char="•"/>
            </a:pPr>
            <a:r>
              <a:rPr lang="en-GB" sz="2000" dirty="0"/>
              <a:t>The structured environment and intensive therapeutic programmes that are available on a rehabilitation unit are very useful for anyone living with complex, severe or chronic mental illnesses.  </a:t>
            </a:r>
          </a:p>
          <a:p>
            <a:pPr marL="0" indent="0" algn="just">
              <a:buNone/>
            </a:pPr>
            <a:endParaRPr lang="en-GB" sz="2000" dirty="0"/>
          </a:p>
        </p:txBody>
      </p:sp>
    </p:spTree>
    <p:extLst>
      <p:ext uri="{BB962C8B-B14F-4D97-AF65-F5344CB8AC3E}">
        <p14:creationId xmlns:p14="http://schemas.microsoft.com/office/powerpoint/2010/main" val="9843826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3188C-E8E8-420E-A8D6-66711D97D5F3}"/>
              </a:ext>
            </a:extLst>
          </p:cNvPr>
          <p:cNvSpPr>
            <a:spLocks noGrp="1"/>
          </p:cNvSpPr>
          <p:nvPr>
            <p:ph type="title"/>
          </p:nvPr>
        </p:nvSpPr>
        <p:spPr/>
        <p:txBody>
          <a:bodyPr/>
          <a:lstStyle/>
          <a:p>
            <a:r>
              <a:rPr lang="en-GB" dirty="0"/>
              <a:t>Aims of mental health rehabilitation </a:t>
            </a:r>
          </a:p>
        </p:txBody>
      </p:sp>
      <p:sp>
        <p:nvSpPr>
          <p:cNvPr id="3" name="Content Placeholder 2">
            <a:extLst>
              <a:ext uri="{FF2B5EF4-FFF2-40B4-BE49-F238E27FC236}">
                <a16:creationId xmlns:a16="http://schemas.microsoft.com/office/drawing/2014/main" id="{022145A6-C032-4C53-84B7-3C265BDC22BE}"/>
              </a:ext>
            </a:extLst>
          </p:cNvPr>
          <p:cNvSpPr>
            <a:spLocks noGrp="1"/>
          </p:cNvSpPr>
          <p:nvPr>
            <p:ph idx="1"/>
          </p:nvPr>
        </p:nvSpPr>
        <p:spPr/>
        <p:txBody>
          <a:bodyPr>
            <a:normAutofit fontScale="77500" lnSpcReduction="20000"/>
          </a:bodyPr>
          <a:lstStyle/>
          <a:p>
            <a:pPr algn="l"/>
            <a:r>
              <a:rPr lang="en-GB" dirty="0"/>
              <a:t>Professionals working in rehabilitation services support people with their specific mental health conditions and problems and usually works for months or years till the patients feel more confident and improve. The </a:t>
            </a:r>
            <a:r>
              <a:rPr lang="en-GB" b="1" i="1" dirty="0"/>
              <a:t>ultimate goal </a:t>
            </a:r>
            <a:r>
              <a:rPr lang="en-GB" dirty="0"/>
              <a:t>of any mental health rehabilitation service are-</a:t>
            </a:r>
          </a:p>
          <a:p>
            <a:pPr algn="l">
              <a:buFont typeface="Arial" panose="020B0604020202020204" pitchFamily="34" charset="0"/>
              <a:buChar char="•"/>
            </a:pPr>
            <a:r>
              <a:rPr lang="en-GB" dirty="0"/>
              <a:t>Relearning-To help patients learn or re-learn life skills.</a:t>
            </a:r>
          </a:p>
          <a:p>
            <a:pPr algn="l">
              <a:buFont typeface="Arial" panose="020B0604020202020204" pitchFamily="34" charset="0"/>
              <a:buChar char="•"/>
            </a:pPr>
            <a:r>
              <a:rPr lang="en-GB" dirty="0"/>
              <a:t>Confidence Building-To help patients get their confidence back.</a:t>
            </a:r>
          </a:p>
          <a:p>
            <a:pPr algn="l">
              <a:buFont typeface="Arial" panose="020B0604020202020204" pitchFamily="34" charset="0"/>
              <a:buChar char="•"/>
            </a:pPr>
            <a:r>
              <a:rPr lang="en-GB" dirty="0"/>
              <a:t>Self-Dependence-To help them cope better without much help.</a:t>
            </a:r>
          </a:p>
          <a:p>
            <a:pPr algn="l">
              <a:buFont typeface="Arial" panose="020B0604020202020204" pitchFamily="34" charset="0"/>
              <a:buChar char="•"/>
            </a:pPr>
            <a:r>
              <a:rPr lang="en-GB" dirty="0"/>
              <a:t>Empowerment-To achieve the things patients want or dream about-like living in their own flat, getting a job or having a family.</a:t>
            </a:r>
          </a:p>
          <a:p>
            <a:pPr algn="l">
              <a:buFont typeface="Arial" panose="020B0604020202020204" pitchFamily="34" charset="0"/>
              <a:buChar char="•"/>
            </a:pPr>
            <a:r>
              <a:rPr lang="en-GB" dirty="0"/>
              <a:t>Promoting Self-esteem and independent living-To feel independent and comfortable with life.</a:t>
            </a:r>
          </a:p>
          <a:p>
            <a:pPr algn="l"/>
            <a:endParaRPr lang="en-GB" dirty="0"/>
          </a:p>
          <a:p>
            <a:pPr algn="l"/>
            <a:endParaRPr lang="en-GB" dirty="0"/>
          </a:p>
        </p:txBody>
      </p:sp>
    </p:spTree>
    <p:extLst>
      <p:ext uri="{BB962C8B-B14F-4D97-AF65-F5344CB8AC3E}">
        <p14:creationId xmlns:p14="http://schemas.microsoft.com/office/powerpoint/2010/main" val="39824982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37CB6-FA2F-4454-9411-45AD374DA8A2}"/>
              </a:ext>
            </a:extLst>
          </p:cNvPr>
          <p:cNvSpPr>
            <a:spLocks noGrp="1"/>
          </p:cNvSpPr>
          <p:nvPr>
            <p:ph type="title"/>
          </p:nvPr>
        </p:nvSpPr>
        <p:spPr/>
        <p:txBody>
          <a:bodyPr/>
          <a:lstStyle/>
          <a:p>
            <a:r>
              <a:rPr lang="en-GB" dirty="0"/>
              <a:t>Support and Treatments Available </a:t>
            </a:r>
          </a:p>
        </p:txBody>
      </p:sp>
      <p:sp>
        <p:nvSpPr>
          <p:cNvPr id="3" name="Content Placeholder 2">
            <a:extLst>
              <a:ext uri="{FF2B5EF4-FFF2-40B4-BE49-F238E27FC236}">
                <a16:creationId xmlns:a16="http://schemas.microsoft.com/office/drawing/2014/main" id="{FC1485FE-C691-408A-88FB-92CE0FABED57}"/>
              </a:ext>
            </a:extLst>
          </p:cNvPr>
          <p:cNvSpPr>
            <a:spLocks noGrp="1"/>
          </p:cNvSpPr>
          <p:nvPr>
            <p:ph idx="1"/>
          </p:nvPr>
        </p:nvSpPr>
        <p:spPr>
          <a:xfrm>
            <a:off x="333375" y="1276350"/>
            <a:ext cx="11706225" cy="4240883"/>
          </a:xfrm>
        </p:spPr>
        <p:txBody>
          <a:bodyPr>
            <a:normAutofit fontScale="62500" lnSpcReduction="20000"/>
          </a:bodyPr>
          <a:lstStyle/>
          <a:p>
            <a:pPr algn="l">
              <a:buFont typeface="Arial" panose="020B0604020202020204" pitchFamily="34" charset="0"/>
              <a:buChar char="•"/>
            </a:pPr>
            <a:r>
              <a:rPr lang="en-GB" sz="3600" dirty="0"/>
              <a:t>Medication Management</a:t>
            </a:r>
          </a:p>
          <a:p>
            <a:pPr algn="l">
              <a:buFont typeface="Arial" panose="020B0604020202020204" pitchFamily="34" charset="0"/>
              <a:buChar char="•"/>
            </a:pPr>
            <a:r>
              <a:rPr lang="en-GB" sz="3600" dirty="0"/>
              <a:t>Talking therapies (e.g., cognitive behaviour therapy and specific work with families and carers).</a:t>
            </a:r>
          </a:p>
          <a:p>
            <a:pPr algn="l">
              <a:buFont typeface="Arial" panose="020B0604020202020204" pitchFamily="34" charset="0"/>
              <a:buChar char="•"/>
            </a:pPr>
            <a:r>
              <a:rPr lang="en-GB" sz="3600" dirty="0"/>
              <a:t>Guidance on healthy living (e.g., diet, exercise and stopping smoking).</a:t>
            </a:r>
          </a:p>
          <a:p>
            <a:pPr algn="l">
              <a:buFont typeface="Arial" panose="020B0604020202020204" pitchFamily="34" charset="0"/>
              <a:buChar char="•"/>
            </a:pPr>
            <a:r>
              <a:rPr lang="en-GB" sz="3600" dirty="0"/>
              <a:t>Help to reduce or stop alcohol and street drug use.</a:t>
            </a:r>
          </a:p>
          <a:p>
            <a:pPr algn="l">
              <a:buFont typeface="Arial" panose="020B0604020202020204" pitchFamily="34" charset="0"/>
              <a:buChar char="•"/>
            </a:pPr>
            <a:r>
              <a:rPr lang="en-GB" sz="3600" dirty="0"/>
              <a:t>Support to manage everyday activities such as personal hygiene, laundry and more complex living skills such as budgeting, shopping and cooking.</a:t>
            </a:r>
          </a:p>
          <a:p>
            <a:pPr algn="l">
              <a:buFont typeface="Arial" panose="020B0604020202020204" pitchFamily="34" charset="0"/>
              <a:buChar char="•"/>
            </a:pPr>
            <a:r>
              <a:rPr lang="en-GB" sz="3600" dirty="0"/>
              <a:t>Help with accommodation and social security benefits.</a:t>
            </a:r>
          </a:p>
          <a:p>
            <a:pPr algn="l">
              <a:buFont typeface="Arial" panose="020B0604020202020204" pitchFamily="34" charset="0"/>
              <a:buChar char="•"/>
            </a:pPr>
            <a:r>
              <a:rPr lang="en-GB" sz="3600" dirty="0"/>
              <a:t>Sometimes legal advice</a:t>
            </a:r>
          </a:p>
          <a:p>
            <a:r>
              <a:rPr lang="en-GB" sz="3600" dirty="0"/>
              <a:t>As patients get better, they will be encouraged to spend more time in the community- to do some sport, have a social life, do a course, learn some skills for work, or to get a job.</a:t>
            </a:r>
          </a:p>
          <a:p>
            <a:pPr algn="l">
              <a:buFont typeface="Arial" panose="020B0604020202020204" pitchFamily="34" charset="0"/>
              <a:buChar char="•"/>
            </a:pPr>
            <a:endParaRPr lang="en-GB" sz="3600" dirty="0"/>
          </a:p>
          <a:p>
            <a:pPr marL="0" indent="0">
              <a:buNone/>
            </a:pPr>
            <a:endParaRPr lang="en-GB" sz="3200" dirty="0"/>
          </a:p>
          <a:p>
            <a:endParaRPr lang="en-GB" dirty="0"/>
          </a:p>
        </p:txBody>
      </p:sp>
    </p:spTree>
    <p:extLst>
      <p:ext uri="{BB962C8B-B14F-4D97-AF65-F5344CB8AC3E}">
        <p14:creationId xmlns:p14="http://schemas.microsoft.com/office/powerpoint/2010/main" val="29024739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019ED-3662-4B76-AB9F-460CD2AC0EFA}"/>
              </a:ext>
            </a:extLst>
          </p:cNvPr>
          <p:cNvSpPr>
            <a:spLocks noGrp="1"/>
          </p:cNvSpPr>
          <p:nvPr>
            <p:ph type="title"/>
          </p:nvPr>
        </p:nvSpPr>
        <p:spPr/>
        <p:txBody>
          <a:bodyPr/>
          <a:lstStyle/>
          <a:p>
            <a:r>
              <a:rPr lang="en-GB" dirty="0"/>
              <a:t>Role of Rehabilitation Practitioner</a:t>
            </a:r>
          </a:p>
        </p:txBody>
      </p:sp>
      <p:sp>
        <p:nvSpPr>
          <p:cNvPr id="3" name="Content Placeholder 2">
            <a:extLst>
              <a:ext uri="{FF2B5EF4-FFF2-40B4-BE49-F238E27FC236}">
                <a16:creationId xmlns:a16="http://schemas.microsoft.com/office/drawing/2014/main" id="{3190B90E-6334-4D81-98B8-A32310D5455C}"/>
              </a:ext>
            </a:extLst>
          </p:cNvPr>
          <p:cNvSpPr>
            <a:spLocks noGrp="1"/>
          </p:cNvSpPr>
          <p:nvPr>
            <p:ph idx="1"/>
          </p:nvPr>
        </p:nvSpPr>
        <p:spPr>
          <a:xfrm>
            <a:off x="248575" y="1154097"/>
            <a:ext cx="11665257" cy="4363136"/>
          </a:xfrm>
        </p:spPr>
        <p:txBody>
          <a:bodyPr>
            <a:normAutofit fontScale="85000" lnSpcReduction="20000"/>
          </a:bodyPr>
          <a:lstStyle/>
          <a:p>
            <a:pPr marL="0" indent="0">
              <a:buNone/>
            </a:pPr>
            <a:endParaRPr lang="en-GB" b="1" i="1" dirty="0"/>
          </a:p>
          <a:p>
            <a:pPr algn="l"/>
            <a:r>
              <a:rPr lang="en-GB" dirty="0"/>
              <a:t>Rehabilitation psychiatrists and psychologists have specialist expertise in the long-term treatment and care of people with severe mental illness and complex needs. </a:t>
            </a:r>
          </a:p>
          <a:p>
            <a:pPr algn="l"/>
            <a:r>
              <a:rPr lang="en-GB" dirty="0"/>
              <a:t>They look at the long-term possibilities for the patient, not just symptoms of the illness, and work closely within a team of other professionals. They also provide:</a:t>
            </a:r>
          </a:p>
          <a:p>
            <a:pPr marL="0" indent="0" algn="l">
              <a:buNone/>
            </a:pPr>
            <a:r>
              <a:rPr lang="en-GB" dirty="0"/>
              <a:t>1-thorough assessment and treatment</a:t>
            </a:r>
          </a:p>
          <a:p>
            <a:pPr marL="0" indent="0" algn="l">
              <a:buNone/>
            </a:pPr>
            <a:r>
              <a:rPr lang="en-GB" dirty="0"/>
              <a:t>2-advice to colleagues on the diagnosis and management of severe and complex mental health problems for people who are not helped quickly by standard treatments</a:t>
            </a:r>
          </a:p>
          <a:p>
            <a:pPr marL="0" indent="0" algn="just">
              <a:buNone/>
            </a:pPr>
            <a:endParaRPr lang="en-GB" dirty="0"/>
          </a:p>
        </p:txBody>
      </p:sp>
    </p:spTree>
    <p:extLst>
      <p:ext uri="{BB962C8B-B14F-4D97-AF65-F5344CB8AC3E}">
        <p14:creationId xmlns:p14="http://schemas.microsoft.com/office/powerpoint/2010/main" val="10582685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B797A1-69A8-460D-9975-FBCFEFE45482}"/>
              </a:ext>
            </a:extLst>
          </p:cNvPr>
          <p:cNvSpPr>
            <a:spLocks noGrp="1"/>
          </p:cNvSpPr>
          <p:nvPr>
            <p:ph type="title"/>
          </p:nvPr>
        </p:nvSpPr>
        <p:spPr/>
        <p:txBody>
          <a:bodyPr/>
          <a:lstStyle/>
          <a:p>
            <a:r>
              <a:rPr lang="en-GB" dirty="0"/>
              <a:t>Role of Rehabilitation Practitioner</a:t>
            </a:r>
          </a:p>
        </p:txBody>
      </p:sp>
      <p:sp>
        <p:nvSpPr>
          <p:cNvPr id="3" name="Content Placeholder 2">
            <a:extLst>
              <a:ext uri="{FF2B5EF4-FFF2-40B4-BE49-F238E27FC236}">
                <a16:creationId xmlns:a16="http://schemas.microsoft.com/office/drawing/2014/main" id="{CAB9F86E-6B92-4951-A363-4783D808E82E}"/>
              </a:ext>
            </a:extLst>
          </p:cNvPr>
          <p:cNvSpPr>
            <a:spLocks noGrp="1"/>
          </p:cNvSpPr>
          <p:nvPr>
            <p:ph idx="1"/>
          </p:nvPr>
        </p:nvSpPr>
        <p:spPr>
          <a:xfrm>
            <a:off x="680621" y="1677879"/>
            <a:ext cx="10972800" cy="3404347"/>
          </a:xfrm>
        </p:spPr>
        <p:txBody>
          <a:bodyPr>
            <a:normAutofit/>
          </a:bodyPr>
          <a:lstStyle/>
          <a:p>
            <a:pPr marL="0" indent="0" algn="l">
              <a:buNone/>
            </a:pPr>
            <a:r>
              <a:rPr lang="en-GB" sz="2700" dirty="0"/>
              <a:t>3-They advice on residential and community support services</a:t>
            </a:r>
          </a:p>
          <a:p>
            <a:pPr marL="0" indent="0" algn="l">
              <a:buNone/>
            </a:pPr>
            <a:r>
              <a:rPr lang="en-GB" sz="2700" dirty="0"/>
              <a:t>4-They also advice to commissioners about what services should be developed, and how to run high-cost placements</a:t>
            </a:r>
          </a:p>
          <a:p>
            <a:pPr marL="0" indent="0" algn="l">
              <a:buNone/>
            </a:pPr>
            <a:r>
              <a:rPr lang="en-GB" sz="2700" dirty="0"/>
              <a:t>5-Assist in joint working with voluntary sector agencies that provide supported housing and work opportunities for rehabilitation patients as they recover.</a:t>
            </a:r>
          </a:p>
          <a:p>
            <a:pPr algn="l">
              <a:buFont typeface="Arial" panose="020B0604020202020204" pitchFamily="34" charset="0"/>
              <a:buChar char="•"/>
            </a:pPr>
            <a:endParaRPr lang="en-GB" dirty="0"/>
          </a:p>
          <a:p>
            <a:endParaRPr lang="en-GB" dirty="0"/>
          </a:p>
        </p:txBody>
      </p:sp>
    </p:spTree>
    <p:extLst>
      <p:ext uri="{BB962C8B-B14F-4D97-AF65-F5344CB8AC3E}">
        <p14:creationId xmlns:p14="http://schemas.microsoft.com/office/powerpoint/2010/main" val="34431321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333B8-CCC3-4B78-8C71-4093B98FB98B}"/>
              </a:ext>
            </a:extLst>
          </p:cNvPr>
          <p:cNvSpPr>
            <a:spLocks noGrp="1"/>
          </p:cNvSpPr>
          <p:nvPr>
            <p:ph type="title"/>
          </p:nvPr>
        </p:nvSpPr>
        <p:spPr/>
        <p:txBody>
          <a:bodyPr/>
          <a:lstStyle/>
          <a:p>
            <a:r>
              <a:rPr lang="en-GB" dirty="0"/>
              <a:t>Types of Rehabilitation Services </a:t>
            </a:r>
          </a:p>
        </p:txBody>
      </p:sp>
      <p:sp>
        <p:nvSpPr>
          <p:cNvPr id="3" name="Content Placeholder 2">
            <a:extLst>
              <a:ext uri="{FF2B5EF4-FFF2-40B4-BE49-F238E27FC236}">
                <a16:creationId xmlns:a16="http://schemas.microsoft.com/office/drawing/2014/main" id="{1BBFBC5B-02AA-42A4-8B11-16DF323044D5}"/>
              </a:ext>
            </a:extLst>
          </p:cNvPr>
          <p:cNvSpPr>
            <a:spLocks noGrp="1"/>
          </p:cNvSpPr>
          <p:nvPr>
            <p:ph idx="1"/>
          </p:nvPr>
        </p:nvSpPr>
        <p:spPr>
          <a:xfrm>
            <a:off x="301841" y="1349406"/>
            <a:ext cx="11629747" cy="4167827"/>
          </a:xfrm>
        </p:spPr>
        <p:txBody>
          <a:bodyPr>
            <a:normAutofit fontScale="70000" lnSpcReduction="20000"/>
          </a:bodyPr>
          <a:lstStyle/>
          <a:p>
            <a:pPr marL="0" indent="0">
              <a:buNone/>
            </a:pPr>
            <a:r>
              <a:rPr lang="en-GB" dirty="0"/>
              <a:t> </a:t>
            </a:r>
          </a:p>
          <a:p>
            <a:pPr marL="0" indent="0" algn="l">
              <a:buNone/>
            </a:pPr>
            <a:r>
              <a:rPr lang="en-GB" b="1" i="1" dirty="0"/>
              <a:t>1)Inpatient Rehabilitation- </a:t>
            </a:r>
            <a:r>
              <a:rPr lang="en-GB" dirty="0"/>
              <a:t>This service is provided when patients are first admitted to a rehabilitation service. Then a detailed assessment is conducted which will include patients  views and preferences.</a:t>
            </a:r>
          </a:p>
          <a:p>
            <a:pPr algn="l"/>
            <a:r>
              <a:rPr lang="en-GB" dirty="0"/>
              <a:t>The staff will also discuss a care plan with patients and confirm  sometimes with a carer or family members.</a:t>
            </a:r>
          </a:p>
          <a:p>
            <a:pPr marL="0" indent="0" algn="l">
              <a:buNone/>
            </a:pPr>
            <a:r>
              <a:rPr lang="en-GB" b="1" i="1" dirty="0"/>
              <a:t>2) Community Rehabilitation-</a:t>
            </a:r>
            <a:r>
              <a:rPr lang="en-GB" dirty="0"/>
              <a:t>These services support people who have made the move from a rehabilitation unit to some form of supported accommodation, but who require ongoing support with their day-to-day lives, both social and personal.</a:t>
            </a:r>
            <a:r>
              <a:rPr lang="en-GB" b="0" i="0" dirty="0">
                <a:solidFill>
                  <a:srgbClr val="666666"/>
                </a:solidFill>
                <a:effectLst/>
                <a:latin typeface="Montserrat"/>
              </a:rPr>
              <a:t> </a:t>
            </a:r>
          </a:p>
          <a:p>
            <a:pPr algn="l"/>
            <a:r>
              <a:rPr lang="en-GB" sz="3100" dirty="0"/>
              <a:t>The community support teams will continue the work of the rehabilitation unit. They will work with patients to update their care plan and make sure that it progresses. They will support patients with medication management, daily activities and also look after their domestic chores.</a:t>
            </a:r>
          </a:p>
        </p:txBody>
      </p:sp>
    </p:spTree>
    <p:extLst>
      <p:ext uri="{BB962C8B-B14F-4D97-AF65-F5344CB8AC3E}">
        <p14:creationId xmlns:p14="http://schemas.microsoft.com/office/powerpoint/2010/main" val="12070913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9FF6B-2967-477E-B9C4-CC00310D65FA}"/>
              </a:ext>
            </a:extLst>
          </p:cNvPr>
          <p:cNvSpPr>
            <a:spLocks noGrp="1"/>
          </p:cNvSpPr>
          <p:nvPr>
            <p:ph type="title"/>
          </p:nvPr>
        </p:nvSpPr>
        <p:spPr/>
        <p:txBody>
          <a:bodyPr/>
          <a:lstStyle/>
          <a:p>
            <a:r>
              <a:rPr lang="en-GB" dirty="0"/>
              <a:t>Time for Activity!!</a:t>
            </a:r>
          </a:p>
        </p:txBody>
      </p:sp>
      <p:sp>
        <p:nvSpPr>
          <p:cNvPr id="3" name="Content Placeholder 2">
            <a:extLst>
              <a:ext uri="{FF2B5EF4-FFF2-40B4-BE49-F238E27FC236}">
                <a16:creationId xmlns:a16="http://schemas.microsoft.com/office/drawing/2014/main" id="{6B1CB5AB-EE1C-4886-974B-CA3EB716ADEF}"/>
              </a:ext>
            </a:extLst>
          </p:cNvPr>
          <p:cNvSpPr>
            <a:spLocks noGrp="1"/>
          </p:cNvSpPr>
          <p:nvPr>
            <p:ph idx="1"/>
          </p:nvPr>
        </p:nvSpPr>
        <p:spPr/>
        <p:txBody>
          <a:bodyPr>
            <a:normAutofit fontScale="85000" lnSpcReduction="10000"/>
          </a:bodyPr>
          <a:lstStyle/>
          <a:p>
            <a:pPr marL="0" indent="0">
              <a:buNone/>
            </a:pPr>
            <a:r>
              <a:rPr lang="en-GB" dirty="0"/>
              <a:t>View the links below-</a:t>
            </a:r>
          </a:p>
          <a:p>
            <a:pPr marL="0" indent="0">
              <a:buNone/>
            </a:pPr>
            <a:r>
              <a:rPr lang="en-GB" dirty="0">
                <a:hlinkClick r:id="rId2">
                  <a:extLst>
                    <a:ext uri="{A12FA001-AC4F-418D-AE19-62706E023703}">
                      <ahyp:hlinkClr xmlns:ahyp="http://schemas.microsoft.com/office/drawing/2018/hyperlinkcolor" val="tx"/>
                    </a:ext>
                  </a:extLst>
                </a:hlinkClick>
              </a:rPr>
              <a:t>Video Watching- </a:t>
            </a:r>
            <a:r>
              <a:rPr lang="en-GB" dirty="0">
                <a:hlinkClick r:id="rId2"/>
              </a:rPr>
              <a:t>https://www.youtube.com/watch?v=Rg9RsIQRzL8</a:t>
            </a:r>
            <a:r>
              <a:rPr lang="en-GB" dirty="0"/>
              <a:t> </a:t>
            </a:r>
          </a:p>
          <a:p>
            <a:pPr marL="0" indent="0">
              <a:buNone/>
            </a:pPr>
            <a:r>
              <a:rPr lang="en-GB" dirty="0"/>
              <a:t>Article Reading-</a:t>
            </a:r>
          </a:p>
          <a:p>
            <a:pPr marL="0" indent="0">
              <a:buNone/>
            </a:pPr>
            <a:r>
              <a:rPr lang="en-GB" dirty="0">
                <a:hlinkClick r:id="rId3"/>
              </a:rPr>
              <a:t>https://www.rcpsych.ac.uk/docs/default-source/members/faculties/rehabilitation-and-social-psychiatry/rehab-enabling-recovery-for-people-with-complex-mental-health-needs.pdf?sfvrsn=6b90f31_4</a:t>
            </a:r>
            <a:r>
              <a:rPr lang="en-GB" dirty="0"/>
              <a:t> </a:t>
            </a:r>
          </a:p>
          <a:p>
            <a:pPr marL="0" indent="0">
              <a:buNone/>
            </a:pPr>
            <a:r>
              <a:rPr lang="en-GB" dirty="0"/>
              <a:t>Once you’ve gone through these links prepare a rehabilitation plan for an individual suffering from psychosis. </a:t>
            </a:r>
          </a:p>
          <a:p>
            <a:pPr marL="0" indent="0">
              <a:buNone/>
            </a:pPr>
            <a:endParaRPr lang="en-GB" dirty="0"/>
          </a:p>
        </p:txBody>
      </p:sp>
    </p:spTree>
    <p:extLst>
      <p:ext uri="{BB962C8B-B14F-4D97-AF65-F5344CB8AC3E}">
        <p14:creationId xmlns:p14="http://schemas.microsoft.com/office/powerpoint/2010/main" val="29137332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9333F-8802-439A-B7AE-EB62BEEA9F95}"/>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E076A3F9-636A-4C1C-AB02-E32A19A116FD}"/>
              </a:ext>
            </a:extLst>
          </p:cNvPr>
          <p:cNvSpPr>
            <a:spLocks noGrp="1"/>
          </p:cNvSpPr>
          <p:nvPr>
            <p:ph idx="1"/>
          </p:nvPr>
        </p:nvSpPr>
        <p:spPr/>
        <p:txBody>
          <a:bodyPr>
            <a:normAutofit/>
          </a:bodyPr>
          <a:lstStyle/>
          <a:p>
            <a:pPr algn="l"/>
            <a:r>
              <a:rPr lang="en-GB" sz="2700" dirty="0"/>
              <a:t>Psychiatrists, psychologists and other allied mental health practitioners’ working in rehabilitation service should be helping patients to regain skills for community living, with the same opportunities as anyone else. </a:t>
            </a:r>
          </a:p>
          <a:p>
            <a:pPr algn="l"/>
            <a:r>
              <a:rPr lang="en-GB" sz="2700" dirty="0"/>
              <a:t>To conclude, rehabilitation units should provide a safe and homely space where patients can feel comfortable, safe and are able to have safe relationships with other people. (RCP, 2019)</a:t>
            </a:r>
          </a:p>
          <a:p>
            <a:endParaRPr lang="en-GB" dirty="0"/>
          </a:p>
        </p:txBody>
      </p:sp>
    </p:spTree>
    <p:extLst>
      <p:ext uri="{BB962C8B-B14F-4D97-AF65-F5344CB8AC3E}">
        <p14:creationId xmlns:p14="http://schemas.microsoft.com/office/powerpoint/2010/main" val="26282365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F15F6-1A59-4A6F-B12C-BE2AAF2F87E3}"/>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29B25B7B-32FE-4DE7-9DF1-875928D082B9}"/>
              </a:ext>
            </a:extLst>
          </p:cNvPr>
          <p:cNvSpPr>
            <a:spLocks noGrp="1"/>
          </p:cNvSpPr>
          <p:nvPr>
            <p:ph idx="1"/>
          </p:nvPr>
        </p:nvSpPr>
        <p:spPr>
          <a:xfrm>
            <a:off x="609600" y="1207364"/>
            <a:ext cx="10972800" cy="4309870"/>
          </a:xfrm>
        </p:spPr>
        <p:txBody>
          <a:bodyPr>
            <a:normAutofit fontScale="77500" lnSpcReduction="20000"/>
          </a:bodyPr>
          <a:lstStyle/>
          <a:p>
            <a:pPr marL="0" indent="0">
              <a:buNone/>
            </a:pPr>
            <a:r>
              <a:rPr lang="en-GB" dirty="0"/>
              <a:t> </a:t>
            </a:r>
          </a:p>
          <a:p>
            <a:r>
              <a:rPr lang="en-GB" dirty="0">
                <a:hlinkClick r:id="rId2"/>
              </a:rPr>
              <a:t>https://www.rcpsych.ac.uk/docs/default-source/members/faculties/rehabilitation-and-social-psychiatry/rehab-enabling-recovery-for-people-with-complex-mental-health-needs.pdf?sfvrsn=6b90f31_4</a:t>
            </a:r>
            <a:r>
              <a:rPr lang="en-GB" dirty="0"/>
              <a:t> </a:t>
            </a:r>
          </a:p>
          <a:p>
            <a:r>
              <a:rPr lang="en-GB" b="1" i="0" u="sng" dirty="0">
                <a:solidFill>
                  <a:srgbClr val="004C88"/>
                </a:solidFill>
                <a:effectLst/>
                <a:latin typeface="Montserrat"/>
                <a:hlinkClick r:id="rId3"/>
              </a:rPr>
              <a:t>Joint Commissioning Panel for Mental Health. Guidance for commissioners of rehabilitation services for people with complex mental health needs.</a:t>
            </a:r>
            <a:r>
              <a:rPr lang="en-GB" b="1" i="0" dirty="0">
                <a:solidFill>
                  <a:srgbClr val="666666"/>
                </a:solidFill>
                <a:effectLst/>
                <a:latin typeface="Montserrat"/>
              </a:rPr>
              <a:t> </a:t>
            </a:r>
            <a:r>
              <a:rPr lang="en-GB" sz="2700" dirty="0"/>
              <a:t>(PDF)</a:t>
            </a:r>
            <a:r>
              <a:rPr lang="en-GB" sz="2700" dirty="0">
                <a:hlinkClick r:id="rId3">
                  <a:extLst>
                    <a:ext uri="{A12FA001-AC4F-418D-AE19-62706E023703}">
                      <ahyp:hlinkClr xmlns:ahyp="http://schemas.microsoft.com/office/drawing/2018/hyperlinkcolor" val="tx"/>
                    </a:ext>
                  </a:extLst>
                </a:hlinkClick>
              </a:rPr>
              <a:t> </a:t>
            </a:r>
            <a:r>
              <a:rPr lang="en-GB" sz="2700" dirty="0"/>
              <a:t>(PDF) This guide is about the commissioning of good quality mental health interventions and services for people with complex and long-term problems to support them in their recovery</a:t>
            </a:r>
          </a:p>
          <a:p>
            <a:r>
              <a:rPr lang="en-GB" sz="2700" dirty="0">
                <a:hlinkClick r:id="rId2">
                  <a:extLst>
                    <a:ext uri="{A12FA001-AC4F-418D-AE19-62706E023703}">
                      <ahyp:hlinkClr xmlns:ahyp="http://schemas.microsoft.com/office/drawing/2018/hyperlinkcolor" val="tx"/>
                    </a:ext>
                  </a:extLst>
                </a:hlinkClick>
              </a:rPr>
              <a:t>Enabling recovery for people with complex mental health needs – a template for rehabilitation services.</a:t>
            </a:r>
            <a:r>
              <a:rPr lang="en-GB" sz="2700" dirty="0"/>
              <a:t> (PDF)</a:t>
            </a:r>
            <a:r>
              <a:rPr lang="en-GB" sz="2700" dirty="0">
                <a:hlinkClick r:id="rId2">
                  <a:extLst>
                    <a:ext uri="{A12FA001-AC4F-418D-AE19-62706E023703}">
                      <ahyp:hlinkClr xmlns:ahyp="http://schemas.microsoft.com/office/drawing/2018/hyperlinkcolor" val="tx"/>
                    </a:ext>
                  </a:extLst>
                </a:hlinkClick>
              </a:rPr>
              <a:t> </a:t>
            </a:r>
            <a:r>
              <a:rPr lang="en-GB" sz="2700" dirty="0"/>
              <a:t>(PDF) Published by the Royal College of Psychiatrists' Faculty of Rehabilitation and Social Psychiatry, edited by Drs Paul Wolfson, Frank Holloway and Helen </a:t>
            </a:r>
            <a:r>
              <a:rPr lang="en-GB" sz="2700" dirty="0" err="1"/>
              <a:t>Killaspy</a:t>
            </a:r>
            <a:endParaRPr lang="en-GB" sz="2700" dirty="0"/>
          </a:p>
        </p:txBody>
      </p:sp>
    </p:spTree>
    <p:extLst>
      <p:ext uri="{BB962C8B-B14F-4D97-AF65-F5344CB8AC3E}">
        <p14:creationId xmlns:p14="http://schemas.microsoft.com/office/powerpoint/2010/main" val="25593656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405</TotalTime>
  <Words>1355</Words>
  <Application>Microsoft Office PowerPoint</Application>
  <PresentationFormat>Widescreen</PresentationFormat>
  <Paragraphs>88</Paragraphs>
  <Slides>15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Montserrat</vt:lpstr>
      <vt:lpstr>Myriad Pro</vt:lpstr>
      <vt:lpstr>Open Sans</vt:lpstr>
      <vt:lpstr>VIC-Regular</vt:lpstr>
      <vt:lpstr>20140311PresentationUWTSDTemplate</vt:lpstr>
      <vt:lpstr> Unit-Mental Health Disorders &amp; Psychopathology</vt:lpstr>
      <vt:lpstr>Lesson Objectives </vt:lpstr>
      <vt:lpstr>What is Mental Health Rehabilitation </vt:lpstr>
      <vt:lpstr>Mental Health Rehabilitation Services </vt:lpstr>
      <vt:lpstr>Who might need mental health rehabilitation service? </vt:lpstr>
      <vt:lpstr>Who might need mental health rehabilitation service? </vt:lpstr>
      <vt:lpstr>When are people referred to rehabilitation service?</vt:lpstr>
      <vt:lpstr>Aims of mental health rehabilitation </vt:lpstr>
      <vt:lpstr>Support and Treatments Available </vt:lpstr>
      <vt:lpstr>Role of Rehabilitation Practitioner</vt:lpstr>
      <vt:lpstr>Role of Rehabilitation Practitioner</vt:lpstr>
      <vt:lpstr>Types of Rehabilitation Services </vt:lpstr>
      <vt:lpstr>Time for Activity!!</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AND CODE</dc:title>
  <dc:creator>Eleni Koutsogeorgou</dc:creator>
  <cp:lastModifiedBy>DIYA GANGULY</cp:lastModifiedBy>
  <cp:revision>9</cp:revision>
  <dcterms:created xsi:type="dcterms:W3CDTF">2021-06-30T17:36:36Z</dcterms:created>
  <dcterms:modified xsi:type="dcterms:W3CDTF">2021-08-06T16:56:03Z</dcterms:modified>
</cp:coreProperties>
</file>