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74" r:id="rId3"/>
    <p:sldId id="275" r:id="rId4"/>
    <p:sldId id="276" r:id="rId5"/>
    <p:sldId id="260" r:id="rId6"/>
    <p:sldId id="261" r:id="rId7"/>
    <p:sldId id="262" r:id="rId8"/>
    <p:sldId id="263" r:id="rId9"/>
    <p:sldId id="277" r:id="rId10"/>
    <p:sldId id="278" r:id="rId11"/>
    <p:sldId id="266" r:id="rId12"/>
    <p:sldId id="267" r:id="rId13"/>
    <p:sldId id="268" r:id="rId14"/>
    <p:sldId id="269" r:id="rId15"/>
    <p:sldId id="270" r:id="rId16"/>
    <p:sldId id="272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F3E2"/>
    <a:srgbClr val="E1EDFC"/>
    <a:srgbClr val="FDF4DF"/>
    <a:srgbClr val="B7E8D3"/>
    <a:srgbClr val="CCE9FF"/>
    <a:srgbClr val="E9C1DF"/>
    <a:srgbClr val="E0F6F2"/>
    <a:srgbClr val="F9E5EE"/>
    <a:srgbClr val="4D3F65"/>
    <a:srgbClr val="F9E5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51" autoAdjust="0"/>
    <p:restoredTop sz="95033" autoAdjust="0"/>
  </p:normalViewPr>
  <p:slideViewPr>
    <p:cSldViewPr snapToGrid="0">
      <p:cViewPr varScale="1">
        <p:scale>
          <a:sx n="82" d="100"/>
          <a:sy n="82" d="100"/>
        </p:scale>
        <p:origin x="87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image" Target="../media/image3.jpg"/><Relationship Id="rId4" Type="http://schemas.openxmlformats.org/officeDocument/2006/relationships/image" Target="../media/image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7" Type="http://schemas.openxmlformats.org/officeDocument/2006/relationships/image" Target="../media/image27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6" Type="http://schemas.openxmlformats.org/officeDocument/2006/relationships/image" Target="../media/image26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image" Target="../media/image3.jpg"/><Relationship Id="rId4" Type="http://schemas.openxmlformats.org/officeDocument/2006/relationships/image" Target="../media/image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7" Type="http://schemas.openxmlformats.org/officeDocument/2006/relationships/image" Target="../media/image27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6" Type="http://schemas.openxmlformats.org/officeDocument/2006/relationships/image" Target="../media/image26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775851-9B3D-4AC2-805E-8CB7CE17CF1F}" type="doc">
      <dgm:prSet loTypeId="urn:microsoft.com/office/officeart/2011/layout/RadialPictureList" loCatId="picture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07D9B1B1-59B8-451F-8A06-F7F0DA18B92F}">
      <dgm:prSet phldrT="[Text]" phldr="0"/>
      <dgm:spPr/>
      <dgm:t>
        <a:bodyPr/>
        <a:lstStyle/>
        <a:p>
          <a:r>
            <a:rPr lang="en-GB" dirty="0"/>
            <a:t>Why does mental health matter? </a:t>
          </a:r>
        </a:p>
      </dgm:t>
    </dgm:pt>
    <dgm:pt modelId="{E387093C-055D-4AF3-B256-4B0169C4A90D}" type="parTrans" cxnId="{F9959BA7-B778-47AB-BF1A-DE1A4C18127A}">
      <dgm:prSet/>
      <dgm:spPr/>
      <dgm:t>
        <a:bodyPr/>
        <a:lstStyle/>
        <a:p>
          <a:endParaRPr lang="en-GB"/>
        </a:p>
      </dgm:t>
    </dgm:pt>
    <dgm:pt modelId="{9FF1D2E9-AF5A-4A56-8BE9-97E25AB08255}" type="sibTrans" cxnId="{F9959BA7-B778-47AB-BF1A-DE1A4C18127A}">
      <dgm:prSet/>
      <dgm:spPr/>
      <dgm:t>
        <a:bodyPr/>
        <a:lstStyle/>
        <a:p>
          <a:endParaRPr lang="en-GB"/>
        </a:p>
      </dgm:t>
    </dgm:pt>
    <dgm:pt modelId="{3803A394-7472-4FC8-905A-BF5D2B79686C}">
      <dgm:prSet phldrT="[Text]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Mental health is a core component of overall health.</a:t>
          </a:r>
          <a:endParaRPr lang="en-GB" dirty="0"/>
        </a:p>
      </dgm:t>
    </dgm:pt>
    <dgm:pt modelId="{757F28ED-B443-450D-882E-AD3C8B303903}" type="parTrans" cxnId="{96882048-20C5-484D-9F21-3EBE7F5662C1}">
      <dgm:prSet/>
      <dgm:spPr/>
      <dgm:t>
        <a:bodyPr/>
        <a:lstStyle/>
        <a:p>
          <a:endParaRPr lang="en-GB"/>
        </a:p>
      </dgm:t>
    </dgm:pt>
    <dgm:pt modelId="{01A08415-2C03-4735-8AB4-86A3D857A5A8}" type="sibTrans" cxnId="{96882048-20C5-484D-9F21-3EBE7F5662C1}">
      <dgm:prSet/>
      <dgm:spPr/>
      <dgm:t>
        <a:bodyPr/>
        <a:lstStyle/>
        <a:p>
          <a:endParaRPr lang="en-GB"/>
        </a:p>
      </dgm:t>
    </dgm:pt>
    <dgm:pt modelId="{B178287F-F2D8-4000-A097-D9CE207C4617}">
      <dgm:prSet phldrT="[Text]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Poor mental health can affect physical health, relationships, education, employment and quality of life.</a:t>
          </a:r>
          <a:endParaRPr lang="en-GB" dirty="0"/>
        </a:p>
      </dgm:t>
    </dgm:pt>
    <dgm:pt modelId="{78DACC28-C81D-4BAC-83CC-0AD801BF2B99}" type="parTrans" cxnId="{4B5F8477-4845-448A-B945-5B6E856C55F0}">
      <dgm:prSet/>
      <dgm:spPr/>
      <dgm:t>
        <a:bodyPr/>
        <a:lstStyle/>
        <a:p>
          <a:endParaRPr lang="en-GB"/>
        </a:p>
      </dgm:t>
    </dgm:pt>
    <dgm:pt modelId="{96E95C67-52D4-42E8-832D-42E680C6CC29}" type="sibTrans" cxnId="{4B5F8477-4845-448A-B945-5B6E856C55F0}">
      <dgm:prSet/>
      <dgm:spPr/>
      <dgm:t>
        <a:bodyPr/>
        <a:lstStyle/>
        <a:p>
          <a:endParaRPr lang="en-GB"/>
        </a:p>
      </dgm:t>
    </dgm:pt>
    <dgm:pt modelId="{4F50BAC7-DCB6-46FF-861D-1D21C6853F30}">
      <dgm:prSet phldrT="[Text]"/>
      <dgm:spPr/>
      <dgm:t>
        <a:bodyPr/>
        <a:lstStyle/>
        <a:p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Mental health is influenced by biological, psychological, social and structural </a:t>
          </a:r>
          <a:endParaRPr lang="en-GB" dirty="0"/>
        </a:p>
      </dgm:t>
    </dgm:pt>
    <dgm:pt modelId="{B5FD3A00-7745-403D-89C3-758A86646339}" type="parTrans" cxnId="{BBE52D27-D4D9-43C5-A5D1-47413B617AC9}">
      <dgm:prSet/>
      <dgm:spPr/>
      <dgm:t>
        <a:bodyPr/>
        <a:lstStyle/>
        <a:p>
          <a:endParaRPr lang="en-GB"/>
        </a:p>
      </dgm:t>
    </dgm:pt>
    <dgm:pt modelId="{981BD560-F6E5-4379-A727-380C6D3616BB}" type="sibTrans" cxnId="{BBE52D27-D4D9-43C5-A5D1-47413B617AC9}">
      <dgm:prSet/>
      <dgm:spPr/>
      <dgm:t>
        <a:bodyPr/>
        <a:lstStyle/>
        <a:p>
          <a:endParaRPr lang="en-GB"/>
        </a:p>
      </dgm:t>
    </dgm:pt>
    <dgm:pt modelId="{C9FCD969-8123-44E1-9565-F276C164D6EE}">
      <dgm:prSet phldrT="[Text]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Sustainable healthcare therefore requires more than treating illness.</a:t>
          </a:r>
          <a:endParaRPr lang="en-GB" dirty="0"/>
        </a:p>
      </dgm:t>
    </dgm:pt>
    <dgm:pt modelId="{D1644B96-BB84-4E85-BD02-524521428A9E}" type="parTrans" cxnId="{787D277D-8884-4F4D-A118-D44FF744269C}">
      <dgm:prSet/>
      <dgm:spPr/>
      <dgm:t>
        <a:bodyPr/>
        <a:lstStyle/>
        <a:p>
          <a:endParaRPr lang="en-GB"/>
        </a:p>
      </dgm:t>
    </dgm:pt>
    <dgm:pt modelId="{E4DCA366-A905-4612-923F-00CD7C287FC2}" type="sibTrans" cxnId="{787D277D-8884-4F4D-A118-D44FF744269C}">
      <dgm:prSet/>
      <dgm:spPr/>
      <dgm:t>
        <a:bodyPr/>
        <a:lstStyle/>
        <a:p>
          <a:endParaRPr lang="en-GB"/>
        </a:p>
      </dgm:t>
    </dgm:pt>
    <dgm:pt modelId="{9DA43383-EC29-4FB1-88DA-08F3DA531F84}" type="pres">
      <dgm:prSet presAssocID="{6E775851-9B3D-4AC2-805E-8CB7CE17CF1F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4BD3B855-D31A-4AE5-977C-E2083E2ABB5F}" type="pres">
      <dgm:prSet presAssocID="{07D9B1B1-59B8-451F-8A06-F7F0DA18B92F}" presName="Parent" presStyleLbl="node1" presStyleIdx="0" presStyleCnt="2">
        <dgm:presLayoutVars>
          <dgm:chMax val="4"/>
          <dgm:chPref val="3"/>
        </dgm:presLayoutVars>
      </dgm:prSet>
      <dgm:spPr/>
    </dgm:pt>
    <dgm:pt modelId="{40EAD84F-A2CC-45F0-9844-A174F91CF6A3}" type="pres">
      <dgm:prSet presAssocID="{3803A394-7472-4FC8-905A-BF5D2B79686C}" presName="Accent" presStyleLbl="node1" presStyleIdx="1" presStyleCnt="2"/>
      <dgm:spPr/>
    </dgm:pt>
    <dgm:pt modelId="{E56ABF36-D531-466A-95BC-6E77AC0B18ED}" type="pres">
      <dgm:prSet presAssocID="{3803A394-7472-4FC8-905A-BF5D2B79686C}" presName="Image1" presStyleLbl="fgImgPlace1" presStyleIdx="0" presStyleCnt="4"/>
      <dgm:spPr>
        <a:blipFill>
          <a:blip xmlns:r="http://schemas.openxmlformats.org/officeDocument/2006/relationships" r:embed="rId1"/>
          <a:srcRect/>
          <a:stretch>
            <a:fillRect l="-35000" r="-35000"/>
          </a:stretch>
        </a:blipFill>
      </dgm:spPr>
    </dgm:pt>
    <dgm:pt modelId="{D8C72AFC-357F-49B6-B6EB-622651AD08D2}" type="pres">
      <dgm:prSet presAssocID="{3803A394-7472-4FC8-905A-BF5D2B79686C}" presName="Child1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08837BAD-243F-491F-B0A4-BB8BC2549DDE}" type="pres">
      <dgm:prSet presAssocID="{B178287F-F2D8-4000-A097-D9CE207C4617}" presName="Image2" presStyleCnt="0"/>
      <dgm:spPr/>
    </dgm:pt>
    <dgm:pt modelId="{1250750E-6136-454E-A33F-274BF9095260}" type="pres">
      <dgm:prSet presAssocID="{B178287F-F2D8-4000-A097-D9CE207C4617}" presName="Image" presStyleLbl="fgImgPlace1" presStyleIdx="1" presStyleCnt="4"/>
      <dgm:spPr>
        <a:blipFill>
          <a:blip xmlns:r="http://schemas.openxmlformats.org/officeDocument/2006/relationships" r:embed="rId2"/>
          <a:srcRect/>
          <a:stretch>
            <a:fillRect l="-28000" r="-28000"/>
          </a:stretch>
        </a:blipFill>
      </dgm:spPr>
    </dgm:pt>
    <dgm:pt modelId="{04A467BA-1BE8-4922-B8E7-FCB4F46925AC}" type="pres">
      <dgm:prSet presAssocID="{B178287F-F2D8-4000-A097-D9CE207C4617}" presName="Child2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3FCE1E1E-36A7-4356-8D83-42E8C8031DC3}" type="pres">
      <dgm:prSet presAssocID="{4F50BAC7-DCB6-46FF-861D-1D21C6853F30}" presName="Image3" presStyleCnt="0"/>
      <dgm:spPr/>
    </dgm:pt>
    <dgm:pt modelId="{0BA19931-8010-4754-8F09-2E8AE4A81A1D}" type="pres">
      <dgm:prSet presAssocID="{4F50BAC7-DCB6-46FF-861D-1D21C6853F30}" presName="Image" presStyleLbl="fgImgPlace1" presStyleIdx="2" presStyleCnt="4"/>
      <dgm:spPr>
        <a:blipFill>
          <a:blip xmlns:r="http://schemas.openxmlformats.org/officeDocument/2006/relationships" r:embed="rId3"/>
          <a:srcRect/>
          <a:stretch>
            <a:fillRect l="-6000" r="-6000"/>
          </a:stretch>
        </a:blipFill>
      </dgm:spPr>
    </dgm:pt>
    <dgm:pt modelId="{04A45683-F0B0-4918-9278-07915521C717}" type="pres">
      <dgm:prSet presAssocID="{4F50BAC7-DCB6-46FF-861D-1D21C6853F30}" presName="Child3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41688AFE-28FB-478D-85FD-C4DFFA414634}" type="pres">
      <dgm:prSet presAssocID="{C9FCD969-8123-44E1-9565-F276C164D6EE}" presName="Image4" presStyleCnt="0"/>
      <dgm:spPr/>
    </dgm:pt>
    <dgm:pt modelId="{98F4CDDF-EFAD-4E91-86EB-04FB848618B7}" type="pres">
      <dgm:prSet presAssocID="{C9FCD969-8123-44E1-9565-F276C164D6EE}" presName="Image" presStyleLbl="fgImgPlace1" presStyleIdx="3" presStyleCnt="4"/>
      <dgm:spPr>
        <a:blipFill>
          <a:blip xmlns:r="http://schemas.openxmlformats.org/officeDocument/2006/relationships" r:embed="rId4"/>
          <a:srcRect/>
          <a:stretch>
            <a:fillRect l="-38000" r="-38000"/>
          </a:stretch>
        </a:blipFill>
      </dgm:spPr>
    </dgm:pt>
    <dgm:pt modelId="{FF2F811E-5DA3-455E-A204-AA878D7F4A5A}" type="pres">
      <dgm:prSet presAssocID="{C9FCD969-8123-44E1-9565-F276C164D6EE}" presName="Child4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E92191B-E452-431C-A493-A709E42C2EF5}" type="presOf" srcId="{B178287F-F2D8-4000-A097-D9CE207C4617}" destId="{04A467BA-1BE8-4922-B8E7-FCB4F46925AC}" srcOrd="0" destOrd="0" presId="urn:microsoft.com/office/officeart/2011/layout/RadialPictureList"/>
    <dgm:cxn modelId="{BBE52D27-D4D9-43C5-A5D1-47413B617AC9}" srcId="{07D9B1B1-59B8-451F-8A06-F7F0DA18B92F}" destId="{4F50BAC7-DCB6-46FF-861D-1D21C6853F30}" srcOrd="2" destOrd="0" parTransId="{B5FD3A00-7745-403D-89C3-758A86646339}" sibTransId="{981BD560-F6E5-4379-A727-380C6D3616BB}"/>
    <dgm:cxn modelId="{0051CC5E-65C3-472F-8079-95B8224AC9F1}" type="presOf" srcId="{4F50BAC7-DCB6-46FF-861D-1D21C6853F30}" destId="{04A45683-F0B0-4918-9278-07915521C717}" srcOrd="0" destOrd="0" presId="urn:microsoft.com/office/officeart/2011/layout/RadialPictureList"/>
    <dgm:cxn modelId="{96882048-20C5-484D-9F21-3EBE7F5662C1}" srcId="{07D9B1B1-59B8-451F-8A06-F7F0DA18B92F}" destId="{3803A394-7472-4FC8-905A-BF5D2B79686C}" srcOrd="0" destOrd="0" parTransId="{757F28ED-B443-450D-882E-AD3C8B303903}" sibTransId="{01A08415-2C03-4735-8AB4-86A3D857A5A8}"/>
    <dgm:cxn modelId="{A99E5A49-624C-4BAB-92F0-64F06D91CF7C}" type="presOf" srcId="{C9FCD969-8123-44E1-9565-F276C164D6EE}" destId="{FF2F811E-5DA3-455E-A204-AA878D7F4A5A}" srcOrd="0" destOrd="0" presId="urn:microsoft.com/office/officeart/2011/layout/RadialPictureList"/>
    <dgm:cxn modelId="{7085A86E-07A5-4B24-8717-740117F14923}" type="presOf" srcId="{3803A394-7472-4FC8-905A-BF5D2B79686C}" destId="{D8C72AFC-357F-49B6-B6EB-622651AD08D2}" srcOrd="0" destOrd="0" presId="urn:microsoft.com/office/officeart/2011/layout/RadialPictureList"/>
    <dgm:cxn modelId="{4B5F8477-4845-448A-B945-5B6E856C55F0}" srcId="{07D9B1B1-59B8-451F-8A06-F7F0DA18B92F}" destId="{B178287F-F2D8-4000-A097-D9CE207C4617}" srcOrd="1" destOrd="0" parTransId="{78DACC28-C81D-4BAC-83CC-0AD801BF2B99}" sibTransId="{96E95C67-52D4-42E8-832D-42E680C6CC29}"/>
    <dgm:cxn modelId="{787D277D-8884-4F4D-A118-D44FF744269C}" srcId="{07D9B1B1-59B8-451F-8A06-F7F0DA18B92F}" destId="{C9FCD969-8123-44E1-9565-F276C164D6EE}" srcOrd="3" destOrd="0" parTransId="{D1644B96-BB84-4E85-BD02-524521428A9E}" sibTransId="{E4DCA366-A905-4612-923F-00CD7C287FC2}"/>
    <dgm:cxn modelId="{BED9138F-22A5-4940-B16B-93C5B52B20CB}" type="presOf" srcId="{07D9B1B1-59B8-451F-8A06-F7F0DA18B92F}" destId="{4BD3B855-D31A-4AE5-977C-E2083E2ABB5F}" srcOrd="0" destOrd="0" presId="urn:microsoft.com/office/officeart/2011/layout/RadialPictureList"/>
    <dgm:cxn modelId="{F9959BA7-B778-47AB-BF1A-DE1A4C18127A}" srcId="{6E775851-9B3D-4AC2-805E-8CB7CE17CF1F}" destId="{07D9B1B1-59B8-451F-8A06-F7F0DA18B92F}" srcOrd="0" destOrd="0" parTransId="{E387093C-055D-4AF3-B256-4B0169C4A90D}" sibTransId="{9FF1D2E9-AF5A-4A56-8BE9-97E25AB08255}"/>
    <dgm:cxn modelId="{B1A9E7C5-1067-485E-A1B3-229E9198EEFA}" type="presOf" srcId="{6E775851-9B3D-4AC2-805E-8CB7CE17CF1F}" destId="{9DA43383-EC29-4FB1-88DA-08F3DA531F84}" srcOrd="0" destOrd="0" presId="urn:microsoft.com/office/officeart/2011/layout/RadialPictureList"/>
    <dgm:cxn modelId="{91606294-9A5D-4DE6-8A37-DBB414619B8A}" type="presParOf" srcId="{9DA43383-EC29-4FB1-88DA-08F3DA531F84}" destId="{4BD3B855-D31A-4AE5-977C-E2083E2ABB5F}" srcOrd="0" destOrd="0" presId="urn:microsoft.com/office/officeart/2011/layout/RadialPictureList"/>
    <dgm:cxn modelId="{CAE5E8F5-B18B-49C1-AFF9-86C03C0E6EBB}" type="presParOf" srcId="{9DA43383-EC29-4FB1-88DA-08F3DA531F84}" destId="{40EAD84F-A2CC-45F0-9844-A174F91CF6A3}" srcOrd="1" destOrd="0" presId="urn:microsoft.com/office/officeart/2011/layout/RadialPictureList"/>
    <dgm:cxn modelId="{90FAA450-3E31-48AA-B1A4-2DCB310BE29F}" type="presParOf" srcId="{9DA43383-EC29-4FB1-88DA-08F3DA531F84}" destId="{E56ABF36-D531-466A-95BC-6E77AC0B18ED}" srcOrd="2" destOrd="0" presId="urn:microsoft.com/office/officeart/2011/layout/RadialPictureList"/>
    <dgm:cxn modelId="{83834300-5D73-4E23-A1F4-7EB1D7477BBB}" type="presParOf" srcId="{9DA43383-EC29-4FB1-88DA-08F3DA531F84}" destId="{D8C72AFC-357F-49B6-B6EB-622651AD08D2}" srcOrd="3" destOrd="0" presId="urn:microsoft.com/office/officeart/2011/layout/RadialPictureList"/>
    <dgm:cxn modelId="{B91985D8-4F25-4E19-927E-94D3323B54F6}" type="presParOf" srcId="{9DA43383-EC29-4FB1-88DA-08F3DA531F84}" destId="{08837BAD-243F-491F-B0A4-BB8BC2549DDE}" srcOrd="4" destOrd="0" presId="urn:microsoft.com/office/officeart/2011/layout/RadialPictureList"/>
    <dgm:cxn modelId="{37A05B29-11EE-49B5-ACB0-F283CC7FB286}" type="presParOf" srcId="{08837BAD-243F-491F-B0A4-BB8BC2549DDE}" destId="{1250750E-6136-454E-A33F-274BF9095260}" srcOrd="0" destOrd="0" presId="urn:microsoft.com/office/officeart/2011/layout/RadialPictureList"/>
    <dgm:cxn modelId="{60535D23-9269-4CCE-923D-F871B3AD5740}" type="presParOf" srcId="{9DA43383-EC29-4FB1-88DA-08F3DA531F84}" destId="{04A467BA-1BE8-4922-B8E7-FCB4F46925AC}" srcOrd="5" destOrd="0" presId="urn:microsoft.com/office/officeart/2011/layout/RadialPictureList"/>
    <dgm:cxn modelId="{4C0C0648-AB65-49F9-8711-58A6AEF209CA}" type="presParOf" srcId="{9DA43383-EC29-4FB1-88DA-08F3DA531F84}" destId="{3FCE1E1E-36A7-4356-8D83-42E8C8031DC3}" srcOrd="6" destOrd="0" presId="urn:microsoft.com/office/officeart/2011/layout/RadialPictureList"/>
    <dgm:cxn modelId="{C6C657DF-B4A6-4984-AADD-12A786B55F6A}" type="presParOf" srcId="{3FCE1E1E-36A7-4356-8D83-42E8C8031DC3}" destId="{0BA19931-8010-4754-8F09-2E8AE4A81A1D}" srcOrd="0" destOrd="0" presId="urn:microsoft.com/office/officeart/2011/layout/RadialPictureList"/>
    <dgm:cxn modelId="{4B907625-E57F-44CD-878E-427FECF2A2A2}" type="presParOf" srcId="{9DA43383-EC29-4FB1-88DA-08F3DA531F84}" destId="{04A45683-F0B0-4918-9278-07915521C717}" srcOrd="7" destOrd="0" presId="urn:microsoft.com/office/officeart/2011/layout/RadialPictureList"/>
    <dgm:cxn modelId="{FA47ED08-A12F-4725-A789-DFFC9CD5BE50}" type="presParOf" srcId="{9DA43383-EC29-4FB1-88DA-08F3DA531F84}" destId="{41688AFE-28FB-478D-85FD-C4DFFA414634}" srcOrd="8" destOrd="0" presId="urn:microsoft.com/office/officeart/2011/layout/RadialPictureList"/>
    <dgm:cxn modelId="{899C9968-D55C-4E6F-8AAD-A87B17F0BDAA}" type="presParOf" srcId="{41688AFE-28FB-478D-85FD-C4DFFA414634}" destId="{98F4CDDF-EFAD-4E91-86EB-04FB848618B7}" srcOrd="0" destOrd="0" presId="urn:microsoft.com/office/officeart/2011/layout/RadialPictureList"/>
    <dgm:cxn modelId="{2EC65662-F112-4C1E-B109-8F76728400AC}" type="presParOf" srcId="{9DA43383-EC29-4FB1-88DA-08F3DA531F84}" destId="{FF2F811E-5DA3-455E-A204-AA878D7F4A5A}" srcOrd="9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CF039A-389A-4B3C-ADB9-A42892BBA081}" type="doc">
      <dgm:prSet loTypeId="urn:microsoft.com/office/officeart/2005/8/layout/vList3" loCatId="list" qsTypeId="urn:microsoft.com/office/officeart/2005/8/quickstyle/simple1" qsCatId="simple" csTypeId="urn:microsoft.com/office/officeart/2005/8/colors/accent5_1" csCatId="accent5" phldr="1"/>
      <dgm:spPr/>
    </dgm:pt>
    <dgm:pt modelId="{A61F1B06-4164-46F0-85A5-630D2AF67D3F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Define health, wellbeing and sustainable development.</a:t>
          </a:r>
          <a:endParaRPr lang="en-GB" dirty="0"/>
        </a:p>
      </dgm:t>
    </dgm:pt>
    <dgm:pt modelId="{275988B1-0E88-49BE-A3B5-139C7823DA81}" type="parTrans" cxnId="{4D9FF41B-5543-4257-AB93-BE4E22886B86}">
      <dgm:prSet/>
      <dgm:spPr/>
      <dgm:t>
        <a:bodyPr/>
        <a:lstStyle/>
        <a:p>
          <a:endParaRPr lang="en-GB"/>
        </a:p>
      </dgm:t>
    </dgm:pt>
    <dgm:pt modelId="{E488E2AC-ED30-48D8-806B-472B40B0B482}" type="sibTrans" cxnId="{4D9FF41B-5543-4257-AB93-BE4E22886B86}">
      <dgm:prSet/>
      <dgm:spPr/>
      <dgm:t>
        <a:bodyPr/>
        <a:lstStyle/>
        <a:p>
          <a:endParaRPr lang="en-GB"/>
        </a:p>
      </dgm:t>
    </dgm:pt>
    <dgm:pt modelId="{1B473031-037D-4AE3-87C3-085A0132BAC4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Examine SDG 3 and its relevance to mental health.</a:t>
          </a:r>
          <a:endParaRPr lang="en-GB" dirty="0"/>
        </a:p>
      </dgm:t>
    </dgm:pt>
    <dgm:pt modelId="{17DCF112-DBBB-46A8-AFC6-AE073539D3D7}" type="parTrans" cxnId="{D0E6EBDC-B9D6-42B9-AB31-0121A516F427}">
      <dgm:prSet/>
      <dgm:spPr/>
      <dgm:t>
        <a:bodyPr/>
        <a:lstStyle/>
        <a:p>
          <a:endParaRPr lang="en-GB"/>
        </a:p>
      </dgm:t>
    </dgm:pt>
    <dgm:pt modelId="{92A838C8-762F-4ED5-AA53-40A06AC0F102}" type="sibTrans" cxnId="{D0E6EBDC-B9D6-42B9-AB31-0121A516F427}">
      <dgm:prSet/>
      <dgm:spPr/>
      <dgm:t>
        <a:bodyPr/>
        <a:lstStyle/>
        <a:p>
          <a:endParaRPr lang="en-GB"/>
        </a:p>
      </dgm:t>
    </dgm:pt>
    <dgm:pt modelId="{90547E22-5617-4F19-8BF0-096055795B44}">
      <dgm:prSet phldrT="[Text]"/>
      <dgm:spPr/>
      <dgm:t>
        <a:bodyPr/>
        <a:lstStyle/>
        <a:p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Apply relevant models and theories</a:t>
          </a:r>
          <a:endParaRPr lang="en-GB" dirty="0"/>
        </a:p>
      </dgm:t>
    </dgm:pt>
    <dgm:pt modelId="{046FE581-1B2B-4CFF-8982-0A6A89FB490D}" type="parTrans" cxnId="{23AB85DB-D3BA-4819-9EE8-8ED640AC2F40}">
      <dgm:prSet/>
      <dgm:spPr/>
      <dgm:t>
        <a:bodyPr/>
        <a:lstStyle/>
        <a:p>
          <a:endParaRPr lang="en-GB"/>
        </a:p>
      </dgm:t>
    </dgm:pt>
    <dgm:pt modelId="{2B38AE2E-A9A5-4F4E-A47E-29383ABB9D8B}" type="sibTrans" cxnId="{23AB85DB-D3BA-4819-9EE8-8ED640AC2F40}">
      <dgm:prSet/>
      <dgm:spPr/>
      <dgm:t>
        <a:bodyPr/>
        <a:lstStyle/>
        <a:p>
          <a:endParaRPr lang="en-GB"/>
        </a:p>
      </dgm:t>
    </dgm:pt>
    <dgm:pt modelId="{A35FE333-97A6-48E2-A8AD-285BF02CE574}">
      <dgm:prSet phldrT="[Text]"/>
      <dgm:spPr/>
      <dgm:t>
        <a:bodyPr/>
        <a:lstStyle/>
        <a:p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Evaluate UK policies and strategies.</a:t>
          </a:r>
          <a:endParaRPr lang="en-GB" dirty="0"/>
        </a:p>
      </dgm:t>
    </dgm:pt>
    <dgm:pt modelId="{D85BAA4B-EDE9-4DEA-91AA-50590446E03E}" type="parTrans" cxnId="{520E6531-FBE0-4844-BB92-885865D4B74C}">
      <dgm:prSet/>
      <dgm:spPr/>
      <dgm:t>
        <a:bodyPr/>
        <a:lstStyle/>
        <a:p>
          <a:endParaRPr lang="en-GB"/>
        </a:p>
      </dgm:t>
    </dgm:pt>
    <dgm:pt modelId="{9A834645-7596-410B-95AC-B33A9990F27E}" type="sibTrans" cxnId="{520E6531-FBE0-4844-BB92-885865D4B74C}">
      <dgm:prSet/>
      <dgm:spPr/>
      <dgm:t>
        <a:bodyPr/>
        <a:lstStyle/>
        <a:p>
          <a:endParaRPr lang="en-GB"/>
        </a:p>
      </dgm:t>
    </dgm:pt>
    <dgm:pt modelId="{A8B34E18-2613-4FC0-A298-DB765A288C24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Examine access and health inequalities.</a:t>
          </a:r>
          <a:endParaRPr lang="en-GB" dirty="0"/>
        </a:p>
      </dgm:t>
    </dgm:pt>
    <dgm:pt modelId="{D85E89EE-C00C-43BD-ACF0-ACD25AAFB2D0}" type="parTrans" cxnId="{0C241283-9656-4FE4-9B58-4A44C057071F}">
      <dgm:prSet/>
      <dgm:spPr/>
      <dgm:t>
        <a:bodyPr/>
        <a:lstStyle/>
        <a:p>
          <a:endParaRPr lang="en-GB"/>
        </a:p>
      </dgm:t>
    </dgm:pt>
    <dgm:pt modelId="{20E1D302-6434-4F2C-83E7-9CABC359B917}" type="sibTrans" cxnId="{0C241283-9656-4FE4-9B58-4A44C057071F}">
      <dgm:prSet/>
      <dgm:spPr/>
      <dgm:t>
        <a:bodyPr/>
        <a:lstStyle/>
        <a:p>
          <a:endParaRPr lang="en-GB"/>
        </a:p>
      </dgm:t>
    </dgm:pt>
    <dgm:pt modelId="{B1F0E6FF-6209-4124-8993-A7479F04F3D5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Make recommendations for sustainable and equitable practice.</a:t>
          </a:r>
          <a:endParaRPr lang="en-GB" dirty="0"/>
        </a:p>
      </dgm:t>
    </dgm:pt>
    <dgm:pt modelId="{52AF55B6-5912-499A-9242-2DCE4C807E17}" type="parTrans" cxnId="{3A703E28-31A0-4CBE-ADA6-E3208514AC02}">
      <dgm:prSet/>
      <dgm:spPr/>
      <dgm:t>
        <a:bodyPr/>
        <a:lstStyle/>
        <a:p>
          <a:endParaRPr lang="en-GB"/>
        </a:p>
      </dgm:t>
    </dgm:pt>
    <dgm:pt modelId="{8FE6C90E-689A-4722-92DB-3A20BF57332D}" type="sibTrans" cxnId="{3A703E28-31A0-4CBE-ADA6-E3208514AC02}">
      <dgm:prSet/>
      <dgm:spPr/>
      <dgm:t>
        <a:bodyPr/>
        <a:lstStyle/>
        <a:p>
          <a:endParaRPr lang="en-GB"/>
        </a:p>
      </dgm:t>
    </dgm:pt>
    <dgm:pt modelId="{51C9540B-D397-4582-B403-D7851745946C}" type="pres">
      <dgm:prSet presAssocID="{B9CF039A-389A-4B3C-ADB9-A42892BBA081}" presName="linearFlow" presStyleCnt="0">
        <dgm:presLayoutVars>
          <dgm:dir/>
          <dgm:resizeHandles val="exact"/>
        </dgm:presLayoutVars>
      </dgm:prSet>
      <dgm:spPr/>
    </dgm:pt>
    <dgm:pt modelId="{63770D69-C929-477C-BAA7-3DA46792A11B}" type="pres">
      <dgm:prSet presAssocID="{A61F1B06-4164-46F0-85A5-630D2AF67D3F}" presName="composite" presStyleCnt="0"/>
      <dgm:spPr/>
    </dgm:pt>
    <dgm:pt modelId="{4A824D1C-B805-4BEB-AA86-F83D233EEF5C}" type="pres">
      <dgm:prSet presAssocID="{A61F1B06-4164-46F0-85A5-630D2AF67D3F}" presName="imgShp" presStyleLbl="fgImgPlace1" presStyleIdx="0" presStyleCnt="6"/>
      <dgm:spPr>
        <a:blipFill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AD283124-7561-459B-A331-33E8B5119E80}" type="pres">
      <dgm:prSet presAssocID="{A61F1B06-4164-46F0-85A5-630D2AF67D3F}" presName="txShp" presStyleLbl="node1" presStyleIdx="0" presStyleCnt="6">
        <dgm:presLayoutVars>
          <dgm:bulletEnabled val="1"/>
        </dgm:presLayoutVars>
      </dgm:prSet>
      <dgm:spPr/>
    </dgm:pt>
    <dgm:pt modelId="{70611EC9-B728-464E-8E45-DA4FBDB9E86D}" type="pres">
      <dgm:prSet presAssocID="{E488E2AC-ED30-48D8-806B-472B40B0B482}" presName="spacing" presStyleCnt="0"/>
      <dgm:spPr/>
    </dgm:pt>
    <dgm:pt modelId="{1A1F06F4-C670-4D51-9030-F07DAF1C0DF6}" type="pres">
      <dgm:prSet presAssocID="{1B473031-037D-4AE3-87C3-085A0132BAC4}" presName="composite" presStyleCnt="0"/>
      <dgm:spPr/>
    </dgm:pt>
    <dgm:pt modelId="{ACF75023-20B7-4D41-90EF-87BA8A475AFB}" type="pres">
      <dgm:prSet presAssocID="{1B473031-037D-4AE3-87C3-085A0132BAC4}" presName="imgShp" presStyleLbl="fgImgPlace1" presStyleIdx="1" presStyleCnt="6"/>
      <dgm:spPr>
        <a:blipFill>
          <a:blip xmlns:r="http://schemas.openxmlformats.org/officeDocument/2006/relationships" r:embed="rId2"/>
          <a:srcRect/>
          <a:stretch>
            <a:fillRect t="-6000" b="-6000"/>
          </a:stretch>
        </a:blipFill>
      </dgm:spPr>
    </dgm:pt>
    <dgm:pt modelId="{2C051E57-92A6-403A-B327-15F3A28AC70E}" type="pres">
      <dgm:prSet presAssocID="{1B473031-037D-4AE3-87C3-085A0132BAC4}" presName="txShp" presStyleLbl="node1" presStyleIdx="1" presStyleCnt="6">
        <dgm:presLayoutVars>
          <dgm:bulletEnabled val="1"/>
        </dgm:presLayoutVars>
      </dgm:prSet>
      <dgm:spPr/>
    </dgm:pt>
    <dgm:pt modelId="{1A57397A-C1C6-4EDC-9E58-42F76F4E30B3}" type="pres">
      <dgm:prSet presAssocID="{92A838C8-762F-4ED5-AA53-40A06AC0F102}" presName="spacing" presStyleCnt="0"/>
      <dgm:spPr/>
    </dgm:pt>
    <dgm:pt modelId="{CEBA6AD6-57C6-4D2D-9E07-3F25B821E143}" type="pres">
      <dgm:prSet presAssocID="{90547E22-5617-4F19-8BF0-096055795B44}" presName="composite" presStyleCnt="0"/>
      <dgm:spPr/>
    </dgm:pt>
    <dgm:pt modelId="{6D8B9B5D-1551-4C63-830C-24BEF7C5A2E5}" type="pres">
      <dgm:prSet presAssocID="{90547E22-5617-4F19-8BF0-096055795B44}" presName="imgShp" presStyleLbl="fgImgPlace1" presStyleIdx="2" presStyleCnt="6"/>
      <dgm:spPr>
        <a:blipFill>
          <a:blip xmlns:r="http://schemas.openxmlformats.org/officeDocument/2006/relationships" r:embed="rId3"/>
          <a:srcRect/>
          <a:stretch>
            <a:fillRect l="-24000" r="-24000"/>
          </a:stretch>
        </a:blipFill>
      </dgm:spPr>
    </dgm:pt>
    <dgm:pt modelId="{86F80CED-D699-4B51-8600-9570818ADA0D}" type="pres">
      <dgm:prSet presAssocID="{90547E22-5617-4F19-8BF0-096055795B44}" presName="txShp" presStyleLbl="node1" presStyleIdx="2" presStyleCnt="6">
        <dgm:presLayoutVars>
          <dgm:bulletEnabled val="1"/>
        </dgm:presLayoutVars>
      </dgm:prSet>
      <dgm:spPr/>
    </dgm:pt>
    <dgm:pt modelId="{290B11C1-D3D9-4799-AF24-6C26667A5B00}" type="pres">
      <dgm:prSet presAssocID="{2B38AE2E-A9A5-4F4E-A47E-29383ABB9D8B}" presName="spacing" presStyleCnt="0"/>
      <dgm:spPr/>
    </dgm:pt>
    <dgm:pt modelId="{1F12ED08-FEC3-4A28-8FCA-22FEAF14DF1C}" type="pres">
      <dgm:prSet presAssocID="{A35FE333-97A6-48E2-A8AD-285BF02CE574}" presName="composite" presStyleCnt="0"/>
      <dgm:spPr/>
    </dgm:pt>
    <dgm:pt modelId="{959F3BC3-1BE7-48BE-B7CB-CFFE992C5293}" type="pres">
      <dgm:prSet presAssocID="{A35FE333-97A6-48E2-A8AD-285BF02CE574}" presName="imgShp" presStyleLbl="fgImgPlace1" presStyleIdx="3" presStyleCnt="6"/>
      <dgm:spPr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</dgm:spPr>
    </dgm:pt>
    <dgm:pt modelId="{86BD5EA9-A7DC-4C5B-A612-B26DE73885F9}" type="pres">
      <dgm:prSet presAssocID="{A35FE333-97A6-48E2-A8AD-285BF02CE574}" presName="txShp" presStyleLbl="node1" presStyleIdx="3" presStyleCnt="6">
        <dgm:presLayoutVars>
          <dgm:bulletEnabled val="1"/>
        </dgm:presLayoutVars>
      </dgm:prSet>
      <dgm:spPr/>
    </dgm:pt>
    <dgm:pt modelId="{B2F9635E-98EF-4823-A0DE-CEB591BF1CB9}" type="pres">
      <dgm:prSet presAssocID="{9A834645-7596-410B-95AC-B33A9990F27E}" presName="spacing" presStyleCnt="0"/>
      <dgm:spPr/>
    </dgm:pt>
    <dgm:pt modelId="{6A10A399-7496-4310-BB07-A6488EE81A68}" type="pres">
      <dgm:prSet presAssocID="{A8B34E18-2613-4FC0-A298-DB765A288C24}" presName="composite" presStyleCnt="0"/>
      <dgm:spPr/>
    </dgm:pt>
    <dgm:pt modelId="{8BDE6BA1-EAB4-48DD-8EEB-2EE7CB9BECD5}" type="pres">
      <dgm:prSet presAssocID="{A8B34E18-2613-4FC0-A298-DB765A288C24}" presName="imgShp" presStyleLbl="fgImgPlace1" presStyleIdx="4" presStyleCnt="6"/>
      <dgm:spPr>
        <a:blipFill>
          <a:blip xmlns:r="http://schemas.openxmlformats.org/officeDocument/2006/relationships" r:embed="rId5"/>
          <a:srcRect/>
          <a:stretch>
            <a:fillRect l="-6000" r="-6000"/>
          </a:stretch>
        </a:blipFill>
      </dgm:spPr>
    </dgm:pt>
    <dgm:pt modelId="{08967047-DE9D-496C-9F09-C6DCDC0E8689}" type="pres">
      <dgm:prSet presAssocID="{A8B34E18-2613-4FC0-A298-DB765A288C24}" presName="txShp" presStyleLbl="node1" presStyleIdx="4" presStyleCnt="6">
        <dgm:presLayoutVars>
          <dgm:bulletEnabled val="1"/>
        </dgm:presLayoutVars>
      </dgm:prSet>
      <dgm:spPr/>
    </dgm:pt>
    <dgm:pt modelId="{56459E67-D091-4267-B5DF-AC78BA144223}" type="pres">
      <dgm:prSet presAssocID="{20E1D302-6434-4F2C-83E7-9CABC359B917}" presName="spacing" presStyleCnt="0"/>
      <dgm:spPr/>
    </dgm:pt>
    <dgm:pt modelId="{D61D9912-A4A6-4F8C-AB3D-8226FF2E5299}" type="pres">
      <dgm:prSet presAssocID="{B1F0E6FF-6209-4124-8993-A7479F04F3D5}" presName="composite" presStyleCnt="0"/>
      <dgm:spPr/>
    </dgm:pt>
    <dgm:pt modelId="{67DC1777-A86C-4054-A1BC-0280DFE9F9A8}" type="pres">
      <dgm:prSet presAssocID="{B1F0E6FF-6209-4124-8993-A7479F04F3D5}" presName="imgShp" presStyleLbl="fgImgPlace1" presStyleIdx="5" presStyleCnt="6"/>
      <dgm:spPr>
        <a:blipFill>
          <a:blip xmlns:r="http://schemas.openxmlformats.org/officeDocument/2006/relationships" r:embed="rId6"/>
          <a:srcRect/>
          <a:stretch>
            <a:fillRect/>
          </a:stretch>
        </a:blipFill>
      </dgm:spPr>
    </dgm:pt>
    <dgm:pt modelId="{FE8B9126-51F3-4FB2-BC5A-5A91C46216A7}" type="pres">
      <dgm:prSet presAssocID="{B1F0E6FF-6209-4124-8993-A7479F04F3D5}" presName="txShp" presStyleLbl="node1" presStyleIdx="5" presStyleCnt="6">
        <dgm:presLayoutVars>
          <dgm:bulletEnabled val="1"/>
        </dgm:presLayoutVars>
      </dgm:prSet>
      <dgm:spPr/>
    </dgm:pt>
  </dgm:ptLst>
  <dgm:cxnLst>
    <dgm:cxn modelId="{4D9FF41B-5543-4257-AB93-BE4E22886B86}" srcId="{B9CF039A-389A-4B3C-ADB9-A42892BBA081}" destId="{A61F1B06-4164-46F0-85A5-630D2AF67D3F}" srcOrd="0" destOrd="0" parTransId="{275988B1-0E88-49BE-A3B5-139C7823DA81}" sibTransId="{E488E2AC-ED30-48D8-806B-472B40B0B482}"/>
    <dgm:cxn modelId="{3A703E28-31A0-4CBE-ADA6-E3208514AC02}" srcId="{B9CF039A-389A-4B3C-ADB9-A42892BBA081}" destId="{B1F0E6FF-6209-4124-8993-A7479F04F3D5}" srcOrd="5" destOrd="0" parTransId="{52AF55B6-5912-499A-9242-2DCE4C807E17}" sibTransId="{8FE6C90E-689A-4722-92DB-3A20BF57332D}"/>
    <dgm:cxn modelId="{520E6531-FBE0-4844-BB92-885865D4B74C}" srcId="{B9CF039A-389A-4B3C-ADB9-A42892BBA081}" destId="{A35FE333-97A6-48E2-A8AD-285BF02CE574}" srcOrd="3" destOrd="0" parTransId="{D85BAA4B-EDE9-4DEA-91AA-50590446E03E}" sibTransId="{9A834645-7596-410B-95AC-B33A9990F27E}"/>
    <dgm:cxn modelId="{1EBF8643-0DF5-4AE4-936B-5B085FE07AD5}" type="presOf" srcId="{A35FE333-97A6-48E2-A8AD-285BF02CE574}" destId="{86BD5EA9-A7DC-4C5B-A612-B26DE73885F9}" srcOrd="0" destOrd="0" presId="urn:microsoft.com/office/officeart/2005/8/layout/vList3"/>
    <dgm:cxn modelId="{6395FA67-FA54-409A-AAFE-1FB30B318AA2}" type="presOf" srcId="{B1F0E6FF-6209-4124-8993-A7479F04F3D5}" destId="{FE8B9126-51F3-4FB2-BC5A-5A91C46216A7}" srcOrd="0" destOrd="0" presId="urn:microsoft.com/office/officeart/2005/8/layout/vList3"/>
    <dgm:cxn modelId="{1F354F55-BA35-4D05-9C86-94F60DCCC99F}" type="presOf" srcId="{A8B34E18-2613-4FC0-A298-DB765A288C24}" destId="{08967047-DE9D-496C-9F09-C6DCDC0E8689}" srcOrd="0" destOrd="0" presId="urn:microsoft.com/office/officeart/2005/8/layout/vList3"/>
    <dgm:cxn modelId="{0C241283-9656-4FE4-9B58-4A44C057071F}" srcId="{B9CF039A-389A-4B3C-ADB9-A42892BBA081}" destId="{A8B34E18-2613-4FC0-A298-DB765A288C24}" srcOrd="4" destOrd="0" parTransId="{D85E89EE-C00C-43BD-ACF0-ACD25AAFB2D0}" sibTransId="{20E1D302-6434-4F2C-83E7-9CABC359B917}"/>
    <dgm:cxn modelId="{90BD5BC2-296D-4B9B-90CF-6DBB2DF87C9F}" type="presOf" srcId="{B9CF039A-389A-4B3C-ADB9-A42892BBA081}" destId="{51C9540B-D397-4582-B403-D7851745946C}" srcOrd="0" destOrd="0" presId="urn:microsoft.com/office/officeart/2005/8/layout/vList3"/>
    <dgm:cxn modelId="{81C3DED8-29B2-4300-A8CD-75D0D172531A}" type="presOf" srcId="{90547E22-5617-4F19-8BF0-096055795B44}" destId="{86F80CED-D699-4B51-8600-9570818ADA0D}" srcOrd="0" destOrd="0" presId="urn:microsoft.com/office/officeart/2005/8/layout/vList3"/>
    <dgm:cxn modelId="{FF70CADA-144B-476D-8ED9-373352D920F8}" type="presOf" srcId="{A61F1B06-4164-46F0-85A5-630D2AF67D3F}" destId="{AD283124-7561-459B-A331-33E8B5119E80}" srcOrd="0" destOrd="0" presId="urn:microsoft.com/office/officeart/2005/8/layout/vList3"/>
    <dgm:cxn modelId="{23AB85DB-D3BA-4819-9EE8-8ED640AC2F40}" srcId="{B9CF039A-389A-4B3C-ADB9-A42892BBA081}" destId="{90547E22-5617-4F19-8BF0-096055795B44}" srcOrd="2" destOrd="0" parTransId="{046FE581-1B2B-4CFF-8982-0A6A89FB490D}" sibTransId="{2B38AE2E-A9A5-4F4E-A47E-29383ABB9D8B}"/>
    <dgm:cxn modelId="{D0E6EBDC-B9D6-42B9-AB31-0121A516F427}" srcId="{B9CF039A-389A-4B3C-ADB9-A42892BBA081}" destId="{1B473031-037D-4AE3-87C3-085A0132BAC4}" srcOrd="1" destOrd="0" parTransId="{17DCF112-DBBB-46A8-AFC6-AE073539D3D7}" sibTransId="{92A838C8-762F-4ED5-AA53-40A06AC0F102}"/>
    <dgm:cxn modelId="{BB8CE9FF-5A46-44C1-97A0-C113FED3BD8B}" type="presOf" srcId="{1B473031-037D-4AE3-87C3-085A0132BAC4}" destId="{2C051E57-92A6-403A-B327-15F3A28AC70E}" srcOrd="0" destOrd="0" presId="urn:microsoft.com/office/officeart/2005/8/layout/vList3"/>
    <dgm:cxn modelId="{C76203BF-D17F-498B-9E4C-322E3148410F}" type="presParOf" srcId="{51C9540B-D397-4582-B403-D7851745946C}" destId="{63770D69-C929-477C-BAA7-3DA46792A11B}" srcOrd="0" destOrd="0" presId="urn:microsoft.com/office/officeart/2005/8/layout/vList3"/>
    <dgm:cxn modelId="{CD80B540-AB46-42C6-AB08-0D6E91117867}" type="presParOf" srcId="{63770D69-C929-477C-BAA7-3DA46792A11B}" destId="{4A824D1C-B805-4BEB-AA86-F83D233EEF5C}" srcOrd="0" destOrd="0" presId="urn:microsoft.com/office/officeart/2005/8/layout/vList3"/>
    <dgm:cxn modelId="{ECDF02C4-3732-4B61-87E6-74327BF59C41}" type="presParOf" srcId="{63770D69-C929-477C-BAA7-3DA46792A11B}" destId="{AD283124-7561-459B-A331-33E8B5119E80}" srcOrd="1" destOrd="0" presId="urn:microsoft.com/office/officeart/2005/8/layout/vList3"/>
    <dgm:cxn modelId="{995A07AF-82EB-4FD4-A569-8B9854660592}" type="presParOf" srcId="{51C9540B-D397-4582-B403-D7851745946C}" destId="{70611EC9-B728-464E-8E45-DA4FBDB9E86D}" srcOrd="1" destOrd="0" presId="urn:microsoft.com/office/officeart/2005/8/layout/vList3"/>
    <dgm:cxn modelId="{EE0E68A5-5F11-444A-961C-748521C6246F}" type="presParOf" srcId="{51C9540B-D397-4582-B403-D7851745946C}" destId="{1A1F06F4-C670-4D51-9030-F07DAF1C0DF6}" srcOrd="2" destOrd="0" presId="urn:microsoft.com/office/officeart/2005/8/layout/vList3"/>
    <dgm:cxn modelId="{4E945876-B59C-4FC6-8337-56756DC8DF66}" type="presParOf" srcId="{1A1F06F4-C670-4D51-9030-F07DAF1C0DF6}" destId="{ACF75023-20B7-4D41-90EF-87BA8A475AFB}" srcOrd="0" destOrd="0" presId="urn:microsoft.com/office/officeart/2005/8/layout/vList3"/>
    <dgm:cxn modelId="{07898B9C-8C86-49EA-81CC-D33DDC17E5A9}" type="presParOf" srcId="{1A1F06F4-C670-4D51-9030-F07DAF1C0DF6}" destId="{2C051E57-92A6-403A-B327-15F3A28AC70E}" srcOrd="1" destOrd="0" presId="urn:microsoft.com/office/officeart/2005/8/layout/vList3"/>
    <dgm:cxn modelId="{73E42CEF-0DED-42EB-85DC-3EBB0F422C2C}" type="presParOf" srcId="{51C9540B-D397-4582-B403-D7851745946C}" destId="{1A57397A-C1C6-4EDC-9E58-42F76F4E30B3}" srcOrd="3" destOrd="0" presId="urn:microsoft.com/office/officeart/2005/8/layout/vList3"/>
    <dgm:cxn modelId="{E86C0283-953B-4A39-BB14-396D18BEA71A}" type="presParOf" srcId="{51C9540B-D397-4582-B403-D7851745946C}" destId="{CEBA6AD6-57C6-4D2D-9E07-3F25B821E143}" srcOrd="4" destOrd="0" presId="urn:microsoft.com/office/officeart/2005/8/layout/vList3"/>
    <dgm:cxn modelId="{E2A425D3-3732-42E0-B103-F4729905F405}" type="presParOf" srcId="{CEBA6AD6-57C6-4D2D-9E07-3F25B821E143}" destId="{6D8B9B5D-1551-4C63-830C-24BEF7C5A2E5}" srcOrd="0" destOrd="0" presId="urn:microsoft.com/office/officeart/2005/8/layout/vList3"/>
    <dgm:cxn modelId="{8E417AA2-1932-49E4-9A21-B2721A4B75A3}" type="presParOf" srcId="{CEBA6AD6-57C6-4D2D-9E07-3F25B821E143}" destId="{86F80CED-D699-4B51-8600-9570818ADA0D}" srcOrd="1" destOrd="0" presId="urn:microsoft.com/office/officeart/2005/8/layout/vList3"/>
    <dgm:cxn modelId="{57BA5630-C3FC-4EBD-99EB-CD97272CC6C6}" type="presParOf" srcId="{51C9540B-D397-4582-B403-D7851745946C}" destId="{290B11C1-D3D9-4799-AF24-6C26667A5B00}" srcOrd="5" destOrd="0" presId="urn:microsoft.com/office/officeart/2005/8/layout/vList3"/>
    <dgm:cxn modelId="{6D36E3F5-D2C3-4D80-828C-6E54E97C0E84}" type="presParOf" srcId="{51C9540B-D397-4582-B403-D7851745946C}" destId="{1F12ED08-FEC3-4A28-8FCA-22FEAF14DF1C}" srcOrd="6" destOrd="0" presId="urn:microsoft.com/office/officeart/2005/8/layout/vList3"/>
    <dgm:cxn modelId="{A9A02C34-0917-48CC-BEBF-59FB57AB199D}" type="presParOf" srcId="{1F12ED08-FEC3-4A28-8FCA-22FEAF14DF1C}" destId="{959F3BC3-1BE7-48BE-B7CB-CFFE992C5293}" srcOrd="0" destOrd="0" presId="urn:microsoft.com/office/officeart/2005/8/layout/vList3"/>
    <dgm:cxn modelId="{784EDDB1-EE88-48F3-9A6C-7DD73C7C0F04}" type="presParOf" srcId="{1F12ED08-FEC3-4A28-8FCA-22FEAF14DF1C}" destId="{86BD5EA9-A7DC-4C5B-A612-B26DE73885F9}" srcOrd="1" destOrd="0" presId="urn:microsoft.com/office/officeart/2005/8/layout/vList3"/>
    <dgm:cxn modelId="{0A2016B5-56A1-4E5D-98ED-E220B45ED806}" type="presParOf" srcId="{51C9540B-D397-4582-B403-D7851745946C}" destId="{B2F9635E-98EF-4823-A0DE-CEB591BF1CB9}" srcOrd="7" destOrd="0" presId="urn:microsoft.com/office/officeart/2005/8/layout/vList3"/>
    <dgm:cxn modelId="{31E3F59C-9D41-410C-BD1E-74CF92DA49C6}" type="presParOf" srcId="{51C9540B-D397-4582-B403-D7851745946C}" destId="{6A10A399-7496-4310-BB07-A6488EE81A68}" srcOrd="8" destOrd="0" presId="urn:microsoft.com/office/officeart/2005/8/layout/vList3"/>
    <dgm:cxn modelId="{56375515-CBDE-4401-AE00-C78249A3BF7B}" type="presParOf" srcId="{6A10A399-7496-4310-BB07-A6488EE81A68}" destId="{8BDE6BA1-EAB4-48DD-8EEB-2EE7CB9BECD5}" srcOrd="0" destOrd="0" presId="urn:microsoft.com/office/officeart/2005/8/layout/vList3"/>
    <dgm:cxn modelId="{AC8D6980-79ED-4244-ADD1-9A95D6E42EA4}" type="presParOf" srcId="{6A10A399-7496-4310-BB07-A6488EE81A68}" destId="{08967047-DE9D-496C-9F09-C6DCDC0E8689}" srcOrd="1" destOrd="0" presId="urn:microsoft.com/office/officeart/2005/8/layout/vList3"/>
    <dgm:cxn modelId="{A5259156-88DA-44F2-B35C-79EF7223020A}" type="presParOf" srcId="{51C9540B-D397-4582-B403-D7851745946C}" destId="{56459E67-D091-4267-B5DF-AC78BA144223}" srcOrd="9" destOrd="0" presId="urn:microsoft.com/office/officeart/2005/8/layout/vList3"/>
    <dgm:cxn modelId="{C7E0FBAF-1928-4A1E-A153-9F1D9B7BEBD8}" type="presParOf" srcId="{51C9540B-D397-4582-B403-D7851745946C}" destId="{D61D9912-A4A6-4F8C-AB3D-8226FF2E5299}" srcOrd="10" destOrd="0" presId="urn:microsoft.com/office/officeart/2005/8/layout/vList3"/>
    <dgm:cxn modelId="{8FE67E07-4B47-49A3-9639-58B1E3FBB831}" type="presParOf" srcId="{D61D9912-A4A6-4F8C-AB3D-8226FF2E5299}" destId="{67DC1777-A86C-4054-A1BC-0280DFE9F9A8}" srcOrd="0" destOrd="0" presId="urn:microsoft.com/office/officeart/2005/8/layout/vList3"/>
    <dgm:cxn modelId="{7C5C8441-E9FB-4955-AF16-E8EA21056934}" type="presParOf" srcId="{D61D9912-A4A6-4F8C-AB3D-8226FF2E5299}" destId="{FE8B9126-51F3-4FB2-BC5A-5A91C46216A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358BA7-C99B-4D69-AECE-BB0F401F2EA1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3A9A76D-5EB2-4763-9EB4-4CAEC296ECAC}">
      <dgm:prSet/>
      <dgm:spPr/>
      <dgm:t>
        <a:bodyPr/>
        <a:lstStyle/>
        <a:p>
          <a:r>
            <a:rPr lang="en-GB" b="1" dirty="0"/>
            <a:t>Biopsychosocial Model</a:t>
          </a:r>
          <a:endParaRPr lang="en-US" dirty="0"/>
        </a:p>
      </dgm:t>
    </dgm:pt>
    <dgm:pt modelId="{A9F5659F-48B9-4136-B356-EDC418EA7AE5}" type="parTrans" cxnId="{9FC1A6CA-BC09-4278-9BB1-9803CD7F0728}">
      <dgm:prSet/>
      <dgm:spPr/>
      <dgm:t>
        <a:bodyPr/>
        <a:lstStyle/>
        <a:p>
          <a:endParaRPr lang="en-US"/>
        </a:p>
      </dgm:t>
    </dgm:pt>
    <dgm:pt modelId="{64B26DD8-8A71-4A72-A660-C95FD8BA2C0A}" type="sibTrans" cxnId="{9FC1A6CA-BC09-4278-9BB1-9803CD7F0728}">
      <dgm:prSet/>
      <dgm:spPr/>
      <dgm:t>
        <a:bodyPr/>
        <a:lstStyle/>
        <a:p>
          <a:endParaRPr lang="en-US"/>
        </a:p>
      </dgm:t>
    </dgm:pt>
    <dgm:pt modelId="{07AF85DB-97FC-40C3-977B-8047D082DE5B}">
      <dgm:prSet/>
      <dgm:spPr/>
      <dgm:t>
        <a:bodyPr/>
        <a:lstStyle/>
        <a:p>
          <a:r>
            <a:rPr lang="en-GB" b="1" dirty="0"/>
            <a:t>Biological</a:t>
          </a:r>
          <a:endParaRPr lang="en-US" dirty="0"/>
        </a:p>
      </dgm:t>
    </dgm:pt>
    <dgm:pt modelId="{5EF3FEFC-9872-40CE-8545-3C733CD5D9F8}" type="parTrans" cxnId="{D46A163A-C6E9-4CA8-BCC3-100BF07C3452}">
      <dgm:prSet/>
      <dgm:spPr/>
      <dgm:t>
        <a:bodyPr/>
        <a:lstStyle/>
        <a:p>
          <a:endParaRPr lang="en-US"/>
        </a:p>
      </dgm:t>
    </dgm:pt>
    <dgm:pt modelId="{E94CCA7B-4973-415A-BCB1-669F408C945D}" type="sibTrans" cxnId="{D46A163A-C6E9-4CA8-BCC3-100BF07C3452}">
      <dgm:prSet/>
      <dgm:spPr/>
      <dgm:t>
        <a:bodyPr/>
        <a:lstStyle/>
        <a:p>
          <a:endParaRPr lang="en-US"/>
        </a:p>
      </dgm:t>
    </dgm:pt>
    <dgm:pt modelId="{7822C1DC-5950-41B7-8D3F-195B6B150680}">
      <dgm:prSet/>
      <dgm:spPr/>
      <dgm:t>
        <a:bodyPr/>
        <a:lstStyle/>
        <a:p>
          <a:r>
            <a:rPr lang="en-GB"/>
            <a:t>Physical health</a:t>
          </a:r>
          <a:endParaRPr lang="en-US"/>
        </a:p>
      </dgm:t>
    </dgm:pt>
    <dgm:pt modelId="{0EF30D7D-9597-491D-909F-FDD9B9953D07}" type="parTrans" cxnId="{A4617135-7C68-4746-9209-684D353C06E9}">
      <dgm:prSet/>
      <dgm:spPr/>
      <dgm:t>
        <a:bodyPr/>
        <a:lstStyle/>
        <a:p>
          <a:endParaRPr lang="en-US"/>
        </a:p>
      </dgm:t>
    </dgm:pt>
    <dgm:pt modelId="{9BC42F6E-B538-439D-A63F-7A81BFF94436}" type="sibTrans" cxnId="{A4617135-7C68-4746-9209-684D353C06E9}">
      <dgm:prSet/>
      <dgm:spPr/>
      <dgm:t>
        <a:bodyPr/>
        <a:lstStyle/>
        <a:p>
          <a:endParaRPr lang="en-US"/>
        </a:p>
      </dgm:t>
    </dgm:pt>
    <dgm:pt modelId="{3B6E665C-DC59-4157-93DC-9D8143D1E577}">
      <dgm:prSet/>
      <dgm:spPr/>
      <dgm:t>
        <a:bodyPr/>
        <a:lstStyle/>
        <a:p>
          <a:r>
            <a:rPr lang="en-GB"/>
            <a:t>Genetics</a:t>
          </a:r>
          <a:endParaRPr lang="en-US"/>
        </a:p>
      </dgm:t>
    </dgm:pt>
    <dgm:pt modelId="{34CEF639-3718-4041-B946-CFB8BC9A6536}" type="parTrans" cxnId="{6571DEFF-2FB0-4333-98E4-C55F7C2B33A2}">
      <dgm:prSet/>
      <dgm:spPr/>
      <dgm:t>
        <a:bodyPr/>
        <a:lstStyle/>
        <a:p>
          <a:endParaRPr lang="en-US"/>
        </a:p>
      </dgm:t>
    </dgm:pt>
    <dgm:pt modelId="{D5277E5A-8D3D-4172-93B5-994900AAE503}" type="sibTrans" cxnId="{6571DEFF-2FB0-4333-98E4-C55F7C2B33A2}">
      <dgm:prSet/>
      <dgm:spPr/>
      <dgm:t>
        <a:bodyPr/>
        <a:lstStyle/>
        <a:p>
          <a:endParaRPr lang="en-US"/>
        </a:p>
      </dgm:t>
    </dgm:pt>
    <dgm:pt modelId="{2900A023-1A85-47B6-95C1-9A3DDF68591E}">
      <dgm:prSet/>
      <dgm:spPr/>
      <dgm:t>
        <a:bodyPr/>
        <a:lstStyle/>
        <a:p>
          <a:r>
            <a:rPr lang="en-GB"/>
            <a:t>Sleep</a:t>
          </a:r>
          <a:endParaRPr lang="en-US"/>
        </a:p>
      </dgm:t>
    </dgm:pt>
    <dgm:pt modelId="{7A9792FC-DFFA-4D37-8CB5-7B14C041C961}" type="parTrans" cxnId="{B9776AF2-B1BB-4106-8EFE-16CA974DD378}">
      <dgm:prSet/>
      <dgm:spPr/>
      <dgm:t>
        <a:bodyPr/>
        <a:lstStyle/>
        <a:p>
          <a:endParaRPr lang="en-US"/>
        </a:p>
      </dgm:t>
    </dgm:pt>
    <dgm:pt modelId="{3BB51A4E-7A7F-4BE4-80AF-65CD0A807945}" type="sibTrans" cxnId="{B9776AF2-B1BB-4106-8EFE-16CA974DD378}">
      <dgm:prSet/>
      <dgm:spPr/>
      <dgm:t>
        <a:bodyPr/>
        <a:lstStyle/>
        <a:p>
          <a:endParaRPr lang="en-US"/>
        </a:p>
      </dgm:t>
    </dgm:pt>
    <dgm:pt modelId="{CF673700-366A-4DAB-A596-893CD090170F}">
      <dgm:prSet/>
      <dgm:spPr/>
      <dgm:t>
        <a:bodyPr/>
        <a:lstStyle/>
        <a:p>
          <a:r>
            <a:rPr lang="en-GB" dirty="0"/>
            <a:t>Medication</a:t>
          </a:r>
          <a:endParaRPr lang="en-US" dirty="0"/>
        </a:p>
      </dgm:t>
    </dgm:pt>
    <dgm:pt modelId="{B3EDAC46-0BFC-4BB5-8B55-F7CAB7736EC6}" type="parTrans" cxnId="{D9AD35A6-2046-4502-82D0-6E30FDC6EF68}">
      <dgm:prSet/>
      <dgm:spPr/>
      <dgm:t>
        <a:bodyPr/>
        <a:lstStyle/>
        <a:p>
          <a:endParaRPr lang="en-US"/>
        </a:p>
      </dgm:t>
    </dgm:pt>
    <dgm:pt modelId="{C917AB70-F199-4033-BEC3-304923D11100}" type="sibTrans" cxnId="{D9AD35A6-2046-4502-82D0-6E30FDC6EF68}">
      <dgm:prSet/>
      <dgm:spPr/>
      <dgm:t>
        <a:bodyPr/>
        <a:lstStyle/>
        <a:p>
          <a:endParaRPr lang="en-US"/>
        </a:p>
      </dgm:t>
    </dgm:pt>
    <dgm:pt modelId="{CA13FAF1-45C4-44DE-B22D-7218716D6DB2}">
      <dgm:prSet/>
      <dgm:spPr/>
      <dgm:t>
        <a:bodyPr/>
        <a:lstStyle/>
        <a:p>
          <a:r>
            <a:rPr lang="en-GB" b="1"/>
            <a:t>Psychological</a:t>
          </a:r>
          <a:endParaRPr lang="en-US"/>
        </a:p>
      </dgm:t>
    </dgm:pt>
    <dgm:pt modelId="{A02D8D37-2A55-48CE-8041-00CE4B236C06}" type="parTrans" cxnId="{48496F9E-186B-4774-9CB6-E55BC7A95D88}">
      <dgm:prSet/>
      <dgm:spPr/>
      <dgm:t>
        <a:bodyPr/>
        <a:lstStyle/>
        <a:p>
          <a:endParaRPr lang="en-US"/>
        </a:p>
      </dgm:t>
    </dgm:pt>
    <dgm:pt modelId="{2CD1D2C5-B49F-4A40-844E-954C25E35515}" type="sibTrans" cxnId="{48496F9E-186B-4774-9CB6-E55BC7A95D88}">
      <dgm:prSet/>
      <dgm:spPr/>
      <dgm:t>
        <a:bodyPr/>
        <a:lstStyle/>
        <a:p>
          <a:endParaRPr lang="en-US"/>
        </a:p>
      </dgm:t>
    </dgm:pt>
    <dgm:pt modelId="{4BE6F6F9-4245-4DBE-B1E1-E1D111EDD0EB}">
      <dgm:prSet/>
      <dgm:spPr/>
      <dgm:t>
        <a:bodyPr/>
        <a:lstStyle/>
        <a:p>
          <a:r>
            <a:rPr lang="en-GB"/>
            <a:t>Thoughts</a:t>
          </a:r>
          <a:endParaRPr lang="en-US"/>
        </a:p>
      </dgm:t>
    </dgm:pt>
    <dgm:pt modelId="{0D226363-7DE6-4B2D-853B-334902F5A4AC}" type="parTrans" cxnId="{A3426232-1201-4F48-A056-9C8F7785B36D}">
      <dgm:prSet/>
      <dgm:spPr/>
      <dgm:t>
        <a:bodyPr/>
        <a:lstStyle/>
        <a:p>
          <a:endParaRPr lang="en-US"/>
        </a:p>
      </dgm:t>
    </dgm:pt>
    <dgm:pt modelId="{54E87111-24A5-4249-80A7-B36E841471BB}" type="sibTrans" cxnId="{A3426232-1201-4F48-A056-9C8F7785B36D}">
      <dgm:prSet/>
      <dgm:spPr/>
      <dgm:t>
        <a:bodyPr/>
        <a:lstStyle/>
        <a:p>
          <a:endParaRPr lang="en-US"/>
        </a:p>
      </dgm:t>
    </dgm:pt>
    <dgm:pt modelId="{DF60FEC2-F6E4-48F6-B70B-AB79F92B1DE5}">
      <dgm:prSet/>
      <dgm:spPr/>
      <dgm:t>
        <a:bodyPr/>
        <a:lstStyle/>
        <a:p>
          <a:r>
            <a:rPr lang="en-GB"/>
            <a:t>Emotions</a:t>
          </a:r>
          <a:endParaRPr lang="en-US"/>
        </a:p>
      </dgm:t>
    </dgm:pt>
    <dgm:pt modelId="{6BFADEA9-64A1-4671-8490-EDAE24FF4B5E}" type="parTrans" cxnId="{98E46239-D18E-4F95-925B-E5FF6599126B}">
      <dgm:prSet/>
      <dgm:spPr/>
      <dgm:t>
        <a:bodyPr/>
        <a:lstStyle/>
        <a:p>
          <a:endParaRPr lang="en-US"/>
        </a:p>
      </dgm:t>
    </dgm:pt>
    <dgm:pt modelId="{2558BB6A-0313-40FB-BBAB-959FA72B6091}" type="sibTrans" cxnId="{98E46239-D18E-4F95-925B-E5FF6599126B}">
      <dgm:prSet/>
      <dgm:spPr/>
      <dgm:t>
        <a:bodyPr/>
        <a:lstStyle/>
        <a:p>
          <a:endParaRPr lang="en-US"/>
        </a:p>
      </dgm:t>
    </dgm:pt>
    <dgm:pt modelId="{B44F3DD4-8366-4648-BA72-FB691B2F5AFB}">
      <dgm:prSet/>
      <dgm:spPr/>
      <dgm:t>
        <a:bodyPr/>
        <a:lstStyle/>
        <a:p>
          <a:r>
            <a:rPr lang="en-GB"/>
            <a:t>Trauma</a:t>
          </a:r>
          <a:endParaRPr lang="en-US"/>
        </a:p>
      </dgm:t>
    </dgm:pt>
    <dgm:pt modelId="{8182BBA6-2771-4575-8D48-8BEA82859C9B}" type="parTrans" cxnId="{FA6A4E7A-11E4-4061-A0A8-8472B2D7FD12}">
      <dgm:prSet/>
      <dgm:spPr/>
      <dgm:t>
        <a:bodyPr/>
        <a:lstStyle/>
        <a:p>
          <a:endParaRPr lang="en-US"/>
        </a:p>
      </dgm:t>
    </dgm:pt>
    <dgm:pt modelId="{2CBC0DE5-93E6-440D-895D-872128D01F96}" type="sibTrans" cxnId="{FA6A4E7A-11E4-4061-A0A8-8472B2D7FD12}">
      <dgm:prSet/>
      <dgm:spPr/>
      <dgm:t>
        <a:bodyPr/>
        <a:lstStyle/>
        <a:p>
          <a:endParaRPr lang="en-US"/>
        </a:p>
      </dgm:t>
    </dgm:pt>
    <dgm:pt modelId="{15F1402C-20AE-4342-BBFF-79E4A648D3DA}">
      <dgm:prSet/>
      <dgm:spPr/>
      <dgm:t>
        <a:bodyPr/>
        <a:lstStyle/>
        <a:p>
          <a:r>
            <a:rPr lang="en-GB"/>
            <a:t>Coping</a:t>
          </a:r>
          <a:endParaRPr lang="en-US"/>
        </a:p>
      </dgm:t>
    </dgm:pt>
    <dgm:pt modelId="{469E9048-8854-4425-B241-6DEFB3A5B0B0}" type="parTrans" cxnId="{02E24874-963D-477C-A68F-5D9370F00398}">
      <dgm:prSet/>
      <dgm:spPr/>
      <dgm:t>
        <a:bodyPr/>
        <a:lstStyle/>
        <a:p>
          <a:endParaRPr lang="en-US"/>
        </a:p>
      </dgm:t>
    </dgm:pt>
    <dgm:pt modelId="{B4011E2E-30F5-459B-BAFE-954D4A534372}" type="sibTrans" cxnId="{02E24874-963D-477C-A68F-5D9370F00398}">
      <dgm:prSet/>
      <dgm:spPr/>
      <dgm:t>
        <a:bodyPr/>
        <a:lstStyle/>
        <a:p>
          <a:endParaRPr lang="en-US"/>
        </a:p>
      </dgm:t>
    </dgm:pt>
    <dgm:pt modelId="{0ABF6B2A-053F-4499-88DD-E5AFF22047CB}">
      <dgm:prSet/>
      <dgm:spPr/>
      <dgm:t>
        <a:bodyPr/>
        <a:lstStyle/>
        <a:p>
          <a:r>
            <a:rPr lang="en-GB" b="1"/>
            <a:t>Social</a:t>
          </a:r>
          <a:endParaRPr lang="en-US"/>
        </a:p>
      </dgm:t>
    </dgm:pt>
    <dgm:pt modelId="{C3F4C164-7CCD-4162-9576-AA67B96E0409}" type="parTrans" cxnId="{1C46121E-2F9A-462B-8D0D-EF65D0D52CD8}">
      <dgm:prSet/>
      <dgm:spPr/>
      <dgm:t>
        <a:bodyPr/>
        <a:lstStyle/>
        <a:p>
          <a:endParaRPr lang="en-US"/>
        </a:p>
      </dgm:t>
    </dgm:pt>
    <dgm:pt modelId="{1E6F2231-A239-42EE-B59A-E84D24D458B7}" type="sibTrans" cxnId="{1C46121E-2F9A-462B-8D0D-EF65D0D52CD8}">
      <dgm:prSet/>
      <dgm:spPr/>
      <dgm:t>
        <a:bodyPr/>
        <a:lstStyle/>
        <a:p>
          <a:endParaRPr lang="en-US"/>
        </a:p>
      </dgm:t>
    </dgm:pt>
    <dgm:pt modelId="{E325E9F9-FF83-494A-A79F-1FC15A8689E2}">
      <dgm:prSet/>
      <dgm:spPr/>
      <dgm:t>
        <a:bodyPr/>
        <a:lstStyle/>
        <a:p>
          <a:r>
            <a:rPr lang="en-GB"/>
            <a:t>Housing</a:t>
          </a:r>
          <a:endParaRPr lang="en-US"/>
        </a:p>
      </dgm:t>
    </dgm:pt>
    <dgm:pt modelId="{D9740DDD-B8DE-401A-8423-269D95F87185}" type="parTrans" cxnId="{A5F50C0D-D3BF-4BFA-BF41-270E2FD426A6}">
      <dgm:prSet/>
      <dgm:spPr/>
      <dgm:t>
        <a:bodyPr/>
        <a:lstStyle/>
        <a:p>
          <a:endParaRPr lang="en-US"/>
        </a:p>
      </dgm:t>
    </dgm:pt>
    <dgm:pt modelId="{EFC30F3E-6E53-41EF-A473-FBA3EB4444A5}" type="sibTrans" cxnId="{A5F50C0D-D3BF-4BFA-BF41-270E2FD426A6}">
      <dgm:prSet/>
      <dgm:spPr/>
      <dgm:t>
        <a:bodyPr/>
        <a:lstStyle/>
        <a:p>
          <a:endParaRPr lang="en-US"/>
        </a:p>
      </dgm:t>
    </dgm:pt>
    <dgm:pt modelId="{D5D026B9-7303-4406-8A32-60BCC30961CC}">
      <dgm:prSet/>
      <dgm:spPr/>
      <dgm:t>
        <a:bodyPr/>
        <a:lstStyle/>
        <a:p>
          <a:r>
            <a:rPr lang="en-GB"/>
            <a:t>Employment</a:t>
          </a:r>
          <a:endParaRPr lang="en-US"/>
        </a:p>
      </dgm:t>
    </dgm:pt>
    <dgm:pt modelId="{6BB62A72-B467-46F3-9199-37367FE4487B}" type="parTrans" cxnId="{3C870102-8FD7-42A5-A31A-535B89A21327}">
      <dgm:prSet/>
      <dgm:spPr/>
      <dgm:t>
        <a:bodyPr/>
        <a:lstStyle/>
        <a:p>
          <a:endParaRPr lang="en-US"/>
        </a:p>
      </dgm:t>
    </dgm:pt>
    <dgm:pt modelId="{FDA8E00C-4E99-4C64-A876-F1B85A77686E}" type="sibTrans" cxnId="{3C870102-8FD7-42A5-A31A-535B89A21327}">
      <dgm:prSet/>
      <dgm:spPr/>
      <dgm:t>
        <a:bodyPr/>
        <a:lstStyle/>
        <a:p>
          <a:endParaRPr lang="en-US"/>
        </a:p>
      </dgm:t>
    </dgm:pt>
    <dgm:pt modelId="{4163EB74-562B-489A-A123-76231B779381}">
      <dgm:prSet/>
      <dgm:spPr/>
      <dgm:t>
        <a:bodyPr/>
        <a:lstStyle/>
        <a:p>
          <a:r>
            <a:rPr lang="en-GB"/>
            <a:t>Relationships</a:t>
          </a:r>
          <a:endParaRPr lang="en-US"/>
        </a:p>
      </dgm:t>
    </dgm:pt>
    <dgm:pt modelId="{BCBFF005-CE51-45B6-AC2F-6BFFD26EBA35}" type="parTrans" cxnId="{04AC2F34-58B6-45DA-9166-EC08E15F10F1}">
      <dgm:prSet/>
      <dgm:spPr/>
      <dgm:t>
        <a:bodyPr/>
        <a:lstStyle/>
        <a:p>
          <a:endParaRPr lang="en-US"/>
        </a:p>
      </dgm:t>
    </dgm:pt>
    <dgm:pt modelId="{CE3C2A6E-6C17-4D2F-9313-CD7799A8BBA4}" type="sibTrans" cxnId="{04AC2F34-58B6-45DA-9166-EC08E15F10F1}">
      <dgm:prSet/>
      <dgm:spPr/>
      <dgm:t>
        <a:bodyPr/>
        <a:lstStyle/>
        <a:p>
          <a:endParaRPr lang="en-US"/>
        </a:p>
      </dgm:t>
    </dgm:pt>
    <dgm:pt modelId="{65F0D846-24D8-4B88-A7EA-B0835E434068}">
      <dgm:prSet/>
      <dgm:spPr/>
      <dgm:t>
        <a:bodyPr/>
        <a:lstStyle/>
        <a:p>
          <a:r>
            <a:rPr lang="en-GB"/>
            <a:t>Poverty</a:t>
          </a:r>
          <a:endParaRPr lang="en-US"/>
        </a:p>
      </dgm:t>
    </dgm:pt>
    <dgm:pt modelId="{58F674E7-1438-43C3-B0B1-719889D826C8}" type="parTrans" cxnId="{D4AAE9C7-4712-41E5-9EB5-AB97DF8C0CF9}">
      <dgm:prSet/>
      <dgm:spPr/>
      <dgm:t>
        <a:bodyPr/>
        <a:lstStyle/>
        <a:p>
          <a:endParaRPr lang="en-US"/>
        </a:p>
      </dgm:t>
    </dgm:pt>
    <dgm:pt modelId="{41D94E57-2239-43AE-9D37-047B8D3D7958}" type="sibTrans" cxnId="{D4AAE9C7-4712-41E5-9EB5-AB97DF8C0CF9}">
      <dgm:prSet/>
      <dgm:spPr/>
      <dgm:t>
        <a:bodyPr/>
        <a:lstStyle/>
        <a:p>
          <a:endParaRPr lang="en-US"/>
        </a:p>
      </dgm:t>
    </dgm:pt>
    <dgm:pt modelId="{B1E50342-7320-4D82-A583-FEE0E862B184}">
      <dgm:prSet/>
      <dgm:spPr/>
      <dgm:t>
        <a:bodyPr/>
        <a:lstStyle/>
        <a:p>
          <a:r>
            <a:rPr lang="en-GB" b="1"/>
            <a:t>Ecological Model</a:t>
          </a:r>
          <a:endParaRPr lang="en-US"/>
        </a:p>
      </dgm:t>
    </dgm:pt>
    <dgm:pt modelId="{9B2E4414-D091-442D-9E75-75CA712B114C}" type="parTrans" cxnId="{1F184DBE-5D42-464E-9313-6C37C7568178}">
      <dgm:prSet/>
      <dgm:spPr/>
      <dgm:t>
        <a:bodyPr/>
        <a:lstStyle/>
        <a:p>
          <a:endParaRPr lang="en-US"/>
        </a:p>
      </dgm:t>
    </dgm:pt>
    <dgm:pt modelId="{ED3CF000-5468-472C-BE71-0E361BC6F708}" type="sibTrans" cxnId="{1F184DBE-5D42-464E-9313-6C37C7568178}">
      <dgm:prSet/>
      <dgm:spPr/>
      <dgm:t>
        <a:bodyPr/>
        <a:lstStyle/>
        <a:p>
          <a:endParaRPr lang="en-US"/>
        </a:p>
      </dgm:t>
    </dgm:pt>
    <dgm:pt modelId="{554EE853-BB1F-4449-8B87-8E29302A39C1}">
      <dgm:prSet/>
      <dgm:spPr/>
      <dgm:t>
        <a:bodyPr/>
        <a:lstStyle/>
        <a:p>
          <a:r>
            <a:rPr lang="en-GB" b="1" dirty="0"/>
            <a:t>Individual → Family → Community → Society</a:t>
          </a:r>
          <a:endParaRPr lang="en-US" dirty="0"/>
        </a:p>
      </dgm:t>
    </dgm:pt>
    <dgm:pt modelId="{ECC76ACF-5A13-4F5D-A468-107B52C866F2}" type="parTrans" cxnId="{75292923-6D19-4F10-A626-EDBEE086D9A1}">
      <dgm:prSet/>
      <dgm:spPr/>
      <dgm:t>
        <a:bodyPr/>
        <a:lstStyle/>
        <a:p>
          <a:endParaRPr lang="en-US"/>
        </a:p>
      </dgm:t>
    </dgm:pt>
    <dgm:pt modelId="{3BC3C8FF-BF30-4577-995D-2B7AADDE5297}" type="sibTrans" cxnId="{75292923-6D19-4F10-A626-EDBEE086D9A1}">
      <dgm:prSet/>
      <dgm:spPr/>
      <dgm:t>
        <a:bodyPr/>
        <a:lstStyle/>
        <a:p>
          <a:endParaRPr lang="en-US"/>
        </a:p>
      </dgm:t>
    </dgm:pt>
    <dgm:pt modelId="{1527892F-4EA7-4F2A-B1A0-AE205DDB3833}">
      <dgm:prSet/>
      <dgm:spPr/>
      <dgm:t>
        <a:bodyPr/>
        <a:lstStyle/>
        <a:p>
          <a:r>
            <a:rPr lang="en-GB" b="1"/>
            <a:t>Why they matter</a:t>
          </a:r>
          <a:endParaRPr lang="en-US"/>
        </a:p>
      </dgm:t>
    </dgm:pt>
    <dgm:pt modelId="{A0CAF208-2660-4052-B436-6E45D57FE4B1}" type="parTrans" cxnId="{07453B02-906F-44F5-AA89-27C3148C4702}">
      <dgm:prSet/>
      <dgm:spPr/>
      <dgm:t>
        <a:bodyPr/>
        <a:lstStyle/>
        <a:p>
          <a:endParaRPr lang="en-US"/>
        </a:p>
      </dgm:t>
    </dgm:pt>
    <dgm:pt modelId="{72BE9FA0-B9FE-49C7-8DCC-7C396DF8E18E}" type="sibTrans" cxnId="{07453B02-906F-44F5-AA89-27C3148C4702}">
      <dgm:prSet/>
      <dgm:spPr/>
      <dgm:t>
        <a:bodyPr/>
        <a:lstStyle/>
        <a:p>
          <a:endParaRPr lang="en-US"/>
        </a:p>
      </dgm:t>
    </dgm:pt>
    <dgm:pt modelId="{9D9A7EA8-72C0-4738-8519-375C365C9900}">
      <dgm:prSet/>
      <dgm:spPr/>
      <dgm:t>
        <a:bodyPr/>
        <a:lstStyle/>
        <a:p>
          <a:r>
            <a:rPr lang="en-GB"/>
            <a:t>Holistic assessment</a:t>
          </a:r>
          <a:endParaRPr lang="en-US"/>
        </a:p>
      </dgm:t>
    </dgm:pt>
    <dgm:pt modelId="{D0FCB3BC-98E3-4BA8-BBF4-0302D7389672}" type="parTrans" cxnId="{6A3FC0ED-512D-4CFC-B8AF-13841B4FA593}">
      <dgm:prSet/>
      <dgm:spPr/>
      <dgm:t>
        <a:bodyPr/>
        <a:lstStyle/>
        <a:p>
          <a:endParaRPr lang="en-US"/>
        </a:p>
      </dgm:t>
    </dgm:pt>
    <dgm:pt modelId="{0F23F004-E706-4023-8BBD-8786117D9406}" type="sibTrans" cxnId="{6A3FC0ED-512D-4CFC-B8AF-13841B4FA593}">
      <dgm:prSet/>
      <dgm:spPr/>
      <dgm:t>
        <a:bodyPr/>
        <a:lstStyle/>
        <a:p>
          <a:endParaRPr lang="en-US"/>
        </a:p>
      </dgm:t>
    </dgm:pt>
    <dgm:pt modelId="{CF458186-7F08-46DD-9B45-BAEB5941FB8C}">
      <dgm:prSet/>
      <dgm:spPr/>
      <dgm:t>
        <a:bodyPr/>
        <a:lstStyle/>
        <a:p>
          <a:r>
            <a:rPr lang="en-GB"/>
            <a:t>Person-centred care</a:t>
          </a:r>
          <a:endParaRPr lang="en-US"/>
        </a:p>
      </dgm:t>
    </dgm:pt>
    <dgm:pt modelId="{81104630-8CBB-452B-B7EC-11FF07222423}" type="parTrans" cxnId="{6A5B4DB4-1F8F-4175-8531-F5D7F188C6AB}">
      <dgm:prSet/>
      <dgm:spPr/>
      <dgm:t>
        <a:bodyPr/>
        <a:lstStyle/>
        <a:p>
          <a:endParaRPr lang="en-US"/>
        </a:p>
      </dgm:t>
    </dgm:pt>
    <dgm:pt modelId="{D879F8EE-00B0-42E2-8069-E22497E9E355}" type="sibTrans" cxnId="{6A5B4DB4-1F8F-4175-8531-F5D7F188C6AB}">
      <dgm:prSet/>
      <dgm:spPr/>
      <dgm:t>
        <a:bodyPr/>
        <a:lstStyle/>
        <a:p>
          <a:endParaRPr lang="en-US"/>
        </a:p>
      </dgm:t>
    </dgm:pt>
    <dgm:pt modelId="{AA52E9DD-7C48-4776-B4DF-094160A2B809}">
      <dgm:prSet/>
      <dgm:spPr/>
      <dgm:t>
        <a:bodyPr/>
        <a:lstStyle/>
        <a:p>
          <a:r>
            <a:rPr lang="en-GB"/>
            <a:t>Prevention</a:t>
          </a:r>
          <a:endParaRPr lang="en-US"/>
        </a:p>
      </dgm:t>
    </dgm:pt>
    <dgm:pt modelId="{0C01CD17-7C60-4AC1-9B26-D777E96C7DB2}" type="parTrans" cxnId="{B4685630-499A-497D-BD9B-1E8B51A2D99C}">
      <dgm:prSet/>
      <dgm:spPr/>
      <dgm:t>
        <a:bodyPr/>
        <a:lstStyle/>
        <a:p>
          <a:endParaRPr lang="en-US"/>
        </a:p>
      </dgm:t>
    </dgm:pt>
    <dgm:pt modelId="{3013179E-F1AB-4CE5-8E51-A9681BF14FF1}" type="sibTrans" cxnId="{B4685630-499A-497D-BD9B-1E8B51A2D99C}">
      <dgm:prSet/>
      <dgm:spPr/>
      <dgm:t>
        <a:bodyPr/>
        <a:lstStyle/>
        <a:p>
          <a:endParaRPr lang="en-US"/>
        </a:p>
      </dgm:t>
    </dgm:pt>
    <dgm:pt modelId="{B7A96BE4-6D42-4BDD-827E-EE5A11D7DA85}">
      <dgm:prSet/>
      <dgm:spPr/>
      <dgm:t>
        <a:bodyPr/>
        <a:lstStyle/>
        <a:p>
          <a:r>
            <a:rPr lang="en-GB" dirty="0"/>
            <a:t>Multi-agency working</a:t>
          </a:r>
          <a:endParaRPr lang="en-US" dirty="0"/>
        </a:p>
      </dgm:t>
    </dgm:pt>
    <dgm:pt modelId="{AD80B23F-A86D-4B35-AF3D-BE12C4BDF6A9}" type="parTrans" cxnId="{A1D24307-3897-4779-BEB8-62B72AF49F4F}">
      <dgm:prSet/>
      <dgm:spPr/>
      <dgm:t>
        <a:bodyPr/>
        <a:lstStyle/>
        <a:p>
          <a:endParaRPr lang="en-US"/>
        </a:p>
      </dgm:t>
    </dgm:pt>
    <dgm:pt modelId="{EDBCF7A7-4529-4A7C-A113-E321A14CD042}" type="sibTrans" cxnId="{A1D24307-3897-4779-BEB8-62B72AF49F4F}">
      <dgm:prSet/>
      <dgm:spPr/>
      <dgm:t>
        <a:bodyPr/>
        <a:lstStyle/>
        <a:p>
          <a:endParaRPr lang="en-US"/>
        </a:p>
      </dgm:t>
    </dgm:pt>
    <dgm:pt modelId="{4E66828D-683D-40BF-9524-BCE08F76B068}" type="pres">
      <dgm:prSet presAssocID="{48358BA7-C99B-4D69-AECE-BB0F401F2EA1}" presName="Name0" presStyleCnt="0">
        <dgm:presLayoutVars>
          <dgm:dir/>
          <dgm:resizeHandles val="exact"/>
        </dgm:presLayoutVars>
      </dgm:prSet>
      <dgm:spPr/>
    </dgm:pt>
    <dgm:pt modelId="{DCE3996D-C3E3-4C6C-BAB6-A50A6A0CC551}" type="pres">
      <dgm:prSet presAssocID="{13A9A76D-5EB2-4763-9EB4-4CAEC296ECAC}" presName="node" presStyleLbl="node1" presStyleIdx="0" presStyleCnt="7">
        <dgm:presLayoutVars>
          <dgm:bulletEnabled val="1"/>
        </dgm:presLayoutVars>
      </dgm:prSet>
      <dgm:spPr/>
    </dgm:pt>
    <dgm:pt modelId="{C0725DCB-8716-4A3C-AB25-3B29DD2ED196}" type="pres">
      <dgm:prSet presAssocID="{64B26DD8-8A71-4A72-A660-C95FD8BA2C0A}" presName="sibTrans" presStyleLbl="sibTrans1D1" presStyleIdx="0" presStyleCnt="6"/>
      <dgm:spPr/>
    </dgm:pt>
    <dgm:pt modelId="{5B08057E-E1DD-43B4-9977-980335587826}" type="pres">
      <dgm:prSet presAssocID="{64B26DD8-8A71-4A72-A660-C95FD8BA2C0A}" presName="connectorText" presStyleLbl="sibTrans1D1" presStyleIdx="0" presStyleCnt="6"/>
      <dgm:spPr/>
    </dgm:pt>
    <dgm:pt modelId="{8B8B4E49-3285-40A3-B3CC-0DA8A8EB2A8A}" type="pres">
      <dgm:prSet presAssocID="{07AF85DB-97FC-40C3-977B-8047D082DE5B}" presName="node" presStyleLbl="node1" presStyleIdx="1" presStyleCnt="7">
        <dgm:presLayoutVars>
          <dgm:bulletEnabled val="1"/>
        </dgm:presLayoutVars>
      </dgm:prSet>
      <dgm:spPr/>
    </dgm:pt>
    <dgm:pt modelId="{38D7370C-87D7-438D-B067-38A6AF35A130}" type="pres">
      <dgm:prSet presAssocID="{E94CCA7B-4973-415A-BCB1-669F408C945D}" presName="sibTrans" presStyleLbl="sibTrans1D1" presStyleIdx="1" presStyleCnt="6"/>
      <dgm:spPr/>
    </dgm:pt>
    <dgm:pt modelId="{A990E07F-A217-4329-AA1A-D807C13B11F2}" type="pres">
      <dgm:prSet presAssocID="{E94CCA7B-4973-415A-BCB1-669F408C945D}" presName="connectorText" presStyleLbl="sibTrans1D1" presStyleIdx="1" presStyleCnt="6"/>
      <dgm:spPr/>
    </dgm:pt>
    <dgm:pt modelId="{16EEF1B6-D680-41DF-A991-5CEDB3C6E54B}" type="pres">
      <dgm:prSet presAssocID="{CA13FAF1-45C4-44DE-B22D-7218716D6DB2}" presName="node" presStyleLbl="node1" presStyleIdx="2" presStyleCnt="7">
        <dgm:presLayoutVars>
          <dgm:bulletEnabled val="1"/>
        </dgm:presLayoutVars>
      </dgm:prSet>
      <dgm:spPr/>
    </dgm:pt>
    <dgm:pt modelId="{BCD05884-E857-413F-9B66-6F52C876B2A0}" type="pres">
      <dgm:prSet presAssocID="{2CD1D2C5-B49F-4A40-844E-954C25E35515}" presName="sibTrans" presStyleLbl="sibTrans1D1" presStyleIdx="2" presStyleCnt="6"/>
      <dgm:spPr/>
    </dgm:pt>
    <dgm:pt modelId="{0ABA980D-8B3D-4FB7-86FF-A75D47A1AED7}" type="pres">
      <dgm:prSet presAssocID="{2CD1D2C5-B49F-4A40-844E-954C25E35515}" presName="connectorText" presStyleLbl="sibTrans1D1" presStyleIdx="2" presStyleCnt="6"/>
      <dgm:spPr/>
    </dgm:pt>
    <dgm:pt modelId="{5A30BF7A-6DC0-4655-9314-1394E27A976D}" type="pres">
      <dgm:prSet presAssocID="{0ABF6B2A-053F-4499-88DD-E5AFF22047CB}" presName="node" presStyleLbl="node1" presStyleIdx="3" presStyleCnt="7">
        <dgm:presLayoutVars>
          <dgm:bulletEnabled val="1"/>
        </dgm:presLayoutVars>
      </dgm:prSet>
      <dgm:spPr/>
    </dgm:pt>
    <dgm:pt modelId="{F47C25E1-54B1-4014-89BA-CFECB648A04E}" type="pres">
      <dgm:prSet presAssocID="{1E6F2231-A239-42EE-B59A-E84D24D458B7}" presName="sibTrans" presStyleLbl="sibTrans1D1" presStyleIdx="3" presStyleCnt="6"/>
      <dgm:spPr/>
    </dgm:pt>
    <dgm:pt modelId="{73178CFF-8465-42AB-AEC0-343CE10CC113}" type="pres">
      <dgm:prSet presAssocID="{1E6F2231-A239-42EE-B59A-E84D24D458B7}" presName="connectorText" presStyleLbl="sibTrans1D1" presStyleIdx="3" presStyleCnt="6"/>
      <dgm:spPr/>
    </dgm:pt>
    <dgm:pt modelId="{DD76270E-2ABB-4449-A5D3-9673716DB152}" type="pres">
      <dgm:prSet presAssocID="{B1E50342-7320-4D82-A583-FEE0E862B184}" presName="node" presStyleLbl="node1" presStyleIdx="4" presStyleCnt="7">
        <dgm:presLayoutVars>
          <dgm:bulletEnabled val="1"/>
        </dgm:presLayoutVars>
      </dgm:prSet>
      <dgm:spPr/>
    </dgm:pt>
    <dgm:pt modelId="{0FAF67A4-9A24-479D-940A-D72A362A3D5B}" type="pres">
      <dgm:prSet presAssocID="{ED3CF000-5468-472C-BE71-0E361BC6F708}" presName="sibTrans" presStyleLbl="sibTrans1D1" presStyleIdx="4" presStyleCnt="6"/>
      <dgm:spPr/>
    </dgm:pt>
    <dgm:pt modelId="{3BF1A299-3510-4718-BE0A-CCF835D75899}" type="pres">
      <dgm:prSet presAssocID="{ED3CF000-5468-472C-BE71-0E361BC6F708}" presName="connectorText" presStyleLbl="sibTrans1D1" presStyleIdx="4" presStyleCnt="6"/>
      <dgm:spPr/>
    </dgm:pt>
    <dgm:pt modelId="{620E77DE-9330-4DAA-99BF-C292CD6F8D61}" type="pres">
      <dgm:prSet presAssocID="{554EE853-BB1F-4449-8B87-8E29302A39C1}" presName="node" presStyleLbl="node1" presStyleIdx="5" presStyleCnt="7">
        <dgm:presLayoutVars>
          <dgm:bulletEnabled val="1"/>
        </dgm:presLayoutVars>
      </dgm:prSet>
      <dgm:spPr/>
    </dgm:pt>
    <dgm:pt modelId="{F19AD4A6-D653-4891-8748-4C98C5388C32}" type="pres">
      <dgm:prSet presAssocID="{3BC3C8FF-BF30-4577-995D-2B7AADDE5297}" presName="sibTrans" presStyleLbl="sibTrans1D1" presStyleIdx="5" presStyleCnt="6"/>
      <dgm:spPr/>
    </dgm:pt>
    <dgm:pt modelId="{062D7427-256E-494D-B1AF-1C4C238EB302}" type="pres">
      <dgm:prSet presAssocID="{3BC3C8FF-BF30-4577-995D-2B7AADDE5297}" presName="connectorText" presStyleLbl="sibTrans1D1" presStyleIdx="5" presStyleCnt="6"/>
      <dgm:spPr/>
    </dgm:pt>
    <dgm:pt modelId="{4290EAA1-38A4-4FEB-9CA0-75110166F510}" type="pres">
      <dgm:prSet presAssocID="{1527892F-4EA7-4F2A-B1A0-AE205DDB3833}" presName="node" presStyleLbl="node1" presStyleIdx="6" presStyleCnt="7">
        <dgm:presLayoutVars>
          <dgm:bulletEnabled val="1"/>
        </dgm:presLayoutVars>
      </dgm:prSet>
      <dgm:spPr/>
    </dgm:pt>
  </dgm:ptLst>
  <dgm:cxnLst>
    <dgm:cxn modelId="{3C870102-8FD7-42A5-A31A-535B89A21327}" srcId="{0ABF6B2A-053F-4499-88DD-E5AFF22047CB}" destId="{D5D026B9-7303-4406-8A32-60BCC30961CC}" srcOrd="1" destOrd="0" parTransId="{6BB62A72-B467-46F3-9199-37367FE4487B}" sibTransId="{FDA8E00C-4E99-4C64-A876-F1B85A77686E}"/>
    <dgm:cxn modelId="{07453B02-906F-44F5-AA89-27C3148C4702}" srcId="{48358BA7-C99B-4D69-AECE-BB0F401F2EA1}" destId="{1527892F-4EA7-4F2A-B1A0-AE205DDB3833}" srcOrd="6" destOrd="0" parTransId="{A0CAF208-2660-4052-B436-6E45D57FE4B1}" sibTransId="{72BE9FA0-B9FE-49C7-8DCC-7C396DF8E18E}"/>
    <dgm:cxn modelId="{77BFEE04-20F5-47A4-B5C9-363B418600B1}" type="presOf" srcId="{CA13FAF1-45C4-44DE-B22D-7218716D6DB2}" destId="{16EEF1B6-D680-41DF-A991-5CEDB3C6E54B}" srcOrd="0" destOrd="0" presId="urn:microsoft.com/office/officeart/2016/7/layout/RepeatingBendingProcessNew"/>
    <dgm:cxn modelId="{A1D24307-3897-4779-BEB8-62B72AF49F4F}" srcId="{1527892F-4EA7-4F2A-B1A0-AE205DDB3833}" destId="{B7A96BE4-6D42-4BDD-827E-EE5A11D7DA85}" srcOrd="3" destOrd="0" parTransId="{AD80B23F-A86D-4B35-AF3D-BE12C4BDF6A9}" sibTransId="{EDBCF7A7-4529-4A7C-A113-E321A14CD042}"/>
    <dgm:cxn modelId="{A5F50C0D-D3BF-4BFA-BF41-270E2FD426A6}" srcId="{0ABF6B2A-053F-4499-88DD-E5AFF22047CB}" destId="{E325E9F9-FF83-494A-A79F-1FC15A8689E2}" srcOrd="0" destOrd="0" parTransId="{D9740DDD-B8DE-401A-8423-269D95F87185}" sibTransId="{EFC30F3E-6E53-41EF-A473-FBA3EB4444A5}"/>
    <dgm:cxn modelId="{495F3D0D-C4F4-43F3-A66F-E0DF2E1AB200}" type="presOf" srcId="{9D9A7EA8-72C0-4738-8519-375C365C9900}" destId="{4290EAA1-38A4-4FEB-9CA0-75110166F510}" srcOrd="0" destOrd="1" presId="urn:microsoft.com/office/officeart/2016/7/layout/RepeatingBendingProcessNew"/>
    <dgm:cxn modelId="{1C46121E-2F9A-462B-8D0D-EF65D0D52CD8}" srcId="{48358BA7-C99B-4D69-AECE-BB0F401F2EA1}" destId="{0ABF6B2A-053F-4499-88DD-E5AFF22047CB}" srcOrd="3" destOrd="0" parTransId="{C3F4C164-7CCD-4162-9576-AA67B96E0409}" sibTransId="{1E6F2231-A239-42EE-B59A-E84D24D458B7}"/>
    <dgm:cxn modelId="{75292923-6D19-4F10-A626-EDBEE086D9A1}" srcId="{48358BA7-C99B-4D69-AECE-BB0F401F2EA1}" destId="{554EE853-BB1F-4449-8B87-8E29302A39C1}" srcOrd="5" destOrd="0" parTransId="{ECC76ACF-5A13-4F5D-A468-107B52C866F2}" sibTransId="{3BC3C8FF-BF30-4577-995D-2B7AADDE5297}"/>
    <dgm:cxn modelId="{D1328827-A8B2-4660-85A3-0EB6784EBFFF}" type="presOf" srcId="{2CD1D2C5-B49F-4A40-844E-954C25E35515}" destId="{BCD05884-E857-413F-9B66-6F52C876B2A0}" srcOrd="0" destOrd="0" presId="urn:microsoft.com/office/officeart/2016/7/layout/RepeatingBendingProcessNew"/>
    <dgm:cxn modelId="{37AE922D-BA6E-40F9-8B02-8293A35682CF}" type="presOf" srcId="{D5D026B9-7303-4406-8A32-60BCC30961CC}" destId="{5A30BF7A-6DC0-4655-9314-1394E27A976D}" srcOrd="0" destOrd="2" presId="urn:microsoft.com/office/officeart/2016/7/layout/RepeatingBendingProcessNew"/>
    <dgm:cxn modelId="{B4685630-499A-497D-BD9B-1E8B51A2D99C}" srcId="{1527892F-4EA7-4F2A-B1A0-AE205DDB3833}" destId="{AA52E9DD-7C48-4776-B4DF-094160A2B809}" srcOrd="2" destOrd="0" parTransId="{0C01CD17-7C60-4AC1-9B26-D777E96C7DB2}" sibTransId="{3013179E-F1AB-4CE5-8E51-A9681BF14FF1}"/>
    <dgm:cxn modelId="{A3426232-1201-4F48-A056-9C8F7785B36D}" srcId="{CA13FAF1-45C4-44DE-B22D-7218716D6DB2}" destId="{4BE6F6F9-4245-4DBE-B1E1-E1D111EDD0EB}" srcOrd="0" destOrd="0" parTransId="{0D226363-7DE6-4B2D-853B-334902F5A4AC}" sibTransId="{54E87111-24A5-4249-80A7-B36E841471BB}"/>
    <dgm:cxn modelId="{04AC2F34-58B6-45DA-9166-EC08E15F10F1}" srcId="{0ABF6B2A-053F-4499-88DD-E5AFF22047CB}" destId="{4163EB74-562B-489A-A123-76231B779381}" srcOrd="2" destOrd="0" parTransId="{BCBFF005-CE51-45B6-AC2F-6BFFD26EBA35}" sibTransId="{CE3C2A6E-6C17-4D2F-9313-CD7799A8BBA4}"/>
    <dgm:cxn modelId="{A4617135-7C68-4746-9209-684D353C06E9}" srcId="{07AF85DB-97FC-40C3-977B-8047D082DE5B}" destId="{7822C1DC-5950-41B7-8D3F-195B6B150680}" srcOrd="0" destOrd="0" parTransId="{0EF30D7D-9597-491D-909F-FDD9B9953D07}" sibTransId="{9BC42F6E-B538-439D-A63F-7A81BFF94436}"/>
    <dgm:cxn modelId="{98E46239-D18E-4F95-925B-E5FF6599126B}" srcId="{CA13FAF1-45C4-44DE-B22D-7218716D6DB2}" destId="{DF60FEC2-F6E4-48F6-B70B-AB79F92B1DE5}" srcOrd="1" destOrd="0" parTransId="{6BFADEA9-64A1-4671-8490-EDAE24FF4B5E}" sibTransId="{2558BB6A-0313-40FB-BBAB-959FA72B6091}"/>
    <dgm:cxn modelId="{D46A163A-C6E9-4CA8-BCC3-100BF07C3452}" srcId="{48358BA7-C99B-4D69-AECE-BB0F401F2EA1}" destId="{07AF85DB-97FC-40C3-977B-8047D082DE5B}" srcOrd="1" destOrd="0" parTransId="{5EF3FEFC-9872-40CE-8545-3C733CD5D9F8}" sibTransId="{E94CCA7B-4973-415A-BCB1-669F408C945D}"/>
    <dgm:cxn modelId="{F3225B60-86E1-4F69-B56B-03A4F5EB34B7}" type="presOf" srcId="{E94CCA7B-4973-415A-BCB1-669F408C945D}" destId="{38D7370C-87D7-438D-B067-38A6AF35A130}" srcOrd="0" destOrd="0" presId="urn:microsoft.com/office/officeart/2016/7/layout/RepeatingBendingProcessNew"/>
    <dgm:cxn modelId="{79997846-30CF-4110-B761-0845496BA304}" type="presOf" srcId="{B7A96BE4-6D42-4BDD-827E-EE5A11D7DA85}" destId="{4290EAA1-38A4-4FEB-9CA0-75110166F510}" srcOrd="0" destOrd="4" presId="urn:microsoft.com/office/officeart/2016/7/layout/RepeatingBendingProcessNew"/>
    <dgm:cxn modelId="{AD754369-3188-45AF-B4B3-867DA8E9DA60}" type="presOf" srcId="{7822C1DC-5950-41B7-8D3F-195B6B150680}" destId="{8B8B4E49-3285-40A3-B3CC-0DA8A8EB2A8A}" srcOrd="0" destOrd="1" presId="urn:microsoft.com/office/officeart/2016/7/layout/RepeatingBendingProcessNew"/>
    <dgm:cxn modelId="{8FA14E69-4015-4E7C-9714-BA5B462A56CA}" type="presOf" srcId="{554EE853-BB1F-4449-8B87-8E29302A39C1}" destId="{620E77DE-9330-4DAA-99BF-C292CD6F8D61}" srcOrd="0" destOrd="0" presId="urn:microsoft.com/office/officeart/2016/7/layout/RepeatingBendingProcessNew"/>
    <dgm:cxn modelId="{187A284A-18D1-43AE-8147-B8148CCE228D}" type="presOf" srcId="{B44F3DD4-8366-4648-BA72-FB691B2F5AFB}" destId="{16EEF1B6-D680-41DF-A991-5CEDB3C6E54B}" srcOrd="0" destOrd="3" presId="urn:microsoft.com/office/officeart/2016/7/layout/RepeatingBendingProcessNew"/>
    <dgm:cxn modelId="{C238294B-5962-4A68-8A8D-E5170A7BD97F}" type="presOf" srcId="{4BE6F6F9-4245-4DBE-B1E1-E1D111EDD0EB}" destId="{16EEF1B6-D680-41DF-A991-5CEDB3C6E54B}" srcOrd="0" destOrd="1" presId="urn:microsoft.com/office/officeart/2016/7/layout/RepeatingBendingProcessNew"/>
    <dgm:cxn modelId="{8530956C-D7E3-447A-B2CC-3B3081A66FF5}" type="presOf" srcId="{E325E9F9-FF83-494A-A79F-1FC15A8689E2}" destId="{5A30BF7A-6DC0-4655-9314-1394E27A976D}" srcOrd="0" destOrd="1" presId="urn:microsoft.com/office/officeart/2016/7/layout/RepeatingBendingProcessNew"/>
    <dgm:cxn modelId="{E29A436D-A7FD-4381-BFC5-153EB5E365D6}" type="presOf" srcId="{ED3CF000-5468-472C-BE71-0E361BC6F708}" destId="{0FAF67A4-9A24-479D-940A-D72A362A3D5B}" srcOrd="0" destOrd="0" presId="urn:microsoft.com/office/officeart/2016/7/layout/RepeatingBendingProcessNew"/>
    <dgm:cxn modelId="{DD1EB26E-E8BB-46B0-B1A1-BA1456B370F6}" type="presOf" srcId="{DF60FEC2-F6E4-48F6-B70B-AB79F92B1DE5}" destId="{16EEF1B6-D680-41DF-A991-5CEDB3C6E54B}" srcOrd="0" destOrd="2" presId="urn:microsoft.com/office/officeart/2016/7/layout/RepeatingBendingProcessNew"/>
    <dgm:cxn modelId="{02E24874-963D-477C-A68F-5D9370F00398}" srcId="{CA13FAF1-45C4-44DE-B22D-7218716D6DB2}" destId="{15F1402C-20AE-4342-BBFF-79E4A648D3DA}" srcOrd="3" destOrd="0" parTransId="{469E9048-8854-4425-B241-6DEFB3A5B0B0}" sibTransId="{B4011E2E-30F5-459B-BAFE-954D4A534372}"/>
    <dgm:cxn modelId="{A59FA976-4D28-4171-93DB-D4D95E5FDB4E}" type="presOf" srcId="{4163EB74-562B-489A-A123-76231B779381}" destId="{5A30BF7A-6DC0-4655-9314-1394E27A976D}" srcOrd="0" destOrd="3" presId="urn:microsoft.com/office/officeart/2016/7/layout/RepeatingBendingProcessNew"/>
    <dgm:cxn modelId="{FA6A4E7A-11E4-4061-A0A8-8472B2D7FD12}" srcId="{CA13FAF1-45C4-44DE-B22D-7218716D6DB2}" destId="{B44F3DD4-8366-4648-BA72-FB691B2F5AFB}" srcOrd="2" destOrd="0" parTransId="{8182BBA6-2771-4575-8D48-8BEA82859C9B}" sibTransId="{2CBC0DE5-93E6-440D-895D-872128D01F96}"/>
    <dgm:cxn modelId="{F2E3D05A-0E41-4070-B000-B15DC95FEF19}" type="presOf" srcId="{2CD1D2C5-B49F-4A40-844E-954C25E35515}" destId="{0ABA980D-8B3D-4FB7-86FF-A75D47A1AED7}" srcOrd="1" destOrd="0" presId="urn:microsoft.com/office/officeart/2016/7/layout/RepeatingBendingProcessNew"/>
    <dgm:cxn modelId="{1A9A947D-55AC-4DB4-9A69-8FB861CB2241}" type="presOf" srcId="{13A9A76D-5EB2-4763-9EB4-4CAEC296ECAC}" destId="{DCE3996D-C3E3-4C6C-BAB6-A50A6A0CC551}" srcOrd="0" destOrd="0" presId="urn:microsoft.com/office/officeart/2016/7/layout/RepeatingBendingProcessNew"/>
    <dgm:cxn modelId="{A2B6777F-8760-45A3-A6D4-45D5BA01AE84}" type="presOf" srcId="{E94CCA7B-4973-415A-BCB1-669F408C945D}" destId="{A990E07F-A217-4329-AA1A-D807C13B11F2}" srcOrd="1" destOrd="0" presId="urn:microsoft.com/office/officeart/2016/7/layout/RepeatingBendingProcessNew"/>
    <dgm:cxn modelId="{3C213289-DDC8-4EB7-A630-C6953155B10C}" type="presOf" srcId="{3B6E665C-DC59-4157-93DC-9D8143D1E577}" destId="{8B8B4E49-3285-40A3-B3CC-0DA8A8EB2A8A}" srcOrd="0" destOrd="2" presId="urn:microsoft.com/office/officeart/2016/7/layout/RepeatingBendingProcessNew"/>
    <dgm:cxn modelId="{1F04BB90-3D04-464A-A2AC-26B8E551687A}" type="presOf" srcId="{64B26DD8-8A71-4A72-A660-C95FD8BA2C0A}" destId="{5B08057E-E1DD-43B4-9977-980335587826}" srcOrd="1" destOrd="0" presId="urn:microsoft.com/office/officeart/2016/7/layout/RepeatingBendingProcessNew"/>
    <dgm:cxn modelId="{1DF2EF97-FD12-4B6A-9ED9-C2876F686A87}" type="presOf" srcId="{AA52E9DD-7C48-4776-B4DF-094160A2B809}" destId="{4290EAA1-38A4-4FEB-9CA0-75110166F510}" srcOrd="0" destOrd="3" presId="urn:microsoft.com/office/officeart/2016/7/layout/RepeatingBendingProcessNew"/>
    <dgm:cxn modelId="{48496F9E-186B-4774-9CB6-E55BC7A95D88}" srcId="{48358BA7-C99B-4D69-AECE-BB0F401F2EA1}" destId="{CA13FAF1-45C4-44DE-B22D-7218716D6DB2}" srcOrd="2" destOrd="0" parTransId="{A02D8D37-2A55-48CE-8041-00CE4B236C06}" sibTransId="{2CD1D2C5-B49F-4A40-844E-954C25E35515}"/>
    <dgm:cxn modelId="{D9AD35A6-2046-4502-82D0-6E30FDC6EF68}" srcId="{07AF85DB-97FC-40C3-977B-8047D082DE5B}" destId="{CF673700-366A-4DAB-A596-893CD090170F}" srcOrd="3" destOrd="0" parTransId="{B3EDAC46-0BFC-4BB5-8B55-F7CAB7736EC6}" sibTransId="{C917AB70-F199-4033-BEC3-304923D11100}"/>
    <dgm:cxn modelId="{FD1E32B4-3BF2-4242-854C-78BB83D5B52A}" type="presOf" srcId="{1E6F2231-A239-42EE-B59A-E84D24D458B7}" destId="{F47C25E1-54B1-4014-89BA-CFECB648A04E}" srcOrd="0" destOrd="0" presId="urn:microsoft.com/office/officeart/2016/7/layout/RepeatingBendingProcessNew"/>
    <dgm:cxn modelId="{6A5B4DB4-1F8F-4175-8531-F5D7F188C6AB}" srcId="{1527892F-4EA7-4F2A-B1A0-AE205DDB3833}" destId="{CF458186-7F08-46DD-9B45-BAEB5941FB8C}" srcOrd="1" destOrd="0" parTransId="{81104630-8CBB-452B-B7EC-11FF07222423}" sibTransId="{D879F8EE-00B0-42E2-8069-E22497E9E355}"/>
    <dgm:cxn modelId="{A43E3EB5-CB63-4727-8C6F-957218D6AC6C}" type="presOf" srcId="{3BC3C8FF-BF30-4577-995D-2B7AADDE5297}" destId="{062D7427-256E-494D-B1AF-1C4C238EB302}" srcOrd="1" destOrd="0" presId="urn:microsoft.com/office/officeart/2016/7/layout/RepeatingBendingProcessNew"/>
    <dgm:cxn modelId="{1F184DBE-5D42-464E-9313-6C37C7568178}" srcId="{48358BA7-C99B-4D69-AECE-BB0F401F2EA1}" destId="{B1E50342-7320-4D82-A583-FEE0E862B184}" srcOrd="4" destOrd="0" parTransId="{9B2E4414-D091-442D-9E75-75CA712B114C}" sibTransId="{ED3CF000-5468-472C-BE71-0E361BC6F708}"/>
    <dgm:cxn modelId="{22C43BBF-11AC-4238-9094-D8CFE0F422AC}" type="presOf" srcId="{CF673700-366A-4DAB-A596-893CD090170F}" destId="{8B8B4E49-3285-40A3-B3CC-0DA8A8EB2A8A}" srcOrd="0" destOrd="4" presId="urn:microsoft.com/office/officeart/2016/7/layout/RepeatingBendingProcessNew"/>
    <dgm:cxn modelId="{B4AE38C0-9558-4960-A03C-AC13E579BE37}" type="presOf" srcId="{65F0D846-24D8-4B88-A7EA-B0835E434068}" destId="{5A30BF7A-6DC0-4655-9314-1394E27A976D}" srcOrd="0" destOrd="4" presId="urn:microsoft.com/office/officeart/2016/7/layout/RepeatingBendingProcessNew"/>
    <dgm:cxn modelId="{9A7216C6-3DF9-44E8-9AC1-ACAB7C8D4632}" type="presOf" srcId="{B1E50342-7320-4D82-A583-FEE0E862B184}" destId="{DD76270E-2ABB-4449-A5D3-9673716DB152}" srcOrd="0" destOrd="0" presId="urn:microsoft.com/office/officeart/2016/7/layout/RepeatingBendingProcessNew"/>
    <dgm:cxn modelId="{D4AAE9C7-4712-41E5-9EB5-AB97DF8C0CF9}" srcId="{0ABF6B2A-053F-4499-88DD-E5AFF22047CB}" destId="{65F0D846-24D8-4B88-A7EA-B0835E434068}" srcOrd="3" destOrd="0" parTransId="{58F674E7-1438-43C3-B0B1-719889D826C8}" sibTransId="{41D94E57-2239-43AE-9D37-047B8D3D7958}"/>
    <dgm:cxn modelId="{9FC1A6CA-BC09-4278-9BB1-9803CD7F0728}" srcId="{48358BA7-C99B-4D69-AECE-BB0F401F2EA1}" destId="{13A9A76D-5EB2-4763-9EB4-4CAEC296ECAC}" srcOrd="0" destOrd="0" parTransId="{A9F5659F-48B9-4136-B356-EDC418EA7AE5}" sibTransId="{64B26DD8-8A71-4A72-A660-C95FD8BA2C0A}"/>
    <dgm:cxn modelId="{1FA388CB-5901-4329-9D44-63B47075F599}" type="presOf" srcId="{CF458186-7F08-46DD-9B45-BAEB5941FB8C}" destId="{4290EAA1-38A4-4FEB-9CA0-75110166F510}" srcOrd="0" destOrd="2" presId="urn:microsoft.com/office/officeart/2016/7/layout/RepeatingBendingProcessNew"/>
    <dgm:cxn modelId="{38D312E0-E5F1-47DD-95FE-5164BEF6495B}" type="presOf" srcId="{07AF85DB-97FC-40C3-977B-8047D082DE5B}" destId="{8B8B4E49-3285-40A3-B3CC-0DA8A8EB2A8A}" srcOrd="0" destOrd="0" presId="urn:microsoft.com/office/officeart/2016/7/layout/RepeatingBendingProcessNew"/>
    <dgm:cxn modelId="{BD58BCE0-CAC2-42C8-90A8-2E62028E0F0D}" type="presOf" srcId="{1E6F2231-A239-42EE-B59A-E84D24D458B7}" destId="{73178CFF-8465-42AB-AEC0-343CE10CC113}" srcOrd="1" destOrd="0" presId="urn:microsoft.com/office/officeart/2016/7/layout/RepeatingBendingProcessNew"/>
    <dgm:cxn modelId="{45DC44E2-2BC7-45F5-909B-BA84EB5B9CC8}" type="presOf" srcId="{1527892F-4EA7-4F2A-B1A0-AE205DDB3833}" destId="{4290EAA1-38A4-4FEB-9CA0-75110166F510}" srcOrd="0" destOrd="0" presId="urn:microsoft.com/office/officeart/2016/7/layout/RepeatingBendingProcessNew"/>
    <dgm:cxn modelId="{6A3FC0ED-512D-4CFC-B8AF-13841B4FA593}" srcId="{1527892F-4EA7-4F2A-B1A0-AE205DDB3833}" destId="{9D9A7EA8-72C0-4738-8519-375C365C9900}" srcOrd="0" destOrd="0" parTransId="{D0FCB3BC-98E3-4BA8-BBF4-0302D7389672}" sibTransId="{0F23F004-E706-4023-8BBD-8786117D9406}"/>
    <dgm:cxn modelId="{B9776AF2-B1BB-4106-8EFE-16CA974DD378}" srcId="{07AF85DB-97FC-40C3-977B-8047D082DE5B}" destId="{2900A023-1A85-47B6-95C1-9A3DDF68591E}" srcOrd="2" destOrd="0" parTransId="{7A9792FC-DFFA-4D37-8CB5-7B14C041C961}" sibTransId="{3BB51A4E-7A7F-4BE4-80AF-65CD0A807945}"/>
    <dgm:cxn modelId="{B1DDC8F5-80FC-4946-8B1A-4450046706B5}" type="presOf" srcId="{64B26DD8-8A71-4A72-A660-C95FD8BA2C0A}" destId="{C0725DCB-8716-4A3C-AB25-3B29DD2ED196}" srcOrd="0" destOrd="0" presId="urn:microsoft.com/office/officeart/2016/7/layout/RepeatingBendingProcessNew"/>
    <dgm:cxn modelId="{39B5E3F6-B782-4A42-B02D-0ED8EC6E00D4}" type="presOf" srcId="{15F1402C-20AE-4342-BBFF-79E4A648D3DA}" destId="{16EEF1B6-D680-41DF-A991-5CEDB3C6E54B}" srcOrd="0" destOrd="4" presId="urn:microsoft.com/office/officeart/2016/7/layout/RepeatingBendingProcessNew"/>
    <dgm:cxn modelId="{2C007AF8-7361-4DAF-AAC9-B9F321DDD331}" type="presOf" srcId="{48358BA7-C99B-4D69-AECE-BB0F401F2EA1}" destId="{4E66828D-683D-40BF-9524-BCE08F76B068}" srcOrd="0" destOrd="0" presId="urn:microsoft.com/office/officeart/2016/7/layout/RepeatingBendingProcessNew"/>
    <dgm:cxn modelId="{BC474FFB-81A7-43F1-80A5-09DF1477FCCC}" type="presOf" srcId="{ED3CF000-5468-472C-BE71-0E361BC6F708}" destId="{3BF1A299-3510-4718-BE0A-CCF835D75899}" srcOrd="1" destOrd="0" presId="urn:microsoft.com/office/officeart/2016/7/layout/RepeatingBendingProcessNew"/>
    <dgm:cxn modelId="{105500FC-EBAF-47C4-BEF3-9FCF17E0A946}" type="presOf" srcId="{0ABF6B2A-053F-4499-88DD-E5AFF22047CB}" destId="{5A30BF7A-6DC0-4655-9314-1394E27A976D}" srcOrd="0" destOrd="0" presId="urn:microsoft.com/office/officeart/2016/7/layout/RepeatingBendingProcessNew"/>
    <dgm:cxn modelId="{7F92D7FC-8E07-41D2-9F1F-F8F57ACC7849}" type="presOf" srcId="{2900A023-1A85-47B6-95C1-9A3DDF68591E}" destId="{8B8B4E49-3285-40A3-B3CC-0DA8A8EB2A8A}" srcOrd="0" destOrd="3" presId="urn:microsoft.com/office/officeart/2016/7/layout/RepeatingBendingProcessNew"/>
    <dgm:cxn modelId="{C6B6AAFE-AB54-4A73-96CB-2581FEAC6259}" type="presOf" srcId="{3BC3C8FF-BF30-4577-995D-2B7AADDE5297}" destId="{F19AD4A6-D653-4891-8748-4C98C5388C32}" srcOrd="0" destOrd="0" presId="urn:microsoft.com/office/officeart/2016/7/layout/RepeatingBendingProcessNew"/>
    <dgm:cxn modelId="{6571DEFF-2FB0-4333-98E4-C55F7C2B33A2}" srcId="{07AF85DB-97FC-40C3-977B-8047D082DE5B}" destId="{3B6E665C-DC59-4157-93DC-9D8143D1E577}" srcOrd="1" destOrd="0" parTransId="{34CEF639-3718-4041-B946-CFB8BC9A6536}" sibTransId="{D5277E5A-8D3D-4172-93B5-994900AAE503}"/>
    <dgm:cxn modelId="{156E5564-EB2D-44BD-8403-B17053C757EA}" type="presParOf" srcId="{4E66828D-683D-40BF-9524-BCE08F76B068}" destId="{DCE3996D-C3E3-4C6C-BAB6-A50A6A0CC551}" srcOrd="0" destOrd="0" presId="urn:microsoft.com/office/officeart/2016/7/layout/RepeatingBendingProcessNew"/>
    <dgm:cxn modelId="{3EBDFE94-0958-4448-A481-A70D54BD25A7}" type="presParOf" srcId="{4E66828D-683D-40BF-9524-BCE08F76B068}" destId="{C0725DCB-8716-4A3C-AB25-3B29DD2ED196}" srcOrd="1" destOrd="0" presId="urn:microsoft.com/office/officeart/2016/7/layout/RepeatingBendingProcessNew"/>
    <dgm:cxn modelId="{FD158EC0-4846-41B4-AE5D-651B7B4C443B}" type="presParOf" srcId="{C0725DCB-8716-4A3C-AB25-3B29DD2ED196}" destId="{5B08057E-E1DD-43B4-9977-980335587826}" srcOrd="0" destOrd="0" presId="urn:microsoft.com/office/officeart/2016/7/layout/RepeatingBendingProcessNew"/>
    <dgm:cxn modelId="{604B986D-3CBD-47F4-8241-2B7D4D754876}" type="presParOf" srcId="{4E66828D-683D-40BF-9524-BCE08F76B068}" destId="{8B8B4E49-3285-40A3-B3CC-0DA8A8EB2A8A}" srcOrd="2" destOrd="0" presId="urn:microsoft.com/office/officeart/2016/7/layout/RepeatingBendingProcessNew"/>
    <dgm:cxn modelId="{B3DBE905-50EB-400C-941A-26ACE5C4F162}" type="presParOf" srcId="{4E66828D-683D-40BF-9524-BCE08F76B068}" destId="{38D7370C-87D7-438D-B067-38A6AF35A130}" srcOrd="3" destOrd="0" presId="urn:microsoft.com/office/officeart/2016/7/layout/RepeatingBendingProcessNew"/>
    <dgm:cxn modelId="{7337BAB6-608F-449E-B968-F65D9C4C08CD}" type="presParOf" srcId="{38D7370C-87D7-438D-B067-38A6AF35A130}" destId="{A990E07F-A217-4329-AA1A-D807C13B11F2}" srcOrd="0" destOrd="0" presId="urn:microsoft.com/office/officeart/2016/7/layout/RepeatingBendingProcessNew"/>
    <dgm:cxn modelId="{79334F90-926D-45EC-B82C-165B2231D48B}" type="presParOf" srcId="{4E66828D-683D-40BF-9524-BCE08F76B068}" destId="{16EEF1B6-D680-41DF-A991-5CEDB3C6E54B}" srcOrd="4" destOrd="0" presId="urn:microsoft.com/office/officeart/2016/7/layout/RepeatingBendingProcessNew"/>
    <dgm:cxn modelId="{B2D419C3-6539-451C-B828-A91C7071E2D9}" type="presParOf" srcId="{4E66828D-683D-40BF-9524-BCE08F76B068}" destId="{BCD05884-E857-413F-9B66-6F52C876B2A0}" srcOrd="5" destOrd="0" presId="urn:microsoft.com/office/officeart/2016/7/layout/RepeatingBendingProcessNew"/>
    <dgm:cxn modelId="{4C79CF42-6E24-437E-B138-48F7E5B17213}" type="presParOf" srcId="{BCD05884-E857-413F-9B66-6F52C876B2A0}" destId="{0ABA980D-8B3D-4FB7-86FF-A75D47A1AED7}" srcOrd="0" destOrd="0" presId="urn:microsoft.com/office/officeart/2016/7/layout/RepeatingBendingProcessNew"/>
    <dgm:cxn modelId="{9A3C0302-0023-40DC-A08A-72616D8E7CB6}" type="presParOf" srcId="{4E66828D-683D-40BF-9524-BCE08F76B068}" destId="{5A30BF7A-6DC0-4655-9314-1394E27A976D}" srcOrd="6" destOrd="0" presId="urn:microsoft.com/office/officeart/2016/7/layout/RepeatingBendingProcessNew"/>
    <dgm:cxn modelId="{4DA36A36-0C03-4329-92F6-6E1622B67BFD}" type="presParOf" srcId="{4E66828D-683D-40BF-9524-BCE08F76B068}" destId="{F47C25E1-54B1-4014-89BA-CFECB648A04E}" srcOrd="7" destOrd="0" presId="urn:microsoft.com/office/officeart/2016/7/layout/RepeatingBendingProcessNew"/>
    <dgm:cxn modelId="{8092D731-544A-4C9F-A4F9-05F45C0AB557}" type="presParOf" srcId="{F47C25E1-54B1-4014-89BA-CFECB648A04E}" destId="{73178CFF-8465-42AB-AEC0-343CE10CC113}" srcOrd="0" destOrd="0" presId="urn:microsoft.com/office/officeart/2016/7/layout/RepeatingBendingProcessNew"/>
    <dgm:cxn modelId="{97546462-9108-40DB-95E0-6E72390919C2}" type="presParOf" srcId="{4E66828D-683D-40BF-9524-BCE08F76B068}" destId="{DD76270E-2ABB-4449-A5D3-9673716DB152}" srcOrd="8" destOrd="0" presId="urn:microsoft.com/office/officeart/2016/7/layout/RepeatingBendingProcessNew"/>
    <dgm:cxn modelId="{57CBF495-B844-4BFE-A565-570842EBAA88}" type="presParOf" srcId="{4E66828D-683D-40BF-9524-BCE08F76B068}" destId="{0FAF67A4-9A24-479D-940A-D72A362A3D5B}" srcOrd="9" destOrd="0" presId="urn:microsoft.com/office/officeart/2016/7/layout/RepeatingBendingProcessNew"/>
    <dgm:cxn modelId="{1ABADD7C-CFFC-4D9E-A1D4-88B026A1C118}" type="presParOf" srcId="{0FAF67A4-9A24-479D-940A-D72A362A3D5B}" destId="{3BF1A299-3510-4718-BE0A-CCF835D75899}" srcOrd="0" destOrd="0" presId="urn:microsoft.com/office/officeart/2016/7/layout/RepeatingBendingProcessNew"/>
    <dgm:cxn modelId="{BB749B3C-E60B-4C1A-B716-0C60815148FC}" type="presParOf" srcId="{4E66828D-683D-40BF-9524-BCE08F76B068}" destId="{620E77DE-9330-4DAA-99BF-C292CD6F8D61}" srcOrd="10" destOrd="0" presId="urn:microsoft.com/office/officeart/2016/7/layout/RepeatingBendingProcessNew"/>
    <dgm:cxn modelId="{D7B3D5A1-3C82-4391-8EB2-94128E0F31DC}" type="presParOf" srcId="{4E66828D-683D-40BF-9524-BCE08F76B068}" destId="{F19AD4A6-D653-4891-8748-4C98C5388C32}" srcOrd="11" destOrd="0" presId="urn:microsoft.com/office/officeart/2016/7/layout/RepeatingBendingProcessNew"/>
    <dgm:cxn modelId="{D80B876C-A6C1-435D-9DB1-83839DC3F6BB}" type="presParOf" srcId="{F19AD4A6-D653-4891-8748-4C98C5388C32}" destId="{062D7427-256E-494D-B1AF-1C4C238EB302}" srcOrd="0" destOrd="0" presId="urn:microsoft.com/office/officeart/2016/7/layout/RepeatingBendingProcessNew"/>
    <dgm:cxn modelId="{BBB7543F-442A-4A80-8CD3-8B24BC25DB8D}" type="presParOf" srcId="{4E66828D-683D-40BF-9524-BCE08F76B068}" destId="{4290EAA1-38A4-4FEB-9CA0-75110166F510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A2D0275-7EA4-4669-9A84-6361261F694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37A503E3-372E-4881-A336-7A61439C3D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Timeline</a:t>
          </a:r>
          <a:endParaRPr lang="en-US"/>
        </a:p>
      </dgm:t>
    </dgm:pt>
    <dgm:pt modelId="{C1E4A45C-3847-4E04-AB0A-57BC4711DEA3}" type="parTrans" cxnId="{5A279E34-DE8A-40E4-BD4F-F5F7EEAE3504}">
      <dgm:prSet/>
      <dgm:spPr/>
      <dgm:t>
        <a:bodyPr/>
        <a:lstStyle/>
        <a:p>
          <a:endParaRPr lang="en-US"/>
        </a:p>
      </dgm:t>
    </dgm:pt>
    <dgm:pt modelId="{557FE504-09EF-419A-8DD0-E2390DB7568F}" type="sibTrans" cxnId="{5A279E34-DE8A-40E4-BD4F-F5F7EEAE3504}">
      <dgm:prSet/>
      <dgm:spPr/>
      <dgm:t>
        <a:bodyPr/>
        <a:lstStyle/>
        <a:p>
          <a:endParaRPr lang="en-US"/>
        </a:p>
      </dgm:t>
    </dgm:pt>
    <dgm:pt modelId="{84CD7881-878D-4D09-A675-0EA1224DB7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2000</a:t>
          </a:r>
          <a:br>
            <a:rPr lang="en-GB"/>
          </a:br>
          <a:r>
            <a:rPr lang="en-GB"/>
            <a:t>Millennium Development Goals</a:t>
          </a:r>
          <a:endParaRPr lang="en-US"/>
        </a:p>
      </dgm:t>
    </dgm:pt>
    <dgm:pt modelId="{6EA93281-6831-4A00-BBB9-1CFBC523CA81}" type="parTrans" cxnId="{B2C321DB-F1E5-41CC-AFAB-DFAA3784E6EA}">
      <dgm:prSet/>
      <dgm:spPr/>
      <dgm:t>
        <a:bodyPr/>
        <a:lstStyle/>
        <a:p>
          <a:endParaRPr lang="en-US"/>
        </a:p>
      </dgm:t>
    </dgm:pt>
    <dgm:pt modelId="{86C56970-519D-4276-9275-FE69B9C92A42}" type="sibTrans" cxnId="{B2C321DB-F1E5-41CC-AFAB-DFAA3784E6EA}">
      <dgm:prSet/>
      <dgm:spPr/>
      <dgm:t>
        <a:bodyPr/>
        <a:lstStyle/>
        <a:p>
          <a:endParaRPr lang="en-US"/>
        </a:p>
      </dgm:t>
    </dgm:pt>
    <dgm:pt modelId="{D9D9E99F-1D6D-453D-8EA5-6BE58389C0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2015</a:t>
          </a:r>
          <a:br>
            <a:rPr lang="en-GB"/>
          </a:br>
          <a:r>
            <a:rPr lang="en-GB"/>
            <a:t>UN adopts the </a:t>
          </a:r>
          <a:r>
            <a:rPr lang="en-GB" b="1"/>
            <a:t>2030 Agenda</a:t>
          </a:r>
          <a:endParaRPr lang="en-US"/>
        </a:p>
      </dgm:t>
    </dgm:pt>
    <dgm:pt modelId="{01B749FB-44A3-4C0D-9748-185C71CDD76D}" type="parTrans" cxnId="{34830364-E4D7-4808-B689-350A5989E7C8}">
      <dgm:prSet/>
      <dgm:spPr/>
      <dgm:t>
        <a:bodyPr/>
        <a:lstStyle/>
        <a:p>
          <a:endParaRPr lang="en-US"/>
        </a:p>
      </dgm:t>
    </dgm:pt>
    <dgm:pt modelId="{2C63DA8F-70E5-4568-8111-5BB863D40D4B}" type="sibTrans" cxnId="{34830364-E4D7-4808-B689-350A5989E7C8}">
      <dgm:prSet/>
      <dgm:spPr/>
      <dgm:t>
        <a:bodyPr/>
        <a:lstStyle/>
        <a:p>
          <a:endParaRPr lang="en-US"/>
        </a:p>
      </dgm:t>
    </dgm:pt>
    <dgm:pt modelId="{C590CED6-C63D-42E2-B62D-2A8BD59682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17 Sustainable Development Goals</a:t>
          </a:r>
          <a:endParaRPr lang="en-US"/>
        </a:p>
      </dgm:t>
    </dgm:pt>
    <dgm:pt modelId="{E7522DD8-0061-494B-97BC-543EC2B7A936}" type="parTrans" cxnId="{ACAD1ECA-01C8-42A4-9040-C9256FF76DF9}">
      <dgm:prSet/>
      <dgm:spPr/>
      <dgm:t>
        <a:bodyPr/>
        <a:lstStyle/>
        <a:p>
          <a:endParaRPr lang="en-US"/>
        </a:p>
      </dgm:t>
    </dgm:pt>
    <dgm:pt modelId="{E603C7DF-DF17-4EB7-A3B7-F6D1D66BBFCE}" type="sibTrans" cxnId="{ACAD1ECA-01C8-42A4-9040-C9256FF76DF9}">
      <dgm:prSet/>
      <dgm:spPr/>
      <dgm:t>
        <a:bodyPr/>
        <a:lstStyle/>
        <a:p>
          <a:endParaRPr lang="en-US"/>
        </a:p>
      </dgm:t>
    </dgm:pt>
    <dgm:pt modelId="{08FD326D-FA4D-4DAD-9A6F-B223529BB8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SDG 3 – Good Health and Well-being</a:t>
          </a:r>
          <a:endParaRPr lang="en-US"/>
        </a:p>
      </dgm:t>
    </dgm:pt>
    <dgm:pt modelId="{39E1BDE7-5B4B-473B-9B78-D2B259836226}" type="parTrans" cxnId="{D9A591FC-C389-4B1D-8C8B-5BD7DD5CE7E1}">
      <dgm:prSet/>
      <dgm:spPr/>
      <dgm:t>
        <a:bodyPr/>
        <a:lstStyle/>
        <a:p>
          <a:endParaRPr lang="en-US"/>
        </a:p>
      </dgm:t>
    </dgm:pt>
    <dgm:pt modelId="{86B2204D-3289-42FC-9713-780D343EA2E5}" type="sibTrans" cxnId="{D9A591FC-C389-4B1D-8C8B-5BD7DD5CE7E1}">
      <dgm:prSet/>
      <dgm:spPr/>
      <dgm:t>
        <a:bodyPr/>
        <a:lstStyle/>
        <a:p>
          <a:endParaRPr lang="en-US"/>
        </a:p>
      </dgm:t>
    </dgm:pt>
    <dgm:pt modelId="{53CDE2AB-EF36-4315-80D9-9A54AAF642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Key principle</a:t>
          </a:r>
          <a:endParaRPr lang="en-US"/>
        </a:p>
      </dgm:t>
    </dgm:pt>
    <dgm:pt modelId="{950A74A9-FBC4-4833-A7FD-5BB8EA48FFD6}" type="parTrans" cxnId="{E2BC6589-F54B-4771-9BC4-04189BA2DFD7}">
      <dgm:prSet/>
      <dgm:spPr/>
      <dgm:t>
        <a:bodyPr/>
        <a:lstStyle/>
        <a:p>
          <a:endParaRPr lang="en-US"/>
        </a:p>
      </dgm:t>
    </dgm:pt>
    <dgm:pt modelId="{576EE54C-86E2-4E45-814E-6CD8DF2262CC}" type="sibTrans" cxnId="{E2BC6589-F54B-4771-9BC4-04189BA2DFD7}">
      <dgm:prSet/>
      <dgm:spPr/>
      <dgm:t>
        <a:bodyPr/>
        <a:lstStyle/>
        <a:p>
          <a:endParaRPr lang="en-US"/>
        </a:p>
      </dgm:t>
    </dgm:pt>
    <dgm:pt modelId="{793E2B81-5EED-4F6B-BE85-1E0A0F44B5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“Leave no one behind.”</a:t>
          </a:r>
          <a:endParaRPr lang="en-US"/>
        </a:p>
      </dgm:t>
    </dgm:pt>
    <dgm:pt modelId="{C5251D28-C698-456F-960A-A2EDE8B29C34}" type="parTrans" cxnId="{B7D876AC-7FB8-453A-BF6D-769B5B7BEBBA}">
      <dgm:prSet/>
      <dgm:spPr/>
      <dgm:t>
        <a:bodyPr/>
        <a:lstStyle/>
        <a:p>
          <a:endParaRPr lang="en-US"/>
        </a:p>
      </dgm:t>
    </dgm:pt>
    <dgm:pt modelId="{8581E36D-6598-4900-9770-82659A82E29B}" type="sibTrans" cxnId="{B7D876AC-7FB8-453A-BF6D-769B5B7BEBBA}">
      <dgm:prSet/>
      <dgm:spPr/>
      <dgm:t>
        <a:bodyPr/>
        <a:lstStyle/>
        <a:p>
          <a:endParaRPr lang="en-US"/>
        </a:p>
      </dgm:t>
    </dgm:pt>
    <dgm:pt modelId="{3FE84ED9-2AE5-448C-91A5-108F042C5079}" type="pres">
      <dgm:prSet presAssocID="{BA2D0275-7EA4-4669-9A84-6361261F6946}" presName="root" presStyleCnt="0">
        <dgm:presLayoutVars>
          <dgm:dir/>
          <dgm:resizeHandles val="exact"/>
        </dgm:presLayoutVars>
      </dgm:prSet>
      <dgm:spPr/>
    </dgm:pt>
    <dgm:pt modelId="{236DD2D0-2C46-4FCA-AEE8-7B8DCD0000EC}" type="pres">
      <dgm:prSet presAssocID="{37A503E3-372E-4881-A336-7A61439C3D9F}" presName="compNode" presStyleCnt="0"/>
      <dgm:spPr/>
    </dgm:pt>
    <dgm:pt modelId="{AD2E6E14-DA1A-40A7-B8E2-18385A83BEFB}" type="pres">
      <dgm:prSet presAssocID="{37A503E3-372E-4881-A336-7A61439C3D9F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F81B311-F67F-4215-BB64-4782C4E630DC}" type="pres">
      <dgm:prSet presAssocID="{37A503E3-372E-4881-A336-7A61439C3D9F}" presName="spaceRect" presStyleCnt="0"/>
      <dgm:spPr/>
    </dgm:pt>
    <dgm:pt modelId="{1DE515C9-1B08-4CC8-A542-19DFCD7F1A89}" type="pres">
      <dgm:prSet presAssocID="{37A503E3-372E-4881-A336-7A61439C3D9F}" presName="textRect" presStyleLbl="revTx" presStyleIdx="0" presStyleCnt="7">
        <dgm:presLayoutVars>
          <dgm:chMax val="1"/>
          <dgm:chPref val="1"/>
        </dgm:presLayoutVars>
      </dgm:prSet>
      <dgm:spPr/>
    </dgm:pt>
    <dgm:pt modelId="{A93BE4D3-AD26-4DC4-B0F6-61C98E751564}" type="pres">
      <dgm:prSet presAssocID="{557FE504-09EF-419A-8DD0-E2390DB7568F}" presName="sibTrans" presStyleCnt="0"/>
      <dgm:spPr/>
    </dgm:pt>
    <dgm:pt modelId="{45B35373-5DD0-4D46-8C26-500B165C3AD5}" type="pres">
      <dgm:prSet presAssocID="{84CD7881-878D-4D09-A675-0EA1224DB787}" presName="compNode" presStyleCnt="0"/>
      <dgm:spPr/>
    </dgm:pt>
    <dgm:pt modelId="{F2890997-1FC3-4B77-92DC-6D897A30A571}" type="pres">
      <dgm:prSet presAssocID="{84CD7881-878D-4D09-A675-0EA1224DB787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F45AB12-6373-4085-8972-5D0AAA277547}" type="pres">
      <dgm:prSet presAssocID="{84CD7881-878D-4D09-A675-0EA1224DB787}" presName="spaceRect" presStyleCnt="0"/>
      <dgm:spPr/>
    </dgm:pt>
    <dgm:pt modelId="{F75880FD-A08E-4FE1-8C41-056DA43F1156}" type="pres">
      <dgm:prSet presAssocID="{84CD7881-878D-4D09-A675-0EA1224DB787}" presName="textRect" presStyleLbl="revTx" presStyleIdx="1" presStyleCnt="7">
        <dgm:presLayoutVars>
          <dgm:chMax val="1"/>
          <dgm:chPref val="1"/>
        </dgm:presLayoutVars>
      </dgm:prSet>
      <dgm:spPr/>
    </dgm:pt>
    <dgm:pt modelId="{881C7E71-5E9C-43C4-839C-7B6D9E191D6D}" type="pres">
      <dgm:prSet presAssocID="{86C56970-519D-4276-9275-FE69B9C92A42}" presName="sibTrans" presStyleCnt="0"/>
      <dgm:spPr/>
    </dgm:pt>
    <dgm:pt modelId="{8D9402B2-C0F5-4A5D-8216-D4AA5479CB72}" type="pres">
      <dgm:prSet presAssocID="{D9D9E99F-1D6D-453D-8EA5-6BE58389C065}" presName="compNode" presStyleCnt="0"/>
      <dgm:spPr/>
    </dgm:pt>
    <dgm:pt modelId="{B550197C-9F94-4D68-9E1B-E288A9614808}" type="pres">
      <dgm:prSet presAssocID="{D9D9E99F-1D6D-453D-8EA5-6BE58389C065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19C6CF5-864D-460C-A546-7E1DFC2FF928}" type="pres">
      <dgm:prSet presAssocID="{D9D9E99F-1D6D-453D-8EA5-6BE58389C065}" presName="spaceRect" presStyleCnt="0"/>
      <dgm:spPr/>
    </dgm:pt>
    <dgm:pt modelId="{887565CE-07BA-4B56-9245-DC22ABA8866D}" type="pres">
      <dgm:prSet presAssocID="{D9D9E99F-1D6D-453D-8EA5-6BE58389C065}" presName="textRect" presStyleLbl="revTx" presStyleIdx="2" presStyleCnt="7">
        <dgm:presLayoutVars>
          <dgm:chMax val="1"/>
          <dgm:chPref val="1"/>
        </dgm:presLayoutVars>
      </dgm:prSet>
      <dgm:spPr/>
    </dgm:pt>
    <dgm:pt modelId="{95854CCA-4132-4466-83C5-4B26E2968CA7}" type="pres">
      <dgm:prSet presAssocID="{2C63DA8F-70E5-4568-8111-5BB863D40D4B}" presName="sibTrans" presStyleCnt="0"/>
      <dgm:spPr/>
    </dgm:pt>
    <dgm:pt modelId="{04444F80-4FA1-4B00-8ACD-A924679E40C9}" type="pres">
      <dgm:prSet presAssocID="{C590CED6-C63D-42E2-B62D-2A8BD59682FC}" presName="compNode" presStyleCnt="0"/>
      <dgm:spPr/>
    </dgm:pt>
    <dgm:pt modelId="{C1793B69-D3F3-4D26-B295-2D496F389F7E}" type="pres">
      <dgm:prSet presAssocID="{C590CED6-C63D-42E2-B62D-2A8BD59682FC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D53A63FF-8859-47D0-895D-B731ADC11BF5}" type="pres">
      <dgm:prSet presAssocID="{C590CED6-C63D-42E2-B62D-2A8BD59682FC}" presName="spaceRect" presStyleCnt="0"/>
      <dgm:spPr/>
    </dgm:pt>
    <dgm:pt modelId="{A2DC6F75-5FA9-484B-83C2-98650E951097}" type="pres">
      <dgm:prSet presAssocID="{C590CED6-C63D-42E2-B62D-2A8BD59682FC}" presName="textRect" presStyleLbl="revTx" presStyleIdx="3" presStyleCnt="7">
        <dgm:presLayoutVars>
          <dgm:chMax val="1"/>
          <dgm:chPref val="1"/>
        </dgm:presLayoutVars>
      </dgm:prSet>
      <dgm:spPr/>
    </dgm:pt>
    <dgm:pt modelId="{A8DA9956-F6A1-4857-A8C7-8AEAA333BA37}" type="pres">
      <dgm:prSet presAssocID="{E603C7DF-DF17-4EB7-A3B7-F6D1D66BBFCE}" presName="sibTrans" presStyleCnt="0"/>
      <dgm:spPr/>
    </dgm:pt>
    <dgm:pt modelId="{28CFC323-9335-4A2F-BB49-74CE1F674769}" type="pres">
      <dgm:prSet presAssocID="{08FD326D-FA4D-4DAD-9A6F-B223529BB859}" presName="compNode" presStyleCnt="0"/>
      <dgm:spPr/>
    </dgm:pt>
    <dgm:pt modelId="{B8AAB815-7ABB-4603-A904-A0B844814F9D}" type="pres">
      <dgm:prSet presAssocID="{08FD326D-FA4D-4DAD-9A6F-B223529BB859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6FB46498-500F-4A69-BEED-C0FF86B38283}" type="pres">
      <dgm:prSet presAssocID="{08FD326D-FA4D-4DAD-9A6F-B223529BB859}" presName="spaceRect" presStyleCnt="0"/>
      <dgm:spPr/>
    </dgm:pt>
    <dgm:pt modelId="{8143300A-6030-47FA-A5D9-7475D28C93EC}" type="pres">
      <dgm:prSet presAssocID="{08FD326D-FA4D-4DAD-9A6F-B223529BB859}" presName="textRect" presStyleLbl="revTx" presStyleIdx="4" presStyleCnt="7">
        <dgm:presLayoutVars>
          <dgm:chMax val="1"/>
          <dgm:chPref val="1"/>
        </dgm:presLayoutVars>
      </dgm:prSet>
      <dgm:spPr/>
    </dgm:pt>
    <dgm:pt modelId="{55E1F697-2160-43DE-84CF-8F22616CF7A7}" type="pres">
      <dgm:prSet presAssocID="{86B2204D-3289-42FC-9713-780D343EA2E5}" presName="sibTrans" presStyleCnt="0"/>
      <dgm:spPr/>
    </dgm:pt>
    <dgm:pt modelId="{CD7DBCE0-DDE6-44CB-986C-06DECB7C8B44}" type="pres">
      <dgm:prSet presAssocID="{53CDE2AB-EF36-4315-80D9-9A54AAF6429F}" presName="compNode" presStyleCnt="0"/>
      <dgm:spPr/>
    </dgm:pt>
    <dgm:pt modelId="{884DB9B6-21E7-4CE5-A699-D8F8D2BD5C4B}" type="pres">
      <dgm:prSet presAssocID="{53CDE2AB-EF36-4315-80D9-9A54AAF6429F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3CB70F71-9E73-4A88-A3EB-4E82DAA8C8B2}" type="pres">
      <dgm:prSet presAssocID="{53CDE2AB-EF36-4315-80D9-9A54AAF6429F}" presName="spaceRect" presStyleCnt="0"/>
      <dgm:spPr/>
    </dgm:pt>
    <dgm:pt modelId="{0138F67A-9C9B-4ADB-B21E-86DFD0EF5972}" type="pres">
      <dgm:prSet presAssocID="{53CDE2AB-EF36-4315-80D9-9A54AAF6429F}" presName="textRect" presStyleLbl="revTx" presStyleIdx="5" presStyleCnt="7">
        <dgm:presLayoutVars>
          <dgm:chMax val="1"/>
          <dgm:chPref val="1"/>
        </dgm:presLayoutVars>
      </dgm:prSet>
      <dgm:spPr/>
    </dgm:pt>
    <dgm:pt modelId="{7F15B455-60D0-49A8-9D63-AB94C4B0A98E}" type="pres">
      <dgm:prSet presAssocID="{576EE54C-86E2-4E45-814E-6CD8DF2262CC}" presName="sibTrans" presStyleCnt="0"/>
      <dgm:spPr/>
    </dgm:pt>
    <dgm:pt modelId="{56D7D81A-7E8D-4FB9-B791-87B0DB95FCCE}" type="pres">
      <dgm:prSet presAssocID="{793E2B81-5EED-4F6B-BE85-1E0A0F44B59C}" presName="compNode" presStyleCnt="0"/>
      <dgm:spPr/>
    </dgm:pt>
    <dgm:pt modelId="{0D04259B-8421-4F08-AEA1-A6B03184376D}" type="pres">
      <dgm:prSet presAssocID="{793E2B81-5EED-4F6B-BE85-1E0A0F44B59C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4B295B1B-B5FD-47DF-84BF-B7D4CA141B55}" type="pres">
      <dgm:prSet presAssocID="{793E2B81-5EED-4F6B-BE85-1E0A0F44B59C}" presName="spaceRect" presStyleCnt="0"/>
      <dgm:spPr/>
    </dgm:pt>
    <dgm:pt modelId="{EC539AA7-4304-4104-976C-871AEFD4A73C}" type="pres">
      <dgm:prSet presAssocID="{793E2B81-5EED-4F6B-BE85-1E0A0F44B59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5A279E34-DE8A-40E4-BD4F-F5F7EEAE3504}" srcId="{BA2D0275-7EA4-4669-9A84-6361261F6946}" destId="{37A503E3-372E-4881-A336-7A61439C3D9F}" srcOrd="0" destOrd="0" parTransId="{C1E4A45C-3847-4E04-AB0A-57BC4711DEA3}" sibTransId="{557FE504-09EF-419A-8DD0-E2390DB7568F}"/>
    <dgm:cxn modelId="{34830364-E4D7-4808-B689-350A5989E7C8}" srcId="{BA2D0275-7EA4-4669-9A84-6361261F6946}" destId="{D9D9E99F-1D6D-453D-8EA5-6BE58389C065}" srcOrd="2" destOrd="0" parTransId="{01B749FB-44A3-4C0D-9748-185C71CDD76D}" sibTransId="{2C63DA8F-70E5-4568-8111-5BB863D40D4B}"/>
    <dgm:cxn modelId="{89BDC255-20AA-4BFA-B96F-095B24ABF421}" type="presOf" srcId="{793E2B81-5EED-4F6B-BE85-1E0A0F44B59C}" destId="{EC539AA7-4304-4104-976C-871AEFD4A73C}" srcOrd="0" destOrd="0" presId="urn:microsoft.com/office/officeart/2018/2/layout/IconLabelList"/>
    <dgm:cxn modelId="{7F059A57-2351-4A14-AF7F-3D977457A4E4}" type="presOf" srcId="{84CD7881-878D-4D09-A675-0EA1224DB787}" destId="{F75880FD-A08E-4FE1-8C41-056DA43F1156}" srcOrd="0" destOrd="0" presId="urn:microsoft.com/office/officeart/2018/2/layout/IconLabelList"/>
    <dgm:cxn modelId="{E2BC6589-F54B-4771-9BC4-04189BA2DFD7}" srcId="{BA2D0275-7EA4-4669-9A84-6361261F6946}" destId="{53CDE2AB-EF36-4315-80D9-9A54AAF6429F}" srcOrd="5" destOrd="0" parTransId="{950A74A9-FBC4-4833-A7FD-5BB8EA48FFD6}" sibTransId="{576EE54C-86E2-4E45-814E-6CD8DF2262CC}"/>
    <dgm:cxn modelId="{B7D876AC-7FB8-453A-BF6D-769B5B7BEBBA}" srcId="{BA2D0275-7EA4-4669-9A84-6361261F6946}" destId="{793E2B81-5EED-4F6B-BE85-1E0A0F44B59C}" srcOrd="6" destOrd="0" parTransId="{C5251D28-C698-456F-960A-A2EDE8B29C34}" sibTransId="{8581E36D-6598-4900-9770-82659A82E29B}"/>
    <dgm:cxn modelId="{EC5838B0-CD35-4D06-BEE7-A69DC8255B4B}" type="presOf" srcId="{D9D9E99F-1D6D-453D-8EA5-6BE58389C065}" destId="{887565CE-07BA-4B56-9245-DC22ABA8866D}" srcOrd="0" destOrd="0" presId="urn:microsoft.com/office/officeart/2018/2/layout/IconLabelList"/>
    <dgm:cxn modelId="{88F2C5B5-93E3-4FF0-A6AB-B667741554E2}" type="presOf" srcId="{BA2D0275-7EA4-4669-9A84-6361261F6946}" destId="{3FE84ED9-2AE5-448C-91A5-108F042C5079}" srcOrd="0" destOrd="0" presId="urn:microsoft.com/office/officeart/2018/2/layout/IconLabelList"/>
    <dgm:cxn modelId="{564EF7BC-957A-4F98-9CFB-4A56255BC5A6}" type="presOf" srcId="{08FD326D-FA4D-4DAD-9A6F-B223529BB859}" destId="{8143300A-6030-47FA-A5D9-7475D28C93EC}" srcOrd="0" destOrd="0" presId="urn:microsoft.com/office/officeart/2018/2/layout/IconLabelList"/>
    <dgm:cxn modelId="{ACAD1ECA-01C8-42A4-9040-C9256FF76DF9}" srcId="{BA2D0275-7EA4-4669-9A84-6361261F6946}" destId="{C590CED6-C63D-42E2-B62D-2A8BD59682FC}" srcOrd="3" destOrd="0" parTransId="{E7522DD8-0061-494B-97BC-543EC2B7A936}" sibTransId="{E603C7DF-DF17-4EB7-A3B7-F6D1D66BBFCE}"/>
    <dgm:cxn modelId="{608166CF-0F3E-4312-8EDE-AF4B675FE3D3}" type="presOf" srcId="{37A503E3-372E-4881-A336-7A61439C3D9F}" destId="{1DE515C9-1B08-4CC8-A542-19DFCD7F1A89}" srcOrd="0" destOrd="0" presId="urn:microsoft.com/office/officeart/2018/2/layout/IconLabelList"/>
    <dgm:cxn modelId="{534101DA-447A-457E-837B-A62083684C22}" type="presOf" srcId="{53CDE2AB-EF36-4315-80D9-9A54AAF6429F}" destId="{0138F67A-9C9B-4ADB-B21E-86DFD0EF5972}" srcOrd="0" destOrd="0" presId="urn:microsoft.com/office/officeart/2018/2/layout/IconLabelList"/>
    <dgm:cxn modelId="{B2C321DB-F1E5-41CC-AFAB-DFAA3784E6EA}" srcId="{BA2D0275-7EA4-4669-9A84-6361261F6946}" destId="{84CD7881-878D-4D09-A675-0EA1224DB787}" srcOrd="1" destOrd="0" parTransId="{6EA93281-6831-4A00-BBB9-1CFBC523CA81}" sibTransId="{86C56970-519D-4276-9275-FE69B9C92A42}"/>
    <dgm:cxn modelId="{121289F3-C501-4E3B-9D8C-46337974B4CC}" type="presOf" srcId="{C590CED6-C63D-42E2-B62D-2A8BD59682FC}" destId="{A2DC6F75-5FA9-484B-83C2-98650E951097}" srcOrd="0" destOrd="0" presId="urn:microsoft.com/office/officeart/2018/2/layout/IconLabelList"/>
    <dgm:cxn modelId="{D9A591FC-C389-4B1D-8C8B-5BD7DD5CE7E1}" srcId="{BA2D0275-7EA4-4669-9A84-6361261F6946}" destId="{08FD326D-FA4D-4DAD-9A6F-B223529BB859}" srcOrd="4" destOrd="0" parTransId="{39E1BDE7-5B4B-473B-9B78-D2B259836226}" sibTransId="{86B2204D-3289-42FC-9713-780D343EA2E5}"/>
    <dgm:cxn modelId="{8B251C8C-222C-428B-82BE-4202D8725C51}" type="presParOf" srcId="{3FE84ED9-2AE5-448C-91A5-108F042C5079}" destId="{236DD2D0-2C46-4FCA-AEE8-7B8DCD0000EC}" srcOrd="0" destOrd="0" presId="urn:microsoft.com/office/officeart/2018/2/layout/IconLabelList"/>
    <dgm:cxn modelId="{4586C2DB-DE6A-41EA-8657-99E980CDBD97}" type="presParOf" srcId="{236DD2D0-2C46-4FCA-AEE8-7B8DCD0000EC}" destId="{AD2E6E14-DA1A-40A7-B8E2-18385A83BEFB}" srcOrd="0" destOrd="0" presId="urn:microsoft.com/office/officeart/2018/2/layout/IconLabelList"/>
    <dgm:cxn modelId="{BCDA9318-77D9-42E2-8453-3DEAABD619A9}" type="presParOf" srcId="{236DD2D0-2C46-4FCA-AEE8-7B8DCD0000EC}" destId="{6F81B311-F67F-4215-BB64-4782C4E630DC}" srcOrd="1" destOrd="0" presId="urn:microsoft.com/office/officeart/2018/2/layout/IconLabelList"/>
    <dgm:cxn modelId="{33B05CD1-A869-43FD-811F-15CABAB9E0B9}" type="presParOf" srcId="{236DD2D0-2C46-4FCA-AEE8-7B8DCD0000EC}" destId="{1DE515C9-1B08-4CC8-A542-19DFCD7F1A89}" srcOrd="2" destOrd="0" presId="urn:microsoft.com/office/officeart/2018/2/layout/IconLabelList"/>
    <dgm:cxn modelId="{F22FAE68-5269-4F2D-8CFD-D484427814E8}" type="presParOf" srcId="{3FE84ED9-2AE5-448C-91A5-108F042C5079}" destId="{A93BE4D3-AD26-4DC4-B0F6-61C98E751564}" srcOrd="1" destOrd="0" presId="urn:microsoft.com/office/officeart/2018/2/layout/IconLabelList"/>
    <dgm:cxn modelId="{8335F959-2C29-4A62-97AC-07CE0790DDA6}" type="presParOf" srcId="{3FE84ED9-2AE5-448C-91A5-108F042C5079}" destId="{45B35373-5DD0-4D46-8C26-500B165C3AD5}" srcOrd="2" destOrd="0" presId="urn:microsoft.com/office/officeart/2018/2/layout/IconLabelList"/>
    <dgm:cxn modelId="{FB26ED71-4212-4ABA-8554-8B3429CAE44B}" type="presParOf" srcId="{45B35373-5DD0-4D46-8C26-500B165C3AD5}" destId="{F2890997-1FC3-4B77-92DC-6D897A30A571}" srcOrd="0" destOrd="0" presId="urn:microsoft.com/office/officeart/2018/2/layout/IconLabelList"/>
    <dgm:cxn modelId="{4B193452-D0AB-41C4-8116-7B15EA9B125F}" type="presParOf" srcId="{45B35373-5DD0-4D46-8C26-500B165C3AD5}" destId="{BF45AB12-6373-4085-8972-5D0AAA277547}" srcOrd="1" destOrd="0" presId="urn:microsoft.com/office/officeart/2018/2/layout/IconLabelList"/>
    <dgm:cxn modelId="{96A88F5F-353D-4C25-9D8F-76F6C1112C2B}" type="presParOf" srcId="{45B35373-5DD0-4D46-8C26-500B165C3AD5}" destId="{F75880FD-A08E-4FE1-8C41-056DA43F1156}" srcOrd="2" destOrd="0" presId="urn:microsoft.com/office/officeart/2018/2/layout/IconLabelList"/>
    <dgm:cxn modelId="{C87C7A54-0EDD-4E96-BE19-EF37874CFA3E}" type="presParOf" srcId="{3FE84ED9-2AE5-448C-91A5-108F042C5079}" destId="{881C7E71-5E9C-43C4-839C-7B6D9E191D6D}" srcOrd="3" destOrd="0" presId="urn:microsoft.com/office/officeart/2018/2/layout/IconLabelList"/>
    <dgm:cxn modelId="{01EDC7F6-31ED-4DD9-9884-85F7C20A78C4}" type="presParOf" srcId="{3FE84ED9-2AE5-448C-91A5-108F042C5079}" destId="{8D9402B2-C0F5-4A5D-8216-D4AA5479CB72}" srcOrd="4" destOrd="0" presId="urn:microsoft.com/office/officeart/2018/2/layout/IconLabelList"/>
    <dgm:cxn modelId="{5B4741D9-D81A-4237-B8E9-449AECDCDE9F}" type="presParOf" srcId="{8D9402B2-C0F5-4A5D-8216-D4AA5479CB72}" destId="{B550197C-9F94-4D68-9E1B-E288A9614808}" srcOrd="0" destOrd="0" presId="urn:microsoft.com/office/officeart/2018/2/layout/IconLabelList"/>
    <dgm:cxn modelId="{3AD2267A-611F-4C97-8F1F-F5B893AA3E9D}" type="presParOf" srcId="{8D9402B2-C0F5-4A5D-8216-D4AA5479CB72}" destId="{219C6CF5-864D-460C-A546-7E1DFC2FF928}" srcOrd="1" destOrd="0" presId="urn:microsoft.com/office/officeart/2018/2/layout/IconLabelList"/>
    <dgm:cxn modelId="{2B9D73B8-D9C9-4FC4-BAB4-B109C2B3D999}" type="presParOf" srcId="{8D9402B2-C0F5-4A5D-8216-D4AA5479CB72}" destId="{887565CE-07BA-4B56-9245-DC22ABA8866D}" srcOrd="2" destOrd="0" presId="urn:microsoft.com/office/officeart/2018/2/layout/IconLabelList"/>
    <dgm:cxn modelId="{9B94A35B-6649-46ED-9651-C87BF11AEA54}" type="presParOf" srcId="{3FE84ED9-2AE5-448C-91A5-108F042C5079}" destId="{95854CCA-4132-4466-83C5-4B26E2968CA7}" srcOrd="5" destOrd="0" presId="urn:microsoft.com/office/officeart/2018/2/layout/IconLabelList"/>
    <dgm:cxn modelId="{CE7AB474-B4F7-42BD-AB97-219603268FCE}" type="presParOf" srcId="{3FE84ED9-2AE5-448C-91A5-108F042C5079}" destId="{04444F80-4FA1-4B00-8ACD-A924679E40C9}" srcOrd="6" destOrd="0" presId="urn:microsoft.com/office/officeart/2018/2/layout/IconLabelList"/>
    <dgm:cxn modelId="{3A909E86-C584-418C-9FBC-53913835886B}" type="presParOf" srcId="{04444F80-4FA1-4B00-8ACD-A924679E40C9}" destId="{C1793B69-D3F3-4D26-B295-2D496F389F7E}" srcOrd="0" destOrd="0" presId="urn:microsoft.com/office/officeart/2018/2/layout/IconLabelList"/>
    <dgm:cxn modelId="{27580D1A-3377-4558-A55D-1DEC685A47FF}" type="presParOf" srcId="{04444F80-4FA1-4B00-8ACD-A924679E40C9}" destId="{D53A63FF-8859-47D0-895D-B731ADC11BF5}" srcOrd="1" destOrd="0" presId="urn:microsoft.com/office/officeart/2018/2/layout/IconLabelList"/>
    <dgm:cxn modelId="{6EBA5351-7A77-4CDE-AD6A-41142654A7B2}" type="presParOf" srcId="{04444F80-4FA1-4B00-8ACD-A924679E40C9}" destId="{A2DC6F75-5FA9-484B-83C2-98650E951097}" srcOrd="2" destOrd="0" presId="urn:microsoft.com/office/officeart/2018/2/layout/IconLabelList"/>
    <dgm:cxn modelId="{16D94329-D3E1-4D1B-9B68-B5926DF1EAE2}" type="presParOf" srcId="{3FE84ED9-2AE5-448C-91A5-108F042C5079}" destId="{A8DA9956-F6A1-4857-A8C7-8AEAA333BA37}" srcOrd="7" destOrd="0" presId="urn:microsoft.com/office/officeart/2018/2/layout/IconLabelList"/>
    <dgm:cxn modelId="{CA6F0772-FB26-4D74-8134-E2F46C856288}" type="presParOf" srcId="{3FE84ED9-2AE5-448C-91A5-108F042C5079}" destId="{28CFC323-9335-4A2F-BB49-74CE1F674769}" srcOrd="8" destOrd="0" presId="urn:microsoft.com/office/officeart/2018/2/layout/IconLabelList"/>
    <dgm:cxn modelId="{02E2FC14-A978-4323-8861-C116E82053EF}" type="presParOf" srcId="{28CFC323-9335-4A2F-BB49-74CE1F674769}" destId="{B8AAB815-7ABB-4603-A904-A0B844814F9D}" srcOrd="0" destOrd="0" presId="urn:microsoft.com/office/officeart/2018/2/layout/IconLabelList"/>
    <dgm:cxn modelId="{4486A4B9-2C68-48B9-946E-179098BC8C79}" type="presParOf" srcId="{28CFC323-9335-4A2F-BB49-74CE1F674769}" destId="{6FB46498-500F-4A69-BEED-C0FF86B38283}" srcOrd="1" destOrd="0" presId="urn:microsoft.com/office/officeart/2018/2/layout/IconLabelList"/>
    <dgm:cxn modelId="{39C29BF8-0D80-4F74-AC03-40C29EFD5F8E}" type="presParOf" srcId="{28CFC323-9335-4A2F-BB49-74CE1F674769}" destId="{8143300A-6030-47FA-A5D9-7475D28C93EC}" srcOrd="2" destOrd="0" presId="urn:microsoft.com/office/officeart/2018/2/layout/IconLabelList"/>
    <dgm:cxn modelId="{1A97C98B-DAAC-4EE1-9CA4-96B62378599E}" type="presParOf" srcId="{3FE84ED9-2AE5-448C-91A5-108F042C5079}" destId="{55E1F697-2160-43DE-84CF-8F22616CF7A7}" srcOrd="9" destOrd="0" presId="urn:microsoft.com/office/officeart/2018/2/layout/IconLabelList"/>
    <dgm:cxn modelId="{C99238A7-7F84-4F88-BEED-3A733489BD55}" type="presParOf" srcId="{3FE84ED9-2AE5-448C-91A5-108F042C5079}" destId="{CD7DBCE0-DDE6-44CB-986C-06DECB7C8B44}" srcOrd="10" destOrd="0" presId="urn:microsoft.com/office/officeart/2018/2/layout/IconLabelList"/>
    <dgm:cxn modelId="{FAF5137C-AD54-4C1D-A3B9-CB5BFEA6A84C}" type="presParOf" srcId="{CD7DBCE0-DDE6-44CB-986C-06DECB7C8B44}" destId="{884DB9B6-21E7-4CE5-A699-D8F8D2BD5C4B}" srcOrd="0" destOrd="0" presId="urn:microsoft.com/office/officeart/2018/2/layout/IconLabelList"/>
    <dgm:cxn modelId="{5DAE9499-8EC0-4E7D-8C78-FAF7CED6F529}" type="presParOf" srcId="{CD7DBCE0-DDE6-44CB-986C-06DECB7C8B44}" destId="{3CB70F71-9E73-4A88-A3EB-4E82DAA8C8B2}" srcOrd="1" destOrd="0" presId="urn:microsoft.com/office/officeart/2018/2/layout/IconLabelList"/>
    <dgm:cxn modelId="{D0FD17EC-EC76-439B-B70E-38D5BFA3859A}" type="presParOf" srcId="{CD7DBCE0-DDE6-44CB-986C-06DECB7C8B44}" destId="{0138F67A-9C9B-4ADB-B21E-86DFD0EF5972}" srcOrd="2" destOrd="0" presId="urn:microsoft.com/office/officeart/2018/2/layout/IconLabelList"/>
    <dgm:cxn modelId="{1E2DEE7D-E5C1-42B7-B064-2624A14EFD5B}" type="presParOf" srcId="{3FE84ED9-2AE5-448C-91A5-108F042C5079}" destId="{7F15B455-60D0-49A8-9D63-AB94C4B0A98E}" srcOrd="11" destOrd="0" presId="urn:microsoft.com/office/officeart/2018/2/layout/IconLabelList"/>
    <dgm:cxn modelId="{8528C69A-7615-47DE-AEB4-01488FDDCF85}" type="presParOf" srcId="{3FE84ED9-2AE5-448C-91A5-108F042C5079}" destId="{56D7D81A-7E8D-4FB9-B791-87B0DB95FCCE}" srcOrd="12" destOrd="0" presId="urn:microsoft.com/office/officeart/2018/2/layout/IconLabelList"/>
    <dgm:cxn modelId="{7269197C-FCE2-4916-A1F8-2C67708C4A75}" type="presParOf" srcId="{56D7D81A-7E8D-4FB9-B791-87B0DB95FCCE}" destId="{0D04259B-8421-4F08-AEA1-A6B03184376D}" srcOrd="0" destOrd="0" presId="urn:microsoft.com/office/officeart/2018/2/layout/IconLabelList"/>
    <dgm:cxn modelId="{D7A610A9-AC9C-4967-8D02-6DBE2016CA75}" type="presParOf" srcId="{56D7D81A-7E8D-4FB9-B791-87B0DB95FCCE}" destId="{4B295B1B-B5FD-47DF-84BF-B7D4CA141B55}" srcOrd="1" destOrd="0" presId="urn:microsoft.com/office/officeart/2018/2/layout/IconLabelList"/>
    <dgm:cxn modelId="{DE944F4D-BF95-4ADA-BA7F-180B60B4B75C}" type="presParOf" srcId="{56D7D81A-7E8D-4FB9-B791-87B0DB95FCCE}" destId="{EC539AA7-4304-4104-976C-871AEFD4A73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CBB3AD8-941F-4372-B301-B2453396A2B3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1B83A925-DC31-477A-9662-E12C86151DDD}">
      <dgm:prSet phldrT="Title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SDG 3 </a:t>
          </a:r>
        </a:p>
      </dgm:t>
    </dgm:pt>
    <dgm:pt modelId="{60364577-75AA-481E-B712-E5137C9DCA1D}" type="parTrans" cxnId="{9413A305-047C-4B05-9F40-0FC8A5D5E56F}">
      <dgm:prSet/>
      <dgm:spPr/>
      <dgm:t>
        <a:bodyPr/>
        <a:lstStyle/>
        <a:p>
          <a:endParaRPr lang="en-GB"/>
        </a:p>
      </dgm:t>
    </dgm:pt>
    <dgm:pt modelId="{533F072E-DACE-4EE4-BC81-7B17F69798FD}" type="sibTrans" cxnId="{9413A305-047C-4B05-9F40-0FC8A5D5E56F}">
      <dgm:prSet/>
      <dgm:spPr/>
      <dgm:t>
        <a:bodyPr/>
        <a:lstStyle/>
        <a:p>
          <a:endParaRPr lang="en-GB"/>
        </a:p>
      </dgm:t>
    </dgm:pt>
    <dgm:pt modelId="{A287D3B5-E659-415E-8ADF-B9273D759771}">
      <dgm:prSet phldrT="Description"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“Ensure healthy lives and promote well-being for all at all ages.”</a:t>
          </a:r>
        </a:p>
        <a:p>
          <a:pPr>
            <a:lnSpc>
              <a:spcPct val="100000"/>
            </a:lnSpc>
          </a:pPr>
          <a:r>
            <a:rPr lang="en-GB" dirty="0">
              <a:ea typeface="Aptos" panose="020B0004020202020204" pitchFamily="34" charset="0"/>
              <a:cs typeface="Times New Roman" panose="02020603050405020304" pitchFamily="18" charset="0"/>
            </a:rPr>
            <a:t>(United Nations, 2015) </a:t>
          </a:r>
          <a:endParaRPr lang="en-GB" dirty="0"/>
        </a:p>
      </dgm:t>
    </dgm:pt>
    <dgm:pt modelId="{CAB9BFE7-5A1A-4C0F-809F-4869B1954853}" type="parTrans" cxnId="{B77F8471-645F-46FC-A2B8-3E910980070D}">
      <dgm:prSet/>
      <dgm:spPr/>
      <dgm:t>
        <a:bodyPr/>
        <a:lstStyle/>
        <a:p>
          <a:endParaRPr lang="en-GB"/>
        </a:p>
      </dgm:t>
    </dgm:pt>
    <dgm:pt modelId="{D8D80C95-A526-47F2-9326-6B791E8B6619}" type="sibTrans" cxnId="{B77F8471-645F-46FC-A2B8-3E910980070D}">
      <dgm:prSet/>
      <dgm:spPr/>
      <dgm:t>
        <a:bodyPr/>
        <a:lstStyle/>
        <a:p>
          <a:endParaRPr lang="en-GB"/>
        </a:p>
      </dgm:t>
    </dgm:pt>
    <dgm:pt modelId="{08C1F8A5-FE93-4E01-AAEB-6A3546BC031C}">
      <dgm:prSet phldrT="Title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Relevant Targets </a:t>
          </a:r>
        </a:p>
      </dgm:t>
    </dgm:pt>
    <dgm:pt modelId="{EF0CCF6A-B107-4CDB-9F06-603700073ED3}" type="parTrans" cxnId="{BA05AFCB-F6B7-4E41-849A-5F65C1A172CC}">
      <dgm:prSet/>
      <dgm:spPr/>
      <dgm:t>
        <a:bodyPr/>
        <a:lstStyle/>
        <a:p>
          <a:endParaRPr lang="en-GB"/>
        </a:p>
      </dgm:t>
    </dgm:pt>
    <dgm:pt modelId="{6A13E2A9-F4F3-4990-AC96-DD12A1CB74A6}" type="sibTrans" cxnId="{BA05AFCB-F6B7-4E41-849A-5F65C1A172CC}">
      <dgm:prSet/>
      <dgm:spPr/>
      <dgm:t>
        <a:bodyPr/>
        <a:lstStyle/>
        <a:p>
          <a:endParaRPr lang="en-GB"/>
        </a:p>
      </dgm:t>
    </dgm:pt>
    <dgm:pt modelId="{05C54724-B900-4633-93D9-A8F5523BF9FA}">
      <dgm:prSet phldrT="Description"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Reduce premature mortality from non-communicable diseases.</a:t>
          </a:r>
          <a:endParaRPr lang="en-GB" dirty="0"/>
        </a:p>
      </dgm:t>
    </dgm:pt>
    <dgm:pt modelId="{2088274D-5B83-4008-B8AB-A1036FA1646D}" type="parTrans" cxnId="{BAEFC459-69B1-46C6-80D8-6A94CB5A1888}">
      <dgm:prSet/>
      <dgm:spPr/>
      <dgm:t>
        <a:bodyPr/>
        <a:lstStyle/>
        <a:p>
          <a:endParaRPr lang="en-GB"/>
        </a:p>
      </dgm:t>
    </dgm:pt>
    <dgm:pt modelId="{41382655-CE3D-4760-9C8B-0FECB4139C6D}" type="sibTrans" cxnId="{BAEFC459-69B1-46C6-80D8-6A94CB5A1888}">
      <dgm:prSet/>
      <dgm:spPr/>
      <dgm:t>
        <a:bodyPr/>
        <a:lstStyle/>
        <a:p>
          <a:endParaRPr lang="en-GB"/>
        </a:p>
      </dgm:t>
    </dgm:pt>
    <dgm:pt modelId="{5603536C-1799-4FC7-B2C0-77DD6F795678}">
      <dgm:prSet phldrT="Title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Progress </a:t>
          </a:r>
        </a:p>
      </dgm:t>
    </dgm:pt>
    <dgm:pt modelId="{C14BB83B-FD05-4DA3-910F-FE7F28B17EEE}" type="parTrans" cxnId="{57E2C0EC-FEF9-44A6-B811-F12E94ECE0FE}">
      <dgm:prSet/>
      <dgm:spPr/>
      <dgm:t>
        <a:bodyPr/>
        <a:lstStyle/>
        <a:p>
          <a:endParaRPr lang="en-GB"/>
        </a:p>
      </dgm:t>
    </dgm:pt>
    <dgm:pt modelId="{08A8026B-0480-4DB4-BF80-DD973F305AFD}" type="sibTrans" cxnId="{57E2C0EC-FEF9-44A6-B811-F12E94ECE0FE}">
      <dgm:prSet/>
      <dgm:spPr/>
      <dgm:t>
        <a:bodyPr/>
        <a:lstStyle/>
        <a:p>
          <a:endParaRPr lang="en-GB"/>
        </a:p>
      </dgm:t>
    </dgm:pt>
    <dgm:pt modelId="{1FCC4736-433E-46D3-BBA0-BD0D1CA86184}">
      <dgm:prSet phldrT="Description"/>
      <dgm:spPr/>
      <dgm:t>
        <a:bodyPr/>
        <a:lstStyle/>
        <a:p>
          <a:pPr>
            <a:lnSpc>
              <a:spcPct val="100000"/>
            </a:lnSpc>
          </a:pP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✓ Greater recognition of mental health</a:t>
          </a:r>
          <a:b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✓ Expansion of community services</a:t>
          </a:r>
          <a:b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✓ Increased access to psychological therapies</a:t>
          </a:r>
          <a:endParaRPr lang="en-GB"/>
        </a:p>
      </dgm:t>
    </dgm:pt>
    <dgm:pt modelId="{3F8C1512-0E64-47ED-B1EC-F35AAFB3948E}" type="parTrans" cxnId="{B6F7FA89-E5C0-44DC-A606-3AB55403A4D8}">
      <dgm:prSet/>
      <dgm:spPr/>
      <dgm:t>
        <a:bodyPr/>
        <a:lstStyle/>
        <a:p>
          <a:endParaRPr lang="en-GB"/>
        </a:p>
      </dgm:t>
    </dgm:pt>
    <dgm:pt modelId="{415FADB9-1338-4636-8E61-6005B1084916}" type="sibTrans" cxnId="{B6F7FA89-E5C0-44DC-A606-3AB55403A4D8}">
      <dgm:prSet/>
      <dgm:spPr/>
      <dgm:t>
        <a:bodyPr/>
        <a:lstStyle/>
        <a:p>
          <a:endParaRPr lang="en-GB"/>
        </a:p>
      </dgm:t>
    </dgm:pt>
    <dgm:pt modelId="{B9D4CEC7-FC83-47B1-A00F-17C9E37C36CF}">
      <dgm:prSet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Promote mental health and wellbeing.</a:t>
          </a:r>
        </a:p>
      </dgm:t>
    </dgm:pt>
    <dgm:pt modelId="{A3AB567F-BF18-4581-9903-BE52790B88B3}" type="parTrans" cxnId="{94A6D876-DF10-485D-961C-F303B9E946E6}">
      <dgm:prSet/>
      <dgm:spPr/>
      <dgm:t>
        <a:bodyPr/>
        <a:lstStyle/>
        <a:p>
          <a:endParaRPr lang="en-GB"/>
        </a:p>
      </dgm:t>
    </dgm:pt>
    <dgm:pt modelId="{8DB01CD6-AAC8-49CE-A13A-DC570FC10D56}" type="sibTrans" cxnId="{94A6D876-DF10-485D-961C-F303B9E946E6}">
      <dgm:prSet/>
      <dgm:spPr/>
      <dgm:t>
        <a:bodyPr/>
        <a:lstStyle/>
        <a:p>
          <a:endParaRPr lang="en-GB"/>
        </a:p>
      </dgm:t>
    </dgm:pt>
    <dgm:pt modelId="{9A5B42A3-F00F-40FB-9515-DAA233BDF90E}">
      <dgm:prSet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Prevent and treat substance misuse.</a:t>
          </a:r>
        </a:p>
      </dgm:t>
    </dgm:pt>
    <dgm:pt modelId="{681DFAA3-6873-421A-A2AE-0170AA90482B}" type="parTrans" cxnId="{2A07C7CE-456B-46A0-8387-67EB9C79D39D}">
      <dgm:prSet/>
      <dgm:spPr/>
      <dgm:t>
        <a:bodyPr/>
        <a:lstStyle/>
        <a:p>
          <a:endParaRPr lang="en-GB"/>
        </a:p>
      </dgm:t>
    </dgm:pt>
    <dgm:pt modelId="{290BD21D-EFF4-4193-ADF4-BBD1F3EE99AC}" type="sibTrans" cxnId="{2A07C7CE-456B-46A0-8387-67EB9C79D39D}">
      <dgm:prSet/>
      <dgm:spPr/>
      <dgm:t>
        <a:bodyPr/>
        <a:lstStyle/>
        <a:p>
          <a:endParaRPr lang="en-GB"/>
        </a:p>
      </dgm:t>
    </dgm:pt>
    <dgm:pt modelId="{C0CD1C9F-6D99-421E-A76C-22ACFBC4E8DF}">
      <dgm:prSet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Universal health coverage.</a:t>
          </a:r>
        </a:p>
      </dgm:t>
    </dgm:pt>
    <dgm:pt modelId="{9B608673-731A-44CE-856B-487A447B17AB}" type="parTrans" cxnId="{786ABDDD-50B9-4C5A-AE15-17D6D0979AC4}">
      <dgm:prSet/>
      <dgm:spPr/>
      <dgm:t>
        <a:bodyPr/>
        <a:lstStyle/>
        <a:p>
          <a:endParaRPr lang="en-GB"/>
        </a:p>
      </dgm:t>
    </dgm:pt>
    <dgm:pt modelId="{3C46F82D-DB04-4EAD-9C59-DA3FA88D5F93}" type="sibTrans" cxnId="{786ABDDD-50B9-4C5A-AE15-17D6D0979AC4}">
      <dgm:prSet/>
      <dgm:spPr/>
      <dgm:t>
        <a:bodyPr/>
        <a:lstStyle/>
        <a:p>
          <a:endParaRPr lang="en-GB"/>
        </a:p>
      </dgm:t>
    </dgm:pt>
    <dgm:pt modelId="{51C72060-0002-4DB0-9702-012252B9DF79}">
      <dgm:prSet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Strengthen health-system capacity.</a:t>
          </a:r>
        </a:p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dirty="0">
              <a:ea typeface="Aptos" panose="020B0004020202020204" pitchFamily="34" charset="0"/>
              <a:cs typeface="Times New Roman" panose="02020603050405020304" pitchFamily="18" charset="0"/>
            </a:rPr>
            <a:t>(United Nations, 2015) </a:t>
          </a:r>
          <a:endParaRPr lang="en-GB" dirty="0">
            <a:effectLst/>
            <a:latin typeface="Aptos" panose="020B0004020202020204" pitchFamily="34" charset="0"/>
            <a:ea typeface="Aptos" panose="020B0004020202020204" pitchFamily="34" charset="0"/>
            <a:cs typeface="Times New Roman" panose="02020603050405020304" pitchFamily="18" charset="0"/>
          </a:endParaRPr>
        </a:p>
      </dgm:t>
    </dgm:pt>
    <dgm:pt modelId="{7E6DB3A3-016D-4BE5-8B2D-640A7AFD3ABA}" type="parTrans" cxnId="{4F6BBE38-0DD0-4FB4-965A-690F6B20F309}">
      <dgm:prSet/>
      <dgm:spPr/>
      <dgm:t>
        <a:bodyPr/>
        <a:lstStyle/>
        <a:p>
          <a:endParaRPr lang="en-GB"/>
        </a:p>
      </dgm:t>
    </dgm:pt>
    <dgm:pt modelId="{ACE0CD49-AF6B-43CF-96D7-E214D6EFC014}" type="sibTrans" cxnId="{4F6BBE38-0DD0-4FB4-965A-690F6B20F309}">
      <dgm:prSet/>
      <dgm:spPr/>
      <dgm:t>
        <a:bodyPr/>
        <a:lstStyle/>
        <a:p>
          <a:endParaRPr lang="en-GB"/>
        </a:p>
      </dgm:t>
    </dgm:pt>
    <dgm:pt modelId="{AECDFB5E-3BE1-407C-9949-95B7DFA84A38}">
      <dgm:prSet phldrT="Description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Challenges</a:t>
          </a:r>
          <a:endParaRPr lang="en-GB" dirty="0"/>
        </a:p>
      </dgm:t>
    </dgm:pt>
    <dgm:pt modelId="{2ACBBC8A-9CD3-42C3-BF90-837E6B44EF67}" type="parTrans" cxnId="{FFB1CEB5-24D4-4BDB-B3F1-2101B15BBB27}">
      <dgm:prSet/>
      <dgm:spPr/>
      <dgm:t>
        <a:bodyPr/>
        <a:lstStyle/>
        <a:p>
          <a:endParaRPr lang="en-GB"/>
        </a:p>
      </dgm:t>
    </dgm:pt>
    <dgm:pt modelId="{F701F729-11A9-479F-9A43-F1B24AFAF738}" type="sibTrans" cxnId="{FFB1CEB5-24D4-4BDB-B3F1-2101B15BBB27}">
      <dgm:prSet/>
      <dgm:spPr/>
      <dgm:t>
        <a:bodyPr/>
        <a:lstStyle/>
        <a:p>
          <a:endParaRPr lang="en-GB"/>
        </a:p>
      </dgm:t>
    </dgm:pt>
    <dgm:pt modelId="{65ACD532-F859-4781-BE3A-F9C7A68F82C0}">
      <dgm:prSet phldrT="Description"/>
      <dgm:spPr/>
      <dgm:t>
        <a:bodyPr/>
        <a:lstStyle/>
        <a:p>
          <a:pPr>
            <a:lnSpc>
              <a:spcPct val="100000"/>
            </a:lnSpc>
          </a:pPr>
          <a:r>
            <a:rPr lang="en-GB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Inequalities</a:t>
          </a:r>
          <a:b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Workforce pressures</a:t>
          </a:r>
          <a:b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Increasing demand</a:t>
          </a:r>
          <a:b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Waiting times</a:t>
          </a:r>
          <a:b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Wider social determinants</a:t>
          </a:r>
          <a:endParaRPr lang="en-GB"/>
        </a:p>
      </dgm:t>
    </dgm:pt>
    <dgm:pt modelId="{8003A29C-FBFF-4C95-AEE0-30771EAD76ED}" type="parTrans" cxnId="{2F497CFB-6975-4523-A5C0-6122ABFE9D75}">
      <dgm:prSet/>
      <dgm:spPr/>
      <dgm:t>
        <a:bodyPr/>
        <a:lstStyle/>
        <a:p>
          <a:endParaRPr lang="en-GB"/>
        </a:p>
      </dgm:t>
    </dgm:pt>
    <dgm:pt modelId="{C3427C63-827C-45F9-84BF-758531D1577C}" type="sibTrans" cxnId="{2F497CFB-6975-4523-A5C0-6122ABFE9D75}">
      <dgm:prSet/>
      <dgm:spPr/>
      <dgm:t>
        <a:bodyPr/>
        <a:lstStyle/>
        <a:p>
          <a:endParaRPr lang="en-GB"/>
        </a:p>
      </dgm:t>
    </dgm:pt>
    <dgm:pt modelId="{D6C5B11D-CA3E-48F4-AF83-5DB60F13577A}" type="pres">
      <dgm:prSet presAssocID="{0CBB3AD8-941F-4372-B301-B2453396A2B3}" presName="root" presStyleCnt="0">
        <dgm:presLayoutVars>
          <dgm:dir/>
          <dgm:resizeHandles val="exact"/>
        </dgm:presLayoutVars>
      </dgm:prSet>
      <dgm:spPr/>
    </dgm:pt>
    <dgm:pt modelId="{B568D820-E159-4F80-92E9-EEE49D692BFC}" type="pres">
      <dgm:prSet presAssocID="{1B83A925-DC31-477A-9662-E12C86151DDD}" presName="compNode" presStyleCnt="0"/>
      <dgm:spPr/>
    </dgm:pt>
    <dgm:pt modelId="{F1F7FD92-588C-4109-A81C-679E8F6BF4E2}" type="pres">
      <dgm:prSet presAssocID="{1B83A925-DC31-477A-9662-E12C86151DD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F89A5FCE-1824-44E2-9E56-7F1D68276061}" type="pres">
      <dgm:prSet presAssocID="{1B83A925-DC31-477A-9662-E12C86151DDD}" presName="iconSpace" presStyleCnt="0"/>
      <dgm:spPr/>
    </dgm:pt>
    <dgm:pt modelId="{8F868F51-4691-44E1-9CAF-18CD6A0CBC28}" type="pres">
      <dgm:prSet presAssocID="{1B83A925-DC31-477A-9662-E12C86151DDD}" presName="parTx" presStyleLbl="revTx" presStyleIdx="0" presStyleCnt="8">
        <dgm:presLayoutVars>
          <dgm:chMax val="0"/>
          <dgm:chPref val="0"/>
        </dgm:presLayoutVars>
      </dgm:prSet>
      <dgm:spPr/>
    </dgm:pt>
    <dgm:pt modelId="{EE66A10B-C41E-4171-98A7-41A90F0BF26D}" type="pres">
      <dgm:prSet presAssocID="{1B83A925-DC31-477A-9662-E12C86151DDD}" presName="txSpace" presStyleCnt="0"/>
      <dgm:spPr/>
    </dgm:pt>
    <dgm:pt modelId="{31457159-9198-47E2-8E7D-F80A482BEE9B}" type="pres">
      <dgm:prSet presAssocID="{1B83A925-DC31-477A-9662-E12C86151DDD}" presName="desTx" presStyleLbl="revTx" presStyleIdx="1" presStyleCnt="8">
        <dgm:presLayoutVars/>
      </dgm:prSet>
      <dgm:spPr/>
    </dgm:pt>
    <dgm:pt modelId="{E5965D1B-0BED-41EC-AC31-F3422487C663}" type="pres">
      <dgm:prSet presAssocID="{533F072E-DACE-4EE4-BC81-7B17F69798FD}" presName="sibTrans" presStyleCnt="0"/>
      <dgm:spPr/>
    </dgm:pt>
    <dgm:pt modelId="{0DD72771-E4A6-477F-B54F-817457537856}" type="pres">
      <dgm:prSet presAssocID="{08C1F8A5-FE93-4E01-AAEB-6A3546BC031C}" presName="compNode" presStyleCnt="0"/>
      <dgm:spPr/>
    </dgm:pt>
    <dgm:pt modelId="{ECFB9DF7-6D39-4AEE-AFAA-5A09A892299A}" type="pres">
      <dgm:prSet presAssocID="{08C1F8A5-FE93-4E01-AAEB-6A3546BC031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24B08E1-C914-4951-B794-C01636D1D9E0}" type="pres">
      <dgm:prSet presAssocID="{08C1F8A5-FE93-4E01-AAEB-6A3546BC031C}" presName="iconSpace" presStyleCnt="0"/>
      <dgm:spPr/>
    </dgm:pt>
    <dgm:pt modelId="{367669C0-1E0C-47C0-A093-C2D922F67B0B}" type="pres">
      <dgm:prSet presAssocID="{08C1F8A5-FE93-4E01-AAEB-6A3546BC031C}" presName="parTx" presStyleLbl="revTx" presStyleIdx="2" presStyleCnt="8">
        <dgm:presLayoutVars>
          <dgm:chMax val="0"/>
          <dgm:chPref val="0"/>
        </dgm:presLayoutVars>
      </dgm:prSet>
      <dgm:spPr/>
    </dgm:pt>
    <dgm:pt modelId="{D81F54DA-ECFB-46C1-A5E2-E78BB4B91807}" type="pres">
      <dgm:prSet presAssocID="{08C1F8A5-FE93-4E01-AAEB-6A3546BC031C}" presName="txSpace" presStyleCnt="0"/>
      <dgm:spPr/>
    </dgm:pt>
    <dgm:pt modelId="{5527B0CB-BF90-4053-A514-E98A8334C89B}" type="pres">
      <dgm:prSet presAssocID="{08C1F8A5-FE93-4E01-AAEB-6A3546BC031C}" presName="desTx" presStyleLbl="revTx" presStyleIdx="3" presStyleCnt="8">
        <dgm:presLayoutVars/>
      </dgm:prSet>
      <dgm:spPr/>
    </dgm:pt>
    <dgm:pt modelId="{BAD0B491-0BC2-441E-9CDA-EB7159F229B8}" type="pres">
      <dgm:prSet presAssocID="{6A13E2A9-F4F3-4990-AC96-DD12A1CB74A6}" presName="sibTrans" presStyleCnt="0"/>
      <dgm:spPr/>
    </dgm:pt>
    <dgm:pt modelId="{C6BDCB66-DF21-4C91-85B2-0463DF38A951}" type="pres">
      <dgm:prSet presAssocID="{5603536C-1799-4FC7-B2C0-77DD6F795678}" presName="compNode" presStyleCnt="0"/>
      <dgm:spPr/>
    </dgm:pt>
    <dgm:pt modelId="{CD4E0B99-465E-469F-B937-0A069DF54C97}" type="pres">
      <dgm:prSet presAssocID="{5603536C-1799-4FC7-B2C0-77DD6F79567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6FE908F-458B-46A0-9BB0-992078FFE7B3}" type="pres">
      <dgm:prSet presAssocID="{5603536C-1799-4FC7-B2C0-77DD6F795678}" presName="iconSpace" presStyleCnt="0"/>
      <dgm:spPr/>
    </dgm:pt>
    <dgm:pt modelId="{4F10022F-C503-4EAA-88D0-D4DFE332F437}" type="pres">
      <dgm:prSet presAssocID="{5603536C-1799-4FC7-B2C0-77DD6F795678}" presName="parTx" presStyleLbl="revTx" presStyleIdx="4" presStyleCnt="8">
        <dgm:presLayoutVars>
          <dgm:chMax val="0"/>
          <dgm:chPref val="0"/>
        </dgm:presLayoutVars>
      </dgm:prSet>
      <dgm:spPr/>
    </dgm:pt>
    <dgm:pt modelId="{17ADBE2B-E52A-4DF1-81A4-C953CB8A9FA7}" type="pres">
      <dgm:prSet presAssocID="{5603536C-1799-4FC7-B2C0-77DD6F795678}" presName="txSpace" presStyleCnt="0"/>
      <dgm:spPr/>
    </dgm:pt>
    <dgm:pt modelId="{2A1BD980-12B6-4619-8A70-D7CEF13AA296}" type="pres">
      <dgm:prSet presAssocID="{5603536C-1799-4FC7-B2C0-77DD6F795678}" presName="desTx" presStyleLbl="revTx" presStyleIdx="5" presStyleCnt="8">
        <dgm:presLayoutVars/>
      </dgm:prSet>
      <dgm:spPr/>
    </dgm:pt>
    <dgm:pt modelId="{5757C5F8-38DD-4427-8F1F-40A59F67BCB0}" type="pres">
      <dgm:prSet presAssocID="{08A8026B-0480-4DB4-BF80-DD973F305AFD}" presName="sibTrans" presStyleCnt="0"/>
      <dgm:spPr/>
    </dgm:pt>
    <dgm:pt modelId="{97D8CD39-F700-447F-86BF-0F619922631C}" type="pres">
      <dgm:prSet presAssocID="{AECDFB5E-3BE1-407C-9949-95B7DFA84A38}" presName="compNode" presStyleCnt="0"/>
      <dgm:spPr/>
    </dgm:pt>
    <dgm:pt modelId="{8F00A511-7D2F-4030-89FF-30D3A1430D03}" type="pres">
      <dgm:prSet presAssocID="{AECDFB5E-3BE1-407C-9949-95B7DFA84A3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A424D08A-37F6-4E5F-82BD-C8F503CD5FF1}" type="pres">
      <dgm:prSet presAssocID="{AECDFB5E-3BE1-407C-9949-95B7DFA84A38}" presName="iconSpace" presStyleCnt="0"/>
      <dgm:spPr/>
    </dgm:pt>
    <dgm:pt modelId="{1703E68A-BE9F-4FEF-90EA-19521A59E3A0}" type="pres">
      <dgm:prSet presAssocID="{AECDFB5E-3BE1-407C-9949-95B7DFA84A38}" presName="parTx" presStyleLbl="revTx" presStyleIdx="6" presStyleCnt="8">
        <dgm:presLayoutVars>
          <dgm:chMax val="0"/>
          <dgm:chPref val="0"/>
        </dgm:presLayoutVars>
      </dgm:prSet>
      <dgm:spPr/>
    </dgm:pt>
    <dgm:pt modelId="{F9EC8676-F02C-431F-9184-F7280F63859A}" type="pres">
      <dgm:prSet presAssocID="{AECDFB5E-3BE1-407C-9949-95B7DFA84A38}" presName="txSpace" presStyleCnt="0"/>
      <dgm:spPr/>
    </dgm:pt>
    <dgm:pt modelId="{8CA84563-2706-4475-9205-F3E4E5538617}" type="pres">
      <dgm:prSet presAssocID="{AECDFB5E-3BE1-407C-9949-95B7DFA84A38}" presName="desTx" presStyleLbl="revTx" presStyleIdx="7" presStyleCnt="8">
        <dgm:presLayoutVars/>
      </dgm:prSet>
      <dgm:spPr/>
    </dgm:pt>
  </dgm:ptLst>
  <dgm:cxnLst>
    <dgm:cxn modelId="{AACBEE04-B810-411C-9AB2-94A2EB256E5A}" type="presOf" srcId="{08C1F8A5-FE93-4E01-AAEB-6A3546BC031C}" destId="{367669C0-1E0C-47C0-A093-C2D922F67B0B}" srcOrd="0" destOrd="0" presId="urn:microsoft.com/office/officeart/2018/5/layout/CenteredIconLabelDescriptionList"/>
    <dgm:cxn modelId="{9413A305-047C-4B05-9F40-0FC8A5D5E56F}" srcId="{0CBB3AD8-941F-4372-B301-B2453396A2B3}" destId="{1B83A925-DC31-477A-9662-E12C86151DDD}" srcOrd="0" destOrd="0" parTransId="{60364577-75AA-481E-B712-E5137C9DCA1D}" sibTransId="{533F072E-DACE-4EE4-BC81-7B17F69798FD}"/>
    <dgm:cxn modelId="{2E393226-9B89-4BEF-AE7E-A16C47368E94}" type="presOf" srcId="{05C54724-B900-4633-93D9-A8F5523BF9FA}" destId="{5527B0CB-BF90-4053-A514-E98A8334C89B}" srcOrd="0" destOrd="0" presId="urn:microsoft.com/office/officeart/2018/5/layout/CenteredIconLabelDescriptionList"/>
    <dgm:cxn modelId="{4F6BBE38-0DD0-4FB4-965A-690F6B20F309}" srcId="{08C1F8A5-FE93-4E01-AAEB-6A3546BC031C}" destId="{51C72060-0002-4DB0-9702-012252B9DF79}" srcOrd="4" destOrd="0" parTransId="{7E6DB3A3-016D-4BE5-8B2D-640A7AFD3ABA}" sibTransId="{ACE0CD49-AF6B-43CF-96D7-E214D6EFC014}"/>
    <dgm:cxn modelId="{60ABE450-911E-4C67-8C23-47C572165D76}" type="presOf" srcId="{51C72060-0002-4DB0-9702-012252B9DF79}" destId="{5527B0CB-BF90-4053-A514-E98A8334C89B}" srcOrd="0" destOrd="4" presId="urn:microsoft.com/office/officeart/2018/5/layout/CenteredIconLabelDescriptionList"/>
    <dgm:cxn modelId="{B77F8471-645F-46FC-A2B8-3E910980070D}" srcId="{1B83A925-DC31-477A-9662-E12C86151DDD}" destId="{A287D3B5-E659-415E-8ADF-B9273D759771}" srcOrd="0" destOrd="0" parTransId="{CAB9BFE7-5A1A-4C0F-809F-4869B1954853}" sibTransId="{D8D80C95-A526-47F2-9326-6B791E8B6619}"/>
    <dgm:cxn modelId="{94A6D876-DF10-485D-961C-F303B9E946E6}" srcId="{08C1F8A5-FE93-4E01-AAEB-6A3546BC031C}" destId="{B9D4CEC7-FC83-47B1-A00F-17C9E37C36CF}" srcOrd="1" destOrd="0" parTransId="{A3AB567F-BF18-4581-9903-BE52790B88B3}" sibTransId="{8DB01CD6-AAC8-49CE-A13A-DC570FC10D56}"/>
    <dgm:cxn modelId="{E576A277-B92E-427F-8423-87FC74E16E1B}" type="presOf" srcId="{0CBB3AD8-941F-4372-B301-B2453396A2B3}" destId="{D6C5B11D-CA3E-48F4-AF83-5DB60F13577A}" srcOrd="0" destOrd="0" presId="urn:microsoft.com/office/officeart/2018/5/layout/CenteredIconLabelDescriptionList"/>
    <dgm:cxn modelId="{BAEFC459-69B1-46C6-80D8-6A94CB5A1888}" srcId="{08C1F8A5-FE93-4E01-AAEB-6A3546BC031C}" destId="{05C54724-B900-4633-93D9-A8F5523BF9FA}" srcOrd="0" destOrd="0" parTransId="{2088274D-5B83-4008-B8AB-A1036FA1646D}" sibTransId="{41382655-CE3D-4760-9C8B-0FECB4139C6D}"/>
    <dgm:cxn modelId="{2585F983-9E0A-43DB-8E3F-433290386815}" type="presOf" srcId="{9A5B42A3-F00F-40FB-9515-DAA233BDF90E}" destId="{5527B0CB-BF90-4053-A514-E98A8334C89B}" srcOrd="0" destOrd="2" presId="urn:microsoft.com/office/officeart/2018/5/layout/CenteredIconLabelDescriptionList"/>
    <dgm:cxn modelId="{B6F7FA89-E5C0-44DC-A606-3AB55403A4D8}" srcId="{5603536C-1799-4FC7-B2C0-77DD6F795678}" destId="{1FCC4736-433E-46D3-BBA0-BD0D1CA86184}" srcOrd="0" destOrd="0" parTransId="{3F8C1512-0E64-47ED-B1EC-F35AAFB3948E}" sibTransId="{415FADB9-1338-4636-8E61-6005B1084916}"/>
    <dgm:cxn modelId="{7B06BDAA-CB8A-4F1C-B4EC-DD6A61897AD3}" type="presOf" srcId="{1FCC4736-433E-46D3-BBA0-BD0D1CA86184}" destId="{2A1BD980-12B6-4619-8A70-D7CEF13AA296}" srcOrd="0" destOrd="0" presId="urn:microsoft.com/office/officeart/2018/5/layout/CenteredIconLabelDescriptionList"/>
    <dgm:cxn modelId="{312BDFAA-832F-4479-8153-41D44EC41DAA}" type="presOf" srcId="{5603536C-1799-4FC7-B2C0-77DD6F795678}" destId="{4F10022F-C503-4EAA-88D0-D4DFE332F437}" srcOrd="0" destOrd="0" presId="urn:microsoft.com/office/officeart/2018/5/layout/CenteredIconLabelDescriptionList"/>
    <dgm:cxn modelId="{FFB1CEB5-24D4-4BDB-B3F1-2101B15BBB27}" srcId="{0CBB3AD8-941F-4372-B301-B2453396A2B3}" destId="{AECDFB5E-3BE1-407C-9949-95B7DFA84A38}" srcOrd="3" destOrd="0" parTransId="{2ACBBC8A-9CD3-42C3-BF90-837E6B44EF67}" sibTransId="{F701F729-11A9-479F-9A43-F1B24AFAF738}"/>
    <dgm:cxn modelId="{CFCE85BD-2CA5-472B-90DB-97F2C979432B}" type="presOf" srcId="{B9D4CEC7-FC83-47B1-A00F-17C9E37C36CF}" destId="{5527B0CB-BF90-4053-A514-E98A8334C89B}" srcOrd="0" destOrd="1" presId="urn:microsoft.com/office/officeart/2018/5/layout/CenteredIconLabelDescriptionList"/>
    <dgm:cxn modelId="{917821C7-C92C-4559-97EB-FF924351BFD0}" type="presOf" srcId="{AECDFB5E-3BE1-407C-9949-95B7DFA84A38}" destId="{1703E68A-BE9F-4FEF-90EA-19521A59E3A0}" srcOrd="0" destOrd="0" presId="urn:microsoft.com/office/officeart/2018/5/layout/CenteredIconLabelDescriptionList"/>
    <dgm:cxn modelId="{BA05AFCB-F6B7-4E41-849A-5F65C1A172CC}" srcId="{0CBB3AD8-941F-4372-B301-B2453396A2B3}" destId="{08C1F8A5-FE93-4E01-AAEB-6A3546BC031C}" srcOrd="1" destOrd="0" parTransId="{EF0CCF6A-B107-4CDB-9F06-603700073ED3}" sibTransId="{6A13E2A9-F4F3-4990-AC96-DD12A1CB74A6}"/>
    <dgm:cxn modelId="{2A07C7CE-456B-46A0-8387-67EB9C79D39D}" srcId="{08C1F8A5-FE93-4E01-AAEB-6A3546BC031C}" destId="{9A5B42A3-F00F-40FB-9515-DAA233BDF90E}" srcOrd="2" destOrd="0" parTransId="{681DFAA3-6873-421A-A2AE-0170AA90482B}" sibTransId="{290BD21D-EFF4-4193-ADF4-BBD1F3EE99AC}"/>
    <dgm:cxn modelId="{2095FFD1-BF5F-4CB5-8B74-649B52A5D24E}" type="presOf" srcId="{C0CD1C9F-6D99-421E-A76C-22ACFBC4E8DF}" destId="{5527B0CB-BF90-4053-A514-E98A8334C89B}" srcOrd="0" destOrd="3" presId="urn:microsoft.com/office/officeart/2018/5/layout/CenteredIconLabelDescriptionList"/>
    <dgm:cxn modelId="{786ABDDD-50B9-4C5A-AE15-17D6D0979AC4}" srcId="{08C1F8A5-FE93-4E01-AAEB-6A3546BC031C}" destId="{C0CD1C9F-6D99-421E-A76C-22ACFBC4E8DF}" srcOrd="3" destOrd="0" parTransId="{9B608673-731A-44CE-856B-487A447B17AB}" sibTransId="{3C46F82D-DB04-4EAD-9C59-DA3FA88D5F93}"/>
    <dgm:cxn modelId="{823402E8-044D-4431-980E-41034A0D8DEE}" type="presOf" srcId="{A287D3B5-E659-415E-8ADF-B9273D759771}" destId="{31457159-9198-47E2-8E7D-F80A482BEE9B}" srcOrd="0" destOrd="0" presId="urn:microsoft.com/office/officeart/2018/5/layout/CenteredIconLabelDescriptionList"/>
    <dgm:cxn modelId="{57E2C0EC-FEF9-44A6-B811-F12E94ECE0FE}" srcId="{0CBB3AD8-941F-4372-B301-B2453396A2B3}" destId="{5603536C-1799-4FC7-B2C0-77DD6F795678}" srcOrd="2" destOrd="0" parTransId="{C14BB83B-FD05-4DA3-910F-FE7F28B17EEE}" sibTransId="{08A8026B-0480-4DB4-BF80-DD973F305AFD}"/>
    <dgm:cxn modelId="{8AAD63FB-D99D-4BDD-BB42-B55BFB6EE43C}" type="presOf" srcId="{65ACD532-F859-4781-BE3A-F9C7A68F82C0}" destId="{8CA84563-2706-4475-9205-F3E4E5538617}" srcOrd="0" destOrd="0" presId="urn:microsoft.com/office/officeart/2018/5/layout/CenteredIconLabelDescriptionList"/>
    <dgm:cxn modelId="{2F497CFB-6975-4523-A5C0-6122ABFE9D75}" srcId="{AECDFB5E-3BE1-407C-9949-95B7DFA84A38}" destId="{65ACD532-F859-4781-BE3A-F9C7A68F82C0}" srcOrd="0" destOrd="0" parTransId="{8003A29C-FBFF-4C95-AEE0-30771EAD76ED}" sibTransId="{C3427C63-827C-45F9-84BF-758531D1577C}"/>
    <dgm:cxn modelId="{704445FF-0B61-40C0-9BD9-1A8C3684A8DF}" type="presOf" srcId="{1B83A925-DC31-477A-9662-E12C86151DDD}" destId="{8F868F51-4691-44E1-9CAF-18CD6A0CBC28}" srcOrd="0" destOrd="0" presId="urn:microsoft.com/office/officeart/2018/5/layout/CenteredIconLabelDescriptionList"/>
    <dgm:cxn modelId="{C48D0C98-7F3E-45DA-A248-D3A3C2220AE8}" type="presParOf" srcId="{D6C5B11D-CA3E-48F4-AF83-5DB60F13577A}" destId="{B568D820-E159-4F80-92E9-EEE49D692BFC}" srcOrd="0" destOrd="0" presId="urn:microsoft.com/office/officeart/2018/5/layout/CenteredIconLabelDescriptionList"/>
    <dgm:cxn modelId="{2A520309-4D7D-4958-9CBC-69BB6C11B0C4}" type="presParOf" srcId="{B568D820-E159-4F80-92E9-EEE49D692BFC}" destId="{F1F7FD92-588C-4109-A81C-679E8F6BF4E2}" srcOrd="0" destOrd="0" presId="urn:microsoft.com/office/officeart/2018/5/layout/CenteredIconLabelDescriptionList"/>
    <dgm:cxn modelId="{45A426D1-9E09-4ABD-A2DC-15E213E66180}" type="presParOf" srcId="{B568D820-E159-4F80-92E9-EEE49D692BFC}" destId="{F89A5FCE-1824-44E2-9E56-7F1D68276061}" srcOrd="1" destOrd="0" presId="urn:microsoft.com/office/officeart/2018/5/layout/CenteredIconLabelDescriptionList"/>
    <dgm:cxn modelId="{D80C2278-E05F-4BCA-9A54-8F1E29A7A349}" type="presParOf" srcId="{B568D820-E159-4F80-92E9-EEE49D692BFC}" destId="{8F868F51-4691-44E1-9CAF-18CD6A0CBC28}" srcOrd="2" destOrd="0" presId="urn:microsoft.com/office/officeart/2018/5/layout/CenteredIconLabelDescriptionList"/>
    <dgm:cxn modelId="{0D62C0FA-C7FE-44F8-8895-B184E4281768}" type="presParOf" srcId="{B568D820-E159-4F80-92E9-EEE49D692BFC}" destId="{EE66A10B-C41E-4171-98A7-41A90F0BF26D}" srcOrd="3" destOrd="0" presId="urn:microsoft.com/office/officeart/2018/5/layout/CenteredIconLabelDescriptionList"/>
    <dgm:cxn modelId="{984BD782-5A43-4600-9147-DD8593089ECE}" type="presParOf" srcId="{B568D820-E159-4F80-92E9-EEE49D692BFC}" destId="{31457159-9198-47E2-8E7D-F80A482BEE9B}" srcOrd="4" destOrd="0" presId="urn:microsoft.com/office/officeart/2018/5/layout/CenteredIconLabelDescriptionList"/>
    <dgm:cxn modelId="{EB2A2B8B-3C12-4EC7-AA3A-30E1BF9A8314}" type="presParOf" srcId="{D6C5B11D-CA3E-48F4-AF83-5DB60F13577A}" destId="{E5965D1B-0BED-41EC-AC31-F3422487C663}" srcOrd="1" destOrd="0" presId="urn:microsoft.com/office/officeart/2018/5/layout/CenteredIconLabelDescriptionList"/>
    <dgm:cxn modelId="{7FF6B1A3-AE40-42FE-8422-D1841638D4C0}" type="presParOf" srcId="{D6C5B11D-CA3E-48F4-AF83-5DB60F13577A}" destId="{0DD72771-E4A6-477F-B54F-817457537856}" srcOrd="2" destOrd="0" presId="urn:microsoft.com/office/officeart/2018/5/layout/CenteredIconLabelDescriptionList"/>
    <dgm:cxn modelId="{FBE29F62-7C86-47CF-8FF8-9537BC98C4D2}" type="presParOf" srcId="{0DD72771-E4A6-477F-B54F-817457537856}" destId="{ECFB9DF7-6D39-4AEE-AFAA-5A09A892299A}" srcOrd="0" destOrd="0" presId="urn:microsoft.com/office/officeart/2018/5/layout/CenteredIconLabelDescriptionList"/>
    <dgm:cxn modelId="{14DAAF31-4F5C-43A2-888C-5428C535E96D}" type="presParOf" srcId="{0DD72771-E4A6-477F-B54F-817457537856}" destId="{B24B08E1-C914-4951-B794-C01636D1D9E0}" srcOrd="1" destOrd="0" presId="urn:microsoft.com/office/officeart/2018/5/layout/CenteredIconLabelDescriptionList"/>
    <dgm:cxn modelId="{6EDA300C-582A-4A93-AB3C-268A18FE4E9A}" type="presParOf" srcId="{0DD72771-E4A6-477F-B54F-817457537856}" destId="{367669C0-1E0C-47C0-A093-C2D922F67B0B}" srcOrd="2" destOrd="0" presId="urn:microsoft.com/office/officeart/2018/5/layout/CenteredIconLabelDescriptionList"/>
    <dgm:cxn modelId="{0881F385-3761-4FC5-8614-FE00FC649DE0}" type="presParOf" srcId="{0DD72771-E4A6-477F-B54F-817457537856}" destId="{D81F54DA-ECFB-46C1-A5E2-E78BB4B91807}" srcOrd="3" destOrd="0" presId="urn:microsoft.com/office/officeart/2018/5/layout/CenteredIconLabelDescriptionList"/>
    <dgm:cxn modelId="{300F275F-2C23-4905-908D-F83298BBA135}" type="presParOf" srcId="{0DD72771-E4A6-477F-B54F-817457537856}" destId="{5527B0CB-BF90-4053-A514-E98A8334C89B}" srcOrd="4" destOrd="0" presId="urn:microsoft.com/office/officeart/2018/5/layout/CenteredIconLabelDescriptionList"/>
    <dgm:cxn modelId="{200F53A7-99DC-4B3A-AD01-4A2E33F0F97D}" type="presParOf" srcId="{D6C5B11D-CA3E-48F4-AF83-5DB60F13577A}" destId="{BAD0B491-0BC2-441E-9CDA-EB7159F229B8}" srcOrd="3" destOrd="0" presId="urn:microsoft.com/office/officeart/2018/5/layout/CenteredIconLabelDescriptionList"/>
    <dgm:cxn modelId="{7AE0826A-FABF-42F9-81AA-9E2A9E793216}" type="presParOf" srcId="{D6C5B11D-CA3E-48F4-AF83-5DB60F13577A}" destId="{C6BDCB66-DF21-4C91-85B2-0463DF38A951}" srcOrd="4" destOrd="0" presId="urn:microsoft.com/office/officeart/2018/5/layout/CenteredIconLabelDescriptionList"/>
    <dgm:cxn modelId="{8EDB22F0-BF39-4536-97E3-38D71D925566}" type="presParOf" srcId="{C6BDCB66-DF21-4C91-85B2-0463DF38A951}" destId="{CD4E0B99-465E-469F-B937-0A069DF54C97}" srcOrd="0" destOrd="0" presId="urn:microsoft.com/office/officeart/2018/5/layout/CenteredIconLabelDescriptionList"/>
    <dgm:cxn modelId="{14A609C8-FEA6-490D-9E95-2CD8EE022573}" type="presParOf" srcId="{C6BDCB66-DF21-4C91-85B2-0463DF38A951}" destId="{76FE908F-458B-46A0-9BB0-992078FFE7B3}" srcOrd="1" destOrd="0" presId="urn:microsoft.com/office/officeart/2018/5/layout/CenteredIconLabelDescriptionList"/>
    <dgm:cxn modelId="{4FA210D3-CC72-4DE7-807F-0C15C6BBA830}" type="presParOf" srcId="{C6BDCB66-DF21-4C91-85B2-0463DF38A951}" destId="{4F10022F-C503-4EAA-88D0-D4DFE332F437}" srcOrd="2" destOrd="0" presId="urn:microsoft.com/office/officeart/2018/5/layout/CenteredIconLabelDescriptionList"/>
    <dgm:cxn modelId="{42C0FF88-5EAE-42F8-954D-D42CC2ED7D04}" type="presParOf" srcId="{C6BDCB66-DF21-4C91-85B2-0463DF38A951}" destId="{17ADBE2B-E52A-4DF1-81A4-C953CB8A9FA7}" srcOrd="3" destOrd="0" presId="urn:microsoft.com/office/officeart/2018/5/layout/CenteredIconLabelDescriptionList"/>
    <dgm:cxn modelId="{F41AE7DC-3DB6-413C-94E1-88A55A91A2AF}" type="presParOf" srcId="{C6BDCB66-DF21-4C91-85B2-0463DF38A951}" destId="{2A1BD980-12B6-4619-8A70-D7CEF13AA296}" srcOrd="4" destOrd="0" presId="urn:microsoft.com/office/officeart/2018/5/layout/CenteredIconLabelDescriptionList"/>
    <dgm:cxn modelId="{C83ADA06-6984-4286-AA78-993B482A2682}" type="presParOf" srcId="{D6C5B11D-CA3E-48F4-AF83-5DB60F13577A}" destId="{5757C5F8-38DD-4427-8F1F-40A59F67BCB0}" srcOrd="5" destOrd="0" presId="urn:microsoft.com/office/officeart/2018/5/layout/CenteredIconLabelDescriptionList"/>
    <dgm:cxn modelId="{6198A83D-701E-4FB8-B91F-116418AD05E2}" type="presParOf" srcId="{D6C5B11D-CA3E-48F4-AF83-5DB60F13577A}" destId="{97D8CD39-F700-447F-86BF-0F619922631C}" srcOrd="6" destOrd="0" presId="urn:microsoft.com/office/officeart/2018/5/layout/CenteredIconLabelDescriptionList"/>
    <dgm:cxn modelId="{1493E9ED-B742-4BC9-8BC5-6930C74E66AB}" type="presParOf" srcId="{97D8CD39-F700-447F-86BF-0F619922631C}" destId="{8F00A511-7D2F-4030-89FF-30D3A1430D03}" srcOrd="0" destOrd="0" presId="urn:microsoft.com/office/officeart/2018/5/layout/CenteredIconLabelDescriptionList"/>
    <dgm:cxn modelId="{7585D8AF-E1E6-4FBA-9564-9D127A8D8612}" type="presParOf" srcId="{97D8CD39-F700-447F-86BF-0F619922631C}" destId="{A424D08A-37F6-4E5F-82BD-C8F503CD5FF1}" srcOrd="1" destOrd="0" presId="urn:microsoft.com/office/officeart/2018/5/layout/CenteredIconLabelDescriptionList"/>
    <dgm:cxn modelId="{C0913B56-4C5E-4703-B350-742B5B06D0C3}" type="presParOf" srcId="{97D8CD39-F700-447F-86BF-0F619922631C}" destId="{1703E68A-BE9F-4FEF-90EA-19521A59E3A0}" srcOrd="2" destOrd="0" presId="urn:microsoft.com/office/officeart/2018/5/layout/CenteredIconLabelDescriptionList"/>
    <dgm:cxn modelId="{8E47ED25-99DB-4C22-A6BB-01C8439AC099}" type="presParOf" srcId="{97D8CD39-F700-447F-86BF-0F619922631C}" destId="{F9EC8676-F02C-431F-9184-F7280F63859A}" srcOrd="3" destOrd="0" presId="urn:microsoft.com/office/officeart/2018/5/layout/CenteredIconLabelDescriptionList"/>
    <dgm:cxn modelId="{D66C8410-BBE5-4002-8A6F-6E145EA82AAA}" type="presParOf" srcId="{97D8CD39-F700-447F-86BF-0F619922631C}" destId="{8CA84563-2706-4475-9205-F3E4E5538617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D7E35C-41CB-43D0-A41F-4E64B32CA07A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F19DA9C-A317-456A-BCA4-7E79B5683716}">
      <dgm:prSet/>
      <dgm:spPr/>
      <dgm:t>
        <a:bodyPr/>
        <a:lstStyle/>
        <a:p>
          <a:r>
            <a:rPr lang="en-GB" b="1"/>
            <a:t>NHS Long Term Plan</a:t>
          </a:r>
          <a:endParaRPr lang="en-US"/>
        </a:p>
      </dgm:t>
    </dgm:pt>
    <dgm:pt modelId="{0CD9B7D9-EBCC-4319-9703-54AC565C3E6A}" type="parTrans" cxnId="{686344F7-E964-4B4C-AAD7-F96CE5B9B4D9}">
      <dgm:prSet/>
      <dgm:spPr/>
      <dgm:t>
        <a:bodyPr/>
        <a:lstStyle/>
        <a:p>
          <a:endParaRPr lang="en-US"/>
        </a:p>
      </dgm:t>
    </dgm:pt>
    <dgm:pt modelId="{2BE677F3-BB20-42C4-B085-8DFAA32A1243}" type="sibTrans" cxnId="{686344F7-E964-4B4C-AAD7-F96CE5B9B4D9}">
      <dgm:prSet/>
      <dgm:spPr/>
      <dgm:t>
        <a:bodyPr/>
        <a:lstStyle/>
        <a:p>
          <a:endParaRPr lang="en-US"/>
        </a:p>
      </dgm:t>
    </dgm:pt>
    <dgm:pt modelId="{9602C61A-09F8-4065-9220-0A5E0A686D1D}">
      <dgm:prSet/>
      <dgm:spPr/>
      <dgm:t>
        <a:bodyPr/>
        <a:lstStyle/>
        <a:p>
          <a:r>
            <a:rPr lang="en-GB" dirty="0"/>
            <a:t>Mental health investment</a:t>
          </a:r>
          <a:endParaRPr lang="en-US" dirty="0"/>
        </a:p>
      </dgm:t>
    </dgm:pt>
    <dgm:pt modelId="{AFBC6A3F-C099-463E-9614-6BE5C681F842}" type="parTrans" cxnId="{AA8121EE-CDF1-4940-A8BB-F2509F1B3DDF}">
      <dgm:prSet/>
      <dgm:spPr/>
      <dgm:t>
        <a:bodyPr/>
        <a:lstStyle/>
        <a:p>
          <a:endParaRPr lang="en-US"/>
        </a:p>
      </dgm:t>
    </dgm:pt>
    <dgm:pt modelId="{B66F8AA0-9B09-47E3-B304-0260E18BCD7E}" type="sibTrans" cxnId="{AA8121EE-CDF1-4940-A8BB-F2509F1B3DDF}">
      <dgm:prSet/>
      <dgm:spPr/>
      <dgm:t>
        <a:bodyPr/>
        <a:lstStyle/>
        <a:p>
          <a:endParaRPr lang="en-US"/>
        </a:p>
      </dgm:t>
    </dgm:pt>
    <dgm:pt modelId="{9010507B-2C8C-4B62-B333-92A2C6A54509}">
      <dgm:prSet/>
      <dgm:spPr/>
      <dgm:t>
        <a:bodyPr/>
        <a:lstStyle/>
        <a:p>
          <a:r>
            <a:rPr lang="en-GB"/>
            <a:t>Community-based care</a:t>
          </a:r>
          <a:endParaRPr lang="en-US"/>
        </a:p>
      </dgm:t>
    </dgm:pt>
    <dgm:pt modelId="{AB1CD8A7-016C-4CC7-814F-1FA96C29004D}" type="parTrans" cxnId="{954FAA18-1745-485F-AD37-C2CD2F829C06}">
      <dgm:prSet/>
      <dgm:spPr/>
      <dgm:t>
        <a:bodyPr/>
        <a:lstStyle/>
        <a:p>
          <a:endParaRPr lang="en-US"/>
        </a:p>
      </dgm:t>
    </dgm:pt>
    <dgm:pt modelId="{38FE16C1-6C8F-4C85-9AC8-047786235BC2}" type="sibTrans" cxnId="{954FAA18-1745-485F-AD37-C2CD2F829C06}">
      <dgm:prSet/>
      <dgm:spPr/>
      <dgm:t>
        <a:bodyPr/>
        <a:lstStyle/>
        <a:p>
          <a:endParaRPr lang="en-US"/>
        </a:p>
      </dgm:t>
    </dgm:pt>
    <dgm:pt modelId="{718F1FE6-5663-448B-9894-5A7F82ADCF24}">
      <dgm:prSet/>
      <dgm:spPr/>
      <dgm:t>
        <a:bodyPr/>
        <a:lstStyle/>
        <a:p>
          <a:r>
            <a:rPr lang="en-GB" dirty="0"/>
            <a:t>Prevention</a:t>
          </a:r>
          <a:endParaRPr lang="en-US" dirty="0"/>
        </a:p>
      </dgm:t>
    </dgm:pt>
    <dgm:pt modelId="{5747DA94-00E5-4282-A38F-95E89BABD3A6}" type="parTrans" cxnId="{EE65229A-FBB2-4678-A086-DB37843A4591}">
      <dgm:prSet/>
      <dgm:spPr/>
      <dgm:t>
        <a:bodyPr/>
        <a:lstStyle/>
        <a:p>
          <a:endParaRPr lang="en-US"/>
        </a:p>
      </dgm:t>
    </dgm:pt>
    <dgm:pt modelId="{F3D0C355-F519-4563-8E4A-A09554DDDB52}" type="sibTrans" cxnId="{EE65229A-FBB2-4678-A086-DB37843A4591}">
      <dgm:prSet/>
      <dgm:spPr/>
      <dgm:t>
        <a:bodyPr/>
        <a:lstStyle/>
        <a:p>
          <a:endParaRPr lang="en-US"/>
        </a:p>
      </dgm:t>
    </dgm:pt>
    <dgm:pt modelId="{F6F80A77-F080-4575-8B9E-97978034A898}">
      <dgm:prSet/>
      <dgm:spPr/>
      <dgm:t>
        <a:bodyPr/>
        <a:lstStyle/>
        <a:p>
          <a:r>
            <a:rPr lang="en-GB"/>
            <a:t>Earlier intervention</a:t>
          </a:r>
          <a:endParaRPr lang="en-US"/>
        </a:p>
      </dgm:t>
    </dgm:pt>
    <dgm:pt modelId="{2EDB78E4-4BBB-4068-90FA-15B104F1812A}" type="parTrans" cxnId="{F8CED688-FE56-4D12-8AA8-EA8210FE36D7}">
      <dgm:prSet/>
      <dgm:spPr/>
      <dgm:t>
        <a:bodyPr/>
        <a:lstStyle/>
        <a:p>
          <a:endParaRPr lang="en-US"/>
        </a:p>
      </dgm:t>
    </dgm:pt>
    <dgm:pt modelId="{FC21458A-925D-4AF7-9C2D-7680B37E5181}" type="sibTrans" cxnId="{F8CED688-FE56-4D12-8AA8-EA8210FE36D7}">
      <dgm:prSet/>
      <dgm:spPr/>
      <dgm:t>
        <a:bodyPr/>
        <a:lstStyle/>
        <a:p>
          <a:endParaRPr lang="en-US"/>
        </a:p>
      </dgm:t>
    </dgm:pt>
    <dgm:pt modelId="{A1C8DAB5-D3D1-4AC6-A216-EDDA59C6B80D}">
      <dgm:prSet/>
      <dgm:spPr/>
      <dgm:t>
        <a:bodyPr/>
        <a:lstStyle/>
        <a:p>
          <a:r>
            <a:rPr lang="en-GB" b="1" dirty="0"/>
            <a:t>NHS Mental Health Implementation Plan</a:t>
          </a:r>
          <a:endParaRPr lang="en-US" dirty="0"/>
        </a:p>
      </dgm:t>
    </dgm:pt>
    <dgm:pt modelId="{684728FB-7609-467A-BBE2-1905F674ABF7}" type="parTrans" cxnId="{BFA7313F-AFDC-4557-9414-DFE782D20920}">
      <dgm:prSet/>
      <dgm:spPr/>
      <dgm:t>
        <a:bodyPr/>
        <a:lstStyle/>
        <a:p>
          <a:endParaRPr lang="en-US"/>
        </a:p>
      </dgm:t>
    </dgm:pt>
    <dgm:pt modelId="{FEA66E76-30E3-4598-AAD1-2D79D8066180}" type="sibTrans" cxnId="{BFA7313F-AFDC-4557-9414-DFE782D20920}">
      <dgm:prSet/>
      <dgm:spPr/>
      <dgm:t>
        <a:bodyPr/>
        <a:lstStyle/>
        <a:p>
          <a:endParaRPr lang="en-US"/>
        </a:p>
      </dgm:t>
    </dgm:pt>
    <dgm:pt modelId="{3561A0D1-FC71-44CC-A0F3-A88DDFA7C2A7}">
      <dgm:prSet/>
      <dgm:spPr/>
      <dgm:t>
        <a:bodyPr/>
        <a:lstStyle/>
        <a:p>
          <a:r>
            <a:rPr lang="en-GB" dirty="0"/>
            <a:t>Expansion and transformation of mental health services</a:t>
          </a:r>
          <a:endParaRPr lang="en-US" dirty="0"/>
        </a:p>
      </dgm:t>
    </dgm:pt>
    <dgm:pt modelId="{567792B7-4728-4D91-BBA9-413CBA4FC3F4}" type="parTrans" cxnId="{1E23C4B6-CC57-4764-B0B0-C9ED167BC0D3}">
      <dgm:prSet/>
      <dgm:spPr/>
      <dgm:t>
        <a:bodyPr/>
        <a:lstStyle/>
        <a:p>
          <a:endParaRPr lang="en-US"/>
        </a:p>
      </dgm:t>
    </dgm:pt>
    <dgm:pt modelId="{D8128DC1-5261-4212-B0CB-E7F45E04829B}" type="sibTrans" cxnId="{1E23C4B6-CC57-4764-B0B0-C9ED167BC0D3}">
      <dgm:prSet/>
      <dgm:spPr/>
      <dgm:t>
        <a:bodyPr/>
        <a:lstStyle/>
        <a:p>
          <a:endParaRPr lang="en-US"/>
        </a:p>
      </dgm:t>
    </dgm:pt>
    <dgm:pt modelId="{5E8FC7E8-8367-4E45-829B-E1465E496559}">
      <dgm:prSet/>
      <dgm:spPr/>
      <dgm:t>
        <a:bodyPr/>
        <a:lstStyle/>
        <a:p>
          <a:r>
            <a:rPr lang="en-GB" b="1"/>
            <a:t>Equality Act 2010</a:t>
          </a:r>
          <a:endParaRPr lang="en-US"/>
        </a:p>
      </dgm:t>
    </dgm:pt>
    <dgm:pt modelId="{A3C65C40-28AE-4B6C-A40E-FC2C5258370C}" type="parTrans" cxnId="{371752CD-473B-4A2C-9460-99C9FA50DA16}">
      <dgm:prSet/>
      <dgm:spPr/>
      <dgm:t>
        <a:bodyPr/>
        <a:lstStyle/>
        <a:p>
          <a:endParaRPr lang="en-US"/>
        </a:p>
      </dgm:t>
    </dgm:pt>
    <dgm:pt modelId="{12F85936-8BD3-4902-8254-30C76F376824}" type="sibTrans" cxnId="{371752CD-473B-4A2C-9460-99C9FA50DA16}">
      <dgm:prSet/>
      <dgm:spPr/>
      <dgm:t>
        <a:bodyPr/>
        <a:lstStyle/>
        <a:p>
          <a:endParaRPr lang="en-US"/>
        </a:p>
      </dgm:t>
    </dgm:pt>
    <dgm:pt modelId="{C28BF730-9B2D-42A9-B3D8-9B91B24B3741}">
      <dgm:prSet/>
      <dgm:spPr/>
      <dgm:t>
        <a:bodyPr/>
        <a:lstStyle/>
        <a:p>
          <a:r>
            <a:rPr lang="en-GB" dirty="0"/>
            <a:t>Protection from discrimination</a:t>
          </a:r>
          <a:endParaRPr lang="en-US" dirty="0"/>
        </a:p>
      </dgm:t>
    </dgm:pt>
    <dgm:pt modelId="{233BED71-B79D-48E7-A633-8F7EF9A540A1}" type="parTrans" cxnId="{1087DA31-FEB2-498F-9184-18070DCE5358}">
      <dgm:prSet/>
      <dgm:spPr/>
      <dgm:t>
        <a:bodyPr/>
        <a:lstStyle/>
        <a:p>
          <a:endParaRPr lang="en-US"/>
        </a:p>
      </dgm:t>
    </dgm:pt>
    <dgm:pt modelId="{F57E6D41-23CD-4A8F-B0A2-6CBD8823507B}" type="sibTrans" cxnId="{1087DA31-FEB2-498F-9184-18070DCE5358}">
      <dgm:prSet/>
      <dgm:spPr/>
      <dgm:t>
        <a:bodyPr/>
        <a:lstStyle/>
        <a:p>
          <a:endParaRPr lang="en-US"/>
        </a:p>
      </dgm:t>
    </dgm:pt>
    <dgm:pt modelId="{EA7EEFF9-889F-45CF-94A5-38F607981F7D}">
      <dgm:prSet/>
      <dgm:spPr/>
      <dgm:t>
        <a:bodyPr/>
        <a:lstStyle/>
        <a:p>
          <a:r>
            <a:rPr lang="en-GB" dirty="0"/>
            <a:t>Promotes equality of opportunity</a:t>
          </a:r>
          <a:endParaRPr lang="en-US" dirty="0"/>
        </a:p>
      </dgm:t>
    </dgm:pt>
    <dgm:pt modelId="{AEEBAA9C-D072-4091-B5E1-72B407392B2B}" type="parTrans" cxnId="{1E4C8E07-181C-4E53-BA98-070B46DB95C9}">
      <dgm:prSet/>
      <dgm:spPr/>
      <dgm:t>
        <a:bodyPr/>
        <a:lstStyle/>
        <a:p>
          <a:endParaRPr lang="en-US"/>
        </a:p>
      </dgm:t>
    </dgm:pt>
    <dgm:pt modelId="{3652AAA0-F86A-49DA-979C-EC4F6D3A1760}" type="sibTrans" cxnId="{1E4C8E07-181C-4E53-BA98-070B46DB95C9}">
      <dgm:prSet/>
      <dgm:spPr/>
      <dgm:t>
        <a:bodyPr/>
        <a:lstStyle/>
        <a:p>
          <a:endParaRPr lang="en-US"/>
        </a:p>
      </dgm:t>
    </dgm:pt>
    <dgm:pt modelId="{BEDCC9A5-41DB-4B15-AAE4-4E83F34B63DF}">
      <dgm:prSet/>
      <dgm:spPr/>
      <dgm:t>
        <a:bodyPr/>
        <a:lstStyle/>
        <a:p>
          <a:r>
            <a:rPr lang="en-GB" b="1"/>
            <a:t>Mental Health Act 1983</a:t>
          </a:r>
          <a:endParaRPr lang="en-US"/>
        </a:p>
      </dgm:t>
    </dgm:pt>
    <dgm:pt modelId="{64526A84-EA97-4B25-9303-6A66D0437EF5}" type="parTrans" cxnId="{61FB9C51-0834-4DC0-AE2D-9C59022676C9}">
      <dgm:prSet/>
      <dgm:spPr/>
      <dgm:t>
        <a:bodyPr/>
        <a:lstStyle/>
        <a:p>
          <a:endParaRPr lang="en-US"/>
        </a:p>
      </dgm:t>
    </dgm:pt>
    <dgm:pt modelId="{80F606C4-D00A-4ECB-9389-43CA58B93684}" type="sibTrans" cxnId="{61FB9C51-0834-4DC0-AE2D-9C59022676C9}">
      <dgm:prSet/>
      <dgm:spPr/>
      <dgm:t>
        <a:bodyPr/>
        <a:lstStyle/>
        <a:p>
          <a:endParaRPr lang="en-US"/>
        </a:p>
      </dgm:t>
    </dgm:pt>
    <dgm:pt modelId="{F4B514C5-8336-44A9-BF7C-C401258F72F3}">
      <dgm:prSet/>
      <dgm:spPr/>
      <dgm:t>
        <a:bodyPr/>
        <a:lstStyle/>
        <a:p>
          <a:r>
            <a:rPr lang="en-GB" dirty="0"/>
            <a:t>Legal framework for assessment and treatment in specific circumstances</a:t>
          </a:r>
          <a:endParaRPr lang="en-US" dirty="0"/>
        </a:p>
      </dgm:t>
    </dgm:pt>
    <dgm:pt modelId="{FA40F4BB-5016-4657-9057-32F11D900F09}" type="parTrans" cxnId="{BAD1C8BC-4C20-4B90-8387-C2BCCEB6622C}">
      <dgm:prSet/>
      <dgm:spPr/>
      <dgm:t>
        <a:bodyPr/>
        <a:lstStyle/>
        <a:p>
          <a:endParaRPr lang="en-US"/>
        </a:p>
      </dgm:t>
    </dgm:pt>
    <dgm:pt modelId="{A57C3DF7-5BDD-4FD3-88A9-CF21764F7F16}" type="sibTrans" cxnId="{BAD1C8BC-4C20-4B90-8387-C2BCCEB6622C}">
      <dgm:prSet/>
      <dgm:spPr/>
      <dgm:t>
        <a:bodyPr/>
        <a:lstStyle/>
        <a:p>
          <a:endParaRPr lang="en-US"/>
        </a:p>
      </dgm:t>
    </dgm:pt>
    <dgm:pt modelId="{5F4D213A-17F1-4B3F-8984-E00C9D8073C4}">
      <dgm:prSet/>
      <dgm:spPr/>
      <dgm:t>
        <a:bodyPr/>
        <a:lstStyle/>
        <a:p>
          <a:r>
            <a:rPr lang="en-GB" b="1" dirty="0"/>
            <a:t>Suicide Prevention Strategy for England 2023–2028</a:t>
          </a:r>
          <a:endParaRPr lang="en-US" dirty="0"/>
        </a:p>
      </dgm:t>
    </dgm:pt>
    <dgm:pt modelId="{C23338D3-955E-41D9-ABB0-53E11A584007}" type="sibTrans" cxnId="{00E18106-B1BD-41A1-884E-B34DF8E4B112}">
      <dgm:prSet/>
      <dgm:spPr/>
      <dgm:t>
        <a:bodyPr/>
        <a:lstStyle/>
        <a:p>
          <a:endParaRPr lang="en-US"/>
        </a:p>
      </dgm:t>
    </dgm:pt>
    <dgm:pt modelId="{0E51E649-B5C9-4DB5-8532-2162D68C1363}" type="parTrans" cxnId="{00E18106-B1BD-41A1-884E-B34DF8E4B112}">
      <dgm:prSet/>
      <dgm:spPr/>
      <dgm:t>
        <a:bodyPr/>
        <a:lstStyle/>
        <a:p>
          <a:endParaRPr lang="en-US"/>
        </a:p>
      </dgm:t>
    </dgm:pt>
    <dgm:pt modelId="{A3454168-A860-47B1-AA92-F3FAFC117693}">
      <dgm:prSet/>
      <dgm:spPr/>
      <dgm:t>
        <a:bodyPr/>
        <a:lstStyle/>
        <a:p>
          <a:r>
            <a:rPr lang="en-GB" dirty="0"/>
            <a:t>Reduce suicide</a:t>
          </a:r>
          <a:endParaRPr lang="en-US" dirty="0"/>
        </a:p>
      </dgm:t>
    </dgm:pt>
    <dgm:pt modelId="{A4FAB0E1-C7A8-4A79-AEBF-0D743604E6CC}" type="sibTrans" cxnId="{5BBF5AFE-3A8D-4B39-B614-DF2B384DE99B}">
      <dgm:prSet/>
      <dgm:spPr/>
      <dgm:t>
        <a:bodyPr/>
        <a:lstStyle/>
        <a:p>
          <a:endParaRPr lang="en-US"/>
        </a:p>
      </dgm:t>
    </dgm:pt>
    <dgm:pt modelId="{05150A06-BB9A-4ABC-A3CE-13E631B63879}" type="parTrans" cxnId="{5BBF5AFE-3A8D-4B39-B614-DF2B384DE99B}">
      <dgm:prSet/>
      <dgm:spPr/>
      <dgm:t>
        <a:bodyPr/>
        <a:lstStyle/>
        <a:p>
          <a:endParaRPr lang="en-US"/>
        </a:p>
      </dgm:t>
    </dgm:pt>
    <dgm:pt modelId="{CF995A6D-237E-4FF0-9953-3C773804D435}">
      <dgm:prSet/>
      <dgm:spPr/>
      <dgm:t>
        <a:bodyPr/>
        <a:lstStyle/>
        <a:p>
          <a:r>
            <a:rPr lang="en-GB"/>
            <a:t>Improve support following self-harm</a:t>
          </a:r>
          <a:endParaRPr lang="en-US"/>
        </a:p>
      </dgm:t>
    </dgm:pt>
    <dgm:pt modelId="{AD01C9AB-6D60-447F-AC73-25AC667E21FD}" type="sibTrans" cxnId="{569686BF-9B2F-4760-8B08-EDDE6C592F5F}">
      <dgm:prSet/>
      <dgm:spPr/>
      <dgm:t>
        <a:bodyPr/>
        <a:lstStyle/>
        <a:p>
          <a:endParaRPr lang="en-US"/>
        </a:p>
      </dgm:t>
    </dgm:pt>
    <dgm:pt modelId="{16AC6CCF-A107-4BCF-A003-4AA66BBC5711}" type="parTrans" cxnId="{569686BF-9B2F-4760-8B08-EDDE6C592F5F}">
      <dgm:prSet/>
      <dgm:spPr/>
      <dgm:t>
        <a:bodyPr/>
        <a:lstStyle/>
        <a:p>
          <a:endParaRPr lang="en-US"/>
        </a:p>
      </dgm:t>
    </dgm:pt>
    <dgm:pt modelId="{885C58B3-A93D-4475-B977-90555D571F8E}">
      <dgm:prSet/>
      <dgm:spPr/>
      <dgm:t>
        <a:bodyPr/>
        <a:lstStyle/>
        <a:p>
          <a:r>
            <a:rPr lang="en-GB" dirty="0"/>
            <a:t>Support people bereaved by suicide</a:t>
          </a:r>
          <a:endParaRPr lang="en-US" dirty="0"/>
        </a:p>
      </dgm:t>
    </dgm:pt>
    <dgm:pt modelId="{84981CC5-18E8-43E9-9853-4209A3C9E07E}" type="sibTrans" cxnId="{E855A3E1-B82C-40E8-BF77-FE412D7421C5}">
      <dgm:prSet/>
      <dgm:spPr/>
      <dgm:t>
        <a:bodyPr/>
        <a:lstStyle/>
        <a:p>
          <a:endParaRPr lang="en-US"/>
        </a:p>
      </dgm:t>
    </dgm:pt>
    <dgm:pt modelId="{E66F9F16-1A40-42B4-BF86-BF4681F949CA}" type="parTrans" cxnId="{E855A3E1-B82C-40E8-BF77-FE412D7421C5}">
      <dgm:prSet/>
      <dgm:spPr/>
      <dgm:t>
        <a:bodyPr/>
        <a:lstStyle/>
        <a:p>
          <a:endParaRPr lang="en-US"/>
        </a:p>
      </dgm:t>
    </dgm:pt>
    <dgm:pt modelId="{F6B9BD15-13FA-4E37-BA12-7BFA76C01224}" type="pres">
      <dgm:prSet presAssocID="{00D7E35C-41CB-43D0-A41F-4E64B32CA07A}" presName="linear" presStyleCnt="0">
        <dgm:presLayoutVars>
          <dgm:animLvl val="lvl"/>
          <dgm:resizeHandles val="exact"/>
        </dgm:presLayoutVars>
      </dgm:prSet>
      <dgm:spPr/>
    </dgm:pt>
    <dgm:pt modelId="{DB64ACCE-F181-4037-A7C4-60A65EB5E124}" type="pres">
      <dgm:prSet presAssocID="{0F19DA9C-A317-456A-BCA4-7E79B5683716}" presName="parentText" presStyleLbl="node1" presStyleIdx="0" presStyleCnt="5" custLinFactNeighborX="-1569" custLinFactNeighborY="-43018">
        <dgm:presLayoutVars>
          <dgm:chMax val="0"/>
          <dgm:bulletEnabled val="1"/>
        </dgm:presLayoutVars>
      </dgm:prSet>
      <dgm:spPr/>
    </dgm:pt>
    <dgm:pt modelId="{EE08AD62-607F-4297-B991-F9E650EB4281}" type="pres">
      <dgm:prSet presAssocID="{0F19DA9C-A317-456A-BCA4-7E79B5683716}" presName="childText" presStyleLbl="revTx" presStyleIdx="0" presStyleCnt="5" custLinFactNeighborX="432" custLinFactNeighborY="-71823">
        <dgm:presLayoutVars>
          <dgm:bulletEnabled val="1"/>
        </dgm:presLayoutVars>
      </dgm:prSet>
      <dgm:spPr/>
    </dgm:pt>
    <dgm:pt modelId="{0DBC9EB2-C9FC-4EAC-AF9C-2B2960BB1322}" type="pres">
      <dgm:prSet presAssocID="{A1C8DAB5-D3D1-4AC6-A216-EDDA59C6B80D}" presName="parentText" presStyleLbl="node1" presStyleIdx="1" presStyleCnt="5" custLinFactNeighborY="-72166">
        <dgm:presLayoutVars>
          <dgm:chMax val="0"/>
          <dgm:bulletEnabled val="1"/>
        </dgm:presLayoutVars>
      </dgm:prSet>
      <dgm:spPr/>
    </dgm:pt>
    <dgm:pt modelId="{2B30D1FE-1FCB-485A-8EBD-4E071C58DDDD}" type="pres">
      <dgm:prSet presAssocID="{A1C8DAB5-D3D1-4AC6-A216-EDDA59C6B80D}" presName="childText" presStyleLbl="revTx" presStyleIdx="1" presStyleCnt="5" custLinFactNeighborX="647" custLinFactNeighborY="-25626">
        <dgm:presLayoutVars>
          <dgm:bulletEnabled val="1"/>
        </dgm:presLayoutVars>
      </dgm:prSet>
      <dgm:spPr/>
    </dgm:pt>
    <dgm:pt modelId="{52C714C1-F8BF-43A1-B63F-8CCFA0EB3EC7}" type="pres">
      <dgm:prSet presAssocID="{5E8FC7E8-8367-4E45-829B-E1465E496559}" presName="parentText" presStyleLbl="node1" presStyleIdx="2" presStyleCnt="5" custLinFactNeighborY="5445">
        <dgm:presLayoutVars>
          <dgm:chMax val="0"/>
          <dgm:bulletEnabled val="1"/>
        </dgm:presLayoutVars>
      </dgm:prSet>
      <dgm:spPr/>
    </dgm:pt>
    <dgm:pt modelId="{1D1108D5-92D4-4ECE-831A-1478B727173A}" type="pres">
      <dgm:prSet presAssocID="{5E8FC7E8-8367-4E45-829B-E1465E496559}" presName="childText" presStyleLbl="revTx" presStyleIdx="2" presStyleCnt="5" custLinFactNeighborY="38092">
        <dgm:presLayoutVars>
          <dgm:bulletEnabled val="1"/>
        </dgm:presLayoutVars>
      </dgm:prSet>
      <dgm:spPr/>
    </dgm:pt>
    <dgm:pt modelId="{A16E0CF3-600E-42AB-ABC9-A5D6DDADBCFE}" type="pres">
      <dgm:prSet presAssocID="{BEDCC9A5-41DB-4B15-AAE4-4E83F34B63DF}" presName="parentText" presStyleLbl="node1" presStyleIdx="3" presStyleCnt="5" custLinFactNeighborX="-216" custLinFactNeighborY="54285">
        <dgm:presLayoutVars>
          <dgm:chMax val="0"/>
          <dgm:bulletEnabled val="1"/>
        </dgm:presLayoutVars>
      </dgm:prSet>
      <dgm:spPr/>
    </dgm:pt>
    <dgm:pt modelId="{65A413B3-E114-4A63-AD30-720BB8812267}" type="pres">
      <dgm:prSet presAssocID="{BEDCC9A5-41DB-4B15-AAE4-4E83F34B63DF}" presName="childText" presStyleLbl="revTx" presStyleIdx="3" presStyleCnt="5" custLinFactNeighborX="-432" custLinFactNeighborY="85371">
        <dgm:presLayoutVars>
          <dgm:bulletEnabled val="1"/>
        </dgm:presLayoutVars>
      </dgm:prSet>
      <dgm:spPr/>
    </dgm:pt>
    <dgm:pt modelId="{EEB2331B-CF14-4725-BFF7-BD9889ADDE33}" type="pres">
      <dgm:prSet presAssocID="{5F4D213A-17F1-4B3F-8984-E00C9D8073C4}" presName="parentText" presStyleLbl="node1" presStyleIdx="4" presStyleCnt="5" custLinFactNeighborX="647" custLinFactNeighborY="54515">
        <dgm:presLayoutVars>
          <dgm:chMax val="0"/>
          <dgm:bulletEnabled val="1"/>
        </dgm:presLayoutVars>
      </dgm:prSet>
      <dgm:spPr/>
    </dgm:pt>
    <dgm:pt modelId="{19B654CE-0565-4800-B094-C841497712CD}" type="pres">
      <dgm:prSet presAssocID="{5F4D213A-17F1-4B3F-8984-E00C9D8073C4}" presName="childText" presStyleLbl="revTx" presStyleIdx="4" presStyleCnt="5" custLinFactY="16445" custLinFactNeighborY="100000">
        <dgm:presLayoutVars>
          <dgm:bulletEnabled val="1"/>
        </dgm:presLayoutVars>
      </dgm:prSet>
      <dgm:spPr/>
    </dgm:pt>
  </dgm:ptLst>
  <dgm:cxnLst>
    <dgm:cxn modelId="{18F23102-B6ED-47A4-A684-B481FBF1D4CC}" type="presOf" srcId="{EA7EEFF9-889F-45CF-94A5-38F607981F7D}" destId="{1D1108D5-92D4-4ECE-831A-1478B727173A}" srcOrd="0" destOrd="1" presId="urn:microsoft.com/office/officeart/2005/8/layout/vList2"/>
    <dgm:cxn modelId="{41E8DC02-5381-4E17-B8E1-ADB996ED5F1B}" type="presOf" srcId="{F4B514C5-8336-44A9-BF7C-C401258F72F3}" destId="{65A413B3-E114-4A63-AD30-720BB8812267}" srcOrd="0" destOrd="0" presId="urn:microsoft.com/office/officeart/2005/8/layout/vList2"/>
    <dgm:cxn modelId="{00E18106-B1BD-41A1-884E-B34DF8E4B112}" srcId="{00D7E35C-41CB-43D0-A41F-4E64B32CA07A}" destId="{5F4D213A-17F1-4B3F-8984-E00C9D8073C4}" srcOrd="4" destOrd="0" parTransId="{0E51E649-B5C9-4DB5-8532-2162D68C1363}" sibTransId="{C23338D3-955E-41D9-ABB0-53E11A584007}"/>
    <dgm:cxn modelId="{1E4C8E07-181C-4E53-BA98-070B46DB95C9}" srcId="{5E8FC7E8-8367-4E45-829B-E1465E496559}" destId="{EA7EEFF9-889F-45CF-94A5-38F607981F7D}" srcOrd="1" destOrd="0" parTransId="{AEEBAA9C-D072-4091-B5E1-72B407392B2B}" sibTransId="{3652AAA0-F86A-49DA-979C-EC4F6D3A1760}"/>
    <dgm:cxn modelId="{704C7017-69D1-48C3-AC0C-371620920F2B}" type="presOf" srcId="{F6F80A77-F080-4575-8B9E-97978034A898}" destId="{EE08AD62-607F-4297-B991-F9E650EB4281}" srcOrd="0" destOrd="3" presId="urn:microsoft.com/office/officeart/2005/8/layout/vList2"/>
    <dgm:cxn modelId="{954FAA18-1745-485F-AD37-C2CD2F829C06}" srcId="{0F19DA9C-A317-456A-BCA4-7E79B5683716}" destId="{9010507B-2C8C-4B62-B333-92A2C6A54509}" srcOrd="1" destOrd="0" parTransId="{AB1CD8A7-016C-4CC7-814F-1FA96C29004D}" sibTransId="{38FE16C1-6C8F-4C85-9AC8-047786235BC2}"/>
    <dgm:cxn modelId="{8F6D3521-CD7E-4F4C-9392-659249C75BE9}" type="presOf" srcId="{A3454168-A860-47B1-AA92-F3FAFC117693}" destId="{19B654CE-0565-4800-B094-C841497712CD}" srcOrd="0" destOrd="0" presId="urn:microsoft.com/office/officeart/2005/8/layout/vList2"/>
    <dgm:cxn modelId="{B0D1C42B-BBF1-43F7-AD9A-A9878AB5E8F5}" type="presOf" srcId="{9602C61A-09F8-4065-9220-0A5E0A686D1D}" destId="{EE08AD62-607F-4297-B991-F9E650EB4281}" srcOrd="0" destOrd="0" presId="urn:microsoft.com/office/officeart/2005/8/layout/vList2"/>
    <dgm:cxn modelId="{1087DA31-FEB2-498F-9184-18070DCE5358}" srcId="{5E8FC7E8-8367-4E45-829B-E1465E496559}" destId="{C28BF730-9B2D-42A9-B3D8-9B91B24B3741}" srcOrd="0" destOrd="0" parTransId="{233BED71-B79D-48E7-A633-8F7EF9A540A1}" sibTransId="{F57E6D41-23CD-4A8F-B0A2-6CBD8823507B}"/>
    <dgm:cxn modelId="{56829236-035D-4109-A8BA-34856A940D81}" type="presOf" srcId="{5F4D213A-17F1-4B3F-8984-E00C9D8073C4}" destId="{EEB2331B-CF14-4725-BFF7-BD9889ADDE33}" srcOrd="0" destOrd="0" presId="urn:microsoft.com/office/officeart/2005/8/layout/vList2"/>
    <dgm:cxn modelId="{BFA7313F-AFDC-4557-9414-DFE782D20920}" srcId="{00D7E35C-41CB-43D0-A41F-4E64B32CA07A}" destId="{A1C8DAB5-D3D1-4AC6-A216-EDDA59C6B80D}" srcOrd="1" destOrd="0" parTransId="{684728FB-7609-467A-BBE2-1905F674ABF7}" sibTransId="{FEA66E76-30E3-4598-AAD1-2D79D8066180}"/>
    <dgm:cxn modelId="{BA5B6863-378A-4994-9C4B-D5690CAC44E6}" type="presOf" srcId="{A1C8DAB5-D3D1-4AC6-A216-EDDA59C6B80D}" destId="{0DBC9EB2-C9FC-4EAC-AF9C-2B2960BB1322}" srcOrd="0" destOrd="0" presId="urn:microsoft.com/office/officeart/2005/8/layout/vList2"/>
    <dgm:cxn modelId="{2E9F3E51-BBF1-4F63-A650-543EA60EF0DE}" type="presOf" srcId="{0F19DA9C-A317-456A-BCA4-7E79B5683716}" destId="{DB64ACCE-F181-4037-A7C4-60A65EB5E124}" srcOrd="0" destOrd="0" presId="urn:microsoft.com/office/officeart/2005/8/layout/vList2"/>
    <dgm:cxn modelId="{61FB9C51-0834-4DC0-AE2D-9C59022676C9}" srcId="{00D7E35C-41CB-43D0-A41F-4E64B32CA07A}" destId="{BEDCC9A5-41DB-4B15-AAE4-4E83F34B63DF}" srcOrd="3" destOrd="0" parTransId="{64526A84-EA97-4B25-9303-6A66D0437EF5}" sibTransId="{80F606C4-D00A-4ECB-9389-43CA58B93684}"/>
    <dgm:cxn modelId="{E62D0057-0EC1-4E42-B78D-ED065DEB3932}" type="presOf" srcId="{3561A0D1-FC71-44CC-A0F3-A88DDFA7C2A7}" destId="{2B30D1FE-1FCB-485A-8EBD-4E071C58DDDD}" srcOrd="0" destOrd="0" presId="urn:microsoft.com/office/officeart/2005/8/layout/vList2"/>
    <dgm:cxn modelId="{F8CED688-FE56-4D12-8AA8-EA8210FE36D7}" srcId="{0F19DA9C-A317-456A-BCA4-7E79B5683716}" destId="{F6F80A77-F080-4575-8B9E-97978034A898}" srcOrd="3" destOrd="0" parTransId="{2EDB78E4-4BBB-4068-90FA-15B104F1812A}" sibTransId="{FC21458A-925D-4AF7-9C2D-7680B37E5181}"/>
    <dgm:cxn modelId="{E72DC495-FFF2-4183-ABD3-F9867FB4A7B2}" type="presOf" srcId="{C28BF730-9B2D-42A9-B3D8-9B91B24B3741}" destId="{1D1108D5-92D4-4ECE-831A-1478B727173A}" srcOrd="0" destOrd="0" presId="urn:microsoft.com/office/officeart/2005/8/layout/vList2"/>
    <dgm:cxn modelId="{EE65229A-FBB2-4678-A086-DB37843A4591}" srcId="{0F19DA9C-A317-456A-BCA4-7E79B5683716}" destId="{718F1FE6-5663-448B-9894-5A7F82ADCF24}" srcOrd="2" destOrd="0" parTransId="{5747DA94-00E5-4282-A38F-95E89BABD3A6}" sibTransId="{F3D0C355-F519-4563-8E4A-A09554DDDB52}"/>
    <dgm:cxn modelId="{32098C9C-AB21-45C0-9E60-9027B1D32E42}" type="presOf" srcId="{BEDCC9A5-41DB-4B15-AAE4-4E83F34B63DF}" destId="{A16E0CF3-600E-42AB-ABC9-A5D6DDADBCFE}" srcOrd="0" destOrd="0" presId="urn:microsoft.com/office/officeart/2005/8/layout/vList2"/>
    <dgm:cxn modelId="{1BE54EB3-2CD6-4E9F-9F81-6E32C18C9E3A}" type="presOf" srcId="{718F1FE6-5663-448B-9894-5A7F82ADCF24}" destId="{EE08AD62-607F-4297-B991-F9E650EB4281}" srcOrd="0" destOrd="2" presId="urn:microsoft.com/office/officeart/2005/8/layout/vList2"/>
    <dgm:cxn modelId="{6A15F5B5-E099-4AE0-8D33-2D65264B5138}" type="presOf" srcId="{885C58B3-A93D-4475-B977-90555D571F8E}" destId="{19B654CE-0565-4800-B094-C841497712CD}" srcOrd="0" destOrd="2" presId="urn:microsoft.com/office/officeart/2005/8/layout/vList2"/>
    <dgm:cxn modelId="{1E23C4B6-CC57-4764-B0B0-C9ED167BC0D3}" srcId="{A1C8DAB5-D3D1-4AC6-A216-EDDA59C6B80D}" destId="{3561A0D1-FC71-44CC-A0F3-A88DDFA7C2A7}" srcOrd="0" destOrd="0" parTransId="{567792B7-4728-4D91-BBA9-413CBA4FC3F4}" sibTransId="{D8128DC1-5261-4212-B0CB-E7F45E04829B}"/>
    <dgm:cxn modelId="{BAD1C8BC-4C20-4B90-8387-C2BCCEB6622C}" srcId="{BEDCC9A5-41DB-4B15-AAE4-4E83F34B63DF}" destId="{F4B514C5-8336-44A9-BF7C-C401258F72F3}" srcOrd="0" destOrd="0" parTransId="{FA40F4BB-5016-4657-9057-32F11D900F09}" sibTransId="{A57C3DF7-5BDD-4FD3-88A9-CF21764F7F16}"/>
    <dgm:cxn modelId="{569686BF-9B2F-4760-8B08-EDDE6C592F5F}" srcId="{5F4D213A-17F1-4B3F-8984-E00C9D8073C4}" destId="{CF995A6D-237E-4FF0-9953-3C773804D435}" srcOrd="1" destOrd="0" parTransId="{16AC6CCF-A107-4BCF-A003-4AA66BBC5711}" sibTransId="{AD01C9AB-6D60-447F-AC73-25AC667E21FD}"/>
    <dgm:cxn modelId="{F300CDCA-9C76-4D9F-811C-DD249CA42448}" type="presOf" srcId="{00D7E35C-41CB-43D0-A41F-4E64B32CA07A}" destId="{F6B9BD15-13FA-4E37-BA12-7BFA76C01224}" srcOrd="0" destOrd="0" presId="urn:microsoft.com/office/officeart/2005/8/layout/vList2"/>
    <dgm:cxn modelId="{371752CD-473B-4A2C-9460-99C9FA50DA16}" srcId="{00D7E35C-41CB-43D0-A41F-4E64B32CA07A}" destId="{5E8FC7E8-8367-4E45-829B-E1465E496559}" srcOrd="2" destOrd="0" parTransId="{A3C65C40-28AE-4B6C-A40E-FC2C5258370C}" sibTransId="{12F85936-8BD3-4902-8254-30C76F376824}"/>
    <dgm:cxn modelId="{04A907DF-9417-449A-9CB9-460D3B5C7FFC}" type="presOf" srcId="{5E8FC7E8-8367-4E45-829B-E1465E496559}" destId="{52C714C1-F8BF-43A1-B63F-8CCFA0EB3EC7}" srcOrd="0" destOrd="0" presId="urn:microsoft.com/office/officeart/2005/8/layout/vList2"/>
    <dgm:cxn modelId="{819FEBE0-94C7-4693-89DB-18C28E875BFD}" type="presOf" srcId="{9010507B-2C8C-4B62-B333-92A2C6A54509}" destId="{EE08AD62-607F-4297-B991-F9E650EB4281}" srcOrd="0" destOrd="1" presId="urn:microsoft.com/office/officeart/2005/8/layout/vList2"/>
    <dgm:cxn modelId="{E855A3E1-B82C-40E8-BF77-FE412D7421C5}" srcId="{5F4D213A-17F1-4B3F-8984-E00C9D8073C4}" destId="{885C58B3-A93D-4475-B977-90555D571F8E}" srcOrd="2" destOrd="0" parTransId="{E66F9F16-1A40-42B4-BF86-BF4681F949CA}" sibTransId="{84981CC5-18E8-43E9-9853-4209A3C9E07E}"/>
    <dgm:cxn modelId="{1CDDBFE3-2054-4614-A60A-1936CDD8DBDF}" type="presOf" srcId="{CF995A6D-237E-4FF0-9953-3C773804D435}" destId="{19B654CE-0565-4800-B094-C841497712CD}" srcOrd="0" destOrd="1" presId="urn:microsoft.com/office/officeart/2005/8/layout/vList2"/>
    <dgm:cxn modelId="{AA8121EE-CDF1-4940-A8BB-F2509F1B3DDF}" srcId="{0F19DA9C-A317-456A-BCA4-7E79B5683716}" destId="{9602C61A-09F8-4065-9220-0A5E0A686D1D}" srcOrd="0" destOrd="0" parTransId="{AFBC6A3F-C099-463E-9614-6BE5C681F842}" sibTransId="{B66F8AA0-9B09-47E3-B304-0260E18BCD7E}"/>
    <dgm:cxn modelId="{686344F7-E964-4B4C-AAD7-F96CE5B9B4D9}" srcId="{00D7E35C-41CB-43D0-A41F-4E64B32CA07A}" destId="{0F19DA9C-A317-456A-BCA4-7E79B5683716}" srcOrd="0" destOrd="0" parTransId="{0CD9B7D9-EBCC-4319-9703-54AC565C3E6A}" sibTransId="{2BE677F3-BB20-42C4-B085-8DFAA32A1243}"/>
    <dgm:cxn modelId="{5BBF5AFE-3A8D-4B39-B614-DF2B384DE99B}" srcId="{5F4D213A-17F1-4B3F-8984-E00C9D8073C4}" destId="{A3454168-A860-47B1-AA92-F3FAFC117693}" srcOrd="0" destOrd="0" parTransId="{05150A06-BB9A-4ABC-A3CE-13E631B63879}" sibTransId="{A4FAB0E1-C7A8-4A79-AEBF-0D743604E6CC}"/>
    <dgm:cxn modelId="{178522ED-F89E-4F8F-8F79-CEC02895CBE5}" type="presParOf" srcId="{F6B9BD15-13FA-4E37-BA12-7BFA76C01224}" destId="{DB64ACCE-F181-4037-A7C4-60A65EB5E124}" srcOrd="0" destOrd="0" presId="urn:microsoft.com/office/officeart/2005/8/layout/vList2"/>
    <dgm:cxn modelId="{1A2BDDA2-C66A-49A4-A74D-DA3AEAC4EBE0}" type="presParOf" srcId="{F6B9BD15-13FA-4E37-BA12-7BFA76C01224}" destId="{EE08AD62-607F-4297-B991-F9E650EB4281}" srcOrd="1" destOrd="0" presId="urn:microsoft.com/office/officeart/2005/8/layout/vList2"/>
    <dgm:cxn modelId="{0DF32AB0-EC62-448E-B4B8-F3B5C1C66FBB}" type="presParOf" srcId="{F6B9BD15-13FA-4E37-BA12-7BFA76C01224}" destId="{0DBC9EB2-C9FC-4EAC-AF9C-2B2960BB1322}" srcOrd="2" destOrd="0" presId="urn:microsoft.com/office/officeart/2005/8/layout/vList2"/>
    <dgm:cxn modelId="{7DEEDD75-C0A4-468C-8F41-97D8D49C2CD1}" type="presParOf" srcId="{F6B9BD15-13FA-4E37-BA12-7BFA76C01224}" destId="{2B30D1FE-1FCB-485A-8EBD-4E071C58DDDD}" srcOrd="3" destOrd="0" presId="urn:microsoft.com/office/officeart/2005/8/layout/vList2"/>
    <dgm:cxn modelId="{17E8AA3F-01A3-4976-8782-55EA6788876B}" type="presParOf" srcId="{F6B9BD15-13FA-4E37-BA12-7BFA76C01224}" destId="{52C714C1-F8BF-43A1-B63F-8CCFA0EB3EC7}" srcOrd="4" destOrd="0" presId="urn:microsoft.com/office/officeart/2005/8/layout/vList2"/>
    <dgm:cxn modelId="{9732CBE0-C00C-496F-9130-C1CB58EC8A6F}" type="presParOf" srcId="{F6B9BD15-13FA-4E37-BA12-7BFA76C01224}" destId="{1D1108D5-92D4-4ECE-831A-1478B727173A}" srcOrd="5" destOrd="0" presId="urn:microsoft.com/office/officeart/2005/8/layout/vList2"/>
    <dgm:cxn modelId="{13CA90CE-9416-4D5C-8266-713B026FEE8B}" type="presParOf" srcId="{F6B9BD15-13FA-4E37-BA12-7BFA76C01224}" destId="{A16E0CF3-600E-42AB-ABC9-A5D6DDADBCFE}" srcOrd="6" destOrd="0" presId="urn:microsoft.com/office/officeart/2005/8/layout/vList2"/>
    <dgm:cxn modelId="{9E073944-98BF-4E46-849F-B85609311326}" type="presParOf" srcId="{F6B9BD15-13FA-4E37-BA12-7BFA76C01224}" destId="{65A413B3-E114-4A63-AD30-720BB8812267}" srcOrd="7" destOrd="0" presId="urn:microsoft.com/office/officeart/2005/8/layout/vList2"/>
    <dgm:cxn modelId="{CF85C407-0D58-4CC6-A4BB-304302903818}" type="presParOf" srcId="{F6B9BD15-13FA-4E37-BA12-7BFA76C01224}" destId="{EEB2331B-CF14-4725-BFF7-BD9889ADDE33}" srcOrd="8" destOrd="0" presId="urn:microsoft.com/office/officeart/2005/8/layout/vList2"/>
    <dgm:cxn modelId="{3350336A-A7A5-4BCA-BA62-6529008DE628}" type="presParOf" srcId="{F6B9BD15-13FA-4E37-BA12-7BFA76C01224}" destId="{19B654CE-0565-4800-B094-C841497712CD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D3B855-D31A-4AE5-977C-E2083E2ABB5F}">
      <dsp:nvSpPr>
        <dsp:cNvPr id="0" name=""/>
        <dsp:cNvSpPr/>
      </dsp:nvSpPr>
      <dsp:spPr>
        <a:xfrm>
          <a:off x="1804855" y="1514517"/>
          <a:ext cx="2371962" cy="23717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Why does mental health matter? </a:t>
          </a:r>
        </a:p>
      </dsp:txBody>
      <dsp:txXfrm>
        <a:off x="2152221" y="1861852"/>
        <a:ext cx="1677230" cy="1677080"/>
      </dsp:txXfrm>
    </dsp:sp>
    <dsp:sp modelId="{40EAD84F-A2CC-45F0-9844-A174F91CF6A3}">
      <dsp:nvSpPr>
        <dsp:cNvPr id="0" name=""/>
        <dsp:cNvSpPr/>
      </dsp:nvSpPr>
      <dsp:spPr>
        <a:xfrm>
          <a:off x="581964" y="195613"/>
          <a:ext cx="4780834" cy="4983548"/>
        </a:xfrm>
        <a:prstGeom prst="blockArc">
          <a:avLst>
            <a:gd name="adj1" fmla="val 16509444"/>
            <a:gd name="adj2" fmla="val 5088054"/>
            <a:gd name="adj3" fmla="val 524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ABF36-D531-466A-95BC-6E77AC0B18ED}">
      <dsp:nvSpPr>
        <dsp:cNvPr id="0" name=""/>
        <dsp:cNvSpPr/>
      </dsp:nvSpPr>
      <dsp:spPr>
        <a:xfrm>
          <a:off x="3541694" y="0"/>
          <a:ext cx="1270942" cy="1270677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35000" r="-35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C72AFC-357F-49B6-B6EB-622651AD08D2}">
      <dsp:nvSpPr>
        <dsp:cNvPr id="0" name=""/>
        <dsp:cNvSpPr/>
      </dsp:nvSpPr>
      <dsp:spPr>
        <a:xfrm>
          <a:off x="4909438" y="16256"/>
          <a:ext cx="1701322" cy="1230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10000"/>
            </a:spcAft>
            <a:buSzPts val="1000"/>
            <a:buFont typeface="Symbol" panose="05050102010706020507" pitchFamily="18" charset="2"/>
            <a:buNone/>
          </a:pPr>
          <a:r>
            <a:rPr lang="en-GB" sz="14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Mental health is a core component of overall health.</a:t>
          </a:r>
          <a:endParaRPr lang="en-GB" sz="1400" kern="1200" dirty="0"/>
        </a:p>
      </dsp:txBody>
      <dsp:txXfrm>
        <a:off x="4909438" y="16256"/>
        <a:ext cx="1701322" cy="1230037"/>
      </dsp:txXfrm>
    </dsp:sp>
    <dsp:sp modelId="{1250750E-6136-454E-A33F-274BF9095260}">
      <dsp:nvSpPr>
        <dsp:cNvPr id="0" name=""/>
        <dsp:cNvSpPr/>
      </dsp:nvSpPr>
      <dsp:spPr>
        <a:xfrm>
          <a:off x="4480451" y="1183436"/>
          <a:ext cx="1270942" cy="1270677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8000" r="-28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A467BA-1BE8-4922-B8E7-FCB4F46925AC}">
      <dsp:nvSpPr>
        <dsp:cNvPr id="0" name=""/>
        <dsp:cNvSpPr/>
      </dsp:nvSpPr>
      <dsp:spPr>
        <a:xfrm>
          <a:off x="5844712" y="1205653"/>
          <a:ext cx="1701322" cy="1230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10000"/>
            </a:spcAft>
            <a:buSzPts val="1000"/>
            <a:buFont typeface="Symbol" panose="05050102010706020507" pitchFamily="18" charset="2"/>
            <a:buNone/>
          </a:pPr>
          <a:r>
            <a:rPr lang="en-GB" sz="14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Poor mental health can affect physical health, relationships, education, employment and quality of life.</a:t>
          </a:r>
          <a:endParaRPr lang="en-GB" sz="1400" kern="1200" dirty="0"/>
        </a:p>
      </dsp:txBody>
      <dsp:txXfrm>
        <a:off x="5844712" y="1205653"/>
        <a:ext cx="1701322" cy="1230037"/>
      </dsp:txXfrm>
    </dsp:sp>
    <dsp:sp modelId="{0BA19931-8010-4754-8F09-2E8AE4A81A1D}">
      <dsp:nvSpPr>
        <dsp:cNvPr id="0" name=""/>
        <dsp:cNvSpPr/>
      </dsp:nvSpPr>
      <dsp:spPr>
        <a:xfrm>
          <a:off x="4475576" y="2923370"/>
          <a:ext cx="1270942" cy="1270677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6000" r="-6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A45683-F0B0-4918-9278-07915521C717}">
      <dsp:nvSpPr>
        <dsp:cNvPr id="0" name=""/>
        <dsp:cNvSpPr/>
      </dsp:nvSpPr>
      <dsp:spPr>
        <a:xfrm>
          <a:off x="5844712" y="2943961"/>
          <a:ext cx="1701322" cy="1230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14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Mental health is influenced by biological, psychological, social and structural </a:t>
          </a:r>
          <a:endParaRPr lang="en-GB" sz="1400" kern="1200" dirty="0"/>
        </a:p>
      </dsp:txBody>
      <dsp:txXfrm>
        <a:off x="5844712" y="2943961"/>
        <a:ext cx="1701322" cy="1230037"/>
      </dsp:txXfrm>
    </dsp:sp>
    <dsp:sp modelId="{98F4CDDF-EFAD-4E91-86EB-04FB848618B7}">
      <dsp:nvSpPr>
        <dsp:cNvPr id="0" name=""/>
        <dsp:cNvSpPr/>
      </dsp:nvSpPr>
      <dsp:spPr>
        <a:xfrm>
          <a:off x="3541694" y="4147989"/>
          <a:ext cx="1270942" cy="1270677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38000" r="-38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2F811E-5DA3-455E-A204-AA878D7F4A5A}">
      <dsp:nvSpPr>
        <dsp:cNvPr id="0" name=""/>
        <dsp:cNvSpPr/>
      </dsp:nvSpPr>
      <dsp:spPr>
        <a:xfrm>
          <a:off x="4909438" y="4173999"/>
          <a:ext cx="1701322" cy="1230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10000"/>
            </a:spcAft>
            <a:buSzPts val="1000"/>
            <a:buFont typeface="Symbol" panose="05050102010706020507" pitchFamily="18" charset="2"/>
            <a:buNone/>
          </a:pP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Sustainable healthcare therefore requires more than treating illness.</a:t>
          </a:r>
          <a:endParaRPr lang="en-GB" sz="1400" kern="1200" dirty="0"/>
        </a:p>
      </dsp:txBody>
      <dsp:txXfrm>
        <a:off x="4909438" y="4173999"/>
        <a:ext cx="1701322" cy="12300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83124-7561-459B-A331-33E8B5119E80}">
      <dsp:nvSpPr>
        <dsp:cNvPr id="0" name=""/>
        <dsp:cNvSpPr/>
      </dsp:nvSpPr>
      <dsp:spPr>
        <a:xfrm rot="10800000">
          <a:off x="1216113" y="1280"/>
          <a:ext cx="4188968" cy="64399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3982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8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Define health, wellbeing and sustainable development.</a:t>
          </a:r>
          <a:endParaRPr lang="en-GB" sz="1800" kern="1200" dirty="0"/>
        </a:p>
      </dsp:txBody>
      <dsp:txXfrm rot="10800000">
        <a:off x="1377111" y="1280"/>
        <a:ext cx="4027970" cy="643991"/>
      </dsp:txXfrm>
    </dsp:sp>
    <dsp:sp modelId="{4A824D1C-B805-4BEB-AA86-F83D233EEF5C}">
      <dsp:nvSpPr>
        <dsp:cNvPr id="0" name=""/>
        <dsp:cNvSpPr/>
      </dsp:nvSpPr>
      <dsp:spPr>
        <a:xfrm>
          <a:off x="894118" y="1280"/>
          <a:ext cx="643991" cy="643991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051E57-92A6-403A-B327-15F3A28AC70E}">
      <dsp:nvSpPr>
        <dsp:cNvPr id="0" name=""/>
        <dsp:cNvSpPr/>
      </dsp:nvSpPr>
      <dsp:spPr>
        <a:xfrm rot="10800000">
          <a:off x="1216113" y="837508"/>
          <a:ext cx="4188968" cy="64399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3982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8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Examine SDG 3 and its relevance to mental health.</a:t>
          </a:r>
          <a:endParaRPr lang="en-GB" sz="1800" kern="1200" dirty="0"/>
        </a:p>
      </dsp:txBody>
      <dsp:txXfrm rot="10800000">
        <a:off x="1377111" y="837508"/>
        <a:ext cx="4027970" cy="643991"/>
      </dsp:txXfrm>
    </dsp:sp>
    <dsp:sp modelId="{ACF75023-20B7-4D41-90EF-87BA8A475AFB}">
      <dsp:nvSpPr>
        <dsp:cNvPr id="0" name=""/>
        <dsp:cNvSpPr/>
      </dsp:nvSpPr>
      <dsp:spPr>
        <a:xfrm>
          <a:off x="894118" y="837508"/>
          <a:ext cx="643991" cy="643991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t="-6000" b="-6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F80CED-D699-4B51-8600-9570818ADA0D}">
      <dsp:nvSpPr>
        <dsp:cNvPr id="0" name=""/>
        <dsp:cNvSpPr/>
      </dsp:nvSpPr>
      <dsp:spPr>
        <a:xfrm rot="10800000">
          <a:off x="1216113" y="1673736"/>
          <a:ext cx="4188968" cy="64399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3982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Apply relevant models and theories</a:t>
          </a:r>
          <a:endParaRPr lang="en-GB" sz="1800" kern="1200" dirty="0"/>
        </a:p>
      </dsp:txBody>
      <dsp:txXfrm rot="10800000">
        <a:off x="1377111" y="1673736"/>
        <a:ext cx="4027970" cy="643991"/>
      </dsp:txXfrm>
    </dsp:sp>
    <dsp:sp modelId="{6D8B9B5D-1551-4C63-830C-24BEF7C5A2E5}">
      <dsp:nvSpPr>
        <dsp:cNvPr id="0" name=""/>
        <dsp:cNvSpPr/>
      </dsp:nvSpPr>
      <dsp:spPr>
        <a:xfrm>
          <a:off x="894118" y="1673736"/>
          <a:ext cx="643991" cy="643991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24000" r="-24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D5EA9-A7DC-4C5B-A612-B26DE73885F9}">
      <dsp:nvSpPr>
        <dsp:cNvPr id="0" name=""/>
        <dsp:cNvSpPr/>
      </dsp:nvSpPr>
      <dsp:spPr>
        <a:xfrm rot="10800000">
          <a:off x="1216113" y="2509964"/>
          <a:ext cx="4188968" cy="64399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3982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Evaluate UK policies and strategies.</a:t>
          </a:r>
          <a:endParaRPr lang="en-GB" sz="1800" kern="1200" dirty="0"/>
        </a:p>
      </dsp:txBody>
      <dsp:txXfrm rot="10800000">
        <a:off x="1377111" y="2509964"/>
        <a:ext cx="4027970" cy="643991"/>
      </dsp:txXfrm>
    </dsp:sp>
    <dsp:sp modelId="{959F3BC3-1BE7-48BE-B7CB-CFFE992C5293}">
      <dsp:nvSpPr>
        <dsp:cNvPr id="0" name=""/>
        <dsp:cNvSpPr/>
      </dsp:nvSpPr>
      <dsp:spPr>
        <a:xfrm>
          <a:off x="894118" y="2509964"/>
          <a:ext cx="643991" cy="643991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967047-DE9D-496C-9F09-C6DCDC0E8689}">
      <dsp:nvSpPr>
        <dsp:cNvPr id="0" name=""/>
        <dsp:cNvSpPr/>
      </dsp:nvSpPr>
      <dsp:spPr>
        <a:xfrm rot="10800000">
          <a:off x="1216113" y="3346192"/>
          <a:ext cx="4188968" cy="64399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3982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8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Examine access and health inequalities.</a:t>
          </a:r>
          <a:endParaRPr lang="en-GB" sz="1800" kern="1200" dirty="0"/>
        </a:p>
      </dsp:txBody>
      <dsp:txXfrm rot="10800000">
        <a:off x="1377111" y="3346192"/>
        <a:ext cx="4027970" cy="643991"/>
      </dsp:txXfrm>
    </dsp:sp>
    <dsp:sp modelId="{8BDE6BA1-EAB4-48DD-8EEB-2EE7CB9BECD5}">
      <dsp:nvSpPr>
        <dsp:cNvPr id="0" name=""/>
        <dsp:cNvSpPr/>
      </dsp:nvSpPr>
      <dsp:spPr>
        <a:xfrm>
          <a:off x="894118" y="3346192"/>
          <a:ext cx="643991" cy="643991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 l="-6000" r="-6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8B9126-51F3-4FB2-BC5A-5A91C46216A7}">
      <dsp:nvSpPr>
        <dsp:cNvPr id="0" name=""/>
        <dsp:cNvSpPr/>
      </dsp:nvSpPr>
      <dsp:spPr>
        <a:xfrm rot="10800000">
          <a:off x="1216113" y="4182420"/>
          <a:ext cx="4188968" cy="64399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3982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8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Make recommendations for sustainable and equitable practice.</a:t>
          </a:r>
          <a:endParaRPr lang="en-GB" sz="1800" kern="1200" dirty="0"/>
        </a:p>
      </dsp:txBody>
      <dsp:txXfrm rot="10800000">
        <a:off x="1377111" y="4182420"/>
        <a:ext cx="4027970" cy="643991"/>
      </dsp:txXfrm>
    </dsp:sp>
    <dsp:sp modelId="{67DC1777-A86C-4054-A1BC-0280DFE9F9A8}">
      <dsp:nvSpPr>
        <dsp:cNvPr id="0" name=""/>
        <dsp:cNvSpPr/>
      </dsp:nvSpPr>
      <dsp:spPr>
        <a:xfrm>
          <a:off x="894118" y="4182420"/>
          <a:ext cx="643991" cy="643991"/>
        </a:xfrm>
        <a:prstGeom prst="ellipse">
          <a:avLst/>
        </a:prstGeom>
        <a:blipFill>
          <a:blip xmlns:r="http://schemas.openxmlformats.org/officeDocument/2006/relationships" r:embed="rId6"/>
          <a:srcRect/>
          <a:stretch>
            <a:fillRect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725DCB-8716-4A3C-AB25-3B29DD2ED196}">
      <dsp:nvSpPr>
        <dsp:cNvPr id="0" name=""/>
        <dsp:cNvSpPr/>
      </dsp:nvSpPr>
      <dsp:spPr>
        <a:xfrm>
          <a:off x="1472627" y="911475"/>
          <a:ext cx="3070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7049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617710" y="955505"/>
        <a:ext cx="16882" cy="3379"/>
      </dsp:txXfrm>
    </dsp:sp>
    <dsp:sp modelId="{DCE3996D-C3E3-4C6C-BAB6-A50A6A0CC551}">
      <dsp:nvSpPr>
        <dsp:cNvPr id="0" name=""/>
        <dsp:cNvSpPr/>
      </dsp:nvSpPr>
      <dsp:spPr>
        <a:xfrm>
          <a:off x="6386" y="516782"/>
          <a:ext cx="1468040" cy="88082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935" tIns="75509" rIns="71935" bIns="7550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Biopsychosocial Model</a:t>
          </a:r>
          <a:endParaRPr lang="en-US" sz="1200" kern="1200" dirty="0"/>
        </a:p>
      </dsp:txBody>
      <dsp:txXfrm>
        <a:off x="6386" y="516782"/>
        <a:ext cx="1468040" cy="880824"/>
      </dsp:txXfrm>
    </dsp:sp>
    <dsp:sp modelId="{38D7370C-87D7-438D-B067-38A6AF35A130}">
      <dsp:nvSpPr>
        <dsp:cNvPr id="0" name=""/>
        <dsp:cNvSpPr/>
      </dsp:nvSpPr>
      <dsp:spPr>
        <a:xfrm>
          <a:off x="3278317" y="911475"/>
          <a:ext cx="3070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7049" y="45720"/>
              </a:lnTo>
            </a:path>
          </a:pathLst>
        </a:custGeom>
        <a:noFill/>
        <a:ln w="1270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23400" y="955505"/>
        <a:ext cx="16882" cy="3379"/>
      </dsp:txXfrm>
    </dsp:sp>
    <dsp:sp modelId="{8B8B4E49-3285-40A3-B3CC-0DA8A8EB2A8A}">
      <dsp:nvSpPr>
        <dsp:cNvPr id="0" name=""/>
        <dsp:cNvSpPr/>
      </dsp:nvSpPr>
      <dsp:spPr>
        <a:xfrm>
          <a:off x="1812076" y="516782"/>
          <a:ext cx="1468040" cy="880824"/>
        </a:xfrm>
        <a:prstGeom prst="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935" tIns="75509" rIns="71935" bIns="75509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Biological</a:t>
          </a:r>
          <a:endParaRPr lang="en-US" sz="12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Physical health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Genetics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Sleep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Medication</a:t>
          </a:r>
          <a:endParaRPr lang="en-US" sz="900" kern="1200" dirty="0"/>
        </a:p>
      </dsp:txBody>
      <dsp:txXfrm>
        <a:off x="1812076" y="516782"/>
        <a:ext cx="1468040" cy="880824"/>
      </dsp:txXfrm>
    </dsp:sp>
    <dsp:sp modelId="{BCD05884-E857-413F-9B66-6F52C876B2A0}">
      <dsp:nvSpPr>
        <dsp:cNvPr id="0" name=""/>
        <dsp:cNvSpPr/>
      </dsp:nvSpPr>
      <dsp:spPr>
        <a:xfrm>
          <a:off x="740406" y="1395807"/>
          <a:ext cx="3611380" cy="307049"/>
        </a:xfrm>
        <a:custGeom>
          <a:avLst/>
          <a:gdLst/>
          <a:ahLst/>
          <a:cxnLst/>
          <a:rect l="0" t="0" r="0" b="0"/>
          <a:pathLst>
            <a:path>
              <a:moveTo>
                <a:pt x="3611380" y="0"/>
              </a:moveTo>
              <a:lnTo>
                <a:pt x="3611380" y="170624"/>
              </a:lnTo>
              <a:lnTo>
                <a:pt x="0" y="170624"/>
              </a:lnTo>
              <a:lnTo>
                <a:pt x="0" y="307049"/>
              </a:lnTo>
            </a:path>
          </a:pathLst>
        </a:custGeom>
        <a:noFill/>
        <a:ln w="1270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55418" y="1547642"/>
        <a:ext cx="181356" cy="3379"/>
      </dsp:txXfrm>
    </dsp:sp>
    <dsp:sp modelId="{16EEF1B6-D680-41DF-A991-5CEDB3C6E54B}">
      <dsp:nvSpPr>
        <dsp:cNvPr id="0" name=""/>
        <dsp:cNvSpPr/>
      </dsp:nvSpPr>
      <dsp:spPr>
        <a:xfrm>
          <a:off x="3617766" y="516782"/>
          <a:ext cx="1468040" cy="880824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935" tIns="75509" rIns="71935" bIns="75509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Psychological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Thoughts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Emotions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Trauma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Coping</a:t>
          </a:r>
          <a:endParaRPr lang="en-US" sz="900" kern="1200"/>
        </a:p>
      </dsp:txBody>
      <dsp:txXfrm>
        <a:off x="3617766" y="516782"/>
        <a:ext cx="1468040" cy="880824"/>
      </dsp:txXfrm>
    </dsp:sp>
    <dsp:sp modelId="{F47C25E1-54B1-4014-89BA-CFECB648A04E}">
      <dsp:nvSpPr>
        <dsp:cNvPr id="0" name=""/>
        <dsp:cNvSpPr/>
      </dsp:nvSpPr>
      <dsp:spPr>
        <a:xfrm>
          <a:off x="1472627" y="2129949"/>
          <a:ext cx="3070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7049" y="45720"/>
              </a:lnTo>
            </a:path>
          </a:pathLst>
        </a:custGeom>
        <a:noFill/>
        <a:ln w="1270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617710" y="2173979"/>
        <a:ext cx="16882" cy="3379"/>
      </dsp:txXfrm>
    </dsp:sp>
    <dsp:sp modelId="{5A30BF7A-6DC0-4655-9314-1394E27A976D}">
      <dsp:nvSpPr>
        <dsp:cNvPr id="0" name=""/>
        <dsp:cNvSpPr/>
      </dsp:nvSpPr>
      <dsp:spPr>
        <a:xfrm>
          <a:off x="6386" y="1735256"/>
          <a:ext cx="1468040" cy="880824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935" tIns="75509" rIns="71935" bIns="75509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Social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Housing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Employment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Relationships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Poverty</a:t>
          </a:r>
          <a:endParaRPr lang="en-US" sz="900" kern="1200"/>
        </a:p>
      </dsp:txBody>
      <dsp:txXfrm>
        <a:off x="6386" y="1735256"/>
        <a:ext cx="1468040" cy="880824"/>
      </dsp:txXfrm>
    </dsp:sp>
    <dsp:sp modelId="{0FAF67A4-9A24-479D-940A-D72A362A3D5B}">
      <dsp:nvSpPr>
        <dsp:cNvPr id="0" name=""/>
        <dsp:cNvSpPr/>
      </dsp:nvSpPr>
      <dsp:spPr>
        <a:xfrm>
          <a:off x="3278317" y="2129949"/>
          <a:ext cx="3070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7049" y="45720"/>
              </a:lnTo>
            </a:path>
          </a:pathLst>
        </a:custGeom>
        <a:noFill/>
        <a:ln w="1270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23400" y="2173979"/>
        <a:ext cx="16882" cy="3379"/>
      </dsp:txXfrm>
    </dsp:sp>
    <dsp:sp modelId="{DD76270E-2ABB-4449-A5D3-9673716DB152}">
      <dsp:nvSpPr>
        <dsp:cNvPr id="0" name=""/>
        <dsp:cNvSpPr/>
      </dsp:nvSpPr>
      <dsp:spPr>
        <a:xfrm>
          <a:off x="1812076" y="1735256"/>
          <a:ext cx="1468040" cy="880824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935" tIns="75509" rIns="71935" bIns="7550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Ecological Model</a:t>
          </a:r>
          <a:endParaRPr lang="en-US" sz="1200" kern="1200"/>
        </a:p>
      </dsp:txBody>
      <dsp:txXfrm>
        <a:off x="1812076" y="1735256"/>
        <a:ext cx="1468040" cy="880824"/>
      </dsp:txXfrm>
    </dsp:sp>
    <dsp:sp modelId="{F19AD4A6-D653-4891-8748-4C98C5388C32}">
      <dsp:nvSpPr>
        <dsp:cNvPr id="0" name=""/>
        <dsp:cNvSpPr/>
      </dsp:nvSpPr>
      <dsp:spPr>
        <a:xfrm>
          <a:off x="740406" y="2614281"/>
          <a:ext cx="3611380" cy="307049"/>
        </a:xfrm>
        <a:custGeom>
          <a:avLst/>
          <a:gdLst/>
          <a:ahLst/>
          <a:cxnLst/>
          <a:rect l="0" t="0" r="0" b="0"/>
          <a:pathLst>
            <a:path>
              <a:moveTo>
                <a:pt x="3611380" y="0"/>
              </a:moveTo>
              <a:lnTo>
                <a:pt x="3611380" y="170624"/>
              </a:lnTo>
              <a:lnTo>
                <a:pt x="0" y="170624"/>
              </a:lnTo>
              <a:lnTo>
                <a:pt x="0" y="307049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55418" y="2766116"/>
        <a:ext cx="181356" cy="3379"/>
      </dsp:txXfrm>
    </dsp:sp>
    <dsp:sp modelId="{620E77DE-9330-4DAA-99BF-C292CD6F8D61}">
      <dsp:nvSpPr>
        <dsp:cNvPr id="0" name=""/>
        <dsp:cNvSpPr/>
      </dsp:nvSpPr>
      <dsp:spPr>
        <a:xfrm>
          <a:off x="3617766" y="1735256"/>
          <a:ext cx="1468040" cy="880824"/>
        </a:xfrm>
        <a:prstGeom prst="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935" tIns="75509" rIns="71935" bIns="7550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Individual → Family → Community → Society</a:t>
          </a:r>
          <a:endParaRPr lang="en-US" sz="1200" kern="1200" dirty="0"/>
        </a:p>
      </dsp:txBody>
      <dsp:txXfrm>
        <a:off x="3617766" y="1735256"/>
        <a:ext cx="1468040" cy="880824"/>
      </dsp:txXfrm>
    </dsp:sp>
    <dsp:sp modelId="{4290EAA1-38A4-4FEB-9CA0-75110166F510}">
      <dsp:nvSpPr>
        <dsp:cNvPr id="0" name=""/>
        <dsp:cNvSpPr/>
      </dsp:nvSpPr>
      <dsp:spPr>
        <a:xfrm>
          <a:off x="6386" y="2953730"/>
          <a:ext cx="1468040" cy="880824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935" tIns="75509" rIns="71935" bIns="75509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Why they matter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Holistic assessment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Person-centred care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Prevention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Multi-agency working</a:t>
          </a:r>
          <a:endParaRPr lang="en-US" sz="900" kern="1200" dirty="0"/>
        </a:p>
      </dsp:txBody>
      <dsp:txXfrm>
        <a:off x="6386" y="2953730"/>
        <a:ext cx="1468040" cy="8808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E6E14-DA1A-40A7-B8E2-18385A83BEFB}">
      <dsp:nvSpPr>
        <dsp:cNvPr id="0" name=""/>
        <dsp:cNvSpPr/>
      </dsp:nvSpPr>
      <dsp:spPr>
        <a:xfrm>
          <a:off x="277505" y="654051"/>
          <a:ext cx="451669" cy="4516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E515C9-1B08-4CC8-A542-19DFCD7F1A89}">
      <dsp:nvSpPr>
        <dsp:cNvPr id="0" name=""/>
        <dsp:cNvSpPr/>
      </dsp:nvSpPr>
      <dsp:spPr>
        <a:xfrm>
          <a:off x="1485" y="1274519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Timeline</a:t>
          </a:r>
          <a:endParaRPr lang="en-US" sz="1100" kern="1200"/>
        </a:p>
      </dsp:txBody>
      <dsp:txXfrm>
        <a:off x="1485" y="1274519"/>
        <a:ext cx="1003710" cy="401484"/>
      </dsp:txXfrm>
    </dsp:sp>
    <dsp:sp modelId="{F2890997-1FC3-4B77-92DC-6D897A30A571}">
      <dsp:nvSpPr>
        <dsp:cNvPr id="0" name=""/>
        <dsp:cNvSpPr/>
      </dsp:nvSpPr>
      <dsp:spPr>
        <a:xfrm>
          <a:off x="1456865" y="654051"/>
          <a:ext cx="451669" cy="4516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880FD-A08E-4FE1-8C41-056DA43F1156}">
      <dsp:nvSpPr>
        <dsp:cNvPr id="0" name=""/>
        <dsp:cNvSpPr/>
      </dsp:nvSpPr>
      <dsp:spPr>
        <a:xfrm>
          <a:off x="1180845" y="1274519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2000</a:t>
          </a:r>
          <a:br>
            <a:rPr lang="en-GB" sz="1100" kern="1200"/>
          </a:br>
          <a:r>
            <a:rPr lang="en-GB" sz="1100" kern="1200"/>
            <a:t>Millennium Development Goals</a:t>
          </a:r>
          <a:endParaRPr lang="en-US" sz="1100" kern="1200"/>
        </a:p>
      </dsp:txBody>
      <dsp:txXfrm>
        <a:off x="1180845" y="1274519"/>
        <a:ext cx="1003710" cy="401484"/>
      </dsp:txXfrm>
    </dsp:sp>
    <dsp:sp modelId="{B550197C-9F94-4D68-9E1B-E288A9614808}">
      <dsp:nvSpPr>
        <dsp:cNvPr id="0" name=""/>
        <dsp:cNvSpPr/>
      </dsp:nvSpPr>
      <dsp:spPr>
        <a:xfrm>
          <a:off x="2636226" y="654051"/>
          <a:ext cx="451669" cy="4516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565CE-07BA-4B56-9245-DC22ABA8866D}">
      <dsp:nvSpPr>
        <dsp:cNvPr id="0" name=""/>
        <dsp:cNvSpPr/>
      </dsp:nvSpPr>
      <dsp:spPr>
        <a:xfrm>
          <a:off x="2360205" y="1274519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2015</a:t>
          </a:r>
          <a:br>
            <a:rPr lang="en-GB" sz="1100" kern="1200"/>
          </a:br>
          <a:r>
            <a:rPr lang="en-GB" sz="1100" kern="1200"/>
            <a:t>UN adopts the </a:t>
          </a:r>
          <a:r>
            <a:rPr lang="en-GB" sz="1100" b="1" kern="1200"/>
            <a:t>2030 Agenda</a:t>
          </a:r>
          <a:endParaRPr lang="en-US" sz="1100" kern="1200"/>
        </a:p>
      </dsp:txBody>
      <dsp:txXfrm>
        <a:off x="2360205" y="1274519"/>
        <a:ext cx="1003710" cy="401484"/>
      </dsp:txXfrm>
    </dsp:sp>
    <dsp:sp modelId="{C1793B69-D3F3-4D26-B295-2D496F389F7E}">
      <dsp:nvSpPr>
        <dsp:cNvPr id="0" name=""/>
        <dsp:cNvSpPr/>
      </dsp:nvSpPr>
      <dsp:spPr>
        <a:xfrm>
          <a:off x="3815586" y="654051"/>
          <a:ext cx="451669" cy="4516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DC6F75-5FA9-484B-83C2-98650E951097}">
      <dsp:nvSpPr>
        <dsp:cNvPr id="0" name=""/>
        <dsp:cNvSpPr/>
      </dsp:nvSpPr>
      <dsp:spPr>
        <a:xfrm>
          <a:off x="3539566" y="1274519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17 Sustainable Development Goals</a:t>
          </a:r>
          <a:endParaRPr lang="en-US" sz="1100" kern="1200"/>
        </a:p>
      </dsp:txBody>
      <dsp:txXfrm>
        <a:off x="3539566" y="1274519"/>
        <a:ext cx="1003710" cy="401484"/>
      </dsp:txXfrm>
    </dsp:sp>
    <dsp:sp modelId="{B8AAB815-7ABB-4603-A904-A0B844814F9D}">
      <dsp:nvSpPr>
        <dsp:cNvPr id="0" name=""/>
        <dsp:cNvSpPr/>
      </dsp:nvSpPr>
      <dsp:spPr>
        <a:xfrm>
          <a:off x="867185" y="1926931"/>
          <a:ext cx="451669" cy="4516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3300A-6030-47FA-A5D9-7475D28C93EC}">
      <dsp:nvSpPr>
        <dsp:cNvPr id="0" name=""/>
        <dsp:cNvSpPr/>
      </dsp:nvSpPr>
      <dsp:spPr>
        <a:xfrm>
          <a:off x="591165" y="2547399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SDG 3 – Good Health and Well-being</a:t>
          </a:r>
          <a:endParaRPr lang="en-US" sz="1100" kern="1200"/>
        </a:p>
      </dsp:txBody>
      <dsp:txXfrm>
        <a:off x="591165" y="2547399"/>
        <a:ext cx="1003710" cy="401484"/>
      </dsp:txXfrm>
    </dsp:sp>
    <dsp:sp modelId="{884DB9B6-21E7-4CE5-A699-D8F8D2BD5C4B}">
      <dsp:nvSpPr>
        <dsp:cNvPr id="0" name=""/>
        <dsp:cNvSpPr/>
      </dsp:nvSpPr>
      <dsp:spPr>
        <a:xfrm>
          <a:off x="2046546" y="1926931"/>
          <a:ext cx="451669" cy="4516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38F67A-9C9B-4ADB-B21E-86DFD0EF5972}">
      <dsp:nvSpPr>
        <dsp:cNvPr id="0" name=""/>
        <dsp:cNvSpPr/>
      </dsp:nvSpPr>
      <dsp:spPr>
        <a:xfrm>
          <a:off x="1770525" y="2547399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Key principle</a:t>
          </a:r>
          <a:endParaRPr lang="en-US" sz="1100" kern="1200"/>
        </a:p>
      </dsp:txBody>
      <dsp:txXfrm>
        <a:off x="1770525" y="2547399"/>
        <a:ext cx="1003710" cy="401484"/>
      </dsp:txXfrm>
    </dsp:sp>
    <dsp:sp modelId="{0D04259B-8421-4F08-AEA1-A6B03184376D}">
      <dsp:nvSpPr>
        <dsp:cNvPr id="0" name=""/>
        <dsp:cNvSpPr/>
      </dsp:nvSpPr>
      <dsp:spPr>
        <a:xfrm>
          <a:off x="3225906" y="1926931"/>
          <a:ext cx="451669" cy="4516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39AA7-4304-4104-976C-871AEFD4A73C}">
      <dsp:nvSpPr>
        <dsp:cNvPr id="0" name=""/>
        <dsp:cNvSpPr/>
      </dsp:nvSpPr>
      <dsp:spPr>
        <a:xfrm>
          <a:off x="2949885" y="2547399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“Leave no one behind.”</a:t>
          </a:r>
          <a:endParaRPr lang="en-US" sz="1100" kern="1200"/>
        </a:p>
      </dsp:txBody>
      <dsp:txXfrm>
        <a:off x="2949885" y="2547399"/>
        <a:ext cx="1003710" cy="4014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F7FD92-588C-4109-A81C-679E8F6BF4E2}">
      <dsp:nvSpPr>
        <dsp:cNvPr id="0" name=""/>
        <dsp:cNvSpPr/>
      </dsp:nvSpPr>
      <dsp:spPr>
        <a:xfrm>
          <a:off x="793050" y="382632"/>
          <a:ext cx="843768" cy="689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68F51-4691-44E1-9CAF-18CD6A0CBC28}">
      <dsp:nvSpPr>
        <dsp:cNvPr id="0" name=""/>
        <dsp:cNvSpPr/>
      </dsp:nvSpPr>
      <dsp:spPr>
        <a:xfrm>
          <a:off x="9550" y="1219782"/>
          <a:ext cx="2410768" cy="29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900" kern="1200" dirty="0"/>
            <a:t>SDG 3 </a:t>
          </a:r>
        </a:p>
      </dsp:txBody>
      <dsp:txXfrm>
        <a:off x="9550" y="1219782"/>
        <a:ext cx="2410768" cy="295613"/>
      </dsp:txXfrm>
    </dsp:sp>
    <dsp:sp modelId="{31457159-9198-47E2-8E7D-F80A482BEE9B}">
      <dsp:nvSpPr>
        <dsp:cNvPr id="0" name=""/>
        <dsp:cNvSpPr/>
      </dsp:nvSpPr>
      <dsp:spPr>
        <a:xfrm>
          <a:off x="9550" y="1583946"/>
          <a:ext cx="2410768" cy="22262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“Ensure healthy lives and promote well-being for all at all ages.”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ea typeface="Aptos" panose="020B0004020202020204" pitchFamily="34" charset="0"/>
              <a:cs typeface="Times New Roman" panose="02020603050405020304" pitchFamily="18" charset="0"/>
            </a:rPr>
            <a:t>(United Nations, 2015) </a:t>
          </a:r>
          <a:endParaRPr lang="en-GB" sz="1400" kern="1200" dirty="0"/>
        </a:p>
      </dsp:txBody>
      <dsp:txXfrm>
        <a:off x="9550" y="1583946"/>
        <a:ext cx="2410768" cy="2226225"/>
      </dsp:txXfrm>
    </dsp:sp>
    <dsp:sp modelId="{ECFB9DF7-6D39-4AEE-AFAA-5A09A892299A}">
      <dsp:nvSpPr>
        <dsp:cNvPr id="0" name=""/>
        <dsp:cNvSpPr/>
      </dsp:nvSpPr>
      <dsp:spPr>
        <a:xfrm>
          <a:off x="3625703" y="382632"/>
          <a:ext cx="843768" cy="689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7669C0-1E0C-47C0-A093-C2D922F67B0B}">
      <dsp:nvSpPr>
        <dsp:cNvPr id="0" name=""/>
        <dsp:cNvSpPr/>
      </dsp:nvSpPr>
      <dsp:spPr>
        <a:xfrm>
          <a:off x="2842203" y="1219782"/>
          <a:ext cx="2410768" cy="29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900" kern="1200" dirty="0"/>
            <a:t>Relevant Targets </a:t>
          </a:r>
        </a:p>
      </dsp:txBody>
      <dsp:txXfrm>
        <a:off x="2842203" y="1219782"/>
        <a:ext cx="2410768" cy="295613"/>
      </dsp:txXfrm>
    </dsp:sp>
    <dsp:sp modelId="{5527B0CB-BF90-4053-A514-E98A8334C89B}">
      <dsp:nvSpPr>
        <dsp:cNvPr id="0" name=""/>
        <dsp:cNvSpPr/>
      </dsp:nvSpPr>
      <dsp:spPr>
        <a:xfrm>
          <a:off x="2842203" y="1583946"/>
          <a:ext cx="2410768" cy="22262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Reduce premature mortality from non-communicable diseases.</a:t>
          </a:r>
          <a:endParaRPr lang="en-GB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Promote mental health and wellbeing.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Prevent and treat substance misuse.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Universal health coverage.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- Strengthen health-system capacity.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ea typeface="Aptos" panose="020B0004020202020204" pitchFamily="34" charset="0"/>
              <a:cs typeface="Times New Roman" panose="02020603050405020304" pitchFamily="18" charset="0"/>
            </a:rPr>
            <a:t>(United Nations, 2015) </a:t>
          </a:r>
          <a:endParaRPr lang="en-GB" sz="1400" kern="1200" dirty="0">
            <a:effectLst/>
            <a:latin typeface="Aptos" panose="020B0004020202020204" pitchFamily="34" charset="0"/>
            <a:ea typeface="Aptos" panose="020B0004020202020204" pitchFamily="34" charset="0"/>
            <a:cs typeface="Times New Roman" panose="02020603050405020304" pitchFamily="18" charset="0"/>
          </a:endParaRPr>
        </a:p>
      </dsp:txBody>
      <dsp:txXfrm>
        <a:off x="2842203" y="1583946"/>
        <a:ext cx="2410768" cy="2226225"/>
      </dsp:txXfrm>
    </dsp:sp>
    <dsp:sp modelId="{CD4E0B99-465E-469F-B937-0A069DF54C97}">
      <dsp:nvSpPr>
        <dsp:cNvPr id="0" name=""/>
        <dsp:cNvSpPr/>
      </dsp:nvSpPr>
      <dsp:spPr>
        <a:xfrm>
          <a:off x="6458356" y="382632"/>
          <a:ext cx="843768" cy="689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0022F-C503-4EAA-88D0-D4DFE332F437}">
      <dsp:nvSpPr>
        <dsp:cNvPr id="0" name=""/>
        <dsp:cNvSpPr/>
      </dsp:nvSpPr>
      <dsp:spPr>
        <a:xfrm>
          <a:off x="5674856" y="1219782"/>
          <a:ext cx="2410768" cy="29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900" kern="1200" dirty="0"/>
            <a:t>Progress </a:t>
          </a:r>
        </a:p>
      </dsp:txBody>
      <dsp:txXfrm>
        <a:off x="5674856" y="1219782"/>
        <a:ext cx="2410768" cy="295613"/>
      </dsp:txXfrm>
    </dsp:sp>
    <dsp:sp modelId="{2A1BD980-12B6-4619-8A70-D7CEF13AA296}">
      <dsp:nvSpPr>
        <dsp:cNvPr id="0" name=""/>
        <dsp:cNvSpPr/>
      </dsp:nvSpPr>
      <dsp:spPr>
        <a:xfrm>
          <a:off x="5674856" y="1583946"/>
          <a:ext cx="2410768" cy="22262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✓ Greater recognition of mental health</a:t>
          </a:r>
          <a:b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✓ Expansion of community services</a:t>
          </a:r>
          <a:b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✓ Increased access to psychological therapies</a:t>
          </a:r>
          <a:endParaRPr lang="en-GB" sz="1400" kern="1200"/>
        </a:p>
      </dsp:txBody>
      <dsp:txXfrm>
        <a:off x="5674856" y="1583946"/>
        <a:ext cx="2410768" cy="2226225"/>
      </dsp:txXfrm>
    </dsp:sp>
    <dsp:sp modelId="{8F00A511-7D2F-4030-89FF-30D3A1430D03}">
      <dsp:nvSpPr>
        <dsp:cNvPr id="0" name=""/>
        <dsp:cNvSpPr/>
      </dsp:nvSpPr>
      <dsp:spPr>
        <a:xfrm>
          <a:off x="9291009" y="382632"/>
          <a:ext cx="843768" cy="689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03E68A-BE9F-4FEF-90EA-19521A59E3A0}">
      <dsp:nvSpPr>
        <dsp:cNvPr id="0" name=""/>
        <dsp:cNvSpPr/>
      </dsp:nvSpPr>
      <dsp:spPr>
        <a:xfrm>
          <a:off x="8507509" y="1219782"/>
          <a:ext cx="2410768" cy="29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9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Challenges</a:t>
          </a:r>
          <a:endParaRPr lang="en-GB" sz="1900" kern="1200" dirty="0"/>
        </a:p>
      </dsp:txBody>
      <dsp:txXfrm>
        <a:off x="8507509" y="1219782"/>
        <a:ext cx="2410768" cy="295613"/>
      </dsp:txXfrm>
    </dsp:sp>
    <dsp:sp modelId="{8CA84563-2706-4475-9205-F3E4E5538617}">
      <dsp:nvSpPr>
        <dsp:cNvPr id="0" name=""/>
        <dsp:cNvSpPr/>
      </dsp:nvSpPr>
      <dsp:spPr>
        <a:xfrm>
          <a:off x="8507509" y="1583946"/>
          <a:ext cx="2410768" cy="22262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Inequalities</a:t>
          </a:r>
          <a:b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 sz="1400" kern="1200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Workforce pressures</a:t>
          </a:r>
          <a:b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 sz="1400" kern="1200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Increasing demand</a:t>
          </a:r>
          <a:b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 sz="1400" kern="1200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Waiting times</a:t>
          </a:r>
          <a:b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</a:br>
          <a:r>
            <a:rPr lang="en-GB" sz="1400" kern="1200">
              <a:effectLst/>
              <a:latin typeface="Segoe UI Symbol" panose="020B0502040204020203" pitchFamily="34" charset="0"/>
              <a:ea typeface="Aptos" panose="020B0004020202020204" pitchFamily="34" charset="0"/>
              <a:cs typeface="Segoe UI Symbol" panose="020B0502040204020203" pitchFamily="34" charset="0"/>
            </a:rPr>
            <a:t>✗</a:t>
          </a:r>
          <a:r>
            <a:rPr lang="en-GB" sz="1400" kern="12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Wider social determinants</a:t>
          </a:r>
          <a:endParaRPr lang="en-GB" sz="1400" kern="1200"/>
        </a:p>
      </dsp:txBody>
      <dsp:txXfrm>
        <a:off x="8507509" y="1583946"/>
        <a:ext cx="2410768" cy="222622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64ACCE-F181-4037-A7C4-60A65EB5E124}">
      <dsp:nvSpPr>
        <dsp:cNvPr id="0" name=""/>
        <dsp:cNvSpPr/>
      </dsp:nvSpPr>
      <dsp:spPr>
        <a:xfrm>
          <a:off x="0" y="205200"/>
          <a:ext cx="4555782" cy="3685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NHS Long Term Plan</a:t>
          </a:r>
          <a:endParaRPr lang="en-US" sz="1500" kern="1200"/>
        </a:p>
      </dsp:txBody>
      <dsp:txXfrm>
        <a:off x="17991" y="223191"/>
        <a:ext cx="4519800" cy="332567"/>
      </dsp:txXfrm>
    </dsp:sp>
    <dsp:sp modelId="{EE08AD62-607F-4297-B991-F9E650EB4281}">
      <dsp:nvSpPr>
        <dsp:cNvPr id="0" name=""/>
        <dsp:cNvSpPr/>
      </dsp:nvSpPr>
      <dsp:spPr>
        <a:xfrm>
          <a:off x="0" y="663009"/>
          <a:ext cx="4555782" cy="822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646" tIns="19050" rIns="106680" bIns="1905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Mental health investment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Community-based care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Prevention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Earlier intervention</a:t>
          </a:r>
          <a:endParaRPr lang="en-US" sz="1200" kern="1200"/>
        </a:p>
      </dsp:txBody>
      <dsp:txXfrm>
        <a:off x="0" y="663009"/>
        <a:ext cx="4555782" cy="822825"/>
      </dsp:txXfrm>
    </dsp:sp>
    <dsp:sp modelId="{0DBC9EB2-C9FC-4EAC-AF9C-2B2960BB1322}">
      <dsp:nvSpPr>
        <dsp:cNvPr id="0" name=""/>
        <dsp:cNvSpPr/>
      </dsp:nvSpPr>
      <dsp:spPr>
        <a:xfrm>
          <a:off x="0" y="1571277"/>
          <a:ext cx="4555782" cy="36854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NHS Mental Health Implementation Plan</a:t>
          </a:r>
          <a:endParaRPr lang="en-US" sz="1500" kern="1200" dirty="0"/>
        </a:p>
      </dsp:txBody>
      <dsp:txXfrm>
        <a:off x="17991" y="1589268"/>
        <a:ext cx="4519800" cy="332567"/>
      </dsp:txXfrm>
    </dsp:sp>
    <dsp:sp modelId="{2B30D1FE-1FCB-485A-8EBD-4E071C58DDDD}">
      <dsp:nvSpPr>
        <dsp:cNvPr id="0" name=""/>
        <dsp:cNvSpPr/>
      </dsp:nvSpPr>
      <dsp:spPr>
        <a:xfrm>
          <a:off x="0" y="2024643"/>
          <a:ext cx="4555782" cy="248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646" tIns="19050" rIns="106680" bIns="1905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Expansion and transformation of mental health services</a:t>
          </a:r>
          <a:endParaRPr lang="en-US" sz="1200" kern="1200" dirty="0"/>
        </a:p>
      </dsp:txBody>
      <dsp:txXfrm>
        <a:off x="0" y="2024643"/>
        <a:ext cx="4555782" cy="248400"/>
      </dsp:txXfrm>
    </dsp:sp>
    <dsp:sp modelId="{52C714C1-F8BF-43A1-B63F-8CCFA0EB3EC7}">
      <dsp:nvSpPr>
        <dsp:cNvPr id="0" name=""/>
        <dsp:cNvSpPr/>
      </dsp:nvSpPr>
      <dsp:spPr>
        <a:xfrm>
          <a:off x="0" y="2389889"/>
          <a:ext cx="4555782" cy="36854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Equality Act 2010</a:t>
          </a:r>
          <a:endParaRPr lang="en-US" sz="1500" kern="1200"/>
        </a:p>
      </dsp:txBody>
      <dsp:txXfrm>
        <a:off x="17991" y="2407880"/>
        <a:ext cx="4519800" cy="332567"/>
      </dsp:txXfrm>
    </dsp:sp>
    <dsp:sp modelId="{1D1108D5-92D4-4ECE-831A-1478B727173A}">
      <dsp:nvSpPr>
        <dsp:cNvPr id="0" name=""/>
        <dsp:cNvSpPr/>
      </dsp:nvSpPr>
      <dsp:spPr>
        <a:xfrm>
          <a:off x="0" y="2876426"/>
          <a:ext cx="4555782" cy="411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646" tIns="19050" rIns="106680" bIns="1905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Protection from discrimination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Promotes equality of opportunity</a:t>
          </a:r>
          <a:endParaRPr lang="en-US" sz="1200" kern="1200" dirty="0"/>
        </a:p>
      </dsp:txBody>
      <dsp:txXfrm>
        <a:off x="0" y="2876426"/>
        <a:ext cx="4555782" cy="411412"/>
      </dsp:txXfrm>
    </dsp:sp>
    <dsp:sp modelId="{A16E0CF3-600E-42AB-ABC9-A5D6DDADBCFE}">
      <dsp:nvSpPr>
        <dsp:cNvPr id="0" name=""/>
        <dsp:cNvSpPr/>
      </dsp:nvSpPr>
      <dsp:spPr>
        <a:xfrm>
          <a:off x="0" y="3353930"/>
          <a:ext cx="4555782" cy="36854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Mental Health Act 1983</a:t>
          </a:r>
          <a:endParaRPr lang="en-US" sz="1500" kern="1200"/>
        </a:p>
      </dsp:txBody>
      <dsp:txXfrm>
        <a:off x="17991" y="3371921"/>
        <a:ext cx="4519800" cy="332567"/>
      </dsp:txXfrm>
    </dsp:sp>
    <dsp:sp modelId="{65A413B3-E114-4A63-AD30-720BB8812267}">
      <dsp:nvSpPr>
        <dsp:cNvPr id="0" name=""/>
        <dsp:cNvSpPr/>
      </dsp:nvSpPr>
      <dsp:spPr>
        <a:xfrm>
          <a:off x="0" y="3830635"/>
          <a:ext cx="4555782" cy="380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646" tIns="19050" rIns="106680" bIns="1905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Legal framework for assessment and treatment in specific circumstances</a:t>
          </a:r>
          <a:endParaRPr lang="en-US" sz="1200" kern="1200" dirty="0"/>
        </a:p>
      </dsp:txBody>
      <dsp:txXfrm>
        <a:off x="0" y="3830635"/>
        <a:ext cx="4555782" cy="380362"/>
      </dsp:txXfrm>
    </dsp:sp>
    <dsp:sp modelId="{EEB2331B-CF14-4725-BFF7-BD9889ADDE33}">
      <dsp:nvSpPr>
        <dsp:cNvPr id="0" name=""/>
        <dsp:cNvSpPr/>
      </dsp:nvSpPr>
      <dsp:spPr>
        <a:xfrm>
          <a:off x="0" y="4234901"/>
          <a:ext cx="4555782" cy="36854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Suicide Prevention Strategy for England 2023–2028</a:t>
          </a:r>
          <a:endParaRPr lang="en-US" sz="1500" kern="1200" dirty="0"/>
        </a:p>
      </dsp:txBody>
      <dsp:txXfrm>
        <a:off x="17991" y="4252892"/>
        <a:ext cx="4519800" cy="332567"/>
      </dsp:txXfrm>
    </dsp:sp>
    <dsp:sp modelId="{19B654CE-0565-4800-B094-C841497712CD}">
      <dsp:nvSpPr>
        <dsp:cNvPr id="0" name=""/>
        <dsp:cNvSpPr/>
      </dsp:nvSpPr>
      <dsp:spPr>
        <a:xfrm>
          <a:off x="0" y="4735586"/>
          <a:ext cx="4555782" cy="62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646" tIns="19050" rIns="106680" bIns="1905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Reduce suicide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Improve support following self-harm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Support people bereaved by suicide</a:t>
          </a:r>
          <a:endParaRPr lang="en-US" sz="1200" kern="1200" dirty="0"/>
        </a:p>
      </dsp:txBody>
      <dsp:txXfrm>
        <a:off x="0" y="4735586"/>
        <a:ext cx="4555782" cy="621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E1B078-E871-4B46-8340-1EACBF124222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11805-1739-4E3B-BD5C-DA4176BC8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385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B11805-1739-4E3B-BD5C-DA4176BC882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069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39D09-6241-40BD-CEFD-A5CE58EAE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A3B796-78F1-0B7D-A54B-B5C1517840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574F36-E081-4AE6-AD62-A60BE0AB0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0796F6-C220-ED5E-2749-25A35F19B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BFB1E-B8EB-BDF3-772A-E2C936849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352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2235-2EA0-6FCA-A5D7-68A1469B5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87B90-3895-182D-68FB-24DD5903B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060D5-FB04-4E05-2143-4F5C6A7D6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A7CA0-C2D1-D496-CE00-CC3F6B6B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946AC-8A33-59C3-0DDF-DA71C528B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065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2DC89-6BCB-BFEA-7A97-D74968955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0C53E1-B9D9-8597-5BD1-A01563A34D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FDFC6-AE4D-8376-B248-896FB1F34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32126E-873F-259D-9E64-A627E82DF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45277-DCBC-0722-9D5B-50292C471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754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A50CD-CDD2-E724-5701-4CDDB62A5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6B24B-2227-7869-5938-8DA0B3AC13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697E14-0C54-DC51-846E-FC62911FAB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C594D5-6725-EA49-BF49-B9B708CA9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B70605-0025-6F80-C4A8-8E3D99F37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075967-F0D4-1D74-489C-BE19417CE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645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94E3-7792-C469-C6C1-3296E608B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8B8330-9D5D-619B-0464-80C944FD5A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3FDA3-D711-E255-2375-7F7710AFDF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6A413C-54FF-3DB9-1CDC-8146A43564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BCF50E-4B76-BC28-2BE7-9E1683211E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ECA556-81DD-76BA-8647-3D04D816B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814776-7F48-81D2-2C60-03F119F0D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610DDC-5CD9-7F46-F2A1-29A7DC733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468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8822D-3ECC-2510-F752-99E637791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75C5A0-F2AB-B18B-8882-C0A9ECE9E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B515DF-6E55-E311-39F2-226470227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05CB71-F74E-520A-A88C-6A4C4E4D9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283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2AAF38-083D-760D-D0E8-7129F9507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D1F431-F70E-FC3A-9EE0-6F0328D6D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5D95D7-8441-EB0F-1723-63FB7E328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26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E09D5-ACB3-3214-A212-415761B96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14B60-4297-7936-1FC9-8E2A3570F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23C688-6AB7-E5BD-08D8-3E1C93C67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18417D-FA96-4EB1-4B04-ADDDD00F8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151881-8A4A-43D7-25D7-B65213777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BDC20A-F4D4-8022-1341-E8FF4C058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688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F1D45-6351-D811-FE2E-5CA80AC93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F0A6F9-4043-788B-DEB8-CCBDB9E49A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04C76F-1B0F-BFC2-D8B7-88B2E84242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86B114-B115-5656-8768-95ACB986F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2BB9DD-4EC3-4848-FF70-87D94C706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6342DE-678E-D483-8979-79D8C394E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368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84138-A01B-23AB-3C33-3B0C06DF2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9ABCE5-56C3-B306-496A-3222CDE576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80DFC-51BA-D432-563F-975EA3025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4034D-C92D-0737-8886-414FBAE7A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1D9A5-3004-B747-2FC3-A6E78366D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705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48F265-1223-A207-06D7-7742D36251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700AF0-D6B6-7F1F-6B63-85CE0A8619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A986E-AF7B-0E5C-FBAC-3EB81F9F4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B0F15-1749-2F00-B523-F56786EFD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45B4C-0F6D-B3F6-DDB6-EDEB8607A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421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984128-7069-27AA-5B09-F17088844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AC4711-3F39-2ACD-FC78-1C0050BC4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D51E8-BB84-4E28-67EC-55BAB55AEE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97A9C6-7756-451C-9947-10DC364D0EE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5B4CE4-E9E6-5354-CDC7-A51CB1A17D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0E516-E718-01D4-4F70-A92D85D056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B79179-363C-43AD-A751-66915121E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287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1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jpeg"/><Relationship Id="rId7" Type="http://schemas.openxmlformats.org/officeDocument/2006/relationships/image" Target="../media/image43.sv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svg"/><Relationship Id="rId5" Type="http://schemas.openxmlformats.org/officeDocument/2006/relationships/image" Target="../media/image41.jpeg"/><Relationship Id="rId4" Type="http://schemas.openxmlformats.org/officeDocument/2006/relationships/image" Target="../media/image40.jpeg"/><Relationship Id="rId9" Type="http://schemas.openxmlformats.org/officeDocument/2006/relationships/image" Target="../media/image45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jpeg"/><Relationship Id="rId7" Type="http://schemas.openxmlformats.org/officeDocument/2006/relationships/image" Target="../media/image51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svg"/><Relationship Id="rId11" Type="http://schemas.openxmlformats.org/officeDocument/2006/relationships/image" Target="../media/image55.png"/><Relationship Id="rId5" Type="http://schemas.openxmlformats.org/officeDocument/2006/relationships/image" Target="../media/image49.sv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svg"/><Relationship Id="rId7" Type="http://schemas.openxmlformats.org/officeDocument/2006/relationships/image" Target="../media/image61.sv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svg"/><Relationship Id="rId11" Type="http://schemas.openxmlformats.org/officeDocument/2006/relationships/image" Target="../media/image65.png"/><Relationship Id="rId5" Type="http://schemas.openxmlformats.org/officeDocument/2006/relationships/image" Target="../media/image59.svg"/><Relationship Id="rId10" Type="http://schemas.openxmlformats.org/officeDocument/2006/relationships/image" Target="../media/image64.svg"/><Relationship Id="rId4" Type="http://schemas.openxmlformats.org/officeDocument/2006/relationships/image" Target="../media/image58.svg"/><Relationship Id="rId9" Type="http://schemas.openxmlformats.org/officeDocument/2006/relationships/image" Target="../media/image6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svg"/><Relationship Id="rId7" Type="http://schemas.openxmlformats.org/officeDocument/2006/relationships/image" Target="../media/image7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73.jpeg"/><Relationship Id="rId4" Type="http://schemas.openxmlformats.org/officeDocument/2006/relationships/image" Target="../media/image68.png"/><Relationship Id="rId9" Type="http://schemas.openxmlformats.org/officeDocument/2006/relationships/image" Target="../media/image64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image" Target="../media/image80.png"/><Relationship Id="rId7" Type="http://schemas.openxmlformats.org/officeDocument/2006/relationships/image" Target="../media/image84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11" Type="http://schemas.openxmlformats.org/officeDocument/2006/relationships/image" Target="../media/image88.png"/><Relationship Id="rId5" Type="http://schemas.openxmlformats.org/officeDocument/2006/relationships/image" Target="../media/image82.png"/><Relationship Id="rId10" Type="http://schemas.openxmlformats.org/officeDocument/2006/relationships/image" Target="../media/image87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13" Type="http://schemas.openxmlformats.org/officeDocument/2006/relationships/image" Target="../media/image100.pn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.pn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0" Type="http://schemas.openxmlformats.org/officeDocument/2006/relationships/image" Target="../media/image97.png"/><Relationship Id="rId4" Type="http://schemas.openxmlformats.org/officeDocument/2006/relationships/image" Target="../media/image91.png"/><Relationship Id="rId9" Type="http://schemas.openxmlformats.org/officeDocument/2006/relationships/image" Target="../media/image96.png"/><Relationship Id="rId14" Type="http://schemas.openxmlformats.org/officeDocument/2006/relationships/image" Target="../media/image10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6.png"/><Relationship Id="rId11" Type="http://schemas.openxmlformats.org/officeDocument/2006/relationships/image" Target="../media/image111.png"/><Relationship Id="rId5" Type="http://schemas.openxmlformats.org/officeDocument/2006/relationships/image" Target="../media/image105.png"/><Relationship Id="rId10" Type="http://schemas.openxmlformats.org/officeDocument/2006/relationships/image" Target="../media/image110.png"/><Relationship Id="rId4" Type="http://schemas.openxmlformats.org/officeDocument/2006/relationships/image" Target="../media/image104.png"/><Relationship Id="rId9" Type="http://schemas.openxmlformats.org/officeDocument/2006/relationships/image" Target="../media/image10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view.officeapps.live.com/op/view.aspx?src=https%3A%2F%2Fwww.mind.org.uk%2Fmedia%2F03mje2gr%2Fthe-big-mental-health-report-2025-accessible-word-document.docx&amp;wdOrigin=BROWSELINK" TargetMode="External"/><Relationship Id="rId13" Type="http://schemas.openxmlformats.org/officeDocument/2006/relationships/hyperlink" Target="https://sdgs.un.org/2030agenda" TargetMode="External"/><Relationship Id="rId3" Type="http://schemas.openxmlformats.org/officeDocument/2006/relationships/hyperlink" Target="https://doi.org/10.12688/wellcomeopenres.20981.1" TargetMode="External"/><Relationship Id="rId7" Type="http://schemas.openxmlformats.org/officeDocument/2006/relationships/hyperlink" Target="https://www.gov.uk/government/publications/suicide-prevention-strategy-for-england-2023-to-2028" TargetMode="External"/><Relationship Id="rId12" Type="http://schemas.openxmlformats.org/officeDocument/2006/relationships/hyperlink" Target="https://digital.nhs.uk/data-and-information/publications/statistical/nhs-talking-therapies-for-anxiety-and-depression-annual-reports/2024-25" TargetMode="External"/><Relationship Id="rId2" Type="http://schemas.openxmlformats.org/officeDocument/2006/relationships/hyperlink" Target="https://www.ncbi.nlm.nih.gov/books/NBK60612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puhe.2021.08.009" TargetMode="External"/><Relationship Id="rId11" Type="http://schemas.openxmlformats.org/officeDocument/2006/relationships/hyperlink" Target="https://www.england.nhs.uk/publication/advancing-mental-health-equalities-strategy/" TargetMode="External"/><Relationship Id="rId5" Type="http://schemas.openxmlformats.org/officeDocument/2006/relationships/hyperlink" Target="https://www.kingsfund.org.uk/insight-and-analysis/long-reads/nhs-long-term-plan-explained" TargetMode="External"/><Relationship Id="rId10" Type="http://schemas.openxmlformats.org/officeDocument/2006/relationships/hyperlink" Target="https://www.gov.uk/research-for-development-outputs/fair-society-healthy-lives-the-marmot-review-strategic-review-of-health-inequalities-in-england-post-2010" TargetMode="External"/><Relationship Id="rId4" Type="http://schemas.openxmlformats.org/officeDocument/2006/relationships/hyperlink" Target="https://doi.org/10.1017/S0033291723002660" TargetMode="External"/><Relationship Id="rId9" Type="http://schemas.openxmlformats.org/officeDocument/2006/relationships/hyperlink" Target="https://doi.org/10.3399/bjgp19X700325" TargetMode="External"/><Relationship Id="rId14" Type="http://schemas.openxmlformats.org/officeDocument/2006/relationships/hyperlink" Target="https://digitallibrary.un.org/record/3984725?v=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AF2EF-B6FC-9050-53AC-33F32FE12F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65297" y="647700"/>
            <a:ext cx="3259479" cy="55578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/>
              <a:t>Integrating Mental Health, Wellbeing and Sustainable Development in UK Health and Social Care </a:t>
            </a:r>
            <a:endParaRPr lang="en-US" sz="3600"/>
          </a:p>
        </p:txBody>
      </p:sp>
      <p:pic>
        <p:nvPicPr>
          <p:cNvPr id="5" name="Picture 4" descr="Community Mental Health Engagement with Racially Diverse Populations">
            <a:extLst>
              <a:ext uri="{FF2B5EF4-FFF2-40B4-BE49-F238E27FC236}">
                <a16:creationId xmlns:a16="http://schemas.microsoft.com/office/drawing/2014/main" id="{4099AF6F-73F5-FD56-76D3-C39BFAE600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43" r="26422"/>
          <a:stretch>
            <a:fillRect/>
          </a:stretch>
        </p:blipFill>
        <p:spPr>
          <a:xfrm>
            <a:off x="20" y="-1"/>
            <a:ext cx="4143544" cy="6856413"/>
          </a:xfrm>
          <a:custGeom>
            <a:avLst/>
            <a:gdLst/>
            <a:ahLst/>
            <a:cxnLst/>
            <a:rect l="l" t="t" r="r" b="b"/>
            <a:pathLst>
              <a:path w="4143564" h="6856413">
                <a:moveTo>
                  <a:pt x="0" y="0"/>
                </a:moveTo>
                <a:lnTo>
                  <a:pt x="4141667" y="0"/>
                </a:lnTo>
                <a:lnTo>
                  <a:pt x="4141086" y="145208"/>
                </a:lnTo>
                <a:cubicBezTo>
                  <a:pt x="4109790" y="1611281"/>
                  <a:pt x="3796834" y="3077353"/>
                  <a:pt x="4047199" y="4543426"/>
                </a:cubicBezTo>
                <a:cubicBezTo>
                  <a:pt x="4172382" y="5276463"/>
                  <a:pt x="4156734" y="6009499"/>
                  <a:pt x="4105878" y="6742536"/>
                </a:cubicBezTo>
                <a:lnTo>
                  <a:pt x="4096763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452100F-BC91-63F0-24F4-E95CBB0649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509" y="647700"/>
            <a:ext cx="3662891" cy="55578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7150" indent="-228600" algn="l">
              <a:buFont typeface="Arial" panose="020B0604020202020204" pitchFamily="34" charset="0"/>
              <a:buChar char="•"/>
            </a:pPr>
            <a:r>
              <a:rPr lang="en-US" sz="1800" b="1"/>
              <a:t>Component 1: Presentation </a:t>
            </a:r>
          </a:p>
          <a:p>
            <a:pPr marL="57150" indent="-228600" algn="l">
              <a:buFont typeface="Arial" panose="020B0604020202020204" pitchFamily="34" charset="0"/>
              <a:buChar char="•"/>
            </a:pPr>
            <a:r>
              <a:rPr lang="en-US" sz="1800" b="1"/>
              <a:t>Name: Halima Bibi</a:t>
            </a:r>
          </a:p>
          <a:p>
            <a:pPr marL="57150" indent="-228600" algn="l">
              <a:buFont typeface="Arial" panose="020B0604020202020204" pitchFamily="34" charset="0"/>
              <a:buChar char="•"/>
            </a:pPr>
            <a:r>
              <a:rPr lang="en-US" sz="1800" b="1"/>
              <a:t>Student Number: 2320004</a:t>
            </a:r>
          </a:p>
          <a:p>
            <a:pPr marL="57150" indent="-228600" algn="l">
              <a:buFont typeface="Arial" panose="020B0604020202020204" pitchFamily="34" charset="0"/>
              <a:buChar char="•"/>
            </a:pPr>
            <a:r>
              <a:rPr lang="en-US" sz="1800" b="1"/>
              <a:t>Module Code: BMHP6030</a:t>
            </a:r>
          </a:p>
          <a:p>
            <a:pPr marL="57150" indent="-228600" algn="l">
              <a:buFont typeface="Arial" panose="020B0604020202020204" pitchFamily="34" charset="0"/>
              <a:buChar char="•"/>
            </a:pPr>
            <a:r>
              <a:rPr lang="en-US" sz="1800" b="1"/>
              <a:t>Module Title: Health, Wellbeing and Sustainable Development</a:t>
            </a:r>
          </a:p>
          <a:p>
            <a:pPr marL="57150" indent="-228600" algn="l">
              <a:buFont typeface="Arial" panose="020B0604020202020204" pitchFamily="34" charset="0"/>
              <a:buChar char="•"/>
            </a:pPr>
            <a:r>
              <a:rPr lang="en-US" sz="1800" b="1"/>
              <a:t>Lecturer: Zakkiyah Ahmed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b="1"/>
          </a:p>
        </p:txBody>
      </p:sp>
    </p:spTree>
    <p:extLst>
      <p:ext uri="{BB962C8B-B14F-4D97-AF65-F5344CB8AC3E}">
        <p14:creationId xmlns:p14="http://schemas.microsoft.com/office/powerpoint/2010/main" val="76381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13,581 Introduction Word Royalty-Free Images, Stock Photos &amp; Pictures | Shutterstock">
            <a:extLst>
              <a:ext uri="{FF2B5EF4-FFF2-40B4-BE49-F238E27FC236}">
                <a16:creationId xmlns:a16="http://schemas.microsoft.com/office/drawing/2014/main" id="{7896E074-D744-D1F6-E13F-D6D7066331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036"/>
          <a:stretch>
            <a:fillRect/>
          </a:stretch>
        </p:blipFill>
        <p:spPr>
          <a:xfrm>
            <a:off x="132397" y="0"/>
            <a:ext cx="4693285" cy="1508889"/>
          </a:xfrm>
          <a:prstGeom prst="rect">
            <a:avLst/>
          </a:pr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F7CA648-2512-EE4C-6E3A-43A2B7D235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6985110"/>
              </p:ext>
            </p:extLst>
          </p:nvPr>
        </p:nvGraphicFramePr>
        <p:xfrm>
          <a:off x="-1584960" y="1227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BA0BE897-C4DD-2426-9370-A0480F3F18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8747705"/>
              </p:ext>
            </p:extLst>
          </p:nvPr>
        </p:nvGraphicFramePr>
        <p:xfrm>
          <a:off x="6096000" y="1016000"/>
          <a:ext cx="6299200" cy="4827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0" name="Picture 9" descr="Aims Stock Illustrations – 5,047 Aims Stock Illustrations, Vectors &amp; Clipart - Dreamstime">
            <a:extLst>
              <a:ext uri="{FF2B5EF4-FFF2-40B4-BE49-F238E27FC236}">
                <a16:creationId xmlns:a16="http://schemas.microsoft.com/office/drawing/2014/main" id="{F7424AD7-D6CC-E47C-DBF2-C5AFA4D74C4D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b="16000"/>
          <a:stretch>
            <a:fillRect/>
          </a:stretch>
        </p:blipFill>
        <p:spPr>
          <a:xfrm>
            <a:off x="8275003" y="0"/>
            <a:ext cx="1524000" cy="8534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645ED48-5D9A-1E7D-EF59-520E6BD1F286}"/>
              </a:ext>
            </a:extLst>
          </p:cNvPr>
          <p:cNvSpPr txBox="1"/>
          <p:nvPr/>
        </p:nvSpPr>
        <p:spPr>
          <a:xfrm>
            <a:off x="6543040" y="6071600"/>
            <a:ext cx="5588001" cy="346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Focus: prevention + early intervention + recovery + equity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1FFC9B-8C28-B7BF-AA53-94F555ED811E}"/>
              </a:ext>
            </a:extLst>
          </p:cNvPr>
          <p:cNvSpPr txBox="1"/>
          <p:nvPr/>
        </p:nvSpPr>
        <p:spPr>
          <a:xfrm>
            <a:off x="563880" y="6333210"/>
            <a:ext cx="11226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(Who, 2022)</a:t>
            </a:r>
          </a:p>
        </p:txBody>
      </p:sp>
    </p:spTree>
    <p:extLst>
      <p:ext uri="{BB962C8B-B14F-4D97-AF65-F5344CB8AC3E}">
        <p14:creationId xmlns:p14="http://schemas.microsoft.com/office/powerpoint/2010/main" val="322464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DF213-C437-3689-A41F-2F9F56AC3183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Definitions: Health, Wellbeing and Sustainable Development</a:t>
            </a:r>
            <a:endParaRPr lang="en-GB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4E8B1C-F532-A69D-E289-48471477DDCA}"/>
              </a:ext>
            </a:extLst>
          </p:cNvPr>
          <p:cNvSpPr/>
          <p:nvPr/>
        </p:nvSpPr>
        <p:spPr>
          <a:xfrm>
            <a:off x="558800" y="4031225"/>
            <a:ext cx="2692400" cy="1986115"/>
          </a:xfrm>
          <a:prstGeom prst="rect">
            <a:avLst/>
          </a:prstGeom>
          <a:noFill/>
          <a:ln w="9525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dirty="0"/>
              <a:t>Physical, mental and social wellbeing - not simply the absence of illness.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68D185-352D-DF1A-71CE-2AD9C0B2EF27}"/>
              </a:ext>
            </a:extLst>
          </p:cNvPr>
          <p:cNvSpPr/>
          <p:nvPr/>
        </p:nvSpPr>
        <p:spPr>
          <a:xfrm>
            <a:off x="3403600" y="4031224"/>
            <a:ext cx="2692400" cy="1986117"/>
          </a:xfrm>
          <a:prstGeom prst="rect">
            <a:avLst/>
          </a:prstGeom>
          <a:noFill/>
          <a:ln w="9525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dirty="0"/>
              <a:t>A broader sense of: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dirty="0"/>
              <a:t>Emotional wellbeing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dirty="0"/>
              <a:t>Positive relationships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dirty="0"/>
              <a:t>Purpose and meaning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dirty="0"/>
              <a:t>Resilience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dirty="0"/>
              <a:t>Quality of life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dirty="0"/>
              <a:t>Social participation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D31F741-898E-9D4E-1390-BE24A49C0048}"/>
              </a:ext>
            </a:extLst>
          </p:cNvPr>
          <p:cNvSpPr/>
          <p:nvPr/>
        </p:nvSpPr>
        <p:spPr>
          <a:xfrm>
            <a:off x="6248400" y="4031224"/>
            <a:ext cx="2692400" cy="1986116"/>
          </a:xfrm>
          <a:prstGeom prst="rect">
            <a:avLst/>
          </a:prstGeom>
          <a:noFill/>
          <a:ln w="9525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dirty="0"/>
              <a:t>Meeting the needs of the present without compromising the ability of future generations to meet their own needs.</a:t>
            </a:r>
          </a:p>
          <a:p>
            <a:pPr algn="ctr"/>
            <a:r>
              <a:rPr lang="en-GB" dirty="0">
                <a:ea typeface="Aptos" panose="020B0004020202020204" pitchFamily="34" charset="0"/>
                <a:cs typeface="Times New Roman" panose="02020603050405020304" pitchFamily="18" charset="0"/>
              </a:rPr>
              <a:t>(United Nations, 2015) </a:t>
            </a:r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EB572D4-F6B5-06B0-3558-E6DC16D8C3D1}"/>
              </a:ext>
            </a:extLst>
          </p:cNvPr>
          <p:cNvSpPr/>
          <p:nvPr/>
        </p:nvSpPr>
        <p:spPr>
          <a:xfrm>
            <a:off x="9093200" y="4031224"/>
            <a:ext cx="2692400" cy="1986116"/>
          </a:xfrm>
          <a:prstGeom prst="rect">
            <a:avLst/>
          </a:prstGeom>
          <a:noFill/>
          <a:ln w="9525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>
              <a:buNone/>
            </a:pPr>
            <a:endParaRPr lang="en-GB" dirty="0"/>
          </a:p>
          <a:p>
            <a:pPr algn="ctr">
              <a:buNone/>
            </a:pPr>
            <a:r>
              <a:rPr lang="en-GB" dirty="0"/>
              <a:t>Health → Wellbeing → Participation → Sustainable Communities</a:t>
            </a:r>
          </a:p>
          <a:p>
            <a:pPr algn="ctr"/>
            <a:r>
              <a:rPr lang="en-GB" dirty="0">
                <a:ea typeface="Aptos" panose="020B0004020202020204" pitchFamily="34" charset="0"/>
                <a:cs typeface="Times New Roman" panose="02020603050405020304" pitchFamily="18" charset="0"/>
              </a:rPr>
              <a:t>(United Nations, 2015) </a:t>
            </a:r>
            <a:endParaRPr lang="en-GB" dirty="0"/>
          </a:p>
          <a:p>
            <a:pPr algn="ctr">
              <a:buNone/>
            </a:pPr>
            <a:endParaRPr lang="en-GB" dirty="0"/>
          </a:p>
        </p:txBody>
      </p:sp>
      <p:pic>
        <p:nvPicPr>
          <p:cNvPr id="28" name="Picture 27" descr="Health Images - Free Download on Magnific (formerly Freepik)">
            <a:extLst>
              <a:ext uri="{FF2B5EF4-FFF2-40B4-BE49-F238E27FC236}">
                <a16:creationId xmlns:a16="http://schemas.microsoft.com/office/drawing/2014/main" id="{3CB0A769-CFB2-D6A0-AE8F-CBC6A75CF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656" y="2123440"/>
            <a:ext cx="2198687" cy="1467772"/>
          </a:xfrm>
          <a:prstGeom prst="rect">
            <a:avLst/>
          </a:prstGeom>
        </p:spPr>
      </p:pic>
      <p:pic>
        <p:nvPicPr>
          <p:cNvPr id="29" name="Picture 28" descr="Six Ways To Wellbeing – North Kent Mind">
            <a:extLst>
              <a:ext uri="{FF2B5EF4-FFF2-40B4-BE49-F238E27FC236}">
                <a16:creationId xmlns:a16="http://schemas.microsoft.com/office/drawing/2014/main" id="{B6D0D4B3-2FA9-A3CB-586A-21D3B5438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9040" y="2012772"/>
            <a:ext cx="1621521" cy="1628007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A24EC917-D490-8B44-1F9D-626A0DC06100}"/>
              </a:ext>
            </a:extLst>
          </p:cNvPr>
          <p:cNvSpPr txBox="1"/>
          <p:nvPr/>
        </p:nvSpPr>
        <p:spPr>
          <a:xfrm>
            <a:off x="4137133" y="3587988"/>
            <a:ext cx="14996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Wellbeing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32" name="Picture 31" descr="Sustainable Development Goals - Wikipedia">
            <a:extLst>
              <a:ext uri="{FF2B5EF4-FFF2-40B4-BE49-F238E27FC236}">
                <a16:creationId xmlns:a16="http://schemas.microsoft.com/office/drawing/2014/main" id="{B03410BD-F751-1B42-CE32-38C54F8B67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1441" y="2012772"/>
            <a:ext cx="1874371" cy="1563892"/>
          </a:xfrm>
          <a:prstGeom prst="rect">
            <a:avLst/>
          </a:prstGeom>
        </p:spPr>
      </p:pic>
      <p:pic>
        <p:nvPicPr>
          <p:cNvPr id="33" name="Picture 32" descr="Connection Images - Free Download on Magnific (formerly Freepik)">
            <a:extLst>
              <a:ext uri="{FF2B5EF4-FFF2-40B4-BE49-F238E27FC236}">
                <a16:creationId xmlns:a16="http://schemas.microsoft.com/office/drawing/2014/main" id="{86C57BA5-4DD9-B4AE-1167-2CFD13CB5A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93200" y="2038118"/>
            <a:ext cx="2689019" cy="1649214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3B45A626-E10C-E0DE-B32E-CD4D1FF0BA94}"/>
              </a:ext>
            </a:extLst>
          </p:cNvPr>
          <p:cNvSpPr txBox="1"/>
          <p:nvPr/>
        </p:nvSpPr>
        <p:spPr>
          <a:xfrm>
            <a:off x="9424986" y="3502666"/>
            <a:ext cx="20254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 Connection</a:t>
            </a:r>
          </a:p>
        </p:txBody>
      </p:sp>
    </p:spTree>
    <p:extLst>
      <p:ext uri="{BB962C8B-B14F-4D97-AF65-F5344CB8AC3E}">
        <p14:creationId xmlns:p14="http://schemas.microsoft.com/office/powerpoint/2010/main" val="390321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11" grpId="0" animBg="1"/>
      <p:bldP spid="17" grpId="0" animBg="1"/>
      <p:bldP spid="27" grpId="0" animBg="1"/>
      <p:bldP spid="31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5CEA4E-4D4F-F7BF-E39B-7EEACCD12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Models and Theories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Family Clipart Vector Art, Icons, and Graphics for Free Download">
            <a:extLst>
              <a:ext uri="{FF2B5EF4-FFF2-40B4-BE49-F238E27FC236}">
                <a16:creationId xmlns:a16="http://schemas.microsoft.com/office/drawing/2014/main" id="{27E53860-DE01-A7C9-CC34-E00767627A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374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7" name="Arc 16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Biopsychosocial Assessment Guide for Mental Health">
            <a:extLst>
              <a:ext uri="{FF2B5EF4-FFF2-40B4-BE49-F238E27FC236}">
                <a16:creationId xmlns:a16="http://schemas.microsoft.com/office/drawing/2014/main" id="{00B3AC5A-0FA8-150F-A537-2D97B1234C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532" r="-3" b="-3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graphicFrame>
        <p:nvGraphicFramePr>
          <p:cNvPr id="6" name="TextBox 4">
            <a:extLst>
              <a:ext uri="{FF2B5EF4-FFF2-40B4-BE49-F238E27FC236}">
                <a16:creationId xmlns:a16="http://schemas.microsoft.com/office/drawing/2014/main" id="{60EC2D2D-A6E2-CD51-D21C-69534D3704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4540725"/>
              </p:ext>
            </p:extLst>
          </p:nvPr>
        </p:nvGraphicFramePr>
        <p:xfrm>
          <a:off x="838201" y="1825625"/>
          <a:ext cx="509219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3254263-D806-6AEB-0A50-1B2EE1C51ABD}"/>
              </a:ext>
            </a:extLst>
          </p:cNvPr>
          <p:cNvSpPr txBox="1"/>
          <p:nvPr/>
        </p:nvSpPr>
        <p:spPr>
          <a:xfrm>
            <a:off x="3426756" y="2807855"/>
            <a:ext cx="9414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(Bolton, 2023) </a:t>
            </a:r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F45A37-D6E6-BD96-4125-BC94B32F1754}"/>
              </a:ext>
            </a:extLst>
          </p:cNvPr>
          <p:cNvSpPr txBox="1"/>
          <p:nvPr/>
        </p:nvSpPr>
        <p:spPr>
          <a:xfrm>
            <a:off x="5225581" y="2857314"/>
            <a:ext cx="9414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(Bolton, 2023) </a:t>
            </a:r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5C3B6E-D0EB-11E4-CA34-F5F70B957B9F}"/>
              </a:ext>
            </a:extLst>
          </p:cNvPr>
          <p:cNvSpPr txBox="1"/>
          <p:nvPr/>
        </p:nvSpPr>
        <p:spPr>
          <a:xfrm>
            <a:off x="1677709" y="4001294"/>
            <a:ext cx="9414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(Bolton, 2023) </a:t>
            </a:r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147EBE-707D-3847-E49D-C889EC19E1A3}"/>
              </a:ext>
            </a:extLst>
          </p:cNvPr>
          <p:cNvSpPr txBox="1"/>
          <p:nvPr/>
        </p:nvSpPr>
        <p:spPr>
          <a:xfrm>
            <a:off x="5309239" y="4392754"/>
            <a:ext cx="12423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+mn-lt"/>
              </a:rPr>
              <a:t>(Dahlgren and Whitehead, 2021)</a:t>
            </a:r>
            <a:endParaRPr lang="en-GB" sz="1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00042E-60D5-C216-AF1E-70CE70FF7E61}"/>
              </a:ext>
            </a:extLst>
          </p:cNvPr>
          <p:cNvSpPr txBox="1"/>
          <p:nvPr/>
        </p:nvSpPr>
        <p:spPr>
          <a:xfrm>
            <a:off x="838201" y="5651102"/>
            <a:ext cx="1637915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+mn-lt"/>
              </a:rPr>
              <a:t>(Dahlgren and Whitehead, 2021)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88339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7" grpId="0"/>
      <p:bldP spid="15" grpId="0" animBg="1"/>
      <p:bldP spid="17" grpId="0" animBg="1"/>
      <p:bldGraphic spid="6" grpId="0">
        <p:bldAsOne/>
      </p:bldGraphic>
      <p:bldP spid="3" grpId="0"/>
      <p:bldP spid="9" grpId="0"/>
      <p:bldP spid="11" grpId="0"/>
      <p:bldP spid="14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61FF6-4BA4-620F-039C-7A77B8A71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40" y="1138265"/>
            <a:ext cx="4544762" cy="14011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000" b="1" kern="1200">
                <a:latin typeface="+mj-lt"/>
                <a:ea typeface="+mj-ea"/>
                <a:cs typeface="+mj-cs"/>
              </a:rPr>
              <a:t>History of the Sustainable Development Goals</a:t>
            </a:r>
            <a:endParaRPr lang="en-US" sz="3000" kern="1200">
              <a:latin typeface="+mj-lt"/>
              <a:ea typeface="+mj-ea"/>
              <a:cs typeface="+mj-cs"/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 descr="The History of Sustainable Development Goals (SDGs)">
            <a:extLst>
              <a:ext uri="{FF2B5EF4-FFF2-40B4-BE49-F238E27FC236}">
                <a16:creationId xmlns:a16="http://schemas.microsoft.com/office/drawing/2014/main" id="{205DAA29-51FF-9B0D-10E4-EA13F4A873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780" y="771753"/>
            <a:ext cx="5316095" cy="5316095"/>
          </a:xfrm>
          <a:prstGeom prst="rect">
            <a:avLst/>
          </a:pr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ABB5046-5D75-A9B4-D0B4-D9176EAE40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6276523"/>
              </p:ext>
            </p:extLst>
          </p:nvPr>
        </p:nvGraphicFramePr>
        <p:xfrm>
          <a:off x="761840" y="2551176"/>
          <a:ext cx="4544762" cy="3602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A2E860C-7202-310F-10DF-FDE419CAAF54}"/>
              </a:ext>
            </a:extLst>
          </p:cNvPr>
          <p:cNvSpPr txBox="1"/>
          <p:nvPr/>
        </p:nvSpPr>
        <p:spPr>
          <a:xfrm>
            <a:off x="1705169" y="5901581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(United Nations, 2015)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84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F73F4-20D9-8D21-F115-ED4071992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SDG 3: Good Health and Well-being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78B61E1-86DA-6816-BE42-3B9346BFEC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266079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826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6" grpId="0" animBg="1"/>
      <p:bldP spid="18" grpId="0" animBg="1"/>
      <p:bldP spid="2" grpId="0"/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ED25F-5C7F-BB47-7C2C-5E5ED2CAA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UK Policies, Strategies and Legislation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 descr="UK Company Law Changes | The Economic Crime and Transparency Act">
            <a:extLst>
              <a:ext uri="{FF2B5EF4-FFF2-40B4-BE49-F238E27FC236}">
                <a16:creationId xmlns:a16="http://schemas.microsoft.com/office/drawing/2014/main" id="{E42E41E1-9C6B-941F-EA46-92C5344913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7" r="-6" b="-6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D1F76B89-10C8-505F-E67E-02CCC1A9C0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9021956"/>
              </p:ext>
            </p:extLst>
          </p:nvPr>
        </p:nvGraphicFramePr>
        <p:xfrm>
          <a:off x="6797004" y="670559"/>
          <a:ext cx="4555782" cy="54450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4E203F2-D97A-412F-B6C5-462AE249309E}"/>
              </a:ext>
            </a:extLst>
          </p:cNvPr>
          <p:cNvSpPr txBox="1"/>
          <p:nvPr/>
        </p:nvSpPr>
        <p:spPr>
          <a:xfrm>
            <a:off x="9249632" y="1744979"/>
            <a:ext cx="22834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200" dirty="0"/>
              <a:t>Charles et al., (2019)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5BDE03-D444-7A3A-0F5E-FCC562ECDABF}"/>
              </a:ext>
            </a:extLst>
          </p:cNvPr>
          <p:cNvSpPr txBox="1"/>
          <p:nvPr/>
        </p:nvSpPr>
        <p:spPr>
          <a:xfrm>
            <a:off x="7772399" y="6048941"/>
            <a:ext cx="610222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>
                <a:effectLst/>
                <a:latin typeface="+mn-lt"/>
              </a:rPr>
              <a:t>(Department of Health and Social Care, 2023)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31695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2" grpId="0"/>
      <p:bldGraphic spid="7" grpId="0">
        <p:bldAsOne/>
      </p:bldGraphic>
      <p:bldP spid="4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1F3051D0-C36A-9E5F-4FC2-5F406E72D8F2}"/>
              </a:ext>
            </a:extLst>
          </p:cNvPr>
          <p:cNvSpPr txBox="1"/>
          <p:nvPr/>
        </p:nvSpPr>
        <p:spPr>
          <a:xfrm>
            <a:off x="404784" y="3123581"/>
            <a:ext cx="2700020" cy="2899383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does it support?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Common mental health difficulties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Low mood and difficult feelings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Depression, including postnatal depression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Anxiety, including social anxiety and panic disorder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Phobias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PTSD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Body Dysmorphic Disorder (BDD)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403A50B-C62A-3BE3-70E3-5FEB8B36CEBD}"/>
              </a:ext>
            </a:extLst>
          </p:cNvPr>
          <p:cNvSpPr txBox="1"/>
          <p:nvPr/>
        </p:nvSpPr>
        <p:spPr>
          <a:xfrm>
            <a:off x="3276427" y="3887517"/>
            <a:ext cx="2700020" cy="1480726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Support with physical health conditions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Coping with long-term health conditions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Chronic pain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Irritable bowel syndrome (IBS)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2567A5F-B17E-2B37-24AB-F92C66041A6C}"/>
              </a:ext>
            </a:extLst>
          </p:cNvPr>
          <p:cNvSpPr txBox="1"/>
          <p:nvPr/>
        </p:nvSpPr>
        <p:spPr>
          <a:xfrm>
            <a:off x="6121395" y="3603785"/>
            <a:ext cx="2700020" cy="2048189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Other mental health conditions</a:t>
            </a:r>
            <a:b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Usually require referral to specialist services: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Eating disorders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Bipolar disorder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Personality disorders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Psychosis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Drug and alcohol problems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EAF824B-D32D-0077-D68B-28F7F0E7783D}"/>
              </a:ext>
            </a:extLst>
          </p:cNvPr>
          <p:cNvSpPr txBox="1"/>
          <p:nvPr/>
        </p:nvSpPr>
        <p:spPr>
          <a:xfrm>
            <a:off x="8966363" y="3938812"/>
            <a:ext cx="2700020" cy="1378134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Why is it important?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intervention → Treatment → Recovery → Improved wellbeing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667,143 adults completed treatment in 2024/25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(NHS England, 2025)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6" name="Picture 25" descr="308,537 Support Word Royalty-Free Images, Stock Photos &amp; Pictures | Shutterstock">
            <a:extLst>
              <a:ext uri="{FF2B5EF4-FFF2-40B4-BE49-F238E27FC236}">
                <a16:creationId xmlns:a16="http://schemas.microsoft.com/office/drawing/2014/main" id="{5D5DC326-AC47-332A-E62F-0625774E0B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2765" b="11714"/>
          <a:stretch>
            <a:fillRect/>
          </a:stretch>
        </p:blipFill>
        <p:spPr>
          <a:xfrm>
            <a:off x="617120" y="2111390"/>
            <a:ext cx="2275347" cy="909302"/>
          </a:xfrm>
          <a:prstGeom prst="rect">
            <a:avLst/>
          </a:prstGeom>
        </p:spPr>
      </p:pic>
      <p:pic>
        <p:nvPicPr>
          <p:cNvPr id="27" name="Picture 26" descr="Are physical health issues signs of mental strain?">
            <a:extLst>
              <a:ext uri="{FF2B5EF4-FFF2-40B4-BE49-F238E27FC236}">
                <a16:creationId xmlns:a16="http://schemas.microsoft.com/office/drawing/2014/main" id="{E87ED392-80B8-C7A2-94A4-6E540875E1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8457" y="1790872"/>
            <a:ext cx="2009285" cy="2009285"/>
          </a:xfrm>
          <a:prstGeom prst="rect">
            <a:avLst/>
          </a:prstGeom>
        </p:spPr>
      </p:pic>
      <p:pic>
        <p:nvPicPr>
          <p:cNvPr id="28" name="Picture 27" descr="Ways To Take Care Of Your Mental Health |">
            <a:extLst>
              <a:ext uri="{FF2B5EF4-FFF2-40B4-BE49-F238E27FC236}">
                <a16:creationId xmlns:a16="http://schemas.microsoft.com/office/drawing/2014/main" id="{E9EAE161-FB2B-C4C3-A08B-2C37750D90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732" y="2132732"/>
            <a:ext cx="2362274" cy="1325564"/>
          </a:xfrm>
          <a:prstGeom prst="rect">
            <a:avLst/>
          </a:prstGeom>
        </p:spPr>
      </p:pic>
      <p:pic>
        <p:nvPicPr>
          <p:cNvPr id="29" name="Picture 28" descr="21,800+ Important Sticker Stock Photos and Royalty-Free Pictures - iStock">
            <a:extLst>
              <a:ext uri="{FF2B5EF4-FFF2-40B4-BE49-F238E27FC236}">
                <a16:creationId xmlns:a16="http://schemas.microsoft.com/office/drawing/2014/main" id="{B2BC5EC9-BB46-EC22-86BD-7E2A50E5D0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11996" y="2519137"/>
            <a:ext cx="1865376" cy="1185672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DBA96C2-8AAA-454B-A7F3-B64CD71D9EE7}"/>
              </a:ext>
            </a:extLst>
          </p:cNvPr>
          <p:cNvSpPr/>
          <p:nvPr/>
        </p:nvSpPr>
        <p:spPr>
          <a:xfrm>
            <a:off x="0" y="0"/>
            <a:ext cx="12192000" cy="11176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2" name="Picture 31" descr="NHS Talking Therapies for Anxiety and Depression, the new name for IAPT | OCD-UK">
            <a:extLst>
              <a:ext uri="{FF2B5EF4-FFF2-40B4-BE49-F238E27FC236}">
                <a16:creationId xmlns:a16="http://schemas.microsoft.com/office/drawing/2014/main" id="{5919EB19-D491-158A-8557-7D190EACD2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14560" y="-56748"/>
            <a:ext cx="2387600" cy="1796313"/>
          </a:xfrm>
          <a:prstGeom prst="rect">
            <a:avLst/>
          </a:prstGeom>
        </p:spPr>
      </p:pic>
      <p:sp>
        <p:nvSpPr>
          <p:cNvPr id="35" name="Title 1">
            <a:extLst>
              <a:ext uri="{FF2B5EF4-FFF2-40B4-BE49-F238E27FC236}">
                <a16:creationId xmlns:a16="http://schemas.microsoft.com/office/drawing/2014/main" id="{F2C91D43-931C-A68F-3324-282B59EB7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784" y="-103982"/>
            <a:ext cx="8971279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Case Study 1: NHS Talking Therapies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624F6E-4E06-2753-09B5-561730830590}"/>
              </a:ext>
            </a:extLst>
          </p:cNvPr>
          <p:cNvSpPr txBox="1"/>
          <p:nvPr/>
        </p:nvSpPr>
        <p:spPr>
          <a:xfrm>
            <a:off x="1028699" y="6281427"/>
            <a:ext cx="145324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(NHS England, 2025) </a:t>
            </a:r>
            <a:endParaRPr lang="en-GB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0F5274-C289-7D48-E53D-E0D83AE059DD}"/>
              </a:ext>
            </a:extLst>
          </p:cNvPr>
          <p:cNvSpPr txBox="1"/>
          <p:nvPr/>
        </p:nvSpPr>
        <p:spPr>
          <a:xfrm>
            <a:off x="3970952" y="5521169"/>
            <a:ext cx="145324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(NHS England, 2025) </a:t>
            </a:r>
            <a:endParaRPr lang="en-GB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4F0890-B0E3-A8A1-2A86-0EF208CEB543}"/>
              </a:ext>
            </a:extLst>
          </p:cNvPr>
          <p:cNvSpPr txBox="1"/>
          <p:nvPr/>
        </p:nvSpPr>
        <p:spPr>
          <a:xfrm>
            <a:off x="6630177" y="5797463"/>
            <a:ext cx="145324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(NHS England, 2025)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747718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1" grpId="0" animBg="1"/>
      <p:bldP spid="23" grpId="0" animBg="1"/>
      <p:bldP spid="25" grpId="0" animBg="1"/>
      <p:bldP spid="30" grpId="0" animBg="1"/>
      <p:bldP spid="35" grpId="0"/>
      <p:bldP spid="3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9A2207B2-2CD6-0A63-827D-98BBEE7C6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5999" cy="6858000"/>
          </a:xfrm>
          <a:prstGeom prst="rect">
            <a:avLst/>
          </a:prstGeom>
          <a:solidFill>
            <a:schemeClr val="bg1">
              <a:lumMod val="95000"/>
              <a:alpha val="88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7F35244-1BC3-F7B1-E4A5-261CC9927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381" y="0"/>
            <a:ext cx="123362" cy="6858000"/>
            <a:chOff x="12068638" y="0"/>
            <a:chExt cx="123362" cy="6858000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607F3546-4E8B-A6BA-DB6C-B11B9BDC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D8A56EF-16D3-581E-542C-13F0A22C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 descr="BBC Sing! community choir on song at Belfast's Ulster Hall - BBC News">
            <a:extLst>
              <a:ext uri="{FF2B5EF4-FFF2-40B4-BE49-F238E27FC236}">
                <a16:creationId xmlns:a16="http://schemas.microsoft.com/office/drawing/2014/main" id="{DB5763EE-6146-70C7-9754-F4CD77B50D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48" r="11593" b="1"/>
          <a:stretch>
            <a:fillRect/>
          </a:stretch>
        </p:blipFill>
        <p:spPr>
          <a:xfrm>
            <a:off x="225574" y="1955718"/>
            <a:ext cx="2039757" cy="1831735"/>
          </a:xfrm>
          <a:prstGeom prst="rect">
            <a:avLst/>
          </a:prstGeom>
        </p:spPr>
      </p:pic>
      <p:pic>
        <p:nvPicPr>
          <p:cNvPr id="10" name="Picture 9" descr="How gardening can make you feel part of a community - Thrive">
            <a:extLst>
              <a:ext uri="{FF2B5EF4-FFF2-40B4-BE49-F238E27FC236}">
                <a16:creationId xmlns:a16="http://schemas.microsoft.com/office/drawing/2014/main" id="{E0B59348-8489-9162-630C-C5B463BF08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82" r="11035"/>
          <a:stretch>
            <a:fillRect/>
          </a:stretch>
        </p:blipFill>
        <p:spPr>
          <a:xfrm>
            <a:off x="3772422" y="1617943"/>
            <a:ext cx="2028173" cy="1824953"/>
          </a:xfrm>
          <a:prstGeom prst="rect">
            <a:avLst/>
          </a:prstGeom>
        </p:spPr>
      </p:pic>
      <p:pic>
        <p:nvPicPr>
          <p:cNvPr id="11" name="Picture 10" descr="Shared Reading in Communities - The Reader">
            <a:extLst>
              <a:ext uri="{FF2B5EF4-FFF2-40B4-BE49-F238E27FC236}">
                <a16:creationId xmlns:a16="http://schemas.microsoft.com/office/drawing/2014/main" id="{DB2A0E1A-EF4A-EC36-DCCA-DC29A863F3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922" r="14895"/>
          <a:stretch>
            <a:fillRect/>
          </a:stretch>
        </p:blipFill>
        <p:spPr>
          <a:xfrm>
            <a:off x="597216" y="4595733"/>
            <a:ext cx="2039757" cy="1835377"/>
          </a:xfrm>
          <a:prstGeom prst="rect">
            <a:avLst/>
          </a:prstGeom>
        </p:spPr>
      </p:pic>
      <p:pic>
        <p:nvPicPr>
          <p:cNvPr id="8" name="Picture 7" descr="Community Kickabout – Recreational Football in Hemel Hempstead, for Men  (Over 30) and Women (no age limit)">
            <a:extLst>
              <a:ext uri="{FF2B5EF4-FFF2-40B4-BE49-F238E27FC236}">
                <a16:creationId xmlns:a16="http://schemas.microsoft.com/office/drawing/2014/main" id="{7D753D23-C0F3-15BD-0E6A-D23C6EA4224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564" r="6137" b="4"/>
          <a:stretch>
            <a:fillRect/>
          </a:stretch>
        </p:blipFill>
        <p:spPr>
          <a:xfrm>
            <a:off x="3179390" y="4000549"/>
            <a:ext cx="2028173" cy="18286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E0881B-F019-B55E-83AD-CBC0E1F01A4C}"/>
              </a:ext>
            </a:extLst>
          </p:cNvPr>
          <p:cNvSpPr txBox="1"/>
          <p:nvPr/>
        </p:nvSpPr>
        <p:spPr>
          <a:xfrm>
            <a:off x="6995123" y="320244"/>
            <a:ext cx="4493927" cy="175699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What is social prescribing?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Social prescribing connects people with non-clinical community activities to support their social, emotional and psychological well-being. It can complement, rather than replace, clinical mental health care.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E234FCF-FC35-176E-A06C-DE828F0DD897}"/>
              </a:ext>
            </a:extLst>
          </p:cNvPr>
          <p:cNvSpPr txBox="1"/>
          <p:nvPr/>
        </p:nvSpPr>
        <p:spPr>
          <a:xfrm>
            <a:off x="6194087" y="2250950"/>
            <a:ext cx="6096000" cy="1077218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600" b="1" dirty="0"/>
              <a:t>Evidence: </a:t>
            </a:r>
            <a:r>
              <a:rPr lang="en-GB" sz="1600" b="1" dirty="0" err="1"/>
              <a:t>Aughterson</a:t>
            </a:r>
            <a:r>
              <a:rPr lang="en-GB" sz="1600" b="1" dirty="0"/>
              <a:t> et al. (2024)</a:t>
            </a:r>
          </a:p>
          <a:p>
            <a:pPr>
              <a:buNone/>
            </a:pPr>
            <a:r>
              <a:rPr lang="en-GB" sz="1600" dirty="0"/>
              <a:t>A qualitative ethnographic study exploring four community groups in London, including people experiencing different mental health difficulties.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0EC152-5377-3E72-7671-E5DC3EC05673}"/>
              </a:ext>
            </a:extLst>
          </p:cNvPr>
          <p:cNvSpPr/>
          <p:nvPr/>
        </p:nvSpPr>
        <p:spPr>
          <a:xfrm>
            <a:off x="6841988" y="3642556"/>
            <a:ext cx="2164080" cy="84027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buNone/>
            </a:pPr>
            <a:r>
              <a:rPr lang="en-GB" sz="1200" b="1" dirty="0"/>
              <a:t> Social benefits</a:t>
            </a:r>
          </a:p>
          <a:p>
            <a:pPr>
              <a:buNone/>
            </a:pPr>
            <a:r>
              <a:rPr lang="en-GB" sz="1200" dirty="0"/>
              <a:t>Friendships, social support and reduced loneliness</a:t>
            </a:r>
          </a:p>
          <a:p>
            <a:pPr algn="ctr"/>
            <a:endParaRPr lang="en-GB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158F4A-A81C-E24A-5979-0FE27F2C89BC}"/>
              </a:ext>
            </a:extLst>
          </p:cNvPr>
          <p:cNvSpPr txBox="1"/>
          <p:nvPr/>
        </p:nvSpPr>
        <p:spPr>
          <a:xfrm>
            <a:off x="6173767" y="5485998"/>
            <a:ext cx="613664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600" b="1" dirty="0"/>
              <a:t>Link to sustainable development</a:t>
            </a:r>
          </a:p>
          <a:p>
            <a:pPr>
              <a:buNone/>
            </a:pPr>
            <a:r>
              <a:rPr lang="en-GB" sz="1600" dirty="0"/>
              <a:t>Community-based support may strengthen social connections and complement clinical services. Its benefits depend partly on accessible, suitable and adequately supported local groups.</a:t>
            </a:r>
          </a:p>
        </p:txBody>
      </p:sp>
      <p:pic>
        <p:nvPicPr>
          <p:cNvPr id="30" name="Graphic 29" descr="Social distancing outline">
            <a:extLst>
              <a:ext uri="{FF2B5EF4-FFF2-40B4-BE49-F238E27FC236}">
                <a16:creationId xmlns:a16="http://schemas.microsoft.com/office/drawing/2014/main" id="{CF64F0D4-5A93-546D-6B41-49EDEC1F67B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64608" y="3743658"/>
            <a:ext cx="577380" cy="577380"/>
          </a:xfrm>
          <a:prstGeom prst="rect">
            <a:avLst/>
          </a:prstGeom>
        </p:spPr>
      </p:pic>
      <p:pic>
        <p:nvPicPr>
          <p:cNvPr id="35" name="Graphic 34" descr="Badge Heart outline">
            <a:extLst>
              <a:ext uri="{FF2B5EF4-FFF2-40B4-BE49-F238E27FC236}">
                <a16:creationId xmlns:a16="http://schemas.microsoft.com/office/drawing/2014/main" id="{1566790B-3D61-7459-255F-CF70C7D412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155005" y="3642556"/>
            <a:ext cx="616723" cy="616723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197E7756-1AD2-96CF-EAB9-DA690A34CD5C}"/>
              </a:ext>
            </a:extLst>
          </p:cNvPr>
          <p:cNvSpPr/>
          <p:nvPr/>
        </p:nvSpPr>
        <p:spPr>
          <a:xfrm>
            <a:off x="9920665" y="3538221"/>
            <a:ext cx="2164080" cy="84027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200" b="1" dirty="0"/>
              <a:t>Psychological benefits</a:t>
            </a:r>
          </a:p>
          <a:p>
            <a:r>
              <a:rPr lang="en-GB" sz="1200" dirty="0"/>
              <a:t>Confidence, self-esteem and sense of purpose</a:t>
            </a:r>
          </a:p>
        </p:txBody>
      </p:sp>
      <p:pic>
        <p:nvPicPr>
          <p:cNvPr id="44" name="Graphic 43" descr="Plant With Roots outline">
            <a:extLst>
              <a:ext uri="{FF2B5EF4-FFF2-40B4-BE49-F238E27FC236}">
                <a16:creationId xmlns:a16="http://schemas.microsoft.com/office/drawing/2014/main" id="{22A64677-D77D-1E56-4E68-F18782EACD9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264608" y="4583931"/>
            <a:ext cx="577380" cy="57738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7CB3C789-2A7D-379B-CDA3-142E92A9A3B2}"/>
              </a:ext>
            </a:extLst>
          </p:cNvPr>
          <p:cNvSpPr/>
          <p:nvPr/>
        </p:nvSpPr>
        <p:spPr>
          <a:xfrm>
            <a:off x="6911717" y="4482829"/>
            <a:ext cx="2164080" cy="84027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buNone/>
            </a:pPr>
            <a:r>
              <a:rPr lang="en-GB" sz="1200" b="1" dirty="0"/>
              <a:t>Community benefits</a:t>
            </a:r>
          </a:p>
          <a:p>
            <a:pPr>
              <a:buNone/>
            </a:pPr>
            <a:r>
              <a:rPr lang="en-GB" sz="1200" dirty="0"/>
              <a:t>Participation, belonging and meaningful routines</a:t>
            </a:r>
          </a:p>
        </p:txBody>
      </p:sp>
      <p:pic>
        <p:nvPicPr>
          <p:cNvPr id="48" name="Graphic 47" descr="Scales of justice outline">
            <a:extLst>
              <a:ext uri="{FF2B5EF4-FFF2-40B4-BE49-F238E27FC236}">
                <a16:creationId xmlns:a16="http://schemas.microsoft.com/office/drawing/2014/main" id="{3A50EE77-3132-6FC4-93BE-26ACDE4F90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174676" y="4482829"/>
            <a:ext cx="577380" cy="57738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DF936638-6D8A-704B-D2DB-967A9358B101}"/>
              </a:ext>
            </a:extLst>
          </p:cNvPr>
          <p:cNvSpPr/>
          <p:nvPr/>
        </p:nvSpPr>
        <p:spPr>
          <a:xfrm>
            <a:off x="9850935" y="4420529"/>
            <a:ext cx="2164080" cy="84027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buNone/>
            </a:pPr>
            <a:r>
              <a:rPr lang="en-GB" sz="1200" b="1" dirty="0"/>
              <a:t>Critical limitation</a:t>
            </a:r>
          </a:p>
          <a:p>
            <a:pPr>
              <a:buNone/>
            </a:pPr>
            <a:r>
              <a:rPr lang="en-GB" sz="1200" dirty="0"/>
              <a:t>Only four London groups were studied, limiting generalisability.</a:t>
            </a:r>
          </a:p>
        </p:txBody>
      </p:sp>
      <p:sp>
        <p:nvSpPr>
          <p:cNvPr id="55" name="Title 1">
            <a:extLst>
              <a:ext uri="{FF2B5EF4-FFF2-40B4-BE49-F238E27FC236}">
                <a16:creationId xmlns:a16="http://schemas.microsoft.com/office/drawing/2014/main" id="{9400BD63-E764-1146-BE72-5C71916F55C3}"/>
              </a:ext>
            </a:extLst>
          </p:cNvPr>
          <p:cNvSpPr txBox="1">
            <a:spLocks/>
          </p:cNvSpPr>
          <p:nvPr/>
        </p:nvSpPr>
        <p:spPr>
          <a:xfrm>
            <a:off x="1111358" y="101489"/>
            <a:ext cx="4493927" cy="11460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/>
              <a:t>Case Study 2: Social Prescribing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B61B77F-B744-327F-0D9A-75F2CB8F20B3}"/>
              </a:ext>
            </a:extLst>
          </p:cNvPr>
          <p:cNvSpPr/>
          <p:nvPr/>
        </p:nvSpPr>
        <p:spPr>
          <a:xfrm>
            <a:off x="3245573" y="5618105"/>
            <a:ext cx="2039757" cy="81300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buNone/>
            </a:pPr>
            <a:r>
              <a:rPr lang="en-GB" sz="1200" b="1" dirty="0"/>
              <a:t>Football</a:t>
            </a:r>
            <a:r>
              <a:rPr lang="en-GB" sz="1200" dirty="0"/>
              <a:t> — teamwork and connection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6BE1DA6D-D2D6-32CB-9D08-775ED6DE7C3B}"/>
              </a:ext>
            </a:extLst>
          </p:cNvPr>
          <p:cNvSpPr/>
          <p:nvPr/>
        </p:nvSpPr>
        <p:spPr>
          <a:xfrm>
            <a:off x="663398" y="6220199"/>
            <a:ext cx="2039757" cy="81300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buNone/>
            </a:pPr>
            <a:r>
              <a:rPr lang="en-GB" sz="1200" b="1" dirty="0"/>
              <a:t>Reading groups </a:t>
            </a:r>
            <a:r>
              <a:rPr lang="en-GB" sz="1200" dirty="0"/>
              <a:t>— discussion and belonging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5BE11E36-99CD-01B3-F18F-75B3A1CA4495}"/>
              </a:ext>
            </a:extLst>
          </p:cNvPr>
          <p:cNvSpPr/>
          <p:nvPr/>
        </p:nvSpPr>
        <p:spPr>
          <a:xfrm>
            <a:off x="190710" y="3607524"/>
            <a:ext cx="2039757" cy="81300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buNone/>
            </a:pPr>
            <a:r>
              <a:rPr lang="en-GB" sz="1200" b="1" dirty="0"/>
              <a:t>Singing</a:t>
            </a:r>
            <a:r>
              <a:rPr lang="en-GB" sz="1200" dirty="0"/>
              <a:t> — shared enjoyment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03E72C9D-C2BB-F898-9FE3-56705607C16A}"/>
              </a:ext>
            </a:extLst>
          </p:cNvPr>
          <p:cNvSpPr/>
          <p:nvPr/>
        </p:nvSpPr>
        <p:spPr>
          <a:xfrm>
            <a:off x="3941030" y="3288646"/>
            <a:ext cx="2039757" cy="81300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200" b="1" dirty="0"/>
              <a:t>Gardening</a:t>
            </a:r>
            <a:r>
              <a:rPr lang="en-GB" sz="1200" dirty="0"/>
              <a:t> — routine and purpose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B4D270-58BC-78C9-EEA5-806122BD521B}"/>
              </a:ext>
            </a:extLst>
          </p:cNvPr>
          <p:cNvSpPr txBox="1"/>
          <p:nvPr/>
        </p:nvSpPr>
        <p:spPr>
          <a:xfrm>
            <a:off x="4103137" y="6477763"/>
            <a:ext cx="61535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(Husk et al., 2019)</a:t>
            </a:r>
          </a:p>
        </p:txBody>
      </p:sp>
    </p:spTree>
    <p:extLst>
      <p:ext uri="{BB962C8B-B14F-4D97-AF65-F5344CB8AC3E}">
        <p14:creationId xmlns:p14="http://schemas.microsoft.com/office/powerpoint/2010/main" val="152294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7" grpId="0"/>
      <p:bldP spid="15" grpId="0" animBg="1"/>
      <p:bldP spid="17" grpId="0"/>
      <p:bldP spid="23" grpId="0"/>
      <p:bldP spid="37" grpId="0"/>
      <p:bldP spid="46" grpId="0"/>
      <p:bldP spid="52" grpId="0"/>
      <p:bldP spid="55" grpId="0"/>
      <p:bldP spid="57" grpId="0"/>
      <p:bldP spid="63" grpId="0"/>
      <p:bldP spid="65" grpId="0"/>
      <p:bldP spid="67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39F9E-4203-9EBB-DD17-AE380D29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158" y="-34669"/>
            <a:ext cx="5877560" cy="93165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Applying the Health Belief Model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E5AD4C-CFC3-00AF-155F-6BAF66EE65E4}"/>
              </a:ext>
            </a:extLst>
          </p:cNvPr>
          <p:cNvSpPr txBox="1"/>
          <p:nvPr/>
        </p:nvSpPr>
        <p:spPr>
          <a:xfrm>
            <a:off x="111158" y="564595"/>
            <a:ext cx="7579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Understanding help-seeking behaviours in mental health care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BA6EB17-35EB-47FE-78C3-F904C8E1B908}"/>
              </a:ext>
            </a:extLst>
          </p:cNvPr>
          <p:cNvSpPr/>
          <p:nvPr/>
        </p:nvSpPr>
        <p:spPr>
          <a:xfrm>
            <a:off x="91775" y="1149263"/>
            <a:ext cx="4074762" cy="1357602"/>
          </a:xfrm>
          <a:prstGeom prst="roundRect">
            <a:avLst>
              <a:gd name="adj" fmla="val 22258"/>
            </a:avLst>
          </a:prstGeom>
          <a:solidFill>
            <a:srgbClr val="E1F3F9"/>
          </a:solidFill>
          <a:ln>
            <a:solidFill>
              <a:srgbClr val="E1F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en-GB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27BA06-27B5-5071-E85E-CAE4D513575E}"/>
              </a:ext>
            </a:extLst>
          </p:cNvPr>
          <p:cNvSpPr txBox="1"/>
          <p:nvPr/>
        </p:nvSpPr>
        <p:spPr>
          <a:xfrm>
            <a:off x="1095075" y="1195778"/>
            <a:ext cx="342646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What is the Health Belief Model?</a:t>
            </a:r>
          </a:p>
          <a:p>
            <a:pPr>
              <a:buNone/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A psychological model explaining how people's beliefs and perceptions ca</a:t>
            </a:r>
            <a:r>
              <a:rPr lang="en-GB" sz="1400" dirty="0">
                <a:solidFill>
                  <a:schemeClr val="tx2"/>
                </a:solidFill>
              </a:rPr>
              <a:t>n influence health-related decisions (</a:t>
            </a:r>
            <a:r>
              <a:rPr lang="en-GB" sz="1400" dirty="0" err="1">
                <a:solidFill>
                  <a:schemeClr val="tx2"/>
                </a:solidFill>
              </a:rPr>
              <a:t>Alyafei</a:t>
            </a:r>
            <a:r>
              <a:rPr lang="en-GB" sz="1400" dirty="0">
                <a:solidFill>
                  <a:schemeClr val="tx2"/>
                </a:solidFill>
              </a:rPr>
              <a:t> and Carr, 2024).</a:t>
            </a:r>
          </a:p>
        </p:txBody>
      </p:sp>
      <p:pic>
        <p:nvPicPr>
          <p:cNvPr id="14" name="Picture 13" descr="Mental health icon head heart Black and White Stock Photos &amp; Images - Alamy">
            <a:extLst>
              <a:ext uri="{FF2B5EF4-FFF2-40B4-BE49-F238E27FC236}">
                <a16:creationId xmlns:a16="http://schemas.microsoft.com/office/drawing/2014/main" id="{FC417C7B-9163-7903-7A09-5846A4D31B1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b="10020"/>
          <a:stretch>
            <a:fillRect/>
          </a:stretch>
        </p:blipFill>
        <p:spPr>
          <a:xfrm>
            <a:off x="-35225" y="1097094"/>
            <a:ext cx="1215855" cy="1169551"/>
          </a:xfrm>
          <a:prstGeom prst="rect">
            <a:avLst/>
          </a:prstGeom>
        </p:spPr>
      </p:pic>
      <p:pic>
        <p:nvPicPr>
          <p:cNvPr id="15" name="Picture 14" descr="When Should You Talk To A Therapist And How To Find One">
            <a:extLst>
              <a:ext uri="{FF2B5EF4-FFF2-40B4-BE49-F238E27FC236}">
                <a16:creationId xmlns:a16="http://schemas.microsoft.com/office/drawing/2014/main" id="{5B096074-DC94-D865-74DB-7828904323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57" y="2738276"/>
            <a:ext cx="4074763" cy="2375414"/>
          </a:xfrm>
          <a:prstGeom prst="rect">
            <a:avLst/>
          </a:prstGeom>
        </p:spPr>
      </p:pic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87AB998-7806-49B8-9C98-94259275D93A}"/>
              </a:ext>
            </a:extLst>
          </p:cNvPr>
          <p:cNvSpPr/>
          <p:nvPr/>
        </p:nvSpPr>
        <p:spPr>
          <a:xfrm>
            <a:off x="218440" y="5360908"/>
            <a:ext cx="11770360" cy="1388278"/>
          </a:xfrm>
          <a:prstGeom prst="roundRect">
            <a:avLst>
              <a:gd name="adj" fmla="val 22258"/>
            </a:avLst>
          </a:prstGeom>
          <a:solidFill>
            <a:srgbClr val="E1F3F9"/>
          </a:solidFill>
          <a:ln>
            <a:solidFill>
              <a:srgbClr val="E1F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en-GB" sz="1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2B5F45F-957A-4F66-E519-4406D5AC2806}"/>
              </a:ext>
            </a:extLst>
          </p:cNvPr>
          <p:cNvSpPr txBox="1"/>
          <p:nvPr/>
        </p:nvSpPr>
        <p:spPr>
          <a:xfrm>
            <a:off x="1063773" y="5816886"/>
            <a:ext cx="23531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</a:rPr>
              <a:t>Critical evaluation</a:t>
            </a:r>
          </a:p>
        </p:txBody>
      </p:sp>
      <p:pic>
        <p:nvPicPr>
          <p:cNvPr id="21" name="Graphic 20" descr="Leaf outline">
            <a:extLst>
              <a:ext uri="{FF2B5EF4-FFF2-40B4-BE49-F238E27FC236}">
                <a16:creationId xmlns:a16="http://schemas.microsoft.com/office/drawing/2014/main" id="{01AE32EE-C24C-EF19-12CE-2BEA7B1AF9D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5760" y="5690424"/>
            <a:ext cx="698013" cy="698013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22C0526-54F9-9C5C-08DC-700817A9EF83}"/>
              </a:ext>
            </a:extLst>
          </p:cNvPr>
          <p:cNvCxnSpPr/>
          <p:nvPr/>
        </p:nvCxnSpPr>
        <p:spPr>
          <a:xfrm>
            <a:off x="3271520" y="5629464"/>
            <a:ext cx="0" cy="78603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4C1C3E3E-24C9-38A0-4CA9-954B86BDA368}"/>
              </a:ext>
            </a:extLst>
          </p:cNvPr>
          <p:cNvSpPr txBox="1"/>
          <p:nvPr/>
        </p:nvSpPr>
        <p:spPr>
          <a:xfrm>
            <a:off x="3356611" y="5425747"/>
            <a:ext cx="570611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The Health Belief Model helps explain individual help-seeking behaviour, but it focuses mainly on personal perceptions. A person may want treatment but still be unable to access it due to poverty, transport issues, waiting times, discrimination or lack of appropriate services </a:t>
            </a:r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(</a:t>
            </a:r>
            <a:r>
              <a:rPr lang="en-GB" sz="1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Alyafei</a:t>
            </a:r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and Carr, 2024). 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19B349C4-72D7-524D-4A9E-6BA2C680A9E7}"/>
              </a:ext>
            </a:extLst>
          </p:cNvPr>
          <p:cNvSpPr/>
          <p:nvPr/>
        </p:nvSpPr>
        <p:spPr>
          <a:xfrm>
            <a:off x="8947179" y="5480654"/>
            <a:ext cx="2865120" cy="1083649"/>
          </a:xfrm>
          <a:prstGeom prst="roundRect">
            <a:avLst>
              <a:gd name="adj" fmla="val 771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en-GB" sz="1400" dirty="0"/>
          </a:p>
        </p:txBody>
      </p:sp>
      <p:pic>
        <p:nvPicPr>
          <p:cNvPr id="29" name="Graphic 28" descr="Group of people with solid fill">
            <a:extLst>
              <a:ext uri="{FF2B5EF4-FFF2-40B4-BE49-F238E27FC236}">
                <a16:creationId xmlns:a16="http://schemas.microsoft.com/office/drawing/2014/main" id="{D97D1CB4-C8A4-2972-8945-218989DC488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47179" y="5655590"/>
            <a:ext cx="621171" cy="621171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1B13E24B-F2E5-995C-572B-F2311E637880}"/>
              </a:ext>
            </a:extLst>
          </p:cNvPr>
          <p:cNvSpPr txBox="1"/>
          <p:nvPr/>
        </p:nvSpPr>
        <p:spPr>
          <a:xfrm>
            <a:off x="9759021" y="5577993"/>
            <a:ext cx="199609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Therefore, it should be considered alongside broader social and ecological approaches. 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2BBDDF64-B894-0278-6935-1E78F1B6F873}"/>
              </a:ext>
            </a:extLst>
          </p:cNvPr>
          <p:cNvSpPr/>
          <p:nvPr/>
        </p:nvSpPr>
        <p:spPr>
          <a:xfrm>
            <a:off x="4234718" y="1178288"/>
            <a:ext cx="3640921" cy="1330042"/>
          </a:xfrm>
          <a:prstGeom prst="roundRect">
            <a:avLst>
              <a:gd name="adj" fmla="val 22258"/>
            </a:avLst>
          </a:prstGeom>
          <a:solidFill>
            <a:srgbClr val="E1F3F9"/>
          </a:solidFill>
          <a:ln>
            <a:solidFill>
              <a:srgbClr val="E1F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2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63773F9-395C-0E00-007F-D9ED16A4813E}"/>
              </a:ext>
            </a:extLst>
          </p:cNvPr>
          <p:cNvSpPr txBox="1"/>
          <p:nvPr/>
        </p:nvSpPr>
        <p:spPr>
          <a:xfrm>
            <a:off x="4302760" y="842591"/>
            <a:ext cx="768604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accent1">
                    <a:lumMod val="75000"/>
                  </a:schemeClr>
                </a:solidFill>
              </a:rPr>
              <a:t>The Six Key Components </a:t>
            </a:r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8C98D79-D87F-9339-56E8-826489D93463}"/>
              </a:ext>
            </a:extLst>
          </p:cNvPr>
          <p:cNvSpPr txBox="1"/>
          <p:nvPr/>
        </p:nvSpPr>
        <p:spPr>
          <a:xfrm>
            <a:off x="4910830" y="1241998"/>
            <a:ext cx="275963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Perceived susceptibility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Recognising that they may be experiencing depression or anxiety and could be at risk of a mental health difficulty </a:t>
            </a:r>
            <a:r>
              <a:rPr lang="en-GB" sz="1100" dirty="0">
                <a:solidFill>
                  <a:schemeClr val="tx2"/>
                </a:solidFill>
              </a:rPr>
              <a:t>(</a:t>
            </a:r>
            <a:r>
              <a:rPr lang="en-GB" sz="1100" dirty="0" err="1">
                <a:solidFill>
                  <a:schemeClr val="tx2"/>
                </a:solidFill>
              </a:rPr>
              <a:t>Alyafei</a:t>
            </a:r>
            <a:r>
              <a:rPr lang="en-GB" sz="1100" dirty="0">
                <a:solidFill>
                  <a:schemeClr val="tx2"/>
                </a:solidFill>
              </a:rPr>
              <a:t> and Carr, 2024).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3" name="Graphic 42" descr="User with solid fill">
            <a:extLst>
              <a:ext uri="{FF2B5EF4-FFF2-40B4-BE49-F238E27FC236}">
                <a16:creationId xmlns:a16="http://schemas.microsoft.com/office/drawing/2014/main" id="{616CD1C0-7378-75DE-9A7E-D2C28CD8F3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50194" y="1427828"/>
            <a:ext cx="620195" cy="620195"/>
          </a:xfrm>
          <a:prstGeom prst="rect">
            <a:avLst/>
          </a:prstGeom>
        </p:spPr>
      </p:pic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D2E4FB40-2C42-6427-AE95-11660F20CA4F}"/>
              </a:ext>
            </a:extLst>
          </p:cNvPr>
          <p:cNvSpPr/>
          <p:nvPr/>
        </p:nvSpPr>
        <p:spPr>
          <a:xfrm>
            <a:off x="4250194" y="2630909"/>
            <a:ext cx="3625445" cy="1155532"/>
          </a:xfrm>
          <a:prstGeom prst="roundRect">
            <a:avLst>
              <a:gd name="adj" fmla="val 22258"/>
            </a:avLst>
          </a:prstGeom>
          <a:solidFill>
            <a:srgbClr val="E1F3F9"/>
          </a:solidFill>
          <a:ln>
            <a:solidFill>
              <a:srgbClr val="E1F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2"/>
              </a:solidFill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48CE144-CDC6-9EE1-DA35-61B1F05D6382}"/>
              </a:ext>
            </a:extLst>
          </p:cNvPr>
          <p:cNvSpPr txBox="1"/>
          <p:nvPr/>
        </p:nvSpPr>
        <p:spPr>
          <a:xfrm>
            <a:off x="5007972" y="2747179"/>
            <a:ext cx="2662495" cy="1123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3.    Perceived benefits 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Believing that talking therapy could improve mental health and well-being </a:t>
            </a:r>
            <a:r>
              <a:rPr lang="en-GB" sz="1050" dirty="0">
                <a:solidFill>
                  <a:schemeClr val="tx2"/>
                </a:solidFill>
              </a:rPr>
              <a:t>(</a:t>
            </a:r>
            <a:r>
              <a:rPr lang="en-GB" sz="1050" dirty="0" err="1">
                <a:solidFill>
                  <a:schemeClr val="tx2"/>
                </a:solidFill>
              </a:rPr>
              <a:t>Alyafei</a:t>
            </a:r>
            <a:r>
              <a:rPr lang="en-GB" sz="1050" dirty="0">
                <a:solidFill>
                  <a:schemeClr val="tx2"/>
                </a:solidFill>
              </a:rPr>
              <a:t> and Carr, 2024).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BC0BD30-9275-7B4C-C499-8C83A1298BB8}"/>
              </a:ext>
            </a:extLst>
          </p:cNvPr>
          <p:cNvSpPr/>
          <p:nvPr/>
        </p:nvSpPr>
        <p:spPr>
          <a:xfrm>
            <a:off x="8185883" y="992596"/>
            <a:ext cx="3802917" cy="1375639"/>
          </a:xfrm>
          <a:prstGeom prst="roundRect">
            <a:avLst>
              <a:gd name="adj" fmla="val 22258"/>
            </a:avLst>
          </a:prstGeom>
          <a:solidFill>
            <a:srgbClr val="E1F3F9"/>
          </a:solidFill>
          <a:ln>
            <a:solidFill>
              <a:srgbClr val="E1F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522D5EF-0AA0-9A94-9F73-FF703E075A4C}"/>
              </a:ext>
            </a:extLst>
          </p:cNvPr>
          <p:cNvSpPr txBox="1"/>
          <p:nvPr/>
        </p:nvSpPr>
        <p:spPr>
          <a:xfrm>
            <a:off x="9257764" y="1226757"/>
            <a:ext cx="2664049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2. Perceived Severity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Understanding 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how symptoms affect daily life, including work, relationships, and overall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quality of life </a:t>
            </a:r>
            <a:r>
              <a:rPr lang="en-GB" sz="1100" dirty="0">
                <a:solidFill>
                  <a:schemeClr val="tx2"/>
                </a:solidFill>
              </a:rPr>
              <a:t>(</a:t>
            </a:r>
            <a:r>
              <a:rPr lang="en-GB" sz="1100" dirty="0" err="1">
                <a:solidFill>
                  <a:schemeClr val="tx2"/>
                </a:solidFill>
              </a:rPr>
              <a:t>Alyafei</a:t>
            </a:r>
            <a:r>
              <a:rPr lang="en-GB" sz="1100" dirty="0">
                <a:solidFill>
                  <a:schemeClr val="tx2"/>
                </a:solidFill>
              </a:rPr>
              <a:t> and Carr, 2024).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31B8604B-24B3-102B-DF75-2F9E07795AD2}"/>
              </a:ext>
            </a:extLst>
          </p:cNvPr>
          <p:cNvSpPr/>
          <p:nvPr/>
        </p:nvSpPr>
        <p:spPr>
          <a:xfrm>
            <a:off x="8163870" y="2498020"/>
            <a:ext cx="3802917" cy="1375639"/>
          </a:xfrm>
          <a:prstGeom prst="roundRect">
            <a:avLst>
              <a:gd name="adj" fmla="val 22258"/>
            </a:avLst>
          </a:prstGeom>
          <a:solidFill>
            <a:srgbClr val="FAE7D6"/>
          </a:solidFill>
          <a:ln>
            <a:solidFill>
              <a:srgbClr val="FAE7D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2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61ABD2D-783D-71A5-1F7C-CC040B3724C8}"/>
              </a:ext>
            </a:extLst>
          </p:cNvPr>
          <p:cNvSpPr txBox="1"/>
          <p:nvPr/>
        </p:nvSpPr>
        <p:spPr>
          <a:xfrm>
            <a:off x="9062721" y="2636462"/>
            <a:ext cx="2864774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2">
                    <a:lumMod val="75000"/>
                  </a:schemeClr>
                </a:solidFill>
              </a:rPr>
              <a:t>4. Perceived barriers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Stigma, fear of judgement, waiting times, transport difficulties and concerns about accessing services </a:t>
            </a:r>
            <a:r>
              <a:rPr lang="en-GB" sz="1100" dirty="0">
                <a:solidFill>
                  <a:schemeClr val="tx2"/>
                </a:solidFill>
              </a:rPr>
              <a:t>(</a:t>
            </a:r>
            <a:r>
              <a:rPr lang="en-GB" sz="1100" dirty="0" err="1">
                <a:solidFill>
                  <a:schemeClr val="tx2"/>
                </a:solidFill>
              </a:rPr>
              <a:t>Alyafei</a:t>
            </a:r>
            <a:r>
              <a:rPr lang="en-GB" sz="1100" dirty="0">
                <a:solidFill>
                  <a:schemeClr val="tx2"/>
                </a:solidFill>
              </a:rPr>
              <a:t> and Carr, 2024). </a:t>
            </a:r>
            <a:r>
              <a:rPr lang="en-GB" sz="1100" b="1" dirty="0">
                <a:solidFill>
                  <a:schemeClr val="tx2"/>
                </a:solidFill>
              </a:rPr>
              <a:t> </a:t>
            </a:r>
            <a:endParaRPr lang="en-GB" sz="1400" dirty="0">
              <a:solidFill>
                <a:schemeClr val="tx2"/>
              </a:solidFill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BD8512DF-2160-EA2F-4791-CC1E3674B7F0}"/>
              </a:ext>
            </a:extLst>
          </p:cNvPr>
          <p:cNvSpPr/>
          <p:nvPr/>
        </p:nvSpPr>
        <p:spPr>
          <a:xfrm>
            <a:off x="8255693" y="3944516"/>
            <a:ext cx="3640921" cy="1276298"/>
          </a:xfrm>
          <a:prstGeom prst="roundRect">
            <a:avLst>
              <a:gd name="adj" fmla="val 22258"/>
            </a:avLst>
          </a:prstGeom>
          <a:solidFill>
            <a:srgbClr val="E1F3F9"/>
          </a:solidFill>
          <a:ln>
            <a:solidFill>
              <a:srgbClr val="E1F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2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324478C-0FE9-42B4-0358-25643625D305}"/>
              </a:ext>
            </a:extLst>
          </p:cNvPr>
          <p:cNvSpPr txBox="1"/>
          <p:nvPr/>
        </p:nvSpPr>
        <p:spPr>
          <a:xfrm>
            <a:off x="9057039" y="4086954"/>
            <a:ext cx="2864774" cy="1123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6. Self-efficacy 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Feeling confident in taking the steps needed to access and engage with the service</a:t>
            </a:r>
            <a:r>
              <a:rPr lang="en-GB" sz="11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100" dirty="0">
                <a:solidFill>
                  <a:schemeClr val="tx2"/>
                </a:solidFill>
              </a:rPr>
              <a:t>(</a:t>
            </a:r>
            <a:r>
              <a:rPr lang="en-GB" sz="1100" dirty="0" err="1">
                <a:solidFill>
                  <a:schemeClr val="tx2"/>
                </a:solidFill>
              </a:rPr>
              <a:t>Alyafei</a:t>
            </a:r>
            <a:r>
              <a:rPr lang="en-GB" sz="1100" dirty="0">
                <a:solidFill>
                  <a:schemeClr val="tx2"/>
                </a:solidFill>
              </a:rPr>
              <a:t> and Carr, 2024).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C88506C9-9B35-EBCC-EF05-0F1F9304F4B6}"/>
              </a:ext>
            </a:extLst>
          </p:cNvPr>
          <p:cNvSpPr/>
          <p:nvPr/>
        </p:nvSpPr>
        <p:spPr>
          <a:xfrm>
            <a:off x="4202162" y="3923955"/>
            <a:ext cx="3625446" cy="1295418"/>
          </a:xfrm>
          <a:prstGeom prst="roundRect">
            <a:avLst>
              <a:gd name="adj" fmla="val 22258"/>
            </a:avLst>
          </a:prstGeom>
          <a:solidFill>
            <a:srgbClr val="E1F3F9"/>
          </a:solidFill>
          <a:ln>
            <a:solidFill>
              <a:srgbClr val="E1F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2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18E8E47-49AF-89FE-6B1A-812F9A4C2302}"/>
              </a:ext>
            </a:extLst>
          </p:cNvPr>
          <p:cNvSpPr txBox="1"/>
          <p:nvPr/>
        </p:nvSpPr>
        <p:spPr>
          <a:xfrm>
            <a:off x="5007973" y="4049566"/>
            <a:ext cx="2662494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5.    Cues to action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A referral, GP recommendation, information about the service or a mental health campaign</a:t>
            </a:r>
            <a:r>
              <a:rPr lang="en-GB" sz="105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050" dirty="0">
                <a:solidFill>
                  <a:schemeClr val="tx2"/>
                </a:solidFill>
              </a:rPr>
              <a:t>(</a:t>
            </a:r>
            <a:r>
              <a:rPr lang="en-GB" sz="1050" dirty="0" err="1">
                <a:solidFill>
                  <a:schemeClr val="tx2"/>
                </a:solidFill>
              </a:rPr>
              <a:t>Alyafei</a:t>
            </a:r>
            <a:r>
              <a:rPr lang="en-GB" sz="1050" dirty="0">
                <a:solidFill>
                  <a:schemeClr val="tx2"/>
                </a:solidFill>
              </a:rPr>
              <a:t> and Carr, 2024).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</p:txBody>
      </p:sp>
      <p:pic>
        <p:nvPicPr>
          <p:cNvPr id="46" name="Graphic 45" descr="Checkmark with solid fill">
            <a:extLst>
              <a:ext uri="{FF2B5EF4-FFF2-40B4-BE49-F238E27FC236}">
                <a16:creationId xmlns:a16="http://schemas.microsoft.com/office/drawing/2014/main" id="{A2F1AEC9-99D7-9901-A1AE-81623732328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02760" y="2942059"/>
            <a:ext cx="608070" cy="660931"/>
          </a:xfrm>
          <a:prstGeom prst="rect">
            <a:avLst/>
          </a:prstGeom>
        </p:spPr>
      </p:pic>
      <p:pic>
        <p:nvPicPr>
          <p:cNvPr id="50" name="Graphic 49" descr="Ringer with solid fill">
            <a:extLst>
              <a:ext uri="{FF2B5EF4-FFF2-40B4-BE49-F238E27FC236}">
                <a16:creationId xmlns:a16="http://schemas.microsoft.com/office/drawing/2014/main" id="{1438B63B-56B4-3B8D-CA10-E6652ADF29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302760" y="4065637"/>
            <a:ext cx="703008" cy="703008"/>
          </a:xfrm>
          <a:prstGeom prst="rect">
            <a:avLst/>
          </a:prstGeom>
        </p:spPr>
      </p:pic>
      <p:pic>
        <p:nvPicPr>
          <p:cNvPr id="53" name="Graphic 52" descr="Warning with solid fill">
            <a:extLst>
              <a:ext uri="{FF2B5EF4-FFF2-40B4-BE49-F238E27FC236}">
                <a16:creationId xmlns:a16="http://schemas.microsoft.com/office/drawing/2014/main" id="{1B221EDE-2ADA-C128-2D8A-1DCF58BF4E6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372188" y="1245984"/>
            <a:ext cx="818589" cy="818589"/>
          </a:xfrm>
          <a:prstGeom prst="rect">
            <a:avLst/>
          </a:prstGeom>
        </p:spPr>
      </p:pic>
      <p:pic>
        <p:nvPicPr>
          <p:cNvPr id="55" name="Graphic 54" descr="Warning outline">
            <a:extLst>
              <a:ext uri="{FF2B5EF4-FFF2-40B4-BE49-F238E27FC236}">
                <a16:creationId xmlns:a16="http://schemas.microsoft.com/office/drawing/2014/main" id="{7E9C9995-15F4-8682-E92F-BA5C44F9EF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382020" y="2820528"/>
            <a:ext cx="673510" cy="67351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48EAA5E8-E9D7-1EF5-376D-679E8555F86A}"/>
              </a:ext>
            </a:extLst>
          </p:cNvPr>
          <p:cNvPicPr>
            <a:picLocks noChangeAspect="1"/>
          </p:cNvPicPr>
          <p:nvPr/>
        </p:nvPicPr>
        <p:blipFill>
          <a:blip r:embed="rId11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8372188" y="4183690"/>
            <a:ext cx="690533" cy="690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31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 animBg="1"/>
      <p:bldP spid="13" grpId="0"/>
      <p:bldP spid="17" grpId="0" animBg="1"/>
      <p:bldP spid="19" grpId="0"/>
      <p:bldP spid="25" grpId="0"/>
      <p:bldP spid="27" grpId="0" animBg="1"/>
      <p:bldP spid="33" grpId="0"/>
      <p:bldP spid="35" grpId="0" animBg="1"/>
      <p:bldP spid="39" grpId="0"/>
      <p:bldP spid="41" grpId="0"/>
      <p:bldP spid="47" grpId="0" animBg="1"/>
      <p:bldP spid="49" grpId="0"/>
      <p:bldP spid="16" grpId="0" animBg="1"/>
      <p:bldP spid="20" grpId="0"/>
      <p:bldP spid="28" grpId="0" animBg="1"/>
      <p:bldP spid="31" grpId="0"/>
      <p:bldP spid="34" grpId="0" animBg="1"/>
      <p:bldP spid="37" grpId="0"/>
      <p:bldP spid="40" grpId="0" animBg="1"/>
      <p:bldP spid="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571171F8-62C2-C5DA-40F4-51F2E582B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158" y="-34669"/>
            <a:ext cx="5877560" cy="93165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Social Determinants of Health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BF1C62-7CFC-A47C-EAB8-A247A5041E25}"/>
              </a:ext>
            </a:extLst>
          </p:cNvPr>
          <p:cNvSpPr txBox="1"/>
          <p:nvPr/>
        </p:nvSpPr>
        <p:spPr>
          <a:xfrm>
            <a:off x="111158" y="564595"/>
            <a:ext cx="7579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People do not make health choices in isolation.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7D73EC9-3C61-3817-DB8D-616D4BD7D3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55" t="21157" r="14356" b="25258"/>
          <a:stretch>
            <a:fillRect/>
          </a:stretch>
        </p:blipFill>
        <p:spPr>
          <a:xfrm>
            <a:off x="269113" y="1196366"/>
            <a:ext cx="5324364" cy="3674872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CE51DDC-C352-F22F-4122-18BA93374907}"/>
              </a:ext>
            </a:extLst>
          </p:cNvPr>
          <p:cNvSpPr/>
          <p:nvPr/>
        </p:nvSpPr>
        <p:spPr>
          <a:xfrm>
            <a:off x="5694684" y="431157"/>
            <a:ext cx="6386157" cy="2769243"/>
          </a:xfrm>
          <a:prstGeom prst="roundRect">
            <a:avLst/>
          </a:prstGeom>
          <a:solidFill>
            <a:srgbClr val="ECF7F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063F1A-9D0B-81A0-D6E1-2A98E62E01B8}"/>
              </a:ext>
            </a:extLst>
          </p:cNvPr>
          <p:cNvSpPr txBox="1"/>
          <p:nvPr/>
        </p:nvSpPr>
        <p:spPr>
          <a:xfrm>
            <a:off x="6096000" y="577300"/>
            <a:ext cx="29595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>
                    <a:lumMod val="75000"/>
                  </a:schemeClr>
                </a:solidFill>
              </a:rPr>
              <a:t>Key social determinants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D3C04E1-5303-C84E-048F-D6F7576E3782}"/>
              </a:ext>
            </a:extLst>
          </p:cNvPr>
          <p:cNvSpPr txBox="1"/>
          <p:nvPr/>
        </p:nvSpPr>
        <p:spPr>
          <a:xfrm>
            <a:off x="6380873" y="1180283"/>
            <a:ext cx="1388506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Housing </a:t>
            </a:r>
          </a:p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Safe, stable and affordable homes.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12D7F5D-7C27-7460-50CD-440470613B74}"/>
              </a:ext>
            </a:extLst>
          </p:cNvPr>
          <p:cNvSpPr txBox="1"/>
          <p:nvPr/>
        </p:nvSpPr>
        <p:spPr>
          <a:xfrm>
            <a:off x="6380873" y="2087141"/>
            <a:ext cx="138850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Education</a:t>
            </a:r>
          </a:p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Skills, opportunities and lifelong learning.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06C2CE3-AC5A-CC85-134F-8C9C996C3420}"/>
              </a:ext>
            </a:extLst>
          </p:cNvPr>
          <p:cNvSpPr txBox="1"/>
          <p:nvPr/>
        </p:nvSpPr>
        <p:spPr>
          <a:xfrm>
            <a:off x="8467678" y="1185199"/>
            <a:ext cx="138850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Employment </a:t>
            </a:r>
          </a:p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Fair work, job security and good conditions.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51BFABE-71C4-3A76-DCE3-12EC0331ADED}"/>
              </a:ext>
            </a:extLst>
          </p:cNvPr>
          <p:cNvSpPr txBox="1"/>
          <p:nvPr/>
        </p:nvSpPr>
        <p:spPr>
          <a:xfrm>
            <a:off x="8467678" y="2087141"/>
            <a:ext cx="138850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Relationships</a:t>
            </a:r>
          </a:p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Supportive families, friends and communities.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26EEA71-8CC3-9C97-6F27-8EF6F089108B}"/>
              </a:ext>
            </a:extLst>
          </p:cNvPr>
          <p:cNvSpPr txBox="1"/>
          <p:nvPr/>
        </p:nvSpPr>
        <p:spPr>
          <a:xfrm>
            <a:off x="10591128" y="1173421"/>
            <a:ext cx="138850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Poverty  </a:t>
            </a:r>
          </a:p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Financial security and reduced inequalities.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77A4A96-E203-80D7-6748-E415FA146CFA}"/>
              </a:ext>
            </a:extLst>
          </p:cNvPr>
          <p:cNvSpPr txBox="1"/>
          <p:nvPr/>
        </p:nvSpPr>
        <p:spPr>
          <a:xfrm>
            <a:off x="10591128" y="2087141"/>
            <a:ext cx="138850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Environment  </a:t>
            </a:r>
          </a:p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Clean air, green spaces and safe neighbourhoods.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A3DD7279-D9D7-C985-EBA7-BEF7755B3F96}"/>
              </a:ext>
            </a:extLst>
          </p:cNvPr>
          <p:cNvSpPr/>
          <p:nvPr/>
        </p:nvSpPr>
        <p:spPr>
          <a:xfrm>
            <a:off x="5817013" y="3356292"/>
            <a:ext cx="6263828" cy="1876108"/>
          </a:xfrm>
          <a:prstGeom prst="roundRect">
            <a:avLst/>
          </a:prstGeom>
          <a:solidFill>
            <a:srgbClr val="F0F0FD"/>
          </a:solidFill>
          <a:ln>
            <a:noFill/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E0A1432-E366-3162-1F12-E421E072531B}"/>
              </a:ext>
            </a:extLst>
          </p:cNvPr>
          <p:cNvSpPr txBox="1"/>
          <p:nvPr/>
        </p:nvSpPr>
        <p:spPr>
          <a:xfrm>
            <a:off x="5988718" y="3461110"/>
            <a:ext cx="32103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>
                    <a:lumMod val="75000"/>
                  </a:schemeClr>
                </a:solidFill>
              </a:rPr>
              <a:t>Why it matters for mental health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2780520-36B7-90A4-5898-7F8884BA1ECD}"/>
              </a:ext>
            </a:extLst>
          </p:cNvPr>
          <p:cNvSpPr txBox="1"/>
          <p:nvPr/>
        </p:nvSpPr>
        <p:spPr>
          <a:xfrm>
            <a:off x="8170127" y="3695292"/>
            <a:ext cx="3913106" cy="1358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Health behaviours are shaped by social and environmental circumstances.</a:t>
            </a:r>
          </a:p>
          <a:p>
            <a:pPr marL="171450" indent="-1714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Unrealistic to expect healthy behaviours if there are barriers (e.g. unsafe areas, cost, long waiting hours).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Poverty, violence, disability and inequality increase the risk of mental health problems </a:t>
            </a:r>
          </a:p>
        </p:txBody>
      </p:sp>
      <p:pic>
        <p:nvPicPr>
          <p:cNvPr id="43" name="Graphic 42" descr="Home1 with solid fill">
            <a:extLst>
              <a:ext uri="{FF2B5EF4-FFF2-40B4-BE49-F238E27FC236}">
                <a16:creationId xmlns:a16="http://schemas.microsoft.com/office/drawing/2014/main" id="{34C84D93-A806-2502-DA87-A335B38E63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4684" y="1089818"/>
            <a:ext cx="758172" cy="758172"/>
          </a:xfrm>
          <a:prstGeom prst="rect">
            <a:avLst/>
          </a:prstGeom>
        </p:spPr>
      </p:pic>
      <p:pic>
        <p:nvPicPr>
          <p:cNvPr id="45" name="Graphic 44" descr="Deciduous tree with solid fill">
            <a:extLst>
              <a:ext uri="{FF2B5EF4-FFF2-40B4-BE49-F238E27FC236}">
                <a16:creationId xmlns:a16="http://schemas.microsoft.com/office/drawing/2014/main" id="{DDC3D6FC-6D12-F6BF-6F0B-ABFE2828B6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92829" y="2153731"/>
            <a:ext cx="758172" cy="758172"/>
          </a:xfrm>
          <a:prstGeom prst="rect">
            <a:avLst/>
          </a:prstGeom>
        </p:spPr>
      </p:pic>
      <p:pic>
        <p:nvPicPr>
          <p:cNvPr id="47" name="Graphic 46" descr="Man and woman with solid fill">
            <a:extLst>
              <a:ext uri="{FF2B5EF4-FFF2-40B4-BE49-F238E27FC236}">
                <a16:creationId xmlns:a16="http://schemas.microsoft.com/office/drawing/2014/main" id="{79837B50-4928-1868-11F4-EEFD7E8351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65125" y="2153731"/>
            <a:ext cx="758172" cy="758172"/>
          </a:xfrm>
          <a:prstGeom prst="rect">
            <a:avLst/>
          </a:prstGeom>
        </p:spPr>
      </p:pic>
      <p:pic>
        <p:nvPicPr>
          <p:cNvPr id="49" name="Graphic 48" descr="Graduation cap with solid fill">
            <a:extLst>
              <a:ext uri="{FF2B5EF4-FFF2-40B4-BE49-F238E27FC236}">
                <a16:creationId xmlns:a16="http://schemas.microsoft.com/office/drawing/2014/main" id="{2A1E7CD1-6DAD-0EFF-F33F-796243BCCF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33978" y="2117464"/>
            <a:ext cx="758172" cy="758172"/>
          </a:xfrm>
          <a:prstGeom prst="rect">
            <a:avLst/>
          </a:prstGeom>
        </p:spPr>
      </p:pic>
      <p:pic>
        <p:nvPicPr>
          <p:cNvPr id="51" name="Graphic 50" descr="Coins with solid fill">
            <a:extLst>
              <a:ext uri="{FF2B5EF4-FFF2-40B4-BE49-F238E27FC236}">
                <a16:creationId xmlns:a16="http://schemas.microsoft.com/office/drawing/2014/main" id="{4F418D39-7940-17C0-7C3E-4D0F9F50EB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92829" y="1084096"/>
            <a:ext cx="758172" cy="758172"/>
          </a:xfrm>
          <a:prstGeom prst="rect">
            <a:avLst/>
          </a:prstGeom>
        </p:spPr>
      </p:pic>
      <p:pic>
        <p:nvPicPr>
          <p:cNvPr id="53" name="Graphic 52" descr="Briefcase with solid fill">
            <a:extLst>
              <a:ext uri="{FF2B5EF4-FFF2-40B4-BE49-F238E27FC236}">
                <a16:creationId xmlns:a16="http://schemas.microsoft.com/office/drawing/2014/main" id="{F2AB39E4-8FCC-5486-E625-AC778614E4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09506" y="1084096"/>
            <a:ext cx="758172" cy="758172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A1EA3324-0247-2C59-C95F-F62F0A04A702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6196869" y="3817428"/>
            <a:ext cx="1493649" cy="1310753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238FE432-428C-403A-1BAC-6C26A1D1DB79}"/>
              </a:ext>
            </a:extLst>
          </p:cNvPr>
          <p:cNvSpPr/>
          <p:nvPr/>
        </p:nvSpPr>
        <p:spPr>
          <a:xfrm>
            <a:off x="111158" y="5337218"/>
            <a:ext cx="11969683" cy="1348717"/>
          </a:xfrm>
          <a:prstGeom prst="roundRect">
            <a:avLst/>
          </a:prstGeom>
          <a:solidFill>
            <a:srgbClr val="DDF2E9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8" name="Graphic 67" descr="Bullseye with solid fill">
            <a:extLst>
              <a:ext uri="{FF2B5EF4-FFF2-40B4-BE49-F238E27FC236}">
                <a16:creationId xmlns:a16="http://schemas.microsoft.com/office/drawing/2014/main" id="{6CA5745C-CA31-57CB-F643-61F818A03E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69113" y="5554376"/>
            <a:ext cx="914400" cy="914400"/>
          </a:xfrm>
          <a:prstGeom prst="rect">
            <a:avLst/>
          </a:prstGeom>
        </p:spPr>
      </p:pic>
      <p:sp>
        <p:nvSpPr>
          <p:cNvPr id="71" name="Title 1">
            <a:extLst>
              <a:ext uri="{FF2B5EF4-FFF2-40B4-BE49-F238E27FC236}">
                <a16:creationId xmlns:a16="http://schemas.microsoft.com/office/drawing/2014/main" id="{053236B5-ABC2-8C18-9F5D-504EE745FAF7}"/>
              </a:ext>
            </a:extLst>
          </p:cNvPr>
          <p:cNvSpPr txBox="1">
            <a:spLocks/>
          </p:cNvSpPr>
          <p:nvPr/>
        </p:nvSpPr>
        <p:spPr>
          <a:xfrm>
            <a:off x="1731551" y="5583023"/>
            <a:ext cx="2643448" cy="931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The Key Takeaway</a:t>
            </a: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6B914F35-673F-153A-EEE9-2203DA24AE3B}"/>
              </a:ext>
            </a:extLst>
          </p:cNvPr>
          <p:cNvCxnSpPr>
            <a:cxnSpLocks/>
          </p:cNvCxnSpPr>
          <p:nvPr/>
        </p:nvCxnSpPr>
        <p:spPr>
          <a:xfrm>
            <a:off x="4526696" y="5496711"/>
            <a:ext cx="0" cy="102973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id="{83D4CE5F-BEEB-7A98-87B2-BE572129AF71}"/>
              </a:ext>
            </a:extLst>
          </p:cNvPr>
          <p:cNvSpPr txBox="1"/>
          <p:nvPr/>
        </p:nvSpPr>
        <p:spPr>
          <a:xfrm>
            <a:off x="4872312" y="5611926"/>
            <a:ext cx="569694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Effective health promotions need to consider the resources and opportunities available to individuals, not just tell people to make healthier choices  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040D5ADC-98C9-0F8C-F696-6F182163117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922" y="5484946"/>
            <a:ext cx="1435965" cy="1200989"/>
          </a:xfrm>
          <a:prstGeom prst="rect">
            <a:avLst/>
          </a:prstGeom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202BB49-CAA7-7E6C-6A5A-3D941F289C21}"/>
              </a:ext>
            </a:extLst>
          </p:cNvPr>
          <p:cNvCxnSpPr>
            <a:cxnSpLocks/>
          </p:cNvCxnSpPr>
          <p:nvPr/>
        </p:nvCxnSpPr>
        <p:spPr>
          <a:xfrm>
            <a:off x="1524453" y="5492247"/>
            <a:ext cx="0" cy="102973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1" name="TextBox 80">
            <a:extLst>
              <a:ext uri="{FF2B5EF4-FFF2-40B4-BE49-F238E27FC236}">
                <a16:creationId xmlns:a16="http://schemas.microsoft.com/office/drawing/2014/main" id="{E5E4CFC9-31D5-1D17-EA6D-4CE259FB9992}"/>
              </a:ext>
            </a:extLst>
          </p:cNvPr>
          <p:cNvSpPr txBox="1"/>
          <p:nvPr/>
        </p:nvSpPr>
        <p:spPr>
          <a:xfrm>
            <a:off x="1949482" y="4852945"/>
            <a:ext cx="196362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+mn-lt"/>
              </a:rPr>
              <a:t>(Dahlgren and Whitehead, 2021)</a:t>
            </a:r>
            <a:endParaRPr lang="en-GB" sz="1000" dirty="0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13A0671C-AAE0-1343-3091-DE2ACE0B5B7F}"/>
              </a:ext>
            </a:extLst>
          </p:cNvPr>
          <p:cNvSpPr txBox="1"/>
          <p:nvPr/>
        </p:nvSpPr>
        <p:spPr>
          <a:xfrm>
            <a:off x="7903029" y="2881571"/>
            <a:ext cx="61208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effectLst/>
                <a:latin typeface="+mn-lt"/>
              </a:rPr>
              <a:t>(Marmot, 2010)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717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1" grpId="0" animBg="1"/>
      <p:bldP spid="13" grpId="0"/>
      <p:bldP spid="25" grpId="0"/>
      <p:bldP spid="27" grpId="0"/>
      <p:bldP spid="29" grpId="0"/>
      <p:bldP spid="31" grpId="0"/>
      <p:bldP spid="33" grpId="0"/>
      <p:bldP spid="35" grpId="0"/>
      <p:bldP spid="37" grpId="0" animBg="1"/>
      <p:bldP spid="39" grpId="0"/>
      <p:bldP spid="41" grpId="0"/>
      <p:bldP spid="60" grpId="0" animBg="1"/>
      <p:bldP spid="71" grpId="0"/>
      <p:bldP spid="74" grpId="0"/>
      <p:bldP spid="81" grpId="0"/>
      <p:bldP spid="8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1ADD285-57ED-555A-6D86-BA9549A4F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158" y="-34669"/>
            <a:ext cx="5877560" cy="93165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The Marmot Review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478914-BE20-03BE-021F-EBA727641E72}"/>
              </a:ext>
            </a:extLst>
          </p:cNvPr>
          <p:cNvSpPr txBox="1"/>
          <p:nvPr/>
        </p:nvSpPr>
        <p:spPr>
          <a:xfrm>
            <a:off x="111158" y="564595"/>
            <a:ext cx="7579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9999"/>
                </a:solidFill>
              </a:rPr>
              <a:t>Understanding health inequalities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3E7A214-CD4D-922B-064E-822D0E364737}"/>
              </a:ext>
            </a:extLst>
          </p:cNvPr>
          <p:cNvSpPr/>
          <p:nvPr/>
        </p:nvSpPr>
        <p:spPr>
          <a:xfrm>
            <a:off x="91774" y="1293563"/>
            <a:ext cx="4737648" cy="1357602"/>
          </a:xfrm>
          <a:prstGeom prst="roundRect">
            <a:avLst>
              <a:gd name="adj" fmla="val 22258"/>
            </a:avLst>
          </a:prstGeom>
          <a:solidFill>
            <a:srgbClr val="E1F3F9"/>
          </a:solidFill>
          <a:ln>
            <a:solidFill>
              <a:srgbClr val="E1F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en-GB" sz="1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1357A4D-5DE6-FDDE-8CF4-092A2F58F289}"/>
              </a:ext>
            </a:extLst>
          </p:cNvPr>
          <p:cNvSpPr txBox="1"/>
          <p:nvPr/>
        </p:nvSpPr>
        <p:spPr>
          <a:xfrm>
            <a:off x="1135718" y="1408079"/>
            <a:ext cx="386554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>
                <a:solidFill>
                  <a:schemeClr val="accent1">
                    <a:lumMod val="75000"/>
                  </a:schemeClr>
                </a:solidFill>
              </a:rPr>
              <a:t>What is the Marmot Review?</a:t>
            </a:r>
          </a:p>
          <a:p>
            <a:pPr>
              <a:buNone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The Marmot Review offers a useful framework for understanding health inequalities. Marmot argues that </a:t>
            </a:r>
            <a:r>
              <a:rPr lang="en-US" sz="1200" dirty="0">
                <a:solidFill>
                  <a:schemeClr val="accent1">
                    <a:lumMod val="75000"/>
                  </a:schemeClr>
                </a:solidFill>
              </a:rPr>
              <a:t>the conditions in which people are born, grow, live, work and age strongly influence health </a:t>
            </a:r>
            <a:r>
              <a:rPr lang="en-GB" sz="1200" dirty="0">
                <a:solidFill>
                  <a:schemeClr val="tx2"/>
                </a:solidFill>
              </a:rPr>
              <a:t>(Marmot, 2010)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CBF7E0C-9663-A438-868F-75091B9EC4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76" y="2697680"/>
            <a:ext cx="4797406" cy="2483440"/>
          </a:xfrm>
          <a:prstGeom prst="rect">
            <a:avLst/>
          </a:prstGeom>
        </p:spPr>
      </p:pic>
      <p:pic>
        <p:nvPicPr>
          <p:cNvPr id="23" name="Graphic 22" descr="Scroll with solid fill">
            <a:extLst>
              <a:ext uri="{FF2B5EF4-FFF2-40B4-BE49-F238E27FC236}">
                <a16:creationId xmlns:a16="http://schemas.microsoft.com/office/drawing/2014/main" id="{803E43CA-DC79-8241-4F8B-D37E7FE426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1838" y="1458710"/>
            <a:ext cx="914400" cy="9144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92A0876B-8D05-58BD-1293-9FDD4EE78EFB}"/>
              </a:ext>
            </a:extLst>
          </p:cNvPr>
          <p:cNvSpPr/>
          <p:nvPr/>
        </p:nvSpPr>
        <p:spPr>
          <a:xfrm>
            <a:off x="4954942" y="918668"/>
            <a:ext cx="3382844" cy="3058802"/>
          </a:xfrm>
          <a:prstGeom prst="rect">
            <a:avLst/>
          </a:prstGeom>
          <a:solidFill>
            <a:srgbClr val="ECF7F7"/>
          </a:solidFill>
          <a:ln>
            <a:solidFill>
              <a:srgbClr val="ECF7F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4308A24-6FD7-8119-624A-5FDB77D23F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5680" y="1308834"/>
            <a:ext cx="3019674" cy="1841356"/>
          </a:xfrm>
          <a:prstGeom prst="rect">
            <a:avLst/>
          </a:prstGeom>
        </p:spPr>
      </p:pic>
      <p:sp>
        <p:nvSpPr>
          <p:cNvPr id="38" name="Title 1">
            <a:extLst>
              <a:ext uri="{FF2B5EF4-FFF2-40B4-BE49-F238E27FC236}">
                <a16:creationId xmlns:a16="http://schemas.microsoft.com/office/drawing/2014/main" id="{C88704F3-B3D9-8654-B830-B283D3D287B8}"/>
              </a:ext>
            </a:extLst>
          </p:cNvPr>
          <p:cNvSpPr txBox="1">
            <a:spLocks/>
          </p:cNvSpPr>
          <p:nvPr/>
        </p:nvSpPr>
        <p:spPr>
          <a:xfrm>
            <a:off x="5149491" y="924151"/>
            <a:ext cx="3098455" cy="4998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The Social Gradient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9F34576-C368-A76F-E174-B6EDB59484D5}"/>
              </a:ext>
            </a:extLst>
          </p:cNvPr>
          <p:cNvSpPr txBox="1"/>
          <p:nvPr/>
        </p:nvSpPr>
        <p:spPr>
          <a:xfrm>
            <a:off x="5255576" y="3146928"/>
            <a:ext cx="285798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Health generally becomes worse as socioeconomic disadvantage increases. 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BAEA6C3-5073-98D8-3E05-1321FBB3A5DB}"/>
              </a:ext>
            </a:extLst>
          </p:cNvPr>
          <p:cNvSpPr/>
          <p:nvPr/>
        </p:nvSpPr>
        <p:spPr>
          <a:xfrm>
            <a:off x="4954941" y="4075357"/>
            <a:ext cx="3382845" cy="1212134"/>
          </a:xfrm>
          <a:prstGeom prst="rect">
            <a:avLst/>
          </a:prstGeom>
          <a:solidFill>
            <a:srgbClr val="EFEFFD"/>
          </a:solidFill>
          <a:ln>
            <a:solidFill>
              <a:srgbClr val="EFEFF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16E8B56C-A759-46D2-E1CF-085BBE50A1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1263" y="4198964"/>
            <a:ext cx="788582" cy="728500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A249FC87-60DB-8B4B-8845-EEB8A2C1CC4C}"/>
              </a:ext>
            </a:extLst>
          </p:cNvPr>
          <p:cNvSpPr txBox="1"/>
          <p:nvPr/>
        </p:nvSpPr>
        <p:spPr>
          <a:xfrm>
            <a:off x="5750699" y="4225173"/>
            <a:ext cx="258935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>
                <a:solidFill>
                  <a:schemeClr val="accent1">
                    <a:lumMod val="75000"/>
                  </a:schemeClr>
                </a:solidFill>
              </a:rPr>
              <a:t>The Key Message</a:t>
            </a:r>
          </a:p>
          <a:p>
            <a:pPr>
              <a:buNone/>
            </a:pPr>
            <a:endParaRPr lang="en-GB" sz="12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Giving everyone the same mental health services does not necessarily produce equal outcomes. 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4F64941-D7F6-497F-8020-71F6261D948A}"/>
              </a:ext>
            </a:extLst>
          </p:cNvPr>
          <p:cNvSpPr/>
          <p:nvPr/>
        </p:nvSpPr>
        <p:spPr>
          <a:xfrm>
            <a:off x="8410507" y="929418"/>
            <a:ext cx="3670335" cy="4358073"/>
          </a:xfrm>
          <a:prstGeom prst="rect">
            <a:avLst/>
          </a:prstGeom>
          <a:solidFill>
            <a:srgbClr val="FBEDEB"/>
          </a:solidFill>
          <a:ln>
            <a:solidFill>
              <a:srgbClr val="FBEDE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681BB6F6-F45C-A073-BB3C-8B8E694772C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3226" y="1458710"/>
            <a:ext cx="910323" cy="3641287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8045B320-4BF9-D2C6-DEF6-C795A940353A}"/>
              </a:ext>
            </a:extLst>
          </p:cNvPr>
          <p:cNvSpPr txBox="1"/>
          <p:nvPr/>
        </p:nvSpPr>
        <p:spPr>
          <a:xfrm>
            <a:off x="9466269" y="1432406"/>
            <a:ext cx="277713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>
                <a:solidFill>
                  <a:schemeClr val="accent1">
                    <a:lumMod val="75000"/>
                  </a:schemeClr>
                </a:solidFill>
              </a:rPr>
              <a:t>Poverty</a:t>
            </a:r>
          </a:p>
          <a:p>
            <a:pPr>
              <a:buNone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Limits access to resources and increases financial stress.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C5B25D0-151A-368F-C908-FC8D5644693E}"/>
              </a:ext>
            </a:extLst>
          </p:cNvPr>
          <p:cNvSpPr txBox="1"/>
          <p:nvPr/>
        </p:nvSpPr>
        <p:spPr>
          <a:xfrm>
            <a:off x="9466269" y="2327999"/>
            <a:ext cx="25125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>
                <a:solidFill>
                  <a:schemeClr val="accent1">
                    <a:lumMod val="75000"/>
                  </a:schemeClr>
                </a:solidFill>
              </a:rPr>
              <a:t>Insecure employment </a:t>
            </a:r>
          </a:p>
          <a:p>
            <a:pPr>
              <a:buNone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Creates uncertainty and reduces security and stability.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D750CE78-EABD-D69F-6DF1-0C472483F51A}"/>
              </a:ext>
            </a:extLst>
          </p:cNvPr>
          <p:cNvSpPr txBox="1"/>
          <p:nvPr/>
        </p:nvSpPr>
        <p:spPr>
          <a:xfrm>
            <a:off x="9466268" y="3331139"/>
            <a:ext cx="25125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>
                <a:solidFill>
                  <a:schemeClr val="accent1">
                    <a:lumMod val="75000"/>
                  </a:schemeClr>
                </a:solidFill>
              </a:rPr>
              <a:t>Poor Housing </a:t>
            </a:r>
          </a:p>
          <a:p>
            <a:pPr>
              <a:buNone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Can affect safety, comfort and mental well-being.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42455466-5CE6-F87C-54C1-6F4296E0EDE3}"/>
              </a:ext>
            </a:extLst>
          </p:cNvPr>
          <p:cNvSpPr txBox="1"/>
          <p:nvPr/>
        </p:nvSpPr>
        <p:spPr>
          <a:xfrm>
            <a:off x="9466268" y="4309315"/>
            <a:ext cx="22488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>
                <a:solidFill>
                  <a:schemeClr val="accent1">
                    <a:lumMod val="75000"/>
                  </a:schemeClr>
                </a:solidFill>
              </a:rPr>
              <a:t>Social exclusion</a:t>
            </a:r>
          </a:p>
          <a:p>
            <a:pPr>
              <a:buNone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Reduces social support and sense of belonging. </a:t>
            </a:r>
          </a:p>
        </p:txBody>
      </p:sp>
      <p:sp>
        <p:nvSpPr>
          <p:cNvPr id="62" name="Title 1">
            <a:extLst>
              <a:ext uri="{FF2B5EF4-FFF2-40B4-BE49-F238E27FC236}">
                <a16:creationId xmlns:a16="http://schemas.microsoft.com/office/drawing/2014/main" id="{36063195-7339-D82B-FED7-A30C15608226}"/>
              </a:ext>
            </a:extLst>
          </p:cNvPr>
          <p:cNvSpPr txBox="1">
            <a:spLocks/>
          </p:cNvSpPr>
          <p:nvPr/>
        </p:nvSpPr>
        <p:spPr>
          <a:xfrm>
            <a:off x="8445021" y="958883"/>
            <a:ext cx="3601306" cy="4998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Why it matters for mental health 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A09D3045-0B99-269A-6E5D-E0E3F32541B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07" y="2112085"/>
            <a:ext cx="2514771" cy="182566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F5C9A383-290B-03B6-EBD1-6D326AAFA4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06" y="3073450"/>
            <a:ext cx="2514771" cy="182566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527F35DA-A0ED-8450-42C4-BA9B142FAC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05" y="4042607"/>
            <a:ext cx="2514771" cy="182566"/>
          </a:xfrm>
          <a:prstGeom prst="rect">
            <a:avLst/>
          </a:prstGeom>
        </p:spPr>
      </p:pic>
      <p:pic>
        <p:nvPicPr>
          <p:cNvPr id="70" name="Picture 69" descr="Blue paint banner Images - Free Download on Magnific (formerly Freepik)">
            <a:extLst>
              <a:ext uri="{FF2B5EF4-FFF2-40B4-BE49-F238E27FC236}">
                <a16:creationId xmlns:a16="http://schemas.microsoft.com/office/drawing/2014/main" id="{E414F725-5566-CCAE-645B-552DC9A34F2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061" t="18207" r="3343" b="14966"/>
          <a:stretch>
            <a:fillRect/>
          </a:stretch>
        </p:blipFill>
        <p:spPr>
          <a:xfrm>
            <a:off x="8483226" y="-18274"/>
            <a:ext cx="3600347" cy="970492"/>
          </a:xfrm>
          <a:prstGeom prst="rect">
            <a:avLst/>
          </a:prstGeom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62A725F4-9576-3696-0097-B9D02DA15173}"/>
              </a:ext>
            </a:extLst>
          </p:cNvPr>
          <p:cNvSpPr txBox="1"/>
          <p:nvPr/>
        </p:nvSpPr>
        <p:spPr>
          <a:xfrm>
            <a:off x="8971100" y="242552"/>
            <a:ext cx="262459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2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“Health inequalities are avoidable, unfair  and unjust”</a:t>
            </a:r>
          </a:p>
        </p:txBody>
      </p:sp>
      <p:sp>
        <p:nvSpPr>
          <p:cNvPr id="75" name="Rectangle: Rounded Corners 74">
            <a:extLst>
              <a:ext uri="{FF2B5EF4-FFF2-40B4-BE49-F238E27FC236}">
                <a16:creationId xmlns:a16="http://schemas.microsoft.com/office/drawing/2014/main" id="{F8916DD3-23C8-E577-079E-B42395FB4A6C}"/>
              </a:ext>
            </a:extLst>
          </p:cNvPr>
          <p:cNvSpPr/>
          <p:nvPr/>
        </p:nvSpPr>
        <p:spPr>
          <a:xfrm>
            <a:off x="91774" y="5379720"/>
            <a:ext cx="11989068" cy="1357602"/>
          </a:xfrm>
          <a:prstGeom prst="roundRect">
            <a:avLst>
              <a:gd name="adj" fmla="val 22258"/>
            </a:avLst>
          </a:prstGeom>
          <a:solidFill>
            <a:srgbClr val="E1F3F9"/>
          </a:solidFill>
          <a:ln>
            <a:solidFill>
              <a:srgbClr val="E1F3F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en-GB" sz="1400" dirty="0"/>
          </a:p>
        </p:txBody>
      </p:sp>
      <p:pic>
        <p:nvPicPr>
          <p:cNvPr id="77" name="Graphic 76" descr="Bullseye with solid fill">
            <a:extLst>
              <a:ext uri="{FF2B5EF4-FFF2-40B4-BE49-F238E27FC236}">
                <a16:creationId xmlns:a16="http://schemas.microsoft.com/office/drawing/2014/main" id="{8A998A00-C119-5F9E-E6B1-F6F0E408AD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69112" y="5554375"/>
            <a:ext cx="1132965" cy="1132965"/>
          </a:xfrm>
          <a:prstGeom prst="rect">
            <a:avLst/>
          </a:prstGeom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E88F81F7-C876-73F6-6D29-47D787405923}"/>
              </a:ext>
            </a:extLst>
          </p:cNvPr>
          <p:cNvCxnSpPr>
            <a:cxnSpLocks/>
          </p:cNvCxnSpPr>
          <p:nvPr/>
        </p:nvCxnSpPr>
        <p:spPr>
          <a:xfrm>
            <a:off x="1524453" y="5568447"/>
            <a:ext cx="0" cy="102973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0" name="Title 1">
            <a:extLst>
              <a:ext uri="{FF2B5EF4-FFF2-40B4-BE49-F238E27FC236}">
                <a16:creationId xmlns:a16="http://schemas.microsoft.com/office/drawing/2014/main" id="{97DE0EB2-667F-339C-CC18-3124CB49455C}"/>
              </a:ext>
            </a:extLst>
          </p:cNvPr>
          <p:cNvSpPr txBox="1">
            <a:spLocks/>
          </p:cNvSpPr>
          <p:nvPr/>
        </p:nvSpPr>
        <p:spPr>
          <a:xfrm>
            <a:off x="1684478" y="5344955"/>
            <a:ext cx="4364447" cy="6227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An equitable approach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2667AA1C-49EA-ED22-6186-3C071F420A6D}"/>
              </a:ext>
            </a:extLst>
          </p:cNvPr>
          <p:cNvSpPr txBox="1"/>
          <p:nvPr/>
        </p:nvSpPr>
        <p:spPr>
          <a:xfrm>
            <a:off x="1731554" y="5806620"/>
            <a:ext cx="565984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Recognise differences in need and may require proportionately greater support for communities experiencing greater disadvantage</a:t>
            </a:r>
          </a:p>
        </p:txBody>
      </p:sp>
      <p:pic>
        <p:nvPicPr>
          <p:cNvPr id="83" name="Picture 82" descr="Group walking backwards Images - Free Download on Magnific (formerly Freepik)">
            <a:extLst>
              <a:ext uri="{FF2B5EF4-FFF2-40B4-BE49-F238E27FC236}">
                <a16:creationId xmlns:a16="http://schemas.microsoft.com/office/drawing/2014/main" id="{1AC81E43-2B1F-B8BF-AA64-CCD8EC0AC0C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25449" b="21607"/>
          <a:stretch>
            <a:fillRect/>
          </a:stretch>
        </p:blipFill>
        <p:spPr>
          <a:xfrm>
            <a:off x="6715979" y="5526897"/>
            <a:ext cx="3121693" cy="1101838"/>
          </a:xfrm>
          <a:prstGeom prst="rect">
            <a:avLst/>
          </a:prstGeom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F6E82E6E-A0D0-B553-6F94-158019A7EEC4}"/>
              </a:ext>
            </a:extLst>
          </p:cNvPr>
          <p:cNvSpPr txBox="1"/>
          <p:nvPr/>
        </p:nvSpPr>
        <p:spPr>
          <a:xfrm rot="20144102">
            <a:off x="10040064" y="5658583"/>
            <a:ext cx="18383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2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Health equity means giving people the right support, not the same support 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D9142232-E25A-4770-1689-ED750B386029}"/>
              </a:ext>
            </a:extLst>
          </p:cNvPr>
          <p:cNvSpPr txBox="1"/>
          <p:nvPr/>
        </p:nvSpPr>
        <p:spPr>
          <a:xfrm>
            <a:off x="6110404" y="3595862"/>
            <a:ext cx="614420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tx2"/>
                </a:solidFill>
              </a:rPr>
              <a:t>(Marmot, 2010)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en-GB" dirty="0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2463B4E5-1F6B-F665-FEBF-6F4597E4D12A}"/>
              </a:ext>
            </a:extLst>
          </p:cNvPr>
          <p:cNvSpPr txBox="1"/>
          <p:nvPr/>
        </p:nvSpPr>
        <p:spPr>
          <a:xfrm>
            <a:off x="5139845" y="6424286"/>
            <a:ext cx="614420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tx2"/>
                </a:solidFill>
              </a:rPr>
              <a:t>(Marmot, 2010)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en-GB" dirty="0"/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453BF305-EA60-7EA8-5B82-37A50D0BF702}"/>
              </a:ext>
            </a:extLst>
          </p:cNvPr>
          <p:cNvSpPr txBox="1"/>
          <p:nvPr/>
        </p:nvSpPr>
        <p:spPr>
          <a:xfrm>
            <a:off x="9464005" y="4974351"/>
            <a:ext cx="615188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Marmot </a:t>
            </a:r>
            <a:r>
              <a:rPr lang="en-GB" sz="1200" i="1" dirty="0"/>
              <a:t>et al., </a:t>
            </a:r>
            <a:r>
              <a:rPr lang="en-GB" sz="1200" dirty="0"/>
              <a:t>(2020)</a:t>
            </a:r>
          </a:p>
        </p:txBody>
      </p:sp>
    </p:spTree>
    <p:extLst>
      <p:ext uri="{BB962C8B-B14F-4D97-AF65-F5344CB8AC3E}">
        <p14:creationId xmlns:p14="http://schemas.microsoft.com/office/powerpoint/2010/main" val="271708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 animBg="1"/>
      <p:bldP spid="12" grpId="0"/>
      <p:bldP spid="34" grpId="0" animBg="1"/>
      <p:bldP spid="38" grpId="0"/>
      <p:bldP spid="40" grpId="0"/>
      <p:bldP spid="42" grpId="0" animBg="1"/>
      <p:bldP spid="46" grpId="0"/>
      <p:bldP spid="50" grpId="0" animBg="1"/>
      <p:bldP spid="54" grpId="0"/>
      <p:bldP spid="56" grpId="0"/>
      <p:bldP spid="58" grpId="0"/>
      <p:bldP spid="60" grpId="0"/>
      <p:bldP spid="62" grpId="0"/>
      <p:bldP spid="73" grpId="0"/>
      <p:bldP spid="75" grpId="0" animBg="1"/>
      <p:bldP spid="80" grpId="0"/>
      <p:bldP spid="82" grpId="0"/>
      <p:bldP spid="85" grpId="0"/>
      <p:bldP spid="87" grpId="0"/>
      <p:bldP spid="89" grpId="0"/>
      <p:bldP spid="9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20E38EA-F656-F8A7-0061-04C130F8E1DD}"/>
              </a:ext>
            </a:extLst>
          </p:cNvPr>
          <p:cNvSpPr/>
          <p:nvPr/>
        </p:nvSpPr>
        <p:spPr>
          <a:xfrm>
            <a:off x="0" y="0"/>
            <a:ext cx="12192000" cy="8229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Social Processes, Media and Ideologies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A31D39B-C214-C25C-5E7C-29DB7AF5495C}"/>
              </a:ext>
            </a:extLst>
          </p:cNvPr>
          <p:cNvSpPr/>
          <p:nvPr/>
        </p:nvSpPr>
        <p:spPr>
          <a:xfrm>
            <a:off x="121920" y="1021080"/>
            <a:ext cx="5852160" cy="2926080"/>
          </a:xfrm>
          <a:prstGeom prst="roundRect">
            <a:avLst/>
          </a:prstGeom>
          <a:solidFill>
            <a:srgbClr val="DFE8FB"/>
          </a:solidFill>
          <a:ln>
            <a:solidFill>
              <a:srgbClr val="DF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D25C38B-85DB-5A55-B9C8-93AF2700BEAB}"/>
              </a:ext>
            </a:extLst>
          </p:cNvPr>
          <p:cNvSpPr/>
          <p:nvPr/>
        </p:nvSpPr>
        <p:spPr>
          <a:xfrm>
            <a:off x="6217922" y="1021080"/>
            <a:ext cx="5852161" cy="2926080"/>
          </a:xfrm>
          <a:prstGeom prst="roundRect">
            <a:avLst/>
          </a:prstGeom>
          <a:solidFill>
            <a:srgbClr val="D5F2E7"/>
          </a:solidFill>
          <a:ln>
            <a:solidFill>
              <a:srgbClr val="D5F2E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85003EA-9347-BBB8-3D16-2975B3280E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735" t="4020" r="1713"/>
          <a:stretch>
            <a:fillRect/>
          </a:stretch>
        </p:blipFill>
        <p:spPr>
          <a:xfrm>
            <a:off x="9337181" y="1375410"/>
            <a:ext cx="2758015" cy="25717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FF7901B-A9A6-C16B-1C95-E0C435157F3B}"/>
              </a:ext>
            </a:extLst>
          </p:cNvPr>
          <p:cNvSpPr txBox="1"/>
          <p:nvPr/>
        </p:nvSpPr>
        <p:spPr>
          <a:xfrm>
            <a:off x="391417" y="995425"/>
            <a:ext cx="3631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Social processes and mental health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87F0E3-EDAF-4748-24ED-0C60705B1199}"/>
              </a:ext>
            </a:extLst>
          </p:cNvPr>
          <p:cNvSpPr txBox="1"/>
          <p:nvPr/>
        </p:nvSpPr>
        <p:spPr>
          <a:xfrm>
            <a:off x="121917" y="1711635"/>
            <a:ext cx="320522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Stigma and discrimination can discourage help-seeking.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Supportive relationships and community connection can protect mental health.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439215C-2EAD-24AB-CC1F-9CF0AAB62F1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276708" y="2270760"/>
            <a:ext cx="2600793" cy="15484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8791B88-22C9-619E-DFFD-521FEA1738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994392" y="1219562"/>
            <a:ext cx="3101609" cy="126502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FCD8B1-7CA7-F615-6271-4F96B0B94B7D}"/>
              </a:ext>
            </a:extLst>
          </p:cNvPr>
          <p:cNvSpPr txBox="1"/>
          <p:nvPr/>
        </p:nvSpPr>
        <p:spPr>
          <a:xfrm>
            <a:off x="6468757" y="1021080"/>
            <a:ext cx="3631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 role of media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162ABE2-B74F-81D5-AEC4-9C2A8EF502BA}"/>
              </a:ext>
            </a:extLst>
          </p:cNvPr>
          <p:cNvSpPr txBox="1"/>
          <p:nvPr/>
        </p:nvSpPr>
        <p:spPr>
          <a:xfrm>
            <a:off x="6238313" y="1586925"/>
            <a:ext cx="30886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Media can raise awareness and encourage discussion.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20B232E-3CE0-B405-45ED-C0E6868DCA9D}"/>
              </a:ext>
            </a:extLst>
          </p:cNvPr>
          <p:cNvSpPr txBox="1"/>
          <p:nvPr/>
        </p:nvSpPr>
        <p:spPr>
          <a:xfrm>
            <a:off x="6199612" y="2422689"/>
            <a:ext cx="329183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Social media can also expose people to misinformation, cyberbullying and social comparison.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582C60F0-3BDA-5A72-AA9A-A3FA2F76A125}"/>
              </a:ext>
            </a:extLst>
          </p:cNvPr>
          <p:cNvSpPr/>
          <p:nvPr/>
        </p:nvSpPr>
        <p:spPr>
          <a:xfrm>
            <a:off x="121917" y="4084320"/>
            <a:ext cx="6804663" cy="2621280"/>
          </a:xfrm>
          <a:prstGeom prst="roundRect">
            <a:avLst/>
          </a:prstGeom>
          <a:solidFill>
            <a:srgbClr val="FDF2CE"/>
          </a:solidFill>
          <a:ln>
            <a:solidFill>
              <a:srgbClr val="FDF2C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E2188F61-D9ED-C785-387D-7AB1AAEEA48F}"/>
              </a:ext>
            </a:extLst>
          </p:cNvPr>
          <p:cNvSpPr/>
          <p:nvPr/>
        </p:nvSpPr>
        <p:spPr>
          <a:xfrm>
            <a:off x="7062492" y="4108249"/>
            <a:ext cx="5032704" cy="2621280"/>
          </a:xfrm>
          <a:prstGeom prst="roundRect">
            <a:avLst/>
          </a:prstGeom>
          <a:solidFill>
            <a:srgbClr val="FDDCE2"/>
          </a:solidFill>
          <a:ln>
            <a:solidFill>
              <a:srgbClr val="FDDCE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CE2BCD3-036E-5FEC-5C88-72BE4E7D1BA6}"/>
              </a:ext>
            </a:extLst>
          </p:cNvPr>
          <p:cNvSpPr txBox="1"/>
          <p:nvPr/>
        </p:nvSpPr>
        <p:spPr>
          <a:xfrm>
            <a:off x="391416" y="4214334"/>
            <a:ext cx="6603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Ideology and explanations for mental health 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745C1395-91FB-BBB0-7D6E-0EDFE709E449}"/>
              </a:ext>
            </a:extLst>
          </p:cNvPr>
          <p:cNvSpPr/>
          <p:nvPr/>
        </p:nvSpPr>
        <p:spPr>
          <a:xfrm>
            <a:off x="251300" y="4726777"/>
            <a:ext cx="2834640" cy="470366"/>
          </a:xfrm>
          <a:prstGeom prst="roundRect">
            <a:avLst/>
          </a:prstGeom>
          <a:solidFill>
            <a:srgbClr val="B6D4ED"/>
          </a:solidFill>
          <a:ln>
            <a:solidFill>
              <a:srgbClr val="B6D4ED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Individual approach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D99E261A-A987-A7F7-F285-63B76162E9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1" t="31911" r="70491" b="16833"/>
          <a:stretch>
            <a:fillRect/>
          </a:stretch>
        </p:blipFill>
        <p:spPr>
          <a:xfrm>
            <a:off x="930826" y="5247921"/>
            <a:ext cx="1587404" cy="960897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AF3E45E-5218-F3D0-7EEE-928891C02F4D}"/>
              </a:ext>
            </a:extLst>
          </p:cNvPr>
          <p:cNvSpPr txBox="1"/>
          <p:nvPr/>
        </p:nvSpPr>
        <p:spPr>
          <a:xfrm>
            <a:off x="575306" y="6179820"/>
            <a:ext cx="22984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Focus on individual responsibility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A0106750-00C1-8C14-E01E-DF1ECD7663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62" t="33700" r="31192" b="15044"/>
          <a:stretch>
            <a:fillRect/>
          </a:stretch>
        </p:blipFill>
        <p:spPr>
          <a:xfrm>
            <a:off x="4285315" y="5196840"/>
            <a:ext cx="2006600" cy="960897"/>
          </a:xfrm>
          <a:prstGeom prst="rect">
            <a:avLst/>
          </a:prstGeom>
        </p:spPr>
      </p:pic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7E1CE4A3-F4EF-C2EF-6791-C2759144E788}"/>
              </a:ext>
            </a:extLst>
          </p:cNvPr>
          <p:cNvSpPr/>
          <p:nvPr/>
        </p:nvSpPr>
        <p:spPr>
          <a:xfrm>
            <a:off x="4285315" y="4714753"/>
            <a:ext cx="2106283" cy="383681"/>
          </a:xfrm>
          <a:prstGeom prst="roundRect">
            <a:avLst/>
          </a:prstGeom>
          <a:solidFill>
            <a:srgbClr val="E9C1DF"/>
          </a:solidFill>
          <a:ln>
            <a:solidFill>
              <a:srgbClr val="E9C1DF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Structural approach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B493016-9324-2A60-82F4-202A388CEB37}"/>
              </a:ext>
            </a:extLst>
          </p:cNvPr>
          <p:cNvSpPr txBox="1"/>
          <p:nvPr/>
        </p:nvSpPr>
        <p:spPr>
          <a:xfrm>
            <a:off x="4170313" y="6157737"/>
            <a:ext cx="22984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Considers how wider social factors contribute to distress.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8CA0D7A0-69C9-FB7A-A391-3B2C9E7E852A}"/>
              </a:ext>
            </a:extLst>
          </p:cNvPr>
          <p:cNvCxnSpPr/>
          <p:nvPr/>
        </p:nvCxnSpPr>
        <p:spPr>
          <a:xfrm>
            <a:off x="3576577" y="4726777"/>
            <a:ext cx="0" cy="175504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8" name="Picture 47">
            <a:extLst>
              <a:ext uri="{FF2B5EF4-FFF2-40B4-BE49-F238E27FC236}">
                <a16:creationId xmlns:a16="http://schemas.microsoft.com/office/drawing/2014/main" id="{51530FF8-4155-E20E-40A7-23DD7778E83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111" t="-5511" r="-39" b="5511"/>
          <a:stretch>
            <a:fillRect/>
          </a:stretch>
        </p:blipFill>
        <p:spPr>
          <a:xfrm>
            <a:off x="9586396" y="4084320"/>
            <a:ext cx="2455159" cy="2433320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97ADD142-ECCA-2448-A228-EC33D2E22371}"/>
              </a:ext>
            </a:extLst>
          </p:cNvPr>
          <p:cNvSpPr txBox="1"/>
          <p:nvPr/>
        </p:nvSpPr>
        <p:spPr>
          <a:xfrm>
            <a:off x="7264659" y="4177564"/>
            <a:ext cx="4188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 key Question</a:t>
            </a:r>
          </a:p>
        </p:txBody>
      </p:sp>
      <p:sp>
        <p:nvSpPr>
          <p:cNvPr id="51" name="Speech Bubble: Rectangle with Corners Rounded 50">
            <a:extLst>
              <a:ext uri="{FF2B5EF4-FFF2-40B4-BE49-F238E27FC236}">
                <a16:creationId xmlns:a16="http://schemas.microsoft.com/office/drawing/2014/main" id="{1E706DAE-FE7A-2017-96D3-1DFB53EA9E0C}"/>
              </a:ext>
            </a:extLst>
          </p:cNvPr>
          <p:cNvSpPr/>
          <p:nvPr/>
        </p:nvSpPr>
        <p:spPr>
          <a:xfrm>
            <a:off x="7165311" y="4810366"/>
            <a:ext cx="2367444" cy="1398452"/>
          </a:xfrm>
          <a:prstGeom prst="wedgeRoundRectCallout">
            <a:avLst/>
          </a:prstGeom>
          <a:solidFill>
            <a:srgbClr val="FEC0CD"/>
          </a:solidFill>
          <a:ln>
            <a:solidFill>
              <a:srgbClr val="FEC0C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Are some social problems being medicalised when wider social solutions are also required?</a:t>
            </a:r>
          </a:p>
        </p:txBody>
      </p:sp>
    </p:spTree>
    <p:extLst>
      <p:ext uri="{BB962C8B-B14F-4D97-AF65-F5344CB8AC3E}">
        <p14:creationId xmlns:p14="http://schemas.microsoft.com/office/powerpoint/2010/main" val="346298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  <p:bldP spid="16" grpId="0"/>
      <p:bldP spid="18" grpId="0"/>
      <p:bldP spid="24" grpId="0"/>
      <p:bldP spid="26" grpId="0"/>
      <p:bldP spid="28" grpId="0"/>
      <p:bldP spid="30" grpId="0" animBg="1"/>
      <p:bldP spid="32" grpId="0" animBg="1"/>
      <p:bldP spid="34" grpId="0"/>
      <p:bldP spid="35" grpId="0" animBg="1"/>
      <p:bldP spid="38" grpId="0"/>
      <p:bldP spid="42" grpId="0" animBg="1"/>
      <p:bldP spid="44" grpId="0"/>
      <p:bldP spid="50" grpId="0"/>
      <p:bldP spid="5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59B62826-7C69-6E74-9E0B-7F6715B85F50}"/>
              </a:ext>
            </a:extLst>
          </p:cNvPr>
          <p:cNvSpPr/>
          <p:nvPr/>
        </p:nvSpPr>
        <p:spPr>
          <a:xfrm>
            <a:off x="0" y="0"/>
            <a:ext cx="12192000" cy="822960"/>
          </a:xfrm>
          <a:prstGeom prst="round1Rect">
            <a:avLst/>
          </a:prstGeom>
          <a:solidFill>
            <a:srgbClr val="234F3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 Nova" panose="020B0504020202020204" pitchFamily="34" charset="0"/>
              </a:rPr>
              <a:t>Access and Equity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44F9C8-7189-6DA3-B0A2-778A09EC4E53}"/>
              </a:ext>
            </a:extLst>
          </p:cNvPr>
          <p:cNvSpPr/>
          <p:nvPr/>
        </p:nvSpPr>
        <p:spPr>
          <a:xfrm>
            <a:off x="69434" y="937588"/>
            <a:ext cx="4724400" cy="3695700"/>
          </a:xfrm>
          <a:prstGeom prst="rect">
            <a:avLst/>
          </a:prstGeom>
          <a:solidFill>
            <a:srgbClr val="EDF1EB"/>
          </a:solidFill>
          <a:ln>
            <a:solidFill>
              <a:srgbClr val="EDF1E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D0F66F-4E33-386C-B13A-D6A58D07F081}"/>
              </a:ext>
            </a:extLst>
          </p:cNvPr>
          <p:cNvSpPr txBox="1"/>
          <p:nvPr/>
        </p:nvSpPr>
        <p:spPr>
          <a:xfrm>
            <a:off x="69434" y="960541"/>
            <a:ext cx="43636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 Nova" panose="020B0504020202020204" pitchFamily="34" charset="0"/>
              </a:rPr>
              <a:t>Access vs Equitable access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66F13C1-543F-9668-0879-8AA72FE0D193}"/>
              </a:ext>
            </a:extLst>
          </p:cNvPr>
          <p:cNvSpPr/>
          <p:nvPr/>
        </p:nvSpPr>
        <p:spPr>
          <a:xfrm>
            <a:off x="225643" y="3377931"/>
            <a:ext cx="2025618" cy="1131570"/>
          </a:xfrm>
          <a:prstGeom prst="roundRect">
            <a:avLst>
              <a:gd name="adj" fmla="val 8170"/>
            </a:avLst>
          </a:prstGeom>
          <a:solidFill>
            <a:srgbClr val="D4E0D2"/>
          </a:solidFill>
          <a:ln>
            <a:solidFill>
              <a:srgbClr val="D4E0D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60F00DE-ED04-AFE3-740E-5CE61184DC2B}"/>
              </a:ext>
            </a:extLst>
          </p:cNvPr>
          <p:cNvSpPr txBox="1"/>
          <p:nvPr/>
        </p:nvSpPr>
        <p:spPr>
          <a:xfrm>
            <a:off x="795128" y="3377931"/>
            <a:ext cx="884579" cy="338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 Nova" panose="020B0504020202020204" pitchFamily="34" charset="0"/>
              </a:rPr>
              <a:t>Access</a:t>
            </a:r>
            <a:endParaRPr lang="en-GB" sz="2000" b="1" dirty="0">
              <a:latin typeface="Arial Nova" panose="020B05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8BE5355-CB7D-F112-A2DA-E9689185A36A}"/>
              </a:ext>
            </a:extLst>
          </p:cNvPr>
          <p:cNvSpPr/>
          <p:nvPr/>
        </p:nvSpPr>
        <p:spPr>
          <a:xfrm>
            <a:off x="2619361" y="3377931"/>
            <a:ext cx="2025618" cy="1131570"/>
          </a:xfrm>
          <a:prstGeom prst="roundRect">
            <a:avLst>
              <a:gd name="adj" fmla="val 8170"/>
            </a:avLst>
          </a:prstGeom>
          <a:solidFill>
            <a:srgbClr val="D4E0D2"/>
          </a:solidFill>
          <a:ln>
            <a:solidFill>
              <a:srgbClr val="D4E0D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4ADA72D-D126-724D-62CA-2717684F436B}"/>
              </a:ext>
            </a:extLst>
          </p:cNvPr>
          <p:cNvSpPr txBox="1"/>
          <p:nvPr/>
        </p:nvSpPr>
        <p:spPr>
          <a:xfrm>
            <a:off x="2679541" y="3377931"/>
            <a:ext cx="19052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 Nova" panose="020B0504020202020204" pitchFamily="34" charset="0"/>
              </a:rPr>
              <a:t>Equitable access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A7DA85C-86D6-C8A4-A47A-99D327BC2A06}"/>
              </a:ext>
            </a:extLst>
          </p:cNvPr>
          <p:cNvSpPr txBox="1"/>
          <p:nvPr/>
        </p:nvSpPr>
        <p:spPr>
          <a:xfrm>
            <a:off x="377276" y="3659514"/>
            <a:ext cx="1720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A service may be available, but this does not mean everyone can use it equally.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2641645-78DE-6306-4758-F25CAB72AE00}"/>
              </a:ext>
            </a:extLst>
          </p:cNvPr>
          <p:cNvSpPr txBox="1"/>
          <p:nvPr/>
        </p:nvSpPr>
        <p:spPr>
          <a:xfrm>
            <a:off x="2772028" y="3678504"/>
            <a:ext cx="1720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Recognises different needs so everyone can benefit.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4CAA458-23A3-6CDD-8D40-06E49BE48B81}"/>
              </a:ext>
            </a:extLst>
          </p:cNvPr>
          <p:cNvSpPr/>
          <p:nvPr/>
        </p:nvSpPr>
        <p:spPr>
          <a:xfrm>
            <a:off x="91206" y="4816278"/>
            <a:ext cx="4724400" cy="1877834"/>
          </a:xfrm>
          <a:prstGeom prst="roundRect">
            <a:avLst/>
          </a:prstGeom>
          <a:solidFill>
            <a:srgbClr val="F1EAF8"/>
          </a:solidFill>
          <a:ln>
            <a:solidFill>
              <a:srgbClr val="F1EA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527994B-0AEE-2F2B-6197-088C2B7E5AFD}"/>
              </a:ext>
            </a:extLst>
          </p:cNvPr>
          <p:cNvSpPr txBox="1"/>
          <p:nvPr/>
        </p:nvSpPr>
        <p:spPr>
          <a:xfrm>
            <a:off x="242915" y="4873285"/>
            <a:ext cx="43636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 Nova" panose="020B0504020202020204" pitchFamily="34" charset="0"/>
              </a:rPr>
              <a:t>NHS England approach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851F2C6-67EE-5CE4-14D0-3B27F80EF2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1" t="77132" r="86700" b="13513"/>
          <a:stretch>
            <a:fillRect/>
          </a:stretch>
        </p:blipFill>
        <p:spPr>
          <a:xfrm>
            <a:off x="122419" y="5290064"/>
            <a:ext cx="1388962" cy="64155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157FA67F-3952-156D-2C8B-DBFB7C3CB46C}"/>
              </a:ext>
            </a:extLst>
          </p:cNvPr>
          <p:cNvSpPr txBox="1"/>
          <p:nvPr/>
        </p:nvSpPr>
        <p:spPr>
          <a:xfrm>
            <a:off x="242915" y="5931615"/>
            <a:ext cx="14816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(NHS England, 2020)</a:t>
            </a:r>
            <a:r>
              <a:rPr lang="en-GB" dirty="0"/>
              <a:t> </a:t>
            </a:r>
            <a:endParaRPr lang="en-GB" sz="1400" b="1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25F6192A-2FC4-56C0-A0EE-17DF8D59A8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329" y="5868044"/>
            <a:ext cx="2394752" cy="794810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60B4DBC7-945C-0B4B-2894-EA453D5004FD}"/>
              </a:ext>
            </a:extLst>
          </p:cNvPr>
          <p:cNvSpPr txBox="1"/>
          <p:nvPr/>
        </p:nvSpPr>
        <p:spPr>
          <a:xfrm>
            <a:off x="2119329" y="5243564"/>
            <a:ext cx="19052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 Nova" panose="020B0504020202020204" pitchFamily="34" charset="0"/>
              </a:rPr>
              <a:t>Advancing Mental Health Equalities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48A3E43-0A50-7F04-09A7-15C2773232FB}"/>
              </a:ext>
            </a:extLst>
          </p:cNvPr>
          <p:cNvSpPr txBox="1"/>
          <p:nvPr/>
        </p:nvSpPr>
        <p:spPr>
          <a:xfrm>
            <a:off x="2106112" y="5615917"/>
            <a:ext cx="19184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Focuses on improving: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34FD113B-AC0B-32EC-CE43-04345DEDCC00}"/>
              </a:ext>
            </a:extLst>
          </p:cNvPr>
          <p:cNvCxnSpPr/>
          <p:nvPr/>
        </p:nvCxnSpPr>
        <p:spPr>
          <a:xfrm>
            <a:off x="1794076" y="5376030"/>
            <a:ext cx="0" cy="116904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2" name="Picture 41">
            <a:extLst>
              <a:ext uri="{FF2B5EF4-FFF2-40B4-BE49-F238E27FC236}">
                <a16:creationId xmlns:a16="http://schemas.microsoft.com/office/drawing/2014/main" id="{6877CEDD-E4CC-B956-D9D7-ADED627345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8" y="1360651"/>
            <a:ext cx="4558784" cy="1901525"/>
          </a:xfrm>
          <a:prstGeom prst="rect">
            <a:avLst/>
          </a:prstGeom>
        </p:spPr>
      </p:pic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FA357CE9-B47C-6539-3B53-D424DF848813}"/>
              </a:ext>
            </a:extLst>
          </p:cNvPr>
          <p:cNvSpPr/>
          <p:nvPr/>
        </p:nvSpPr>
        <p:spPr>
          <a:xfrm>
            <a:off x="4910197" y="910943"/>
            <a:ext cx="3291839" cy="3797938"/>
          </a:xfrm>
          <a:prstGeom prst="roundRect">
            <a:avLst>
              <a:gd name="adj" fmla="val 6704"/>
            </a:avLst>
          </a:prstGeom>
          <a:solidFill>
            <a:srgbClr val="FCE6E1"/>
          </a:solidFill>
          <a:ln>
            <a:solidFill>
              <a:srgbClr val="FCE6E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0AAC576-F794-7BB8-B190-E3ACB8400810}"/>
              </a:ext>
            </a:extLst>
          </p:cNvPr>
          <p:cNvSpPr txBox="1"/>
          <p:nvPr/>
        </p:nvSpPr>
        <p:spPr>
          <a:xfrm>
            <a:off x="4958750" y="980433"/>
            <a:ext cx="19052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Common barriers 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CF022E90-5E34-4A6A-6D40-82DFE3768E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17" r="1126"/>
          <a:stretch>
            <a:fillRect/>
          </a:stretch>
        </p:blipFill>
        <p:spPr>
          <a:xfrm>
            <a:off x="5171561" y="1262677"/>
            <a:ext cx="2832061" cy="1033140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459A4051-7836-D6B7-9389-D6029A232E6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2" r="11087"/>
          <a:stretch>
            <a:fillRect/>
          </a:stretch>
        </p:blipFill>
        <p:spPr>
          <a:xfrm>
            <a:off x="5215167" y="2928414"/>
            <a:ext cx="2692656" cy="1033139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6E69D9B9-7723-4121-0016-5730FB013F9A}"/>
              </a:ext>
            </a:extLst>
          </p:cNvPr>
          <p:cNvSpPr txBox="1"/>
          <p:nvPr/>
        </p:nvSpPr>
        <p:spPr>
          <a:xfrm>
            <a:off x="6963281" y="2212120"/>
            <a:ext cx="10067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 Nova" panose="020B0504020202020204" pitchFamily="34" charset="0"/>
              </a:rPr>
              <a:t>Social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4C445EE8-61AB-7933-3083-253770CE9A46}"/>
              </a:ext>
            </a:extLst>
          </p:cNvPr>
          <p:cNvSpPr txBox="1"/>
          <p:nvPr/>
        </p:nvSpPr>
        <p:spPr>
          <a:xfrm>
            <a:off x="5131400" y="2243108"/>
            <a:ext cx="11222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 Nova" panose="020B0504020202020204" pitchFamily="34" charset="0"/>
              </a:rPr>
              <a:t>Individual 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D1154E29-AE3D-56DB-977A-AC15A2BBA4E6}"/>
              </a:ext>
            </a:extLst>
          </p:cNvPr>
          <p:cNvSpPr txBox="1"/>
          <p:nvPr/>
        </p:nvSpPr>
        <p:spPr>
          <a:xfrm>
            <a:off x="7072710" y="3875160"/>
            <a:ext cx="787881" cy="318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 Nova" panose="020B0504020202020204" pitchFamily="34" charset="0"/>
              </a:rPr>
              <a:t>Digital</a:t>
            </a:r>
            <a:endParaRPr lang="en-GB" sz="1600" b="1" dirty="0">
              <a:latin typeface="Arial Nova" panose="020B0504020202020204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DB3B3E2-D8F7-3BC0-827F-1A8C5D6E4800}"/>
              </a:ext>
            </a:extLst>
          </p:cNvPr>
          <p:cNvSpPr txBox="1"/>
          <p:nvPr/>
        </p:nvSpPr>
        <p:spPr>
          <a:xfrm>
            <a:off x="5334690" y="3855288"/>
            <a:ext cx="9112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 Nova" panose="020B0504020202020204" pitchFamily="34" charset="0"/>
              </a:rPr>
              <a:t>Service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01D127A2-4FD5-9E4C-6A60-DDA14719DFE8}"/>
              </a:ext>
            </a:extLst>
          </p:cNvPr>
          <p:cNvSpPr txBox="1"/>
          <p:nvPr/>
        </p:nvSpPr>
        <p:spPr>
          <a:xfrm>
            <a:off x="4780669" y="2450286"/>
            <a:ext cx="19007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e.g. Mental health, confidence, digital skills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4E8D6982-FA1B-8B09-1353-D9E26542C812}"/>
              </a:ext>
            </a:extLst>
          </p:cNvPr>
          <p:cNvSpPr txBox="1"/>
          <p:nvPr/>
        </p:nvSpPr>
        <p:spPr>
          <a:xfrm>
            <a:off x="6659654" y="2429957"/>
            <a:ext cx="1593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e.g. Stigma, discrimination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38FE6FA-E755-3694-6268-6774B91153C5}"/>
              </a:ext>
            </a:extLst>
          </p:cNvPr>
          <p:cNvSpPr txBox="1"/>
          <p:nvPr/>
        </p:nvSpPr>
        <p:spPr>
          <a:xfrm>
            <a:off x="4962432" y="4076717"/>
            <a:ext cx="1593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e.g. Waiting times, location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B5F7A3FD-34E1-C822-8B87-350D7BF6DC68}"/>
              </a:ext>
            </a:extLst>
          </p:cNvPr>
          <p:cNvSpPr txBox="1"/>
          <p:nvPr/>
        </p:nvSpPr>
        <p:spPr>
          <a:xfrm>
            <a:off x="6626704" y="4076717"/>
            <a:ext cx="1593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e.g. No internet, no private space 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sp>
        <p:nvSpPr>
          <p:cNvPr id="70" name="Rectangle: Rounded Corners 69">
            <a:extLst>
              <a:ext uri="{FF2B5EF4-FFF2-40B4-BE49-F238E27FC236}">
                <a16:creationId xmlns:a16="http://schemas.microsoft.com/office/drawing/2014/main" id="{BEA6CCB0-6BE5-D5CE-401C-3A44AEE49181}"/>
              </a:ext>
            </a:extLst>
          </p:cNvPr>
          <p:cNvSpPr/>
          <p:nvPr/>
        </p:nvSpPr>
        <p:spPr>
          <a:xfrm>
            <a:off x="8331018" y="938240"/>
            <a:ext cx="3765971" cy="2323936"/>
          </a:xfrm>
          <a:prstGeom prst="roundRect">
            <a:avLst>
              <a:gd name="adj" fmla="val 6704"/>
            </a:avLst>
          </a:prstGeom>
          <a:solidFill>
            <a:srgbClr val="DDE8F3"/>
          </a:solidFill>
          <a:ln>
            <a:solidFill>
              <a:srgbClr val="DDE8F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Rectangle: Rounded Corners 73">
            <a:extLst>
              <a:ext uri="{FF2B5EF4-FFF2-40B4-BE49-F238E27FC236}">
                <a16:creationId xmlns:a16="http://schemas.microsoft.com/office/drawing/2014/main" id="{2FAEAE3B-3A3D-FA0F-292F-F5895E8C6A2C}"/>
              </a:ext>
            </a:extLst>
          </p:cNvPr>
          <p:cNvSpPr/>
          <p:nvPr/>
        </p:nvSpPr>
        <p:spPr>
          <a:xfrm>
            <a:off x="8331018" y="3376352"/>
            <a:ext cx="3765971" cy="1332529"/>
          </a:xfrm>
          <a:prstGeom prst="roundRect">
            <a:avLst>
              <a:gd name="adj" fmla="val 6704"/>
            </a:avLst>
          </a:prstGeom>
          <a:solidFill>
            <a:srgbClr val="E7EFF8"/>
          </a:solidFill>
          <a:ln>
            <a:solidFill>
              <a:srgbClr val="E7EF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Rectangle: Rounded Corners 75">
            <a:extLst>
              <a:ext uri="{FF2B5EF4-FFF2-40B4-BE49-F238E27FC236}">
                <a16:creationId xmlns:a16="http://schemas.microsoft.com/office/drawing/2014/main" id="{BFA48011-D057-F09D-D43B-75E5767A34B5}"/>
              </a:ext>
            </a:extLst>
          </p:cNvPr>
          <p:cNvSpPr/>
          <p:nvPr/>
        </p:nvSpPr>
        <p:spPr>
          <a:xfrm>
            <a:off x="9993756" y="1287667"/>
            <a:ext cx="2025618" cy="584676"/>
          </a:xfrm>
          <a:prstGeom prst="roundRect">
            <a:avLst>
              <a:gd name="adj" fmla="val 8170"/>
            </a:avLst>
          </a:prstGeom>
          <a:solidFill>
            <a:srgbClr val="CADAE8"/>
          </a:solidFill>
          <a:ln>
            <a:solidFill>
              <a:srgbClr val="C9DAE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DC9F92B3-4350-0587-96CB-8935E4E8586A}"/>
              </a:ext>
            </a:extLst>
          </p:cNvPr>
          <p:cNvSpPr txBox="1"/>
          <p:nvPr/>
        </p:nvSpPr>
        <p:spPr>
          <a:xfrm>
            <a:off x="8463400" y="991319"/>
            <a:ext cx="23787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Digital mental health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2969BFB1-1746-CB0D-E309-C1ECD876801E}"/>
              </a:ext>
            </a:extLst>
          </p:cNvPr>
          <p:cNvSpPr txBox="1"/>
          <p:nvPr/>
        </p:nvSpPr>
        <p:spPr>
          <a:xfrm>
            <a:off x="10722429" y="1264211"/>
            <a:ext cx="12969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 Nova" panose="020B0504020202020204" pitchFamily="34" charset="0"/>
              </a:rPr>
              <a:t>It can improve access for some people.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CE1EC7B4-47DF-3721-B556-A6C7E1F3D01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7227" y="1313078"/>
            <a:ext cx="619266" cy="576061"/>
          </a:xfrm>
          <a:prstGeom prst="rect">
            <a:avLst/>
          </a:prstGeom>
        </p:spPr>
      </p:pic>
      <p:sp>
        <p:nvSpPr>
          <p:cNvPr id="86" name="Rectangle: Rounded Corners 85">
            <a:extLst>
              <a:ext uri="{FF2B5EF4-FFF2-40B4-BE49-F238E27FC236}">
                <a16:creationId xmlns:a16="http://schemas.microsoft.com/office/drawing/2014/main" id="{E4F9AD73-FA04-A09B-6437-9B2714CA90B6}"/>
              </a:ext>
            </a:extLst>
          </p:cNvPr>
          <p:cNvSpPr/>
          <p:nvPr/>
        </p:nvSpPr>
        <p:spPr>
          <a:xfrm>
            <a:off x="10002794" y="1921948"/>
            <a:ext cx="2065627" cy="1247972"/>
          </a:xfrm>
          <a:prstGeom prst="roundRect">
            <a:avLst>
              <a:gd name="adj" fmla="val 8170"/>
            </a:avLst>
          </a:prstGeom>
          <a:solidFill>
            <a:srgbClr val="F6D2CF"/>
          </a:solidFill>
          <a:ln>
            <a:solidFill>
              <a:srgbClr val="C9DAE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8" name="Picture 87">
            <a:extLst>
              <a:ext uri="{FF2B5EF4-FFF2-40B4-BE49-F238E27FC236}">
                <a16:creationId xmlns:a16="http://schemas.microsoft.com/office/drawing/2014/main" id="{6DE07010-23C7-3E08-19FD-E5C5B039F44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5057" y="2003314"/>
            <a:ext cx="638285" cy="638285"/>
          </a:xfrm>
          <a:prstGeom prst="rect">
            <a:avLst/>
          </a:prstGeom>
        </p:spPr>
      </p:pic>
      <p:sp>
        <p:nvSpPr>
          <p:cNvPr id="90" name="TextBox 89">
            <a:extLst>
              <a:ext uri="{FF2B5EF4-FFF2-40B4-BE49-F238E27FC236}">
                <a16:creationId xmlns:a16="http://schemas.microsoft.com/office/drawing/2014/main" id="{A550BB36-29F2-F48D-D0E1-62F5269514FF}"/>
              </a:ext>
            </a:extLst>
          </p:cNvPr>
          <p:cNvSpPr txBox="1"/>
          <p:nvPr/>
        </p:nvSpPr>
        <p:spPr>
          <a:xfrm>
            <a:off x="10631958" y="1923183"/>
            <a:ext cx="14382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 Nova" panose="020B0504020202020204" pitchFamily="34" charset="0"/>
              </a:rPr>
              <a:t>Can create barriers for people without reliable internet, digital skills or a private environment. 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pic>
        <p:nvPicPr>
          <p:cNvPr id="92" name="Picture 91">
            <a:extLst>
              <a:ext uri="{FF2B5EF4-FFF2-40B4-BE49-F238E27FC236}">
                <a16:creationId xmlns:a16="http://schemas.microsoft.com/office/drawing/2014/main" id="{498FFD01-2F99-25A7-517D-DCEA937B32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9221" y="1947822"/>
            <a:ext cx="1648697" cy="1247972"/>
          </a:xfrm>
          <a:prstGeom prst="rect">
            <a:avLst/>
          </a:prstGeom>
        </p:spPr>
      </p:pic>
      <p:sp>
        <p:nvSpPr>
          <p:cNvPr id="94" name="TextBox 93">
            <a:extLst>
              <a:ext uri="{FF2B5EF4-FFF2-40B4-BE49-F238E27FC236}">
                <a16:creationId xmlns:a16="http://schemas.microsoft.com/office/drawing/2014/main" id="{D28A36C1-735C-5008-0DED-FA074F81F125}"/>
              </a:ext>
            </a:extLst>
          </p:cNvPr>
          <p:cNvSpPr txBox="1"/>
          <p:nvPr/>
        </p:nvSpPr>
        <p:spPr>
          <a:xfrm>
            <a:off x="8383253" y="3418870"/>
            <a:ext cx="23787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Wider influences</a:t>
            </a:r>
          </a:p>
        </p:txBody>
      </p:sp>
      <p:sp>
        <p:nvSpPr>
          <p:cNvPr id="96" name="Rectangle: Rounded Corners 95">
            <a:extLst>
              <a:ext uri="{FF2B5EF4-FFF2-40B4-BE49-F238E27FC236}">
                <a16:creationId xmlns:a16="http://schemas.microsoft.com/office/drawing/2014/main" id="{B7C77CEC-94CA-7EB0-63AD-59F688D4EAA0}"/>
              </a:ext>
            </a:extLst>
          </p:cNvPr>
          <p:cNvSpPr/>
          <p:nvPr/>
        </p:nvSpPr>
        <p:spPr>
          <a:xfrm>
            <a:off x="9032240" y="3809751"/>
            <a:ext cx="917526" cy="211425"/>
          </a:xfrm>
          <a:prstGeom prst="roundRect">
            <a:avLst/>
          </a:prstGeom>
          <a:solidFill>
            <a:srgbClr val="AECDC6"/>
          </a:solidFill>
          <a:ln>
            <a:solidFill>
              <a:srgbClr val="AECDC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Inequality</a:t>
            </a:r>
            <a:r>
              <a:rPr lang="en-GB" sz="1200" b="1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98" name="Rectangle: Rounded Corners 97">
            <a:extLst>
              <a:ext uri="{FF2B5EF4-FFF2-40B4-BE49-F238E27FC236}">
                <a16:creationId xmlns:a16="http://schemas.microsoft.com/office/drawing/2014/main" id="{9AFF8B66-FBE7-0C5F-5E14-C951641AC0F2}"/>
              </a:ext>
            </a:extLst>
          </p:cNvPr>
          <p:cNvSpPr/>
          <p:nvPr/>
        </p:nvSpPr>
        <p:spPr>
          <a:xfrm>
            <a:off x="10036693" y="3799942"/>
            <a:ext cx="700411" cy="211425"/>
          </a:xfrm>
          <a:prstGeom prst="roundRect">
            <a:avLst/>
          </a:prstGeom>
          <a:solidFill>
            <a:srgbClr val="F7C7C3"/>
          </a:solidFill>
          <a:ln>
            <a:solidFill>
              <a:srgbClr val="F7C7C3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Poverty  </a:t>
            </a:r>
          </a:p>
        </p:txBody>
      </p:sp>
      <p:sp>
        <p:nvSpPr>
          <p:cNvPr id="100" name="Rectangle: Rounded Corners 99">
            <a:extLst>
              <a:ext uri="{FF2B5EF4-FFF2-40B4-BE49-F238E27FC236}">
                <a16:creationId xmlns:a16="http://schemas.microsoft.com/office/drawing/2014/main" id="{F1303B95-974B-690D-C2AA-8CC2E90942E8}"/>
              </a:ext>
            </a:extLst>
          </p:cNvPr>
          <p:cNvSpPr/>
          <p:nvPr/>
        </p:nvSpPr>
        <p:spPr>
          <a:xfrm>
            <a:off x="10862491" y="3809751"/>
            <a:ext cx="1181684" cy="191918"/>
          </a:xfrm>
          <a:prstGeom prst="roundRect">
            <a:avLst/>
          </a:prstGeom>
          <a:solidFill>
            <a:srgbClr val="FBDAA9"/>
          </a:solidFill>
          <a:ln>
            <a:solidFill>
              <a:srgbClr val="FBDAA9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Discrimination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285D0F2E-FA63-6780-E9E4-DDC850B23CA7}"/>
              </a:ext>
            </a:extLst>
          </p:cNvPr>
          <p:cNvSpPr txBox="1"/>
          <p:nvPr/>
        </p:nvSpPr>
        <p:spPr>
          <a:xfrm>
            <a:off x="9183315" y="4097510"/>
            <a:ext cx="28851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Important influences on mental health 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pic>
        <p:nvPicPr>
          <p:cNvPr id="104" name="Picture 103">
            <a:extLst>
              <a:ext uri="{FF2B5EF4-FFF2-40B4-BE49-F238E27FC236}">
                <a16:creationId xmlns:a16="http://schemas.microsoft.com/office/drawing/2014/main" id="{4370C59B-0491-CFFF-7378-C86ACD8865B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3830" y="3867624"/>
            <a:ext cx="587470" cy="524372"/>
          </a:xfrm>
          <a:prstGeom prst="rect">
            <a:avLst/>
          </a:prstGeom>
        </p:spPr>
      </p:pic>
      <p:sp>
        <p:nvSpPr>
          <p:cNvPr id="106" name="Rectangle: Rounded Corners 105">
            <a:extLst>
              <a:ext uri="{FF2B5EF4-FFF2-40B4-BE49-F238E27FC236}">
                <a16:creationId xmlns:a16="http://schemas.microsoft.com/office/drawing/2014/main" id="{E8EE1BCA-68D7-24B3-9E1E-9625BB43A215}"/>
              </a:ext>
            </a:extLst>
          </p:cNvPr>
          <p:cNvSpPr/>
          <p:nvPr/>
        </p:nvSpPr>
        <p:spPr>
          <a:xfrm>
            <a:off x="4967315" y="4868580"/>
            <a:ext cx="7138239" cy="1877834"/>
          </a:xfrm>
          <a:prstGeom prst="roundRect">
            <a:avLst/>
          </a:prstGeom>
          <a:solidFill>
            <a:srgbClr val="FCF3E3"/>
          </a:solidFill>
          <a:ln>
            <a:solidFill>
              <a:srgbClr val="FCF3E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961AC610-4F7B-19E1-02A3-2623B67CCE17}"/>
              </a:ext>
            </a:extLst>
          </p:cNvPr>
          <p:cNvSpPr txBox="1"/>
          <p:nvPr/>
        </p:nvSpPr>
        <p:spPr>
          <a:xfrm>
            <a:off x="5093069" y="4930275"/>
            <a:ext cx="43636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 Nova" panose="020B0504020202020204" pitchFamily="34" charset="0"/>
              </a:rPr>
              <a:t>Equality vs equity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D450AD8F-3E7F-BF84-33BE-4CE0E4A0B2DC}"/>
              </a:ext>
            </a:extLst>
          </p:cNvPr>
          <p:cNvSpPr txBox="1"/>
          <p:nvPr/>
        </p:nvSpPr>
        <p:spPr>
          <a:xfrm>
            <a:off x="4895664" y="5862452"/>
            <a:ext cx="1593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Everyone get the same support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sp>
        <p:nvSpPr>
          <p:cNvPr id="112" name="Rectangle: Rounded Corners 111">
            <a:extLst>
              <a:ext uri="{FF2B5EF4-FFF2-40B4-BE49-F238E27FC236}">
                <a16:creationId xmlns:a16="http://schemas.microsoft.com/office/drawing/2014/main" id="{305D58EF-2AD1-7074-9353-F3826FB3D148}"/>
              </a:ext>
            </a:extLst>
          </p:cNvPr>
          <p:cNvSpPr/>
          <p:nvPr/>
        </p:nvSpPr>
        <p:spPr>
          <a:xfrm>
            <a:off x="9127531" y="5269780"/>
            <a:ext cx="917526" cy="211425"/>
          </a:xfrm>
          <a:prstGeom prst="roundRect">
            <a:avLst/>
          </a:prstGeom>
          <a:solidFill>
            <a:srgbClr val="AECDC6"/>
          </a:solidFill>
          <a:ln>
            <a:solidFill>
              <a:srgbClr val="AECDC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Equity</a:t>
            </a:r>
            <a:r>
              <a:rPr lang="en-GB" sz="1600" b="1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14" name="Rectangle: Rounded Corners 113">
            <a:extLst>
              <a:ext uri="{FF2B5EF4-FFF2-40B4-BE49-F238E27FC236}">
                <a16:creationId xmlns:a16="http://schemas.microsoft.com/office/drawing/2014/main" id="{053D5E4D-60BF-9868-AEE1-D25132F5A767}"/>
              </a:ext>
            </a:extLst>
          </p:cNvPr>
          <p:cNvSpPr/>
          <p:nvPr/>
        </p:nvSpPr>
        <p:spPr>
          <a:xfrm>
            <a:off x="5213156" y="5440019"/>
            <a:ext cx="1051082" cy="217690"/>
          </a:xfrm>
          <a:prstGeom prst="roundRect">
            <a:avLst/>
          </a:prstGeom>
          <a:solidFill>
            <a:srgbClr val="BFCEDB"/>
          </a:solidFill>
          <a:ln>
            <a:solidFill>
              <a:srgbClr val="AECDC6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Equality</a:t>
            </a:r>
            <a:endParaRPr lang="en-GB" sz="1400" b="1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2CDEEBDF-18D8-FA8A-3E4B-BA895CF25A85}"/>
              </a:ext>
            </a:extLst>
          </p:cNvPr>
          <p:cNvSpPr txBox="1"/>
          <p:nvPr/>
        </p:nvSpPr>
        <p:spPr>
          <a:xfrm>
            <a:off x="8855943" y="5698119"/>
            <a:ext cx="15936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Different support is provided so everyone can see the same outcome.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344D2AEF-4B9C-F466-01BF-BC2233D1ED1E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50477" t="72000" r="29486" b="4145"/>
          <a:stretch>
            <a:fillRect/>
          </a:stretch>
        </p:blipFill>
        <p:spPr>
          <a:xfrm>
            <a:off x="6301371" y="5222259"/>
            <a:ext cx="2208645" cy="1479851"/>
          </a:xfrm>
          <a:prstGeom prst="rect">
            <a:avLst/>
          </a:prstGeom>
        </p:spPr>
      </p:pic>
      <p:pic>
        <p:nvPicPr>
          <p:cNvPr id="122" name="Picture 121">
            <a:extLst>
              <a:ext uri="{FF2B5EF4-FFF2-40B4-BE49-F238E27FC236}">
                <a16:creationId xmlns:a16="http://schemas.microsoft.com/office/drawing/2014/main" id="{652F235D-9FC7-0E38-BD9C-2BAB39FF4C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80" t="69703" r="640" b="4113"/>
          <a:stretch>
            <a:fillRect/>
          </a:stretch>
        </p:blipFill>
        <p:spPr>
          <a:xfrm>
            <a:off x="10373281" y="5183003"/>
            <a:ext cx="1695140" cy="1479851"/>
          </a:xfrm>
          <a:prstGeom prst="rect">
            <a:avLst/>
          </a:prstGeom>
        </p:spPr>
      </p:pic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254580F7-51BB-ED33-78F7-25E070C499F0}"/>
              </a:ext>
            </a:extLst>
          </p:cNvPr>
          <p:cNvCxnSpPr>
            <a:cxnSpLocks/>
          </p:cNvCxnSpPr>
          <p:nvPr/>
        </p:nvCxnSpPr>
        <p:spPr>
          <a:xfrm>
            <a:off x="8723196" y="5073340"/>
            <a:ext cx="0" cy="158951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6" name="TextBox 125">
            <a:extLst>
              <a:ext uri="{FF2B5EF4-FFF2-40B4-BE49-F238E27FC236}">
                <a16:creationId xmlns:a16="http://schemas.microsoft.com/office/drawing/2014/main" id="{311C6A7E-6E0B-784C-C4D6-C47C76988D21}"/>
              </a:ext>
            </a:extLst>
          </p:cNvPr>
          <p:cNvSpPr txBox="1"/>
          <p:nvPr/>
        </p:nvSpPr>
        <p:spPr>
          <a:xfrm>
            <a:off x="5978358" y="4483124"/>
            <a:ext cx="614420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tx2"/>
                </a:solidFill>
              </a:rPr>
              <a:t>(Marmot, 2010)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685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/>
      <p:bldP spid="13" grpId="0" animBg="1"/>
      <p:bldP spid="15" grpId="0"/>
      <p:bldP spid="17" grpId="0" animBg="1"/>
      <p:bldP spid="19" grpId="0"/>
      <p:bldP spid="21" grpId="0"/>
      <p:bldP spid="23" grpId="0"/>
      <p:bldP spid="25" grpId="0" animBg="1"/>
      <p:bldP spid="27" grpId="0"/>
      <p:bldP spid="30" grpId="0"/>
      <p:bldP spid="36" grpId="0"/>
      <p:bldP spid="38" grpId="0"/>
      <p:bldP spid="44" grpId="0" animBg="1"/>
      <p:bldP spid="46" grpId="0"/>
      <p:bldP spid="54" grpId="0"/>
      <p:bldP spid="56" grpId="0"/>
      <p:bldP spid="58" grpId="0"/>
      <p:bldP spid="60" grpId="0"/>
      <p:bldP spid="62" grpId="0"/>
      <p:bldP spid="64" grpId="0"/>
      <p:bldP spid="66" grpId="0"/>
      <p:bldP spid="68" grpId="0"/>
      <p:bldP spid="70" grpId="0" animBg="1"/>
      <p:bldP spid="74" grpId="0" animBg="1"/>
      <p:bldP spid="76" grpId="0" animBg="1"/>
      <p:bldP spid="80" grpId="0"/>
      <p:bldP spid="82" grpId="0"/>
      <p:bldP spid="86" grpId="0" animBg="1"/>
      <p:bldP spid="90" grpId="0"/>
      <p:bldP spid="94" grpId="0"/>
      <p:bldP spid="96" grpId="0" animBg="1"/>
      <p:bldP spid="98" grpId="0" animBg="1"/>
      <p:bldP spid="100" grpId="0" animBg="1"/>
      <p:bldP spid="102" grpId="0"/>
      <p:bldP spid="106" grpId="0" animBg="1"/>
      <p:bldP spid="108" grpId="0"/>
      <p:bldP spid="110" grpId="0"/>
      <p:bldP spid="112" grpId="0" animBg="1"/>
      <p:bldP spid="114" grpId="0" animBg="1"/>
      <p:bldP spid="116" grpId="0"/>
      <p:bldP spid="1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65DC032-902C-71BE-4860-56B06BA6D607}"/>
              </a:ext>
            </a:extLst>
          </p:cNvPr>
          <p:cNvSpPr/>
          <p:nvPr/>
        </p:nvSpPr>
        <p:spPr>
          <a:xfrm>
            <a:off x="0" y="0"/>
            <a:ext cx="12192000" cy="868680"/>
          </a:xfrm>
          <a:prstGeom prst="roundRect">
            <a:avLst/>
          </a:prstGeom>
          <a:solidFill>
            <a:srgbClr val="E7DCFD"/>
          </a:solidFill>
          <a:ln>
            <a:solidFill>
              <a:srgbClr val="E7DCF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Evidence and Critical Evaluation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C352F26-6B79-6312-27B3-11F75D8F814B}"/>
              </a:ext>
            </a:extLst>
          </p:cNvPr>
          <p:cNvSpPr/>
          <p:nvPr/>
        </p:nvSpPr>
        <p:spPr>
          <a:xfrm>
            <a:off x="97011" y="960120"/>
            <a:ext cx="5582429" cy="3352800"/>
          </a:xfrm>
          <a:prstGeom prst="roundRect">
            <a:avLst>
              <a:gd name="adj" fmla="val 6704"/>
            </a:avLst>
          </a:prstGeom>
          <a:solidFill>
            <a:srgbClr val="E3F0FE"/>
          </a:solidFill>
          <a:ln>
            <a:solidFill>
              <a:srgbClr val="E4F0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DE122B4-29A8-21F3-C887-ECADE08ACF46}"/>
              </a:ext>
            </a:extLst>
          </p:cNvPr>
          <p:cNvSpPr/>
          <p:nvPr/>
        </p:nvSpPr>
        <p:spPr>
          <a:xfrm>
            <a:off x="0" y="4511040"/>
            <a:ext cx="3987309" cy="2286000"/>
          </a:xfrm>
          <a:prstGeom prst="roundRect">
            <a:avLst>
              <a:gd name="adj" fmla="val 6704"/>
            </a:avLst>
          </a:prstGeom>
          <a:solidFill>
            <a:srgbClr val="FDF5DC"/>
          </a:solidFill>
          <a:ln>
            <a:solidFill>
              <a:srgbClr val="FDF5D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AB1467B-97C7-DBE4-4EE2-C954ECAB7D06}"/>
              </a:ext>
            </a:extLst>
          </p:cNvPr>
          <p:cNvSpPr/>
          <p:nvPr/>
        </p:nvSpPr>
        <p:spPr>
          <a:xfrm>
            <a:off x="4141184" y="4511040"/>
            <a:ext cx="3987309" cy="2286000"/>
          </a:xfrm>
          <a:prstGeom prst="roundRect">
            <a:avLst>
              <a:gd name="adj" fmla="val 6704"/>
            </a:avLst>
          </a:prstGeom>
          <a:solidFill>
            <a:srgbClr val="E4F0FE"/>
          </a:solidFill>
          <a:ln>
            <a:solidFill>
              <a:srgbClr val="E4F0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7FBDCE68-3B4C-BBDD-F2AE-5BF1ECE334D4}"/>
              </a:ext>
            </a:extLst>
          </p:cNvPr>
          <p:cNvSpPr/>
          <p:nvPr/>
        </p:nvSpPr>
        <p:spPr>
          <a:xfrm>
            <a:off x="5816588" y="929640"/>
            <a:ext cx="6329692" cy="3520440"/>
          </a:xfrm>
          <a:prstGeom prst="roundRect">
            <a:avLst>
              <a:gd name="adj" fmla="val 6704"/>
            </a:avLst>
          </a:prstGeom>
          <a:solidFill>
            <a:srgbClr val="FBE2EA"/>
          </a:solidFill>
          <a:ln>
            <a:solidFill>
              <a:srgbClr val="FBE2E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6666592-0839-6007-9087-262D96396A8E}"/>
              </a:ext>
            </a:extLst>
          </p:cNvPr>
          <p:cNvSpPr txBox="1"/>
          <p:nvPr/>
        </p:nvSpPr>
        <p:spPr>
          <a:xfrm>
            <a:off x="234159" y="960120"/>
            <a:ext cx="43636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 Nova" panose="020B0504020202020204" pitchFamily="34" charset="0"/>
              </a:rPr>
              <a:t>Quantitative evidence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1A1CB09-A2CD-A997-8EAE-2DB2D2882918}"/>
              </a:ext>
            </a:extLst>
          </p:cNvPr>
          <p:cNvSpPr txBox="1"/>
          <p:nvPr/>
        </p:nvSpPr>
        <p:spPr>
          <a:xfrm>
            <a:off x="234158" y="1419850"/>
            <a:ext cx="43636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 Nova" panose="020B0504020202020204" pitchFamily="34" charset="0"/>
              </a:rPr>
              <a:t>Shows considerable activity within mental health services.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C0EB242E-EC10-D874-35EB-04494C6B74DA}"/>
              </a:ext>
            </a:extLst>
          </p:cNvPr>
          <p:cNvSpPr/>
          <p:nvPr/>
        </p:nvSpPr>
        <p:spPr>
          <a:xfrm>
            <a:off x="170812" y="1681460"/>
            <a:ext cx="2322452" cy="2555260"/>
          </a:xfrm>
          <a:prstGeom prst="roundRect">
            <a:avLst>
              <a:gd name="adj" fmla="val 8170"/>
            </a:avLst>
          </a:prstGeom>
          <a:solidFill>
            <a:srgbClr val="CEE6FC"/>
          </a:solidFill>
          <a:ln>
            <a:solidFill>
              <a:srgbClr val="E2F0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75BF9C3-5326-A24F-F3CD-33FE491AA525}"/>
              </a:ext>
            </a:extLst>
          </p:cNvPr>
          <p:cNvSpPr txBox="1"/>
          <p:nvPr/>
        </p:nvSpPr>
        <p:spPr>
          <a:xfrm>
            <a:off x="532821" y="2819133"/>
            <a:ext cx="13126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 Nova" panose="020B0504020202020204" pitchFamily="34" charset="0"/>
              </a:rPr>
              <a:t>667,143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44620C0A-225C-E5CB-A006-2CE27D5DF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12" y="1696850"/>
            <a:ext cx="2257505" cy="113960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9564E0F6-0201-CB23-DD74-2D9C4B82CCFB}"/>
              </a:ext>
            </a:extLst>
          </p:cNvPr>
          <p:cNvSpPr txBox="1"/>
          <p:nvPr/>
        </p:nvSpPr>
        <p:spPr>
          <a:xfrm>
            <a:off x="435327" y="3241526"/>
            <a:ext cx="16251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Adults completed NHS Talking Therapies treatment in 2024/25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D06EE1FD-55BF-E76D-2244-2832524FA2F1}"/>
              </a:ext>
            </a:extLst>
          </p:cNvPr>
          <p:cNvCxnSpPr>
            <a:cxnSpLocks/>
          </p:cNvCxnSpPr>
          <p:nvPr/>
        </p:nvCxnSpPr>
        <p:spPr>
          <a:xfrm>
            <a:off x="2503681" y="1696849"/>
            <a:ext cx="0" cy="248250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8C4F8287-AF71-FA06-90AB-57CD1189BE5B}"/>
              </a:ext>
            </a:extLst>
          </p:cNvPr>
          <p:cNvSpPr/>
          <p:nvPr/>
        </p:nvSpPr>
        <p:spPr>
          <a:xfrm>
            <a:off x="2590757" y="1699576"/>
            <a:ext cx="2956601" cy="2555260"/>
          </a:xfrm>
          <a:prstGeom prst="roundRect">
            <a:avLst>
              <a:gd name="adj" fmla="val 8170"/>
            </a:avLst>
          </a:prstGeom>
          <a:solidFill>
            <a:srgbClr val="D6F2E7"/>
          </a:solidFill>
          <a:ln>
            <a:solidFill>
              <a:srgbClr val="E2F0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E50E2311-A129-74E3-0A87-63CEDD6AF7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140" y="1710863"/>
            <a:ext cx="2430088" cy="1491061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5A043684-C470-F75A-370F-4F19E921B27C}"/>
              </a:ext>
            </a:extLst>
          </p:cNvPr>
          <p:cNvSpPr txBox="1"/>
          <p:nvPr/>
        </p:nvSpPr>
        <p:spPr>
          <a:xfrm>
            <a:off x="3307798" y="3185195"/>
            <a:ext cx="17722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of people with severe mental illness received a full annual physical health check in 2024/25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11CC2623-B0B3-D475-9802-237E4C8171CC}"/>
              </a:ext>
            </a:extLst>
          </p:cNvPr>
          <p:cNvSpPr txBox="1"/>
          <p:nvPr/>
        </p:nvSpPr>
        <p:spPr>
          <a:xfrm>
            <a:off x="5951212" y="960120"/>
            <a:ext cx="43636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 Nova" panose="020B0504020202020204" pitchFamily="34" charset="0"/>
              </a:rPr>
              <a:t>Qualitative evidence</a:t>
            </a: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7D92171E-A1D7-6673-8BE3-DAB6EB00FF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588" y="1710863"/>
            <a:ext cx="4026896" cy="2701117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25EB38BC-D4A7-34B7-F92F-41FA9934CA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2704" y="1502428"/>
            <a:ext cx="795893" cy="2692769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718B7D71-812F-A1F5-6CA5-23C89AAED693}"/>
              </a:ext>
            </a:extLst>
          </p:cNvPr>
          <p:cNvSpPr txBox="1"/>
          <p:nvPr/>
        </p:nvSpPr>
        <p:spPr>
          <a:xfrm>
            <a:off x="5859277" y="1433864"/>
            <a:ext cx="40725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 Nova" panose="020B0504020202020204" pitchFamily="34" charset="0"/>
              </a:rPr>
              <a:t>Aughterson</a:t>
            </a:r>
            <a:r>
              <a:rPr lang="en-GB" sz="1200" dirty="0">
                <a:latin typeface="Arial Nova" panose="020B0504020202020204" pitchFamily="34" charset="0"/>
              </a:rPr>
              <a:t> I et al., 2024) explored people’s experiences of community groups through an ethnographic study.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B32684CA-D25F-55F6-135F-122C8A941C7F}"/>
              </a:ext>
            </a:extLst>
          </p:cNvPr>
          <p:cNvCxnSpPr>
            <a:cxnSpLocks/>
          </p:cNvCxnSpPr>
          <p:nvPr/>
        </p:nvCxnSpPr>
        <p:spPr>
          <a:xfrm flipH="1" flipV="1">
            <a:off x="9843494" y="1145894"/>
            <a:ext cx="51193" cy="336514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E99AB260-1A5E-554A-D7F8-DF265DF141A7}"/>
              </a:ext>
            </a:extLst>
          </p:cNvPr>
          <p:cNvSpPr/>
          <p:nvPr/>
        </p:nvSpPr>
        <p:spPr>
          <a:xfrm>
            <a:off x="9870014" y="1097203"/>
            <a:ext cx="2179715" cy="296755"/>
          </a:xfrm>
          <a:prstGeom prst="roundRect">
            <a:avLst>
              <a:gd name="adj" fmla="val 8170"/>
            </a:avLst>
          </a:prstGeom>
          <a:solidFill>
            <a:srgbClr val="FBD0E4"/>
          </a:solidFill>
          <a:ln>
            <a:solidFill>
              <a:srgbClr val="E2F0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</a:rPr>
              <a:t>key themes identified: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EFD0C16-DC72-840C-A9E0-6CAB208AEE25}"/>
              </a:ext>
            </a:extLst>
          </p:cNvPr>
          <p:cNvSpPr txBox="1"/>
          <p:nvPr/>
        </p:nvSpPr>
        <p:spPr>
          <a:xfrm>
            <a:off x="10581124" y="1558349"/>
            <a:ext cx="12625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Increased confidence 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AEACFC33-0CD9-A111-D0CB-7BDDD6E84406}"/>
              </a:ext>
            </a:extLst>
          </p:cNvPr>
          <p:cNvSpPr txBox="1"/>
          <p:nvPr/>
        </p:nvSpPr>
        <p:spPr>
          <a:xfrm>
            <a:off x="10644861" y="2327087"/>
            <a:ext cx="12625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Social support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81E7564-6764-4651-92A7-046974A1016A}"/>
              </a:ext>
            </a:extLst>
          </p:cNvPr>
          <p:cNvSpPr txBox="1"/>
          <p:nvPr/>
        </p:nvSpPr>
        <p:spPr>
          <a:xfrm>
            <a:off x="10581123" y="3046695"/>
            <a:ext cx="12625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Purpose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7955B56-8D2D-9172-F717-EDD6E2D02B4F}"/>
              </a:ext>
            </a:extLst>
          </p:cNvPr>
          <p:cNvSpPr txBox="1"/>
          <p:nvPr/>
        </p:nvSpPr>
        <p:spPr>
          <a:xfrm>
            <a:off x="10644860" y="3693026"/>
            <a:ext cx="12625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 Nova" panose="020B0504020202020204" pitchFamily="34" charset="0"/>
              </a:rPr>
              <a:t>belonging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719790E0-AF14-525F-F0AB-C28B024AF23E}"/>
              </a:ext>
            </a:extLst>
          </p:cNvPr>
          <p:cNvSpPr txBox="1"/>
          <p:nvPr/>
        </p:nvSpPr>
        <p:spPr>
          <a:xfrm>
            <a:off x="170812" y="4598033"/>
            <a:ext cx="4363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 Nova" panose="020B0504020202020204" pitchFamily="34" charset="0"/>
              </a:rPr>
              <a:t>Limitations of activity data</a:t>
            </a:r>
          </a:p>
        </p:txBody>
      </p:sp>
      <p:sp>
        <p:nvSpPr>
          <p:cNvPr id="77" name="Rectangle: Rounded Corners 76">
            <a:extLst>
              <a:ext uri="{FF2B5EF4-FFF2-40B4-BE49-F238E27FC236}">
                <a16:creationId xmlns:a16="http://schemas.microsoft.com/office/drawing/2014/main" id="{C31A524D-062A-A5C2-BB39-1CF4D4BA7369}"/>
              </a:ext>
            </a:extLst>
          </p:cNvPr>
          <p:cNvSpPr/>
          <p:nvPr/>
        </p:nvSpPr>
        <p:spPr>
          <a:xfrm>
            <a:off x="1101012" y="5041246"/>
            <a:ext cx="2789853" cy="671834"/>
          </a:xfrm>
          <a:prstGeom prst="roundRect">
            <a:avLst/>
          </a:prstGeom>
          <a:solidFill>
            <a:srgbClr val="FDEFC9"/>
          </a:solidFill>
          <a:ln>
            <a:solidFill>
              <a:srgbClr val="FDEFC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100" dirty="0">
              <a:solidFill>
                <a:schemeClr val="tx1"/>
              </a:solidFill>
              <a:latin typeface="Arial Nova" panose="020B0504020202020204" pitchFamily="34" charset="0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F6830070-0605-36F0-4DB6-4DB9C3F6AB59}"/>
              </a:ext>
            </a:extLst>
          </p:cNvPr>
          <p:cNvSpPr txBox="1"/>
          <p:nvPr/>
        </p:nvSpPr>
        <p:spPr>
          <a:xfrm>
            <a:off x="2060448" y="5067533"/>
            <a:ext cx="1971483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tx1"/>
                </a:solidFill>
                <a:latin typeface="Arial Nova" panose="020B0504020202020204" pitchFamily="34" charset="0"/>
              </a:rPr>
              <a:t>Does not show whether long-term wellbeing or quality of life has improved.</a:t>
            </a:r>
          </a:p>
        </p:txBody>
      </p:sp>
      <p:sp>
        <p:nvSpPr>
          <p:cNvPr id="85" name="Rectangle: Rounded Corners 84">
            <a:extLst>
              <a:ext uri="{FF2B5EF4-FFF2-40B4-BE49-F238E27FC236}">
                <a16:creationId xmlns:a16="http://schemas.microsoft.com/office/drawing/2014/main" id="{7CC80A05-091E-A428-B9D9-26B6C1222D21}"/>
              </a:ext>
            </a:extLst>
          </p:cNvPr>
          <p:cNvSpPr/>
          <p:nvPr/>
        </p:nvSpPr>
        <p:spPr>
          <a:xfrm>
            <a:off x="1101012" y="5896451"/>
            <a:ext cx="2789853" cy="841630"/>
          </a:xfrm>
          <a:prstGeom prst="roundRect">
            <a:avLst/>
          </a:prstGeom>
          <a:solidFill>
            <a:srgbClr val="FDEFC9"/>
          </a:solidFill>
          <a:ln>
            <a:solidFill>
              <a:srgbClr val="FDEFC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100" dirty="0">
              <a:solidFill>
                <a:schemeClr val="tx1"/>
              </a:solidFill>
              <a:latin typeface="Arial Nova" panose="020B0504020202020204" pitchFamily="34" charset="0"/>
            </a:endParaRPr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9B9E5538-42F3-E807-685D-38E0E2C188D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18968"/>
          <a:stretch>
            <a:fillRect/>
          </a:stretch>
        </p:blipFill>
        <p:spPr>
          <a:xfrm>
            <a:off x="0" y="5052611"/>
            <a:ext cx="1488524" cy="1659183"/>
          </a:xfrm>
          <a:prstGeom prst="rect">
            <a:avLst/>
          </a:prstGeom>
        </p:spPr>
      </p:pic>
      <p:sp>
        <p:nvSpPr>
          <p:cNvPr id="89" name="TextBox 88">
            <a:extLst>
              <a:ext uri="{FF2B5EF4-FFF2-40B4-BE49-F238E27FC236}">
                <a16:creationId xmlns:a16="http://schemas.microsoft.com/office/drawing/2014/main" id="{5F3403F5-00B9-A5D2-3A4E-93A85604AD70}"/>
              </a:ext>
            </a:extLst>
          </p:cNvPr>
          <p:cNvSpPr txBox="1"/>
          <p:nvPr/>
        </p:nvSpPr>
        <p:spPr>
          <a:xfrm>
            <a:off x="2040851" y="5955369"/>
            <a:ext cx="193121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</a:rPr>
              <a:t>Does not show whether inequalities in access and outcomes have been reduced. </a:t>
            </a:r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id="{9FBC0D32-F41F-2D85-6E65-0FE097E808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10" y="5104148"/>
            <a:ext cx="536554" cy="488742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E13053B6-80C5-9503-3C87-A33958BA2D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10" y="6047615"/>
            <a:ext cx="536554" cy="488742"/>
          </a:xfrm>
          <a:prstGeom prst="rect">
            <a:avLst/>
          </a:prstGeom>
        </p:spPr>
      </p:pic>
      <p:sp>
        <p:nvSpPr>
          <p:cNvPr id="97" name="Rectangle: Rounded Corners 96">
            <a:extLst>
              <a:ext uri="{FF2B5EF4-FFF2-40B4-BE49-F238E27FC236}">
                <a16:creationId xmlns:a16="http://schemas.microsoft.com/office/drawing/2014/main" id="{1E1A9F1E-5586-CCE9-10E7-56BC8FB20A98}"/>
              </a:ext>
            </a:extLst>
          </p:cNvPr>
          <p:cNvSpPr/>
          <p:nvPr/>
        </p:nvSpPr>
        <p:spPr>
          <a:xfrm>
            <a:off x="4192791" y="4880892"/>
            <a:ext cx="1820130" cy="1830902"/>
          </a:xfrm>
          <a:prstGeom prst="roundRect">
            <a:avLst/>
          </a:prstGeom>
          <a:solidFill>
            <a:srgbClr val="D9EAFD"/>
          </a:solidFill>
          <a:ln>
            <a:solidFill>
              <a:srgbClr val="D9EAF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100" dirty="0">
              <a:solidFill>
                <a:schemeClr val="tx1"/>
              </a:solidFill>
              <a:latin typeface="Arial Nova" panose="020B0504020202020204" pitchFamily="34" charset="0"/>
            </a:endParaRPr>
          </a:p>
        </p:txBody>
      </p:sp>
      <p:sp>
        <p:nvSpPr>
          <p:cNvPr id="99" name="Rectangle: Rounded Corners 98">
            <a:extLst>
              <a:ext uri="{FF2B5EF4-FFF2-40B4-BE49-F238E27FC236}">
                <a16:creationId xmlns:a16="http://schemas.microsoft.com/office/drawing/2014/main" id="{B2C8C797-17AE-5D96-1C90-F4E2D2841F86}"/>
              </a:ext>
            </a:extLst>
          </p:cNvPr>
          <p:cNvSpPr/>
          <p:nvPr/>
        </p:nvSpPr>
        <p:spPr>
          <a:xfrm>
            <a:off x="6179081" y="4859235"/>
            <a:ext cx="1820130" cy="1830902"/>
          </a:xfrm>
          <a:prstGeom prst="roundRect">
            <a:avLst/>
          </a:prstGeom>
          <a:solidFill>
            <a:srgbClr val="E7DBFD"/>
          </a:solidFill>
          <a:ln>
            <a:solidFill>
              <a:srgbClr val="E7DBF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100" dirty="0">
              <a:solidFill>
                <a:schemeClr val="tx1"/>
              </a:solidFill>
              <a:latin typeface="Arial Nova" panose="020B0504020202020204" pitchFamily="34" charset="0"/>
            </a:endParaRP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943BC53F-247B-BCA4-C7E6-E8A801E68847}"/>
              </a:ext>
            </a:extLst>
          </p:cNvPr>
          <p:cNvSpPr txBox="1"/>
          <p:nvPr/>
        </p:nvSpPr>
        <p:spPr>
          <a:xfrm>
            <a:off x="4280025" y="5623789"/>
            <a:ext cx="1645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/>
              <a:t>Quantitative evidence 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CA81BB81-125A-C64A-C64E-09926FABC561}"/>
              </a:ext>
            </a:extLst>
          </p:cNvPr>
          <p:cNvSpPr txBox="1"/>
          <p:nvPr/>
        </p:nvSpPr>
        <p:spPr>
          <a:xfrm>
            <a:off x="4387067" y="5974879"/>
            <a:ext cx="14315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Shows the scale of service activity.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36EEB622-E508-638D-66B8-2B897EEBD29E}"/>
              </a:ext>
            </a:extLst>
          </p:cNvPr>
          <p:cNvSpPr txBox="1"/>
          <p:nvPr/>
        </p:nvSpPr>
        <p:spPr>
          <a:xfrm>
            <a:off x="6291417" y="5420537"/>
            <a:ext cx="15386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/>
              <a:t>Qualitative evidence 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60B7F1E4-2176-049F-2256-70D38C9AF14A}"/>
              </a:ext>
            </a:extLst>
          </p:cNvPr>
          <p:cNvSpPr txBox="1"/>
          <p:nvPr/>
        </p:nvSpPr>
        <p:spPr>
          <a:xfrm>
            <a:off x="6166796" y="5796343"/>
            <a:ext cx="187428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Helps explain people’s experiences and how an intervention may influence wellbeing.</a:t>
            </a:r>
          </a:p>
        </p:txBody>
      </p:sp>
      <p:pic>
        <p:nvPicPr>
          <p:cNvPr id="111" name="Picture 110">
            <a:extLst>
              <a:ext uri="{FF2B5EF4-FFF2-40B4-BE49-F238E27FC236}">
                <a16:creationId xmlns:a16="http://schemas.microsoft.com/office/drawing/2014/main" id="{12945CE3-616C-C9CF-62F2-BE125E6373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8342" y="4921968"/>
            <a:ext cx="866783" cy="652291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71C6CCD4-00E4-52C1-A6CE-1CD160F432C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550" y="4898533"/>
            <a:ext cx="788948" cy="578220"/>
          </a:xfrm>
          <a:prstGeom prst="rect">
            <a:avLst/>
          </a:prstGeom>
        </p:spPr>
      </p:pic>
      <p:sp>
        <p:nvSpPr>
          <p:cNvPr id="117" name="TextBox 116">
            <a:extLst>
              <a:ext uri="{FF2B5EF4-FFF2-40B4-BE49-F238E27FC236}">
                <a16:creationId xmlns:a16="http://schemas.microsoft.com/office/drawing/2014/main" id="{7748D50F-6F05-346F-E3E9-4F49624362B6}"/>
              </a:ext>
            </a:extLst>
          </p:cNvPr>
          <p:cNvSpPr txBox="1"/>
          <p:nvPr/>
        </p:nvSpPr>
        <p:spPr>
          <a:xfrm>
            <a:off x="4156424" y="4537580"/>
            <a:ext cx="43636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 Nova" panose="020B0504020202020204" pitchFamily="34" charset="0"/>
              </a:rPr>
              <a:t>Different forms of understanding</a:t>
            </a:r>
          </a:p>
        </p:txBody>
      </p:sp>
      <p:sp>
        <p:nvSpPr>
          <p:cNvPr id="119" name="Rectangle: Rounded Corners 118">
            <a:extLst>
              <a:ext uri="{FF2B5EF4-FFF2-40B4-BE49-F238E27FC236}">
                <a16:creationId xmlns:a16="http://schemas.microsoft.com/office/drawing/2014/main" id="{A6DDA8DD-D0F3-61CA-F941-D7EB3299387E}"/>
              </a:ext>
            </a:extLst>
          </p:cNvPr>
          <p:cNvSpPr/>
          <p:nvPr/>
        </p:nvSpPr>
        <p:spPr>
          <a:xfrm>
            <a:off x="8184756" y="4518570"/>
            <a:ext cx="3987309" cy="2286000"/>
          </a:xfrm>
          <a:prstGeom prst="roundRect">
            <a:avLst>
              <a:gd name="adj" fmla="val 6704"/>
            </a:avLst>
          </a:prstGeom>
          <a:solidFill>
            <a:srgbClr val="E0F6ED"/>
          </a:solidFill>
          <a:ln>
            <a:solidFill>
              <a:srgbClr val="E0F6E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87622B27-4520-11B6-3D31-A893A30B02B6}"/>
              </a:ext>
            </a:extLst>
          </p:cNvPr>
          <p:cNvSpPr txBox="1"/>
          <p:nvPr/>
        </p:nvSpPr>
        <p:spPr>
          <a:xfrm>
            <a:off x="8199996" y="4545110"/>
            <a:ext cx="43636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 Nova" panose="020B0504020202020204" pitchFamily="34" charset="0"/>
              </a:rPr>
              <a:t>A sustainable mental health system</a:t>
            </a: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FF5BB039-BE11-D3E3-5DF7-234B87DF90F3}"/>
              </a:ext>
            </a:extLst>
          </p:cNvPr>
          <p:cNvSpPr txBox="1"/>
          <p:nvPr/>
        </p:nvSpPr>
        <p:spPr>
          <a:xfrm>
            <a:off x="8199996" y="4807093"/>
            <a:ext cx="167350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Needs to consider:</a:t>
            </a: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1CFC7B86-4379-64C5-C6F1-B05D1CC24641}"/>
              </a:ext>
            </a:extLst>
          </p:cNvPr>
          <p:cNvSpPr txBox="1"/>
          <p:nvPr/>
        </p:nvSpPr>
        <p:spPr>
          <a:xfrm>
            <a:off x="8088312" y="5537889"/>
            <a:ext cx="167350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A</a:t>
            </a:r>
            <a:r>
              <a:rPr lang="en-GB" sz="1200" dirty="0">
                <a:solidFill>
                  <a:schemeClr val="tx1"/>
                </a:solidFill>
              </a:rPr>
              <a:t>ctivity</a:t>
            </a:r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BE3FBBB9-6D1C-4BDE-C6AB-5FD5780BD979}"/>
              </a:ext>
            </a:extLst>
          </p:cNvPr>
          <p:cNvSpPr txBox="1"/>
          <p:nvPr/>
        </p:nvSpPr>
        <p:spPr>
          <a:xfrm>
            <a:off x="9317237" y="5537889"/>
            <a:ext cx="140311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Recovery and wellbeing</a:t>
            </a:r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A4EEE500-D07F-79F3-F352-D213012B2B53}"/>
              </a:ext>
            </a:extLst>
          </p:cNvPr>
          <p:cNvSpPr txBox="1"/>
          <p:nvPr/>
        </p:nvSpPr>
        <p:spPr>
          <a:xfrm>
            <a:off x="10646616" y="5493704"/>
            <a:ext cx="14031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patient</a:t>
            </a:r>
            <a:r>
              <a:rPr lang="en-GB" sz="1200" dirty="0">
                <a:solidFill>
                  <a:schemeClr val="tx1"/>
                </a:solidFill>
              </a:rPr>
              <a:t> Experience </a:t>
            </a:r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EC402E71-DFE1-1DBB-B1AA-A38906883DB6}"/>
              </a:ext>
            </a:extLst>
          </p:cNvPr>
          <p:cNvSpPr txBox="1"/>
          <p:nvPr/>
        </p:nvSpPr>
        <p:spPr>
          <a:xfrm>
            <a:off x="8180100" y="6488840"/>
            <a:ext cx="167350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Equity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63923FDE-3163-487E-AE35-3CF81059BF28}"/>
              </a:ext>
            </a:extLst>
          </p:cNvPr>
          <p:cNvSpPr txBox="1"/>
          <p:nvPr/>
        </p:nvSpPr>
        <p:spPr>
          <a:xfrm>
            <a:off x="10518498" y="6109673"/>
            <a:ext cx="16735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Longer-term outcomes</a:t>
            </a:r>
            <a:endParaRPr lang="en-GB" sz="1200" dirty="0">
              <a:solidFill>
                <a:schemeClr val="tx1"/>
              </a:solidFill>
            </a:endParaRPr>
          </a:p>
        </p:txBody>
      </p:sp>
      <p:pic>
        <p:nvPicPr>
          <p:cNvPr id="137" name="Picture 136">
            <a:extLst>
              <a:ext uri="{FF2B5EF4-FFF2-40B4-BE49-F238E27FC236}">
                <a16:creationId xmlns:a16="http://schemas.microsoft.com/office/drawing/2014/main" id="{FF83561E-0B5C-0A97-231D-F4F65F8B983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3249" y="5087285"/>
            <a:ext cx="589039" cy="427973"/>
          </a:xfrm>
          <a:prstGeom prst="rect">
            <a:avLst/>
          </a:prstGeom>
        </p:spPr>
      </p:pic>
      <p:pic>
        <p:nvPicPr>
          <p:cNvPr id="139" name="Picture 138">
            <a:extLst>
              <a:ext uri="{FF2B5EF4-FFF2-40B4-BE49-F238E27FC236}">
                <a16:creationId xmlns:a16="http://schemas.microsoft.com/office/drawing/2014/main" id="{E4B86F30-30DC-A954-A683-79EA4265E71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1379" y="5041246"/>
            <a:ext cx="589038" cy="520052"/>
          </a:xfrm>
          <a:prstGeom prst="rect">
            <a:avLst/>
          </a:prstGeom>
        </p:spPr>
      </p:pic>
      <p:pic>
        <p:nvPicPr>
          <p:cNvPr id="141" name="Picture 140">
            <a:extLst>
              <a:ext uri="{FF2B5EF4-FFF2-40B4-BE49-F238E27FC236}">
                <a16:creationId xmlns:a16="http://schemas.microsoft.com/office/drawing/2014/main" id="{C25A937F-7EA2-001B-F829-14DF8334B64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1907" y="5001182"/>
            <a:ext cx="592038" cy="536707"/>
          </a:xfrm>
          <a:prstGeom prst="rect">
            <a:avLst/>
          </a:prstGeom>
        </p:spPr>
      </p:pic>
      <p:pic>
        <p:nvPicPr>
          <p:cNvPr id="143" name="Picture 142">
            <a:extLst>
              <a:ext uri="{FF2B5EF4-FFF2-40B4-BE49-F238E27FC236}">
                <a16:creationId xmlns:a16="http://schemas.microsoft.com/office/drawing/2014/main" id="{8FE69370-75CD-3452-AFD1-B9E13C09395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3249" y="5955369"/>
            <a:ext cx="725341" cy="596255"/>
          </a:xfrm>
          <a:prstGeom prst="rect">
            <a:avLst/>
          </a:prstGeom>
        </p:spPr>
      </p:pic>
      <p:pic>
        <p:nvPicPr>
          <p:cNvPr id="145" name="Picture 144">
            <a:extLst>
              <a:ext uri="{FF2B5EF4-FFF2-40B4-BE49-F238E27FC236}">
                <a16:creationId xmlns:a16="http://schemas.microsoft.com/office/drawing/2014/main" id="{90CAD74A-66F1-E71D-E552-B3A85918C95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0417" y="6089949"/>
            <a:ext cx="628769" cy="600188"/>
          </a:xfrm>
          <a:prstGeom prst="rect">
            <a:avLst/>
          </a:prstGeom>
        </p:spPr>
      </p:pic>
      <p:sp>
        <p:nvSpPr>
          <p:cNvPr id="147" name="TextBox 146">
            <a:extLst>
              <a:ext uri="{FF2B5EF4-FFF2-40B4-BE49-F238E27FC236}">
                <a16:creationId xmlns:a16="http://schemas.microsoft.com/office/drawing/2014/main" id="{4330B15C-C8D4-62C9-BB07-27030BA97F16}"/>
              </a:ext>
            </a:extLst>
          </p:cNvPr>
          <p:cNvSpPr txBox="1"/>
          <p:nvPr/>
        </p:nvSpPr>
        <p:spPr>
          <a:xfrm>
            <a:off x="3531072" y="4048385"/>
            <a:ext cx="628416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(Goddard, </a:t>
            </a:r>
            <a:r>
              <a:rPr lang="en-GB" sz="1100" i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et al</a:t>
            </a:r>
            <a:r>
              <a:rPr lang="en-GB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., 2025)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8072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5" grpId="0" animBg="1"/>
      <p:bldP spid="17" grpId="0" animBg="1"/>
      <p:bldP spid="21" grpId="0" animBg="1"/>
      <p:bldP spid="23" grpId="0"/>
      <p:bldP spid="27" grpId="0"/>
      <p:bldP spid="33" grpId="0" animBg="1"/>
      <p:bldP spid="35" grpId="0"/>
      <p:bldP spid="39" grpId="0"/>
      <p:bldP spid="43" grpId="0" animBg="1"/>
      <p:bldP spid="47" grpId="0"/>
      <p:bldP spid="49" grpId="0"/>
      <p:bldP spid="57" grpId="0"/>
      <p:bldP spid="62" grpId="0" animBg="1"/>
      <p:bldP spid="64" grpId="0"/>
      <p:bldP spid="66" grpId="0"/>
      <p:bldP spid="68" grpId="0"/>
      <p:bldP spid="70" grpId="0"/>
      <p:bldP spid="72" grpId="0"/>
      <p:bldP spid="77" grpId="0" animBg="1"/>
      <p:bldP spid="83" grpId="0"/>
      <p:bldP spid="85" grpId="0" animBg="1"/>
      <p:bldP spid="89" grpId="0"/>
      <p:bldP spid="97" grpId="0" animBg="1"/>
      <p:bldP spid="99" grpId="0" animBg="1"/>
      <p:bldP spid="103" grpId="0"/>
      <p:bldP spid="105" grpId="0"/>
      <p:bldP spid="107" grpId="0"/>
      <p:bldP spid="109" grpId="0"/>
      <p:bldP spid="117" grpId="0"/>
      <p:bldP spid="119" grpId="0" animBg="1"/>
      <p:bldP spid="121" grpId="0"/>
      <p:bldP spid="123" grpId="0"/>
      <p:bldP spid="125" grpId="0"/>
      <p:bldP spid="127" grpId="0"/>
      <p:bldP spid="129" grpId="0"/>
      <p:bldP spid="133" grpId="0"/>
      <p:bldP spid="135" grpId="0"/>
      <p:bldP spid="14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8E3F21B-CFB9-B9F3-D037-DCF94221215A}"/>
              </a:ext>
            </a:extLst>
          </p:cNvPr>
          <p:cNvSpPr/>
          <p:nvPr/>
        </p:nvSpPr>
        <p:spPr>
          <a:xfrm>
            <a:off x="44970" y="59960"/>
            <a:ext cx="5906125" cy="584759"/>
          </a:xfrm>
          <a:prstGeom prst="roundRect">
            <a:avLst/>
          </a:prstGeom>
          <a:solidFill>
            <a:srgbClr val="335B47"/>
          </a:solidFill>
          <a:ln>
            <a:solidFill>
              <a:srgbClr val="E7DCF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Recommendations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2BBE6244-2AE6-22F7-30E5-A30F70FDE73C}"/>
              </a:ext>
            </a:extLst>
          </p:cNvPr>
          <p:cNvSpPr/>
          <p:nvPr/>
        </p:nvSpPr>
        <p:spPr>
          <a:xfrm>
            <a:off x="44970" y="644719"/>
            <a:ext cx="5906125" cy="1161524"/>
          </a:xfrm>
          <a:prstGeom prst="roundRect">
            <a:avLst/>
          </a:prstGeom>
          <a:solidFill>
            <a:srgbClr val="E1F4E6"/>
          </a:solidFill>
          <a:ln>
            <a:solidFill>
              <a:srgbClr val="E1F4E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14348128-4693-DD08-FF8C-69BED054F8FE}"/>
              </a:ext>
            </a:extLst>
          </p:cNvPr>
          <p:cNvSpPr/>
          <p:nvPr/>
        </p:nvSpPr>
        <p:spPr>
          <a:xfrm>
            <a:off x="169804" y="880040"/>
            <a:ext cx="470276" cy="461665"/>
          </a:xfrm>
          <a:prstGeom prst="ellipse">
            <a:avLst/>
          </a:prstGeom>
          <a:solidFill>
            <a:srgbClr val="366248"/>
          </a:solidFill>
          <a:ln>
            <a:solidFill>
              <a:srgbClr val="36624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1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3BC0ACC-F661-0884-5DDE-F3D9D574F055}"/>
              </a:ext>
            </a:extLst>
          </p:cNvPr>
          <p:cNvSpPr txBox="1"/>
          <p:nvPr/>
        </p:nvSpPr>
        <p:spPr>
          <a:xfrm>
            <a:off x="271458" y="731592"/>
            <a:ext cx="3883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>
                <a:latin typeface="Arial Nova" panose="020B0504020202020204" pitchFamily="34" charset="0"/>
              </a:rPr>
              <a:t>Invest in prevention and mental health promotion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A5F10F4-AB56-9633-43D2-84074756B3A7}"/>
              </a:ext>
            </a:extLst>
          </p:cNvPr>
          <p:cNvSpPr txBox="1"/>
          <p:nvPr/>
        </p:nvSpPr>
        <p:spPr>
          <a:xfrm>
            <a:off x="271458" y="1327906"/>
            <a:ext cx="2860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200" dirty="0">
                <a:latin typeface="Arial Nova" panose="020B0504020202020204" pitchFamily="34" charset="0"/>
              </a:rPr>
              <a:t>Through schools, workplaces and communities.</a:t>
            </a:r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C40927B2-C24D-B6F6-2D16-E3E61A13D89D}"/>
              </a:ext>
            </a:extLst>
          </p:cNvPr>
          <p:cNvSpPr/>
          <p:nvPr/>
        </p:nvSpPr>
        <p:spPr>
          <a:xfrm>
            <a:off x="44970" y="1893116"/>
            <a:ext cx="5906125" cy="1161524"/>
          </a:xfrm>
          <a:prstGeom prst="roundRect">
            <a:avLst/>
          </a:prstGeom>
          <a:solidFill>
            <a:srgbClr val="FCE5DB"/>
          </a:solidFill>
          <a:ln>
            <a:solidFill>
              <a:srgbClr val="FCE5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59EF0635-C419-A1E8-CDD9-E7018D91412A}"/>
              </a:ext>
            </a:extLst>
          </p:cNvPr>
          <p:cNvSpPr/>
          <p:nvPr/>
        </p:nvSpPr>
        <p:spPr>
          <a:xfrm>
            <a:off x="44970" y="3141513"/>
            <a:ext cx="5906125" cy="1161524"/>
          </a:xfrm>
          <a:prstGeom prst="roundRect">
            <a:avLst/>
          </a:prstGeom>
          <a:solidFill>
            <a:srgbClr val="E0EDFB"/>
          </a:solidFill>
          <a:ln>
            <a:solidFill>
              <a:srgbClr val="E0ED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F0ED06EA-C3C3-2560-2865-C6582BA538A9}"/>
              </a:ext>
            </a:extLst>
          </p:cNvPr>
          <p:cNvSpPr/>
          <p:nvPr/>
        </p:nvSpPr>
        <p:spPr>
          <a:xfrm>
            <a:off x="44969" y="4368570"/>
            <a:ext cx="5906125" cy="1161524"/>
          </a:xfrm>
          <a:prstGeom prst="roundRect">
            <a:avLst/>
          </a:prstGeom>
          <a:solidFill>
            <a:srgbClr val="FFF3D7"/>
          </a:solidFill>
          <a:ln>
            <a:solidFill>
              <a:srgbClr val="FFF3D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2A157489-3811-DD52-4CF2-ACB7FA84B94D}"/>
              </a:ext>
            </a:extLst>
          </p:cNvPr>
          <p:cNvSpPr/>
          <p:nvPr/>
        </p:nvSpPr>
        <p:spPr>
          <a:xfrm>
            <a:off x="44969" y="5582548"/>
            <a:ext cx="5906125" cy="1161524"/>
          </a:xfrm>
          <a:prstGeom prst="roundRect">
            <a:avLst/>
          </a:prstGeom>
          <a:solidFill>
            <a:srgbClr val="F0E7FC"/>
          </a:solidFill>
          <a:ln>
            <a:solidFill>
              <a:srgbClr val="F0E7F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6955B00B-A1FC-3273-B3BE-43C42682B4C6}"/>
              </a:ext>
            </a:extLst>
          </p:cNvPr>
          <p:cNvSpPr/>
          <p:nvPr/>
        </p:nvSpPr>
        <p:spPr>
          <a:xfrm>
            <a:off x="169804" y="2041564"/>
            <a:ext cx="470276" cy="461665"/>
          </a:xfrm>
          <a:prstGeom prst="ellipse">
            <a:avLst/>
          </a:prstGeom>
          <a:solidFill>
            <a:srgbClr val="D26044"/>
          </a:solidFill>
          <a:ln>
            <a:solidFill>
              <a:srgbClr val="D2604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2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97F0B7AD-714A-60A9-F5A3-ADC2B99A179B}"/>
              </a:ext>
            </a:extLst>
          </p:cNvPr>
          <p:cNvSpPr txBox="1"/>
          <p:nvPr/>
        </p:nvSpPr>
        <p:spPr>
          <a:xfrm>
            <a:off x="271458" y="2005346"/>
            <a:ext cx="3883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>
                <a:latin typeface="Arial Nova" panose="020B0504020202020204" pitchFamily="34" charset="0"/>
              </a:rPr>
              <a:t>Continue to develop social prescribing 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F61891F8-26F6-16A2-C35E-6A5C2E432B1E}"/>
              </a:ext>
            </a:extLst>
          </p:cNvPr>
          <p:cNvSpPr txBox="1"/>
          <p:nvPr/>
        </p:nvSpPr>
        <p:spPr>
          <a:xfrm>
            <a:off x="271458" y="2586595"/>
            <a:ext cx="2860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200" dirty="0">
                <a:latin typeface="Arial Nova" panose="020B0504020202020204" pitchFamily="34" charset="0"/>
              </a:rPr>
              <a:t>To address social and emotional needs alongside clinical care. </a:t>
            </a:r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F2304E84-7961-0097-B274-EF024DF26CC0}"/>
              </a:ext>
            </a:extLst>
          </p:cNvPr>
          <p:cNvSpPr/>
          <p:nvPr/>
        </p:nvSpPr>
        <p:spPr>
          <a:xfrm>
            <a:off x="169804" y="3232926"/>
            <a:ext cx="470276" cy="461665"/>
          </a:xfrm>
          <a:prstGeom prst="ellipse">
            <a:avLst/>
          </a:prstGeom>
          <a:solidFill>
            <a:srgbClr val="3B85C0"/>
          </a:solidFill>
          <a:ln>
            <a:solidFill>
              <a:srgbClr val="3B85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3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89B313A-D2B6-4FDB-3340-55B981CA8BB7}"/>
              </a:ext>
            </a:extLst>
          </p:cNvPr>
          <p:cNvSpPr txBox="1"/>
          <p:nvPr/>
        </p:nvSpPr>
        <p:spPr>
          <a:xfrm>
            <a:off x="271458" y="3138006"/>
            <a:ext cx="3883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>
                <a:latin typeface="Arial Nova" panose="020B0504020202020204" pitchFamily="34" charset="0"/>
              </a:rPr>
              <a:t>Ensure digital services are inclusive 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BA668AC-0536-A683-3898-72FF142912FA}"/>
              </a:ext>
            </a:extLst>
          </p:cNvPr>
          <p:cNvSpPr txBox="1"/>
          <p:nvPr/>
        </p:nvSpPr>
        <p:spPr>
          <a:xfrm>
            <a:off x="271458" y="3719255"/>
            <a:ext cx="3279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200" dirty="0">
                <a:latin typeface="Arial Nova" panose="020B0504020202020204" pitchFamily="34" charset="0"/>
              </a:rPr>
              <a:t>Provide face-to-face and telephone alternatives to reduce digital exclusion.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F2E160A1-DB60-3C2D-31D6-DB9BD1C39F6C}"/>
              </a:ext>
            </a:extLst>
          </p:cNvPr>
          <p:cNvSpPr txBox="1"/>
          <p:nvPr/>
        </p:nvSpPr>
        <p:spPr>
          <a:xfrm>
            <a:off x="271458" y="4922211"/>
            <a:ext cx="3279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200" dirty="0">
                <a:latin typeface="Arial Nova" panose="020B0504020202020204" pitchFamily="34" charset="0"/>
              </a:rPr>
              <a:t>Particularly in communities experiencing socioeconomic disadvantage. </a:t>
            </a:r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BD5175E4-C0C9-B8F1-BF6E-1873D03C2C9F}"/>
              </a:ext>
            </a:extLst>
          </p:cNvPr>
          <p:cNvSpPr/>
          <p:nvPr/>
        </p:nvSpPr>
        <p:spPr>
          <a:xfrm>
            <a:off x="169804" y="5659569"/>
            <a:ext cx="470276" cy="461665"/>
          </a:xfrm>
          <a:prstGeom prst="ellipse">
            <a:avLst/>
          </a:prstGeom>
          <a:solidFill>
            <a:srgbClr val="905BC0"/>
          </a:solidFill>
          <a:ln>
            <a:solidFill>
              <a:srgbClr val="905B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5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C4CEB0AE-C063-ACF0-D1CD-2F9C790DBF1F}"/>
              </a:ext>
            </a:extLst>
          </p:cNvPr>
          <p:cNvSpPr txBox="1"/>
          <p:nvPr/>
        </p:nvSpPr>
        <p:spPr>
          <a:xfrm>
            <a:off x="271458" y="5638909"/>
            <a:ext cx="3883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>
                <a:latin typeface="Arial Nova" panose="020B0504020202020204" pitchFamily="34" charset="0"/>
              </a:rPr>
              <a:t>Measure more than activity 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E771FFD5-55CA-516C-7FF4-A1391849B229}"/>
              </a:ext>
            </a:extLst>
          </p:cNvPr>
          <p:cNvSpPr txBox="1"/>
          <p:nvPr/>
        </p:nvSpPr>
        <p:spPr>
          <a:xfrm>
            <a:off x="271458" y="6005889"/>
            <a:ext cx="3279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200" dirty="0">
                <a:latin typeface="Arial Nova" panose="020B0504020202020204" pitchFamily="34" charset="0"/>
              </a:rPr>
              <a:t>Include recovery, wellbeing, patient experience and equity.</a:t>
            </a:r>
          </a:p>
        </p:txBody>
      </p:sp>
      <p:pic>
        <p:nvPicPr>
          <p:cNvPr id="86" name="Picture 85">
            <a:extLst>
              <a:ext uri="{FF2B5EF4-FFF2-40B4-BE49-F238E27FC236}">
                <a16:creationId xmlns:a16="http://schemas.microsoft.com/office/drawing/2014/main" id="{CB794A23-E9C1-D8CC-6789-4C8D0211D9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381731" y="2048433"/>
            <a:ext cx="2508127" cy="1012897"/>
          </a:xfrm>
          <a:prstGeom prst="rect">
            <a:avLst/>
          </a:prstGeom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4DC6A923-F75E-0C22-4D85-3B257B0C52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415449" y="3336872"/>
            <a:ext cx="2474409" cy="828128"/>
          </a:xfrm>
          <a:prstGeom prst="rect">
            <a:avLst/>
          </a:prstGeom>
        </p:spPr>
      </p:pic>
      <p:pic>
        <p:nvPicPr>
          <p:cNvPr id="92" name="Picture 91">
            <a:extLst>
              <a:ext uri="{FF2B5EF4-FFF2-40B4-BE49-F238E27FC236}">
                <a16:creationId xmlns:a16="http://schemas.microsoft.com/office/drawing/2014/main" id="{FE72B030-EB99-096A-CBC7-418EA4F84E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9249" y="6015144"/>
            <a:ext cx="2474326" cy="504863"/>
          </a:xfrm>
          <a:prstGeom prst="rect">
            <a:avLst/>
          </a:prstGeom>
        </p:spPr>
      </p:pic>
      <p:sp>
        <p:nvSpPr>
          <p:cNvPr id="94" name="Oval 93">
            <a:extLst>
              <a:ext uri="{FF2B5EF4-FFF2-40B4-BE49-F238E27FC236}">
                <a16:creationId xmlns:a16="http://schemas.microsoft.com/office/drawing/2014/main" id="{95710D42-F57C-9666-6036-7D717E112578}"/>
              </a:ext>
            </a:extLst>
          </p:cNvPr>
          <p:cNvSpPr/>
          <p:nvPr/>
        </p:nvSpPr>
        <p:spPr>
          <a:xfrm>
            <a:off x="169804" y="4484864"/>
            <a:ext cx="470276" cy="461665"/>
          </a:xfrm>
          <a:prstGeom prst="ellipse">
            <a:avLst/>
          </a:prstGeom>
          <a:solidFill>
            <a:srgbClr val="EDA714"/>
          </a:solidFill>
          <a:ln>
            <a:solidFill>
              <a:srgbClr val="ECA71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4</a:t>
            </a:r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id="{8652F3EE-4B48-F900-C5D3-A70BC7422B5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3459603" y="4644112"/>
            <a:ext cx="2430255" cy="849925"/>
          </a:xfrm>
          <a:prstGeom prst="rect">
            <a:avLst/>
          </a:prstGeom>
        </p:spPr>
      </p:pic>
      <p:sp>
        <p:nvSpPr>
          <p:cNvPr id="100" name="TextBox 99">
            <a:extLst>
              <a:ext uri="{FF2B5EF4-FFF2-40B4-BE49-F238E27FC236}">
                <a16:creationId xmlns:a16="http://schemas.microsoft.com/office/drawing/2014/main" id="{4A25FFD5-D4D5-6711-023A-E6493A540609}"/>
              </a:ext>
            </a:extLst>
          </p:cNvPr>
          <p:cNvSpPr txBox="1"/>
          <p:nvPr/>
        </p:nvSpPr>
        <p:spPr>
          <a:xfrm>
            <a:off x="271458" y="4401922"/>
            <a:ext cx="3883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>
                <a:latin typeface="Arial Nova" panose="020B0504020202020204" pitchFamily="34" charset="0"/>
              </a:rPr>
              <a:t>Target resources according to need</a:t>
            </a:r>
          </a:p>
        </p:txBody>
      </p:sp>
      <p:pic>
        <p:nvPicPr>
          <p:cNvPr id="102" name="Picture 101">
            <a:extLst>
              <a:ext uri="{FF2B5EF4-FFF2-40B4-BE49-F238E27FC236}">
                <a16:creationId xmlns:a16="http://schemas.microsoft.com/office/drawing/2014/main" id="{933D24B1-0DF1-F95A-A740-AFCA4A683A2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3550920" y="702029"/>
            <a:ext cx="2321965" cy="1057992"/>
          </a:xfrm>
          <a:prstGeom prst="rect">
            <a:avLst/>
          </a:prstGeom>
        </p:spPr>
      </p:pic>
      <p:sp>
        <p:nvSpPr>
          <p:cNvPr id="104" name="TextBox 103">
            <a:extLst>
              <a:ext uri="{FF2B5EF4-FFF2-40B4-BE49-F238E27FC236}">
                <a16:creationId xmlns:a16="http://schemas.microsoft.com/office/drawing/2014/main" id="{7B21C43F-6F73-947B-BD03-077D18518DEB}"/>
              </a:ext>
            </a:extLst>
          </p:cNvPr>
          <p:cNvSpPr txBox="1"/>
          <p:nvPr/>
        </p:nvSpPr>
        <p:spPr>
          <a:xfrm>
            <a:off x="2540360" y="6481637"/>
            <a:ext cx="131016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100" dirty="0">
                <a:latin typeface="Arial Nova" panose="020B0504020202020204" pitchFamily="34" charset="0"/>
              </a:rPr>
              <a:t>Recovery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C1A6133B-FC47-9961-6F9B-F23257072AD3}"/>
              </a:ext>
            </a:extLst>
          </p:cNvPr>
          <p:cNvSpPr txBox="1"/>
          <p:nvPr/>
        </p:nvSpPr>
        <p:spPr>
          <a:xfrm>
            <a:off x="3255459" y="6487853"/>
            <a:ext cx="131016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100" dirty="0">
                <a:latin typeface="Arial Nova" panose="020B0504020202020204" pitchFamily="34" charset="0"/>
              </a:rPr>
              <a:t>Wellbeing</a:t>
            </a:r>
            <a:endParaRPr lang="en-GB" sz="1200" dirty="0">
              <a:latin typeface="Arial Nova" panose="020B0504020202020204" pitchFamily="34" charset="0"/>
            </a:endParaRP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C9824BE9-54B8-A7BC-EE62-79D60632EB90}"/>
              </a:ext>
            </a:extLst>
          </p:cNvPr>
          <p:cNvSpPr txBox="1"/>
          <p:nvPr/>
        </p:nvSpPr>
        <p:spPr>
          <a:xfrm>
            <a:off x="3930157" y="6487853"/>
            <a:ext cx="143418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100" dirty="0">
                <a:latin typeface="Arial Nova" panose="020B0504020202020204" pitchFamily="34" charset="0"/>
              </a:rPr>
              <a:t>Experience 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0F50AC1A-93E4-7B6F-4594-6E7D1D9247D8}"/>
              </a:ext>
            </a:extLst>
          </p:cNvPr>
          <p:cNvSpPr txBox="1"/>
          <p:nvPr/>
        </p:nvSpPr>
        <p:spPr>
          <a:xfrm>
            <a:off x="4764925" y="6496468"/>
            <a:ext cx="143418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100" dirty="0">
                <a:latin typeface="Arial Nova" panose="020B0504020202020204" pitchFamily="34" charset="0"/>
              </a:rPr>
              <a:t>Equity </a:t>
            </a:r>
          </a:p>
        </p:txBody>
      </p:sp>
      <p:sp>
        <p:nvSpPr>
          <p:cNvPr id="112" name="Rectangle: Rounded Corners 111">
            <a:extLst>
              <a:ext uri="{FF2B5EF4-FFF2-40B4-BE49-F238E27FC236}">
                <a16:creationId xmlns:a16="http://schemas.microsoft.com/office/drawing/2014/main" id="{C0A1295E-D5D9-4C01-6B40-32B4AB58259F}"/>
              </a:ext>
            </a:extLst>
          </p:cNvPr>
          <p:cNvSpPr/>
          <p:nvPr/>
        </p:nvSpPr>
        <p:spPr>
          <a:xfrm>
            <a:off x="6240905" y="32854"/>
            <a:ext cx="5906125" cy="584759"/>
          </a:xfrm>
          <a:prstGeom prst="roundRect">
            <a:avLst/>
          </a:prstGeom>
          <a:solidFill>
            <a:srgbClr val="4D3F65"/>
          </a:solidFill>
          <a:ln>
            <a:solidFill>
              <a:srgbClr val="4D3F6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14" name="Rectangle: Rounded Corners 113">
            <a:extLst>
              <a:ext uri="{FF2B5EF4-FFF2-40B4-BE49-F238E27FC236}">
                <a16:creationId xmlns:a16="http://schemas.microsoft.com/office/drawing/2014/main" id="{767D8F9E-17B4-9260-609D-E3C38774E678}"/>
              </a:ext>
            </a:extLst>
          </p:cNvPr>
          <p:cNvSpPr/>
          <p:nvPr/>
        </p:nvSpPr>
        <p:spPr>
          <a:xfrm>
            <a:off x="6177583" y="702028"/>
            <a:ext cx="5906125" cy="1425351"/>
          </a:xfrm>
          <a:prstGeom prst="roundRect">
            <a:avLst/>
          </a:prstGeom>
          <a:solidFill>
            <a:srgbClr val="F9E5EE"/>
          </a:solidFill>
          <a:ln>
            <a:solidFill>
              <a:srgbClr val="F9E5E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F4F6EA17-53FE-58BE-120C-E7D5D8FB3A79}"/>
              </a:ext>
            </a:extLst>
          </p:cNvPr>
          <p:cNvSpPr txBox="1"/>
          <p:nvPr/>
        </p:nvSpPr>
        <p:spPr>
          <a:xfrm>
            <a:off x="5930124" y="756163"/>
            <a:ext cx="38830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600" b="1" dirty="0">
                <a:latin typeface="Arial Nova" panose="020B0504020202020204" pitchFamily="34" charset="0"/>
              </a:rPr>
              <a:t>Mental health and its influences 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7C3C58FF-663A-96EF-38DA-5226DFA9F06F}"/>
              </a:ext>
            </a:extLst>
          </p:cNvPr>
          <p:cNvSpPr txBox="1"/>
          <p:nvPr/>
        </p:nvSpPr>
        <p:spPr>
          <a:xfrm>
            <a:off x="5930124" y="1094717"/>
            <a:ext cx="3357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400" dirty="0">
                <a:latin typeface="Arial Nova" panose="020B0504020202020204" pitchFamily="34" charset="0"/>
              </a:rPr>
              <a:t>Mental health is essential for health and wellbeing, influenced by biological, psychological, social and structural factors.</a:t>
            </a:r>
          </a:p>
        </p:txBody>
      </p:sp>
      <p:sp>
        <p:nvSpPr>
          <p:cNvPr id="120" name="Rectangle: Rounded Corners 119">
            <a:extLst>
              <a:ext uri="{FF2B5EF4-FFF2-40B4-BE49-F238E27FC236}">
                <a16:creationId xmlns:a16="http://schemas.microsoft.com/office/drawing/2014/main" id="{7AB345EE-183C-02A3-B8D9-357078395D46}"/>
              </a:ext>
            </a:extLst>
          </p:cNvPr>
          <p:cNvSpPr/>
          <p:nvPr/>
        </p:nvSpPr>
        <p:spPr>
          <a:xfrm>
            <a:off x="6200443" y="2205302"/>
            <a:ext cx="2894644" cy="2115508"/>
          </a:xfrm>
          <a:prstGeom prst="roundRect">
            <a:avLst>
              <a:gd name="adj" fmla="val 8170"/>
            </a:avLst>
          </a:prstGeom>
          <a:solidFill>
            <a:srgbClr val="E0F6F2"/>
          </a:solidFill>
          <a:ln>
            <a:solidFill>
              <a:srgbClr val="E0F6F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4" name="Rectangle: Rounded Corners 123">
            <a:extLst>
              <a:ext uri="{FF2B5EF4-FFF2-40B4-BE49-F238E27FC236}">
                <a16:creationId xmlns:a16="http://schemas.microsoft.com/office/drawing/2014/main" id="{58F60BC1-B706-E767-BC72-30541B8E187A}"/>
              </a:ext>
            </a:extLst>
          </p:cNvPr>
          <p:cNvSpPr/>
          <p:nvPr/>
        </p:nvSpPr>
        <p:spPr>
          <a:xfrm>
            <a:off x="9189064" y="2211794"/>
            <a:ext cx="2894644" cy="2115508"/>
          </a:xfrm>
          <a:prstGeom prst="roundRect">
            <a:avLst>
              <a:gd name="adj" fmla="val 8170"/>
            </a:avLst>
          </a:prstGeom>
          <a:solidFill>
            <a:srgbClr val="FDF4DF"/>
          </a:solidFill>
          <a:ln>
            <a:solidFill>
              <a:srgbClr val="FDF4D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588D6EA4-70FD-9F5E-2904-E84ACDB4FA5F}"/>
              </a:ext>
            </a:extLst>
          </p:cNvPr>
          <p:cNvSpPr txBox="1"/>
          <p:nvPr/>
        </p:nvSpPr>
        <p:spPr>
          <a:xfrm>
            <a:off x="5766784" y="2250021"/>
            <a:ext cx="38830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600" b="1" dirty="0">
                <a:latin typeface="Arial Nova" panose="020B0504020202020204" pitchFamily="34" charset="0"/>
              </a:rPr>
              <a:t>Examples in practice </a:t>
            </a:r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2700DBA9-08B8-93F8-CF2B-F08760CE7E0D}"/>
              </a:ext>
            </a:extLst>
          </p:cNvPr>
          <p:cNvSpPr txBox="1"/>
          <p:nvPr/>
        </p:nvSpPr>
        <p:spPr>
          <a:xfrm>
            <a:off x="8761444" y="2271724"/>
            <a:ext cx="3883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>
                <a:latin typeface="Arial Nova" panose="020B0504020202020204" pitchFamily="34" charset="0"/>
              </a:rPr>
              <a:t>What the evidence shows</a:t>
            </a:r>
          </a:p>
        </p:txBody>
      </p:sp>
      <p:sp>
        <p:nvSpPr>
          <p:cNvPr id="130" name="TextBox 129">
            <a:extLst>
              <a:ext uri="{FF2B5EF4-FFF2-40B4-BE49-F238E27FC236}">
                <a16:creationId xmlns:a16="http://schemas.microsoft.com/office/drawing/2014/main" id="{7100BD7F-2565-B306-17E4-E50B88955A84}"/>
              </a:ext>
            </a:extLst>
          </p:cNvPr>
          <p:cNvSpPr txBox="1"/>
          <p:nvPr/>
        </p:nvSpPr>
        <p:spPr>
          <a:xfrm>
            <a:off x="5802078" y="2465110"/>
            <a:ext cx="33577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200" dirty="0">
                <a:latin typeface="Arial Nova" panose="020B0504020202020204" pitchFamily="34" charset="0"/>
              </a:rPr>
              <a:t>NHS Talking Therapies and Social Prescribing demonstrate different approaches to supporting mental health and wellbeing.</a:t>
            </a:r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1EB86C53-5A58-BE9C-278F-BF57A56C7289}"/>
              </a:ext>
            </a:extLst>
          </p:cNvPr>
          <p:cNvSpPr txBox="1"/>
          <p:nvPr/>
        </p:nvSpPr>
        <p:spPr>
          <a:xfrm>
            <a:off x="8789298" y="2586595"/>
            <a:ext cx="3357732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100" dirty="0">
                <a:latin typeface="Arial Nova" panose="020B0504020202020204" pitchFamily="34" charset="0"/>
              </a:rPr>
              <a:t>Service activity alone is not enough to demonstrate sustainable improvement. Health </a:t>
            </a:r>
            <a:r>
              <a:rPr lang="en-US" sz="1100" dirty="0">
                <a:latin typeface="Arial Nova" panose="020B0504020202020204" pitchFamily="34" charset="0"/>
              </a:rPr>
              <a:t>inequities, social determinants, access and people's</a:t>
            </a:r>
            <a:r>
              <a:rPr lang="en-GB" sz="1100" dirty="0">
                <a:latin typeface="Arial Nova" panose="020B0504020202020204" pitchFamily="34" charset="0"/>
              </a:rPr>
              <a:t> experiences must also be considered. </a:t>
            </a:r>
          </a:p>
        </p:txBody>
      </p:sp>
      <p:pic>
        <p:nvPicPr>
          <p:cNvPr id="134" name="Picture 133">
            <a:extLst>
              <a:ext uri="{FF2B5EF4-FFF2-40B4-BE49-F238E27FC236}">
                <a16:creationId xmlns:a16="http://schemas.microsoft.com/office/drawing/2014/main" id="{5C9D1CD3-299A-AAA1-DFE6-B7CCA33C428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3742" y="3245490"/>
            <a:ext cx="2728639" cy="840716"/>
          </a:xfrm>
          <a:prstGeom prst="rect">
            <a:avLst/>
          </a:prstGeom>
        </p:spPr>
      </p:pic>
      <p:sp>
        <p:nvSpPr>
          <p:cNvPr id="136" name="Rectangle: Rounded Corners 135">
            <a:extLst>
              <a:ext uri="{FF2B5EF4-FFF2-40B4-BE49-F238E27FC236}">
                <a16:creationId xmlns:a16="http://schemas.microsoft.com/office/drawing/2014/main" id="{AE0FF881-0E23-B09B-EF25-905B49B4298C}"/>
              </a:ext>
            </a:extLst>
          </p:cNvPr>
          <p:cNvSpPr/>
          <p:nvPr/>
        </p:nvSpPr>
        <p:spPr>
          <a:xfrm>
            <a:off x="6326289" y="4122050"/>
            <a:ext cx="1517224" cy="120636"/>
          </a:xfrm>
          <a:prstGeom prst="roundRect">
            <a:avLst/>
          </a:prstGeom>
          <a:solidFill>
            <a:srgbClr val="CCE9FF"/>
          </a:solidFill>
          <a:ln>
            <a:solidFill>
              <a:srgbClr val="CCE9FF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solidFill>
                  <a:schemeClr val="tx1"/>
                </a:solidFill>
              </a:rPr>
              <a:t>NHS Talking Therapies</a:t>
            </a:r>
          </a:p>
        </p:txBody>
      </p:sp>
      <p:sp>
        <p:nvSpPr>
          <p:cNvPr id="138" name="Rectangle: Rounded Corners 137">
            <a:extLst>
              <a:ext uri="{FF2B5EF4-FFF2-40B4-BE49-F238E27FC236}">
                <a16:creationId xmlns:a16="http://schemas.microsoft.com/office/drawing/2014/main" id="{F3DB712C-0B89-26B4-3D95-66CE78C6868B}"/>
              </a:ext>
            </a:extLst>
          </p:cNvPr>
          <p:cNvSpPr/>
          <p:nvPr/>
        </p:nvSpPr>
        <p:spPr>
          <a:xfrm>
            <a:off x="7872767" y="4076802"/>
            <a:ext cx="1251574" cy="165884"/>
          </a:xfrm>
          <a:prstGeom prst="roundRect">
            <a:avLst/>
          </a:prstGeom>
          <a:solidFill>
            <a:srgbClr val="B7E8D3"/>
          </a:solidFill>
          <a:ln>
            <a:solidFill>
              <a:srgbClr val="B7E8D3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solidFill>
                  <a:schemeClr val="tx1"/>
                </a:solidFill>
              </a:rPr>
              <a:t>Social Prescribing</a:t>
            </a:r>
          </a:p>
        </p:txBody>
      </p:sp>
      <p:pic>
        <p:nvPicPr>
          <p:cNvPr id="140" name="Picture 139">
            <a:extLst>
              <a:ext uri="{FF2B5EF4-FFF2-40B4-BE49-F238E27FC236}">
                <a16:creationId xmlns:a16="http://schemas.microsoft.com/office/drawing/2014/main" id="{549809E4-7FC4-F82C-E35A-1CF0416219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9153" y="3336872"/>
            <a:ext cx="1331389" cy="924024"/>
          </a:xfrm>
          <a:prstGeom prst="rect">
            <a:avLst/>
          </a:prstGeom>
        </p:spPr>
      </p:pic>
      <p:pic>
        <p:nvPicPr>
          <p:cNvPr id="142" name="Picture 141">
            <a:extLst>
              <a:ext uri="{FF2B5EF4-FFF2-40B4-BE49-F238E27FC236}">
                <a16:creationId xmlns:a16="http://schemas.microsoft.com/office/drawing/2014/main" id="{22F4A12A-B06A-2733-C2B3-4F466426FBB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3854" y="3519750"/>
            <a:ext cx="1113613" cy="677285"/>
          </a:xfrm>
          <a:prstGeom prst="rect">
            <a:avLst/>
          </a:prstGeom>
        </p:spPr>
      </p:pic>
      <p:sp>
        <p:nvSpPr>
          <p:cNvPr id="146" name="Rectangle: Rounded Corners 145">
            <a:extLst>
              <a:ext uri="{FF2B5EF4-FFF2-40B4-BE49-F238E27FC236}">
                <a16:creationId xmlns:a16="http://schemas.microsoft.com/office/drawing/2014/main" id="{7D3E2471-7AD8-E216-005F-912C2C03FBB3}"/>
              </a:ext>
            </a:extLst>
          </p:cNvPr>
          <p:cNvSpPr/>
          <p:nvPr/>
        </p:nvSpPr>
        <p:spPr>
          <a:xfrm>
            <a:off x="6096001" y="4421024"/>
            <a:ext cx="6051030" cy="1342259"/>
          </a:xfrm>
          <a:prstGeom prst="roundRect">
            <a:avLst/>
          </a:prstGeom>
          <a:solidFill>
            <a:srgbClr val="E1EDFC"/>
          </a:solidFill>
          <a:ln>
            <a:solidFill>
              <a:srgbClr val="E1EDF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48" name="TextBox 147">
            <a:extLst>
              <a:ext uri="{FF2B5EF4-FFF2-40B4-BE49-F238E27FC236}">
                <a16:creationId xmlns:a16="http://schemas.microsoft.com/office/drawing/2014/main" id="{A5A3EA68-21E7-47B7-3C95-EC69A0FC0E81}"/>
              </a:ext>
            </a:extLst>
          </p:cNvPr>
          <p:cNvSpPr txBox="1"/>
          <p:nvPr/>
        </p:nvSpPr>
        <p:spPr>
          <a:xfrm>
            <a:off x="5743575" y="4445807"/>
            <a:ext cx="38830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600" b="1" dirty="0">
                <a:latin typeface="Arial Nova" panose="020B0504020202020204" pitchFamily="34" charset="0"/>
              </a:rPr>
              <a:t>Overall argument </a:t>
            </a:r>
          </a:p>
        </p:txBody>
      </p:sp>
      <p:sp>
        <p:nvSpPr>
          <p:cNvPr id="150" name="TextBox 149">
            <a:extLst>
              <a:ext uri="{FF2B5EF4-FFF2-40B4-BE49-F238E27FC236}">
                <a16:creationId xmlns:a16="http://schemas.microsoft.com/office/drawing/2014/main" id="{E4FD2463-2976-DEC4-3580-AA8F1BD6559C}"/>
              </a:ext>
            </a:extLst>
          </p:cNvPr>
          <p:cNvSpPr txBox="1"/>
          <p:nvPr/>
        </p:nvSpPr>
        <p:spPr>
          <a:xfrm>
            <a:off x="5710004" y="4715180"/>
            <a:ext cx="37979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200" dirty="0">
                <a:latin typeface="Arial Nova" panose="020B0504020202020204" pitchFamily="34" charset="0"/>
              </a:rPr>
              <a:t>Sustainable mental healthcare cannot simply mean treating more people. It must combine effective treatment with prevention, community support, action on social determinants and equitable access. </a:t>
            </a:r>
          </a:p>
        </p:txBody>
      </p:sp>
      <p:pic>
        <p:nvPicPr>
          <p:cNvPr id="152" name="Picture 151">
            <a:extLst>
              <a:ext uri="{FF2B5EF4-FFF2-40B4-BE49-F238E27FC236}">
                <a16:creationId xmlns:a16="http://schemas.microsoft.com/office/drawing/2014/main" id="{AA2E7E85-F819-4B49-0A68-90E62D8FDE7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6542" y="4540807"/>
            <a:ext cx="2532961" cy="1139263"/>
          </a:xfrm>
          <a:prstGeom prst="rect">
            <a:avLst/>
          </a:prstGeom>
        </p:spPr>
      </p:pic>
      <p:sp>
        <p:nvSpPr>
          <p:cNvPr id="158" name="Rectangle: Rounded Corners 157">
            <a:extLst>
              <a:ext uri="{FF2B5EF4-FFF2-40B4-BE49-F238E27FC236}">
                <a16:creationId xmlns:a16="http://schemas.microsoft.com/office/drawing/2014/main" id="{60D48415-1186-D776-32FB-1CBEED717CDA}"/>
              </a:ext>
            </a:extLst>
          </p:cNvPr>
          <p:cNvSpPr/>
          <p:nvPr/>
        </p:nvSpPr>
        <p:spPr>
          <a:xfrm>
            <a:off x="6105130" y="5823575"/>
            <a:ext cx="6051030" cy="934503"/>
          </a:xfrm>
          <a:prstGeom prst="roundRect">
            <a:avLst/>
          </a:prstGeom>
          <a:solidFill>
            <a:srgbClr val="DFF3E2"/>
          </a:solidFill>
          <a:ln>
            <a:solidFill>
              <a:srgbClr val="DFF3E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E60FAD47-FDB6-4ECD-3CF6-090BA6DFFA02}"/>
              </a:ext>
            </a:extLst>
          </p:cNvPr>
          <p:cNvSpPr txBox="1"/>
          <p:nvPr/>
        </p:nvSpPr>
        <p:spPr>
          <a:xfrm>
            <a:off x="5749247" y="5858283"/>
            <a:ext cx="38830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600" b="1" dirty="0">
                <a:latin typeface="Arial Nova" panose="020B0504020202020204" pitchFamily="34" charset="0"/>
              </a:rPr>
              <a:t>Link to SDG 3</a:t>
            </a: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958FE795-A5FD-5A8D-F39E-1614B9DFE6F7}"/>
              </a:ext>
            </a:extLst>
          </p:cNvPr>
          <p:cNvSpPr txBox="1"/>
          <p:nvPr/>
        </p:nvSpPr>
        <p:spPr>
          <a:xfrm>
            <a:off x="5784368" y="6163310"/>
            <a:ext cx="40110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1200" dirty="0">
                <a:latin typeface="Arial Nova" panose="020B0504020202020204" pitchFamily="34" charset="0"/>
              </a:rPr>
              <a:t>These recommendations would support the aims of SDG3, good health and well-being for all </a:t>
            </a:r>
            <a:r>
              <a:rPr lang="en-GB" sz="1200" dirty="0">
                <a:ea typeface="Aptos" panose="020B0004020202020204" pitchFamily="34" charset="0"/>
                <a:cs typeface="Times New Roman" panose="02020603050405020304" pitchFamily="18" charset="0"/>
              </a:rPr>
              <a:t>(United Nations, 2015) </a:t>
            </a:r>
            <a:endParaRPr lang="en-GB" sz="1200" dirty="0"/>
          </a:p>
          <a:p>
            <a:pPr lvl="1"/>
            <a:endParaRPr lang="en-GB" sz="1200" dirty="0">
              <a:latin typeface="Arial Nova" panose="020B0504020202020204" pitchFamily="34" charset="0"/>
            </a:endParaRPr>
          </a:p>
        </p:txBody>
      </p:sp>
      <p:pic>
        <p:nvPicPr>
          <p:cNvPr id="164" name="Picture 163">
            <a:extLst>
              <a:ext uri="{FF2B5EF4-FFF2-40B4-BE49-F238E27FC236}">
                <a16:creationId xmlns:a16="http://schemas.microsoft.com/office/drawing/2014/main" id="{C4C4F876-9F11-6A5B-ACA3-A0E45C2E405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89" t="87741" r="1975" b="2246"/>
          <a:stretch>
            <a:fillRect/>
          </a:stretch>
        </p:blipFill>
        <p:spPr>
          <a:xfrm>
            <a:off x="11135647" y="5880381"/>
            <a:ext cx="919921" cy="858752"/>
          </a:xfrm>
          <a:prstGeom prst="rect">
            <a:avLst/>
          </a:prstGeom>
        </p:spPr>
      </p:pic>
      <p:pic>
        <p:nvPicPr>
          <p:cNvPr id="168" name="Picture 167">
            <a:extLst>
              <a:ext uri="{FF2B5EF4-FFF2-40B4-BE49-F238E27FC236}">
                <a16:creationId xmlns:a16="http://schemas.microsoft.com/office/drawing/2014/main" id="{7B0AA7F3-4341-7AC0-7B3D-ECA901E1730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59" t="10777" r="1367" b="68489"/>
          <a:stretch>
            <a:fillRect/>
          </a:stretch>
        </p:blipFill>
        <p:spPr>
          <a:xfrm>
            <a:off x="9795441" y="739098"/>
            <a:ext cx="2226755" cy="1421923"/>
          </a:xfrm>
          <a:prstGeom prst="rect">
            <a:avLst/>
          </a:prstGeom>
        </p:spPr>
      </p:pic>
      <p:sp>
        <p:nvSpPr>
          <p:cNvPr id="170" name="TextBox 169">
            <a:extLst>
              <a:ext uri="{FF2B5EF4-FFF2-40B4-BE49-F238E27FC236}">
                <a16:creationId xmlns:a16="http://schemas.microsoft.com/office/drawing/2014/main" id="{3A447427-B01F-9D35-BE68-30C6A0307DB7}"/>
              </a:ext>
            </a:extLst>
          </p:cNvPr>
          <p:cNvSpPr txBox="1"/>
          <p:nvPr/>
        </p:nvSpPr>
        <p:spPr>
          <a:xfrm>
            <a:off x="2212972" y="5303270"/>
            <a:ext cx="614420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tx2"/>
                </a:solidFill>
              </a:rPr>
              <a:t>(Marmot, 2010)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064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1" grpId="0" animBg="1"/>
      <p:bldP spid="42" grpId="0" animBg="1"/>
      <p:bldP spid="44" grpId="0"/>
      <p:bldP spid="46" grpId="0"/>
      <p:bldP spid="48" grpId="0" animBg="1"/>
      <p:bldP spid="50" grpId="0" animBg="1"/>
      <p:bldP spid="52" grpId="0" animBg="1"/>
      <p:bldP spid="54" grpId="0" animBg="1"/>
      <p:bldP spid="56" grpId="0" animBg="1"/>
      <p:bldP spid="58" grpId="0"/>
      <p:bldP spid="60" grpId="0"/>
      <p:bldP spid="62" grpId="0" animBg="1"/>
      <p:bldP spid="64" grpId="0"/>
      <p:bldP spid="66" grpId="0"/>
      <p:bldP spid="72" grpId="0"/>
      <p:bldP spid="80" grpId="0" animBg="1"/>
      <p:bldP spid="82" grpId="0"/>
      <p:bldP spid="84" grpId="0"/>
      <p:bldP spid="94" grpId="0" animBg="1"/>
      <p:bldP spid="100" grpId="0"/>
      <p:bldP spid="104" grpId="0"/>
      <p:bldP spid="106" grpId="0"/>
      <p:bldP spid="108" grpId="0"/>
      <p:bldP spid="110" grpId="0"/>
      <p:bldP spid="112" grpId="0" animBg="1"/>
      <p:bldP spid="114" grpId="0" animBg="1"/>
      <p:bldP spid="116" grpId="0"/>
      <p:bldP spid="118" grpId="0"/>
      <p:bldP spid="120" grpId="0" animBg="1"/>
      <p:bldP spid="124" grpId="0" animBg="1"/>
      <p:bldP spid="126" grpId="0"/>
      <p:bldP spid="128" grpId="0"/>
      <p:bldP spid="130" grpId="0"/>
      <p:bldP spid="132" grpId="0"/>
      <p:bldP spid="136" grpId="0" animBg="1"/>
      <p:bldP spid="138" grpId="0" animBg="1"/>
      <p:bldP spid="146" grpId="0" animBg="1"/>
      <p:bldP spid="148" grpId="0"/>
      <p:bldP spid="150" grpId="0"/>
      <p:bldP spid="158" grpId="0" animBg="1"/>
      <p:bldP spid="160" grpId="0"/>
      <p:bldP spid="16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60686-6261-D4CC-1433-246B99349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0235"/>
          </a:xfrm>
        </p:spPr>
        <p:txBody>
          <a:bodyPr>
            <a:normAutofit/>
          </a:bodyPr>
          <a:lstStyle/>
          <a:p>
            <a:r>
              <a:rPr lang="en-GB" sz="24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3B4C4-5FAA-0963-AC7F-F8728FB81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60514"/>
            <a:ext cx="10515600" cy="562020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 err="1"/>
              <a:t>Alyafei</a:t>
            </a:r>
            <a:r>
              <a:rPr lang="en-GB" dirty="0"/>
              <a:t>, A. and Carr, R.E. (2024). ‘The health belief model of </a:t>
            </a:r>
            <a:r>
              <a:rPr lang="en-GB" dirty="0" err="1"/>
              <a:t>behavior</a:t>
            </a:r>
            <a:r>
              <a:rPr lang="en-GB" dirty="0"/>
              <a:t> change, National Library of Medicine’. </a:t>
            </a:r>
            <a:r>
              <a:rPr lang="en-GB" i="1" dirty="0" err="1"/>
              <a:t>StatPearls</a:t>
            </a:r>
            <a:r>
              <a:rPr lang="en-GB" i="1" dirty="0"/>
              <a:t> Publishing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https://www.ncbi.nlm.nih.gov/books/NBK606120/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en-GB" dirty="0" err="1"/>
              <a:t>Aughterson</a:t>
            </a:r>
            <a:r>
              <a:rPr lang="en-GB" dirty="0"/>
              <a:t>, H., Fancourt, D., Chatterjee, H., and  Burton, A. (2024) ‘Social prescribing for individuals with mental health problems: An ethnographic study exploring the mechanisms of action through which community groups support psychosocial well-being’ </a:t>
            </a:r>
            <a:r>
              <a:rPr lang="en-GB" i="1" dirty="0"/>
              <a:t> </a:t>
            </a:r>
            <a:r>
              <a:rPr lang="en-GB" i="1" dirty="0" err="1"/>
              <a:t>Wellcome</a:t>
            </a:r>
            <a:r>
              <a:rPr lang="en-GB" i="1" dirty="0"/>
              <a:t> Open Res 2024, </a:t>
            </a:r>
            <a:r>
              <a:rPr lang="en-GB" b="1" dirty="0"/>
              <a:t>9</a:t>
            </a:r>
            <a:r>
              <a:rPr lang="en-GB" dirty="0"/>
              <a:t>:149. Available at: </a:t>
            </a:r>
            <a:r>
              <a:rPr lang="en-GB" u="sng" dirty="0">
                <a:hlinkClick r:id="rId3"/>
              </a:rPr>
              <a:t>https://doi.org/10.12688/wellcomeopenres.20981.1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en-GB" dirty="0"/>
              <a:t>Bolton, D. (2023) 'A revitalized biopsychosocial model: Core theory, research paradigms, and clinical implications', </a:t>
            </a:r>
            <a:r>
              <a:rPr lang="en-GB" i="1" dirty="0"/>
              <a:t>Psychological Medicine</a:t>
            </a:r>
            <a:r>
              <a:rPr lang="en-GB" dirty="0"/>
              <a:t>, 53(16), pp. 7504–7511. Available at: </a:t>
            </a:r>
            <a:r>
              <a:rPr lang="en-GB" u="sng" dirty="0">
                <a:hlinkClick r:id="rId4"/>
              </a:rPr>
              <a:t>https://doi.org/10.1017/S0033291723002660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en-GB" dirty="0"/>
              <a:t>Charles, A., Ewbank, L., Mckenna, H., and Wenzel, L</a:t>
            </a:r>
            <a:r>
              <a:rPr lang="en-GB" i="1" dirty="0"/>
              <a:t> </a:t>
            </a:r>
            <a:r>
              <a:rPr lang="en-GB" dirty="0"/>
              <a:t> (2019). </a:t>
            </a:r>
            <a:r>
              <a:rPr lang="en-GB" i="1" dirty="0"/>
              <a:t>The NHS long-term plan explained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https://www.kingsfund.org.uk/insight-and-analysis/long-reads/nhs-long-term-plan-explained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en-GB" dirty="0"/>
              <a:t>Dahlgren, G. and Whitehead, M. (2021) ‘The </a:t>
            </a:r>
            <a:r>
              <a:rPr lang="en-GB" dirty="0" err="1"/>
              <a:t>dahlgren</a:t>
            </a:r>
            <a:r>
              <a:rPr lang="en-GB" dirty="0"/>
              <a:t>-whitehead model of health determinants: 30 Years on and still chasing rainbows’. </a:t>
            </a:r>
            <a:r>
              <a:rPr lang="en-GB" i="1" dirty="0"/>
              <a:t>Public Health</a:t>
            </a:r>
            <a:r>
              <a:rPr lang="en-GB" dirty="0"/>
              <a:t>, 199(1), pp. 20–24. Available at: </a:t>
            </a:r>
            <a:r>
              <a:rPr lang="en-GB" u="sng" dirty="0">
                <a:hlinkClick r:id="rId6"/>
              </a:rPr>
              <a:t>https://doi.org/10.1016/j.puhe.2021.08.009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en-GB" dirty="0"/>
              <a:t>Department of Health and Social Care (2023) </a:t>
            </a:r>
            <a:r>
              <a:rPr lang="en-GB" i="1" dirty="0"/>
              <a:t>Suicide prevention strategy for England: 2023 To 2028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https://www.gov.uk/government/publications/suicide-prevention-strategy-for-england-2023-to-2028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fr-FR" dirty="0"/>
              <a:t>Goddard, K., Ali, A., Butler, H.,  Cerroni, L., Cox, S.,  Ellis, H., Fernandes, A., Jones, S., Patel, M., (2025). </a:t>
            </a:r>
            <a:r>
              <a:rPr lang="en-GB" i="1" dirty="0"/>
              <a:t>The Big Mental Health Report 2025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https://view.officeapps.live.com/op/view.aspx?src=https%3A%2F%2Fwww.mind.org.uk%2Fmedia%2F03mje2gr%2Fthe-big-mental-health-report-2025-accessible-word-document.docx&amp;wdOrigin=BROWSELINK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en-GB" dirty="0"/>
              <a:t>Husk, K., Elston, J., </a:t>
            </a:r>
            <a:r>
              <a:rPr lang="en-GB" dirty="0" err="1"/>
              <a:t>Gradinger</a:t>
            </a:r>
            <a:r>
              <a:rPr lang="en-GB" dirty="0"/>
              <a:t>, F., Callaghan, L., and Asthana, S. (2019). ‘Social prescribing: where is the evidence?’. </a:t>
            </a:r>
            <a:r>
              <a:rPr lang="en-GB" i="1" dirty="0"/>
              <a:t>The British journal of general practice : the journal of the Royal College of General Practitioners</a:t>
            </a:r>
            <a:r>
              <a:rPr lang="en-GB" dirty="0"/>
              <a:t>, </a:t>
            </a:r>
            <a:r>
              <a:rPr lang="en-GB" i="1" dirty="0"/>
              <a:t>69</a:t>
            </a:r>
            <a:r>
              <a:rPr lang="en-GB" dirty="0"/>
              <a:t>(678), 6–7. Available at: </a:t>
            </a:r>
            <a:r>
              <a:rPr lang="en-GB" u="sng" dirty="0">
                <a:hlinkClick r:id="rId9"/>
              </a:rPr>
              <a:t>https://doi.org/10.3399/bjgp19X700325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en-GB" dirty="0"/>
              <a:t>Marmot, M. (2010) </a:t>
            </a:r>
            <a:r>
              <a:rPr lang="en-GB" i="1" dirty="0"/>
              <a:t>Fair Society, healthy lives : The marmot review : Strategic review of health inequalities in England post-2010.</a:t>
            </a:r>
            <a:r>
              <a:rPr lang="en-GB" dirty="0"/>
              <a:t> Available at: </a:t>
            </a:r>
            <a:r>
              <a:rPr lang="en-GB" u="sng" dirty="0">
                <a:hlinkClick r:id="rId10"/>
              </a:rPr>
              <a:t>https://www.gov.uk/research-for-development-outputs/fair-society-healthy-lives-the-marmot-review-strategic-review-of-health-inequalities-in-england-post-2010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en-GB" dirty="0"/>
              <a:t>NHS England (2020) </a:t>
            </a:r>
            <a:r>
              <a:rPr lang="en-GB" i="1" dirty="0"/>
              <a:t>NHS England » advancing mental health equalities strategy</a:t>
            </a:r>
            <a:r>
              <a:rPr lang="en-GB" dirty="0"/>
              <a:t>, . Available at: </a:t>
            </a:r>
            <a:r>
              <a:rPr lang="en-GB" u="sng" dirty="0">
                <a:hlinkClick r:id="rId11"/>
              </a:rPr>
              <a:t>https://www.england.nhs.uk/publication/advancing-mental-health-equalities-strategy/</a:t>
            </a:r>
            <a:r>
              <a:rPr lang="en-GB" dirty="0"/>
              <a:t>.  (Accessed: 28/09/26).</a:t>
            </a:r>
          </a:p>
          <a:p>
            <a:pPr marL="0" indent="0">
              <a:buNone/>
            </a:pPr>
            <a:r>
              <a:rPr lang="en-GB" dirty="0"/>
              <a:t>NHS England (2025) </a:t>
            </a:r>
            <a:r>
              <a:rPr lang="en-GB" i="1" dirty="0"/>
              <a:t>NHS Talking Therapies, for anxiety and depression, annual reports, 2024–25.</a:t>
            </a:r>
            <a:r>
              <a:rPr lang="en-GB" dirty="0"/>
              <a:t> Available at: </a:t>
            </a:r>
            <a:r>
              <a:rPr lang="en-GB" u="sng" dirty="0">
                <a:hlinkClick r:id="rId12"/>
              </a:rPr>
              <a:t>NHS Talking Therapies, for anxiety and depression, Annual reports, 2024-25 - NHS England Digital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r>
              <a:rPr lang="en-GB" dirty="0"/>
              <a:t>United Nations (2015) </a:t>
            </a:r>
            <a:r>
              <a:rPr lang="en-GB" i="1" dirty="0"/>
              <a:t>Transforming our world: The 2030 agenda for sustainable development</a:t>
            </a:r>
            <a:r>
              <a:rPr lang="en-GB" dirty="0"/>
              <a:t>, </a:t>
            </a:r>
            <a:r>
              <a:rPr lang="en-GB" i="1" dirty="0"/>
              <a:t>United Nations</a:t>
            </a:r>
            <a:r>
              <a:rPr lang="en-GB" dirty="0"/>
              <a:t>. Available at: </a:t>
            </a:r>
            <a:r>
              <a:rPr lang="en-GB" u="sng" dirty="0">
                <a:hlinkClick r:id="rId13"/>
              </a:rPr>
              <a:t>https://sdgs.un.org/2030agenda</a:t>
            </a:r>
            <a:r>
              <a:rPr lang="en-GB" dirty="0"/>
              <a:t>.  (Accessed: 28/09/26).</a:t>
            </a:r>
          </a:p>
          <a:p>
            <a:pPr marL="0" indent="0">
              <a:buNone/>
            </a:pPr>
            <a:r>
              <a:rPr lang="en-GB" dirty="0"/>
              <a:t>World Health Organization. (2022) </a:t>
            </a:r>
            <a:r>
              <a:rPr lang="en-GB" i="1" dirty="0"/>
              <a:t>World mental health report</a:t>
            </a:r>
            <a:r>
              <a:rPr lang="en-GB" dirty="0"/>
              <a:t>.  Available at: </a:t>
            </a:r>
            <a:r>
              <a:rPr lang="en-GB" u="sng" dirty="0">
                <a:hlinkClick r:id="rId14"/>
              </a:rPr>
              <a:t>https://digitallibrary.un.org/record/3984725?v=pdf</a:t>
            </a:r>
            <a:r>
              <a:rPr lang="en-GB" dirty="0"/>
              <a:t>. (Accessed: 28/09/26).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35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2772</Words>
  <Application>Microsoft Office PowerPoint</Application>
  <PresentationFormat>Widescreen</PresentationFormat>
  <Paragraphs>349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ADLaM Display</vt:lpstr>
      <vt:lpstr>Aharoni</vt:lpstr>
      <vt:lpstr>Aptos</vt:lpstr>
      <vt:lpstr>Aptos Display</vt:lpstr>
      <vt:lpstr>Arial</vt:lpstr>
      <vt:lpstr>Arial Nova</vt:lpstr>
      <vt:lpstr>Calibri</vt:lpstr>
      <vt:lpstr>Comic Sans MS</vt:lpstr>
      <vt:lpstr>Segoe UI Symbol</vt:lpstr>
      <vt:lpstr>Symbol</vt:lpstr>
      <vt:lpstr>Wingdings</vt:lpstr>
      <vt:lpstr>Office Theme</vt:lpstr>
      <vt:lpstr>Integrating Mental Health, Wellbeing and Sustainable Development in UK Health and Social Care </vt:lpstr>
      <vt:lpstr>PowerPoint Presentation</vt:lpstr>
      <vt:lpstr>Definitions: Health, Wellbeing and Sustainable Development</vt:lpstr>
      <vt:lpstr>Models and Theories</vt:lpstr>
      <vt:lpstr>History of the Sustainable Development Goals</vt:lpstr>
      <vt:lpstr>SDG 3: Good Health and Well-being</vt:lpstr>
      <vt:lpstr>UK Policies, Strategies and Legislation</vt:lpstr>
      <vt:lpstr>Case Study 1: NHS Talking Therapies </vt:lpstr>
      <vt:lpstr>PowerPoint Presentation</vt:lpstr>
      <vt:lpstr>Applying the Health Belief Model</vt:lpstr>
      <vt:lpstr>Social Determinants of Health </vt:lpstr>
      <vt:lpstr>The Marmot Review </vt:lpstr>
      <vt:lpstr>PowerPoint Presentation</vt:lpstr>
      <vt:lpstr>PowerPoint Presentation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Halima Bibi (2320004)</dc:creator>
  <cp:lastModifiedBy>Halima Bibi (2320004)</cp:lastModifiedBy>
  <cp:revision>12</cp:revision>
  <dcterms:created xsi:type="dcterms:W3CDTF">2026-09-20T21:24:16Z</dcterms:created>
  <dcterms:modified xsi:type="dcterms:W3CDTF">2026-10-15T13:13:53Z</dcterms:modified>
</cp:coreProperties>
</file>