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3" r:id="rId1"/>
  </p:sldMasterIdLst>
  <p:sldIdLst>
    <p:sldId id="256" r:id="rId2"/>
    <p:sldId id="257" r:id="rId3"/>
    <p:sldId id="258" r:id="rId4"/>
    <p:sldId id="259" r:id="rId5"/>
    <p:sldId id="260" r:id="rId6"/>
    <p:sldId id="261" r:id="rId7"/>
    <p:sldId id="268" r:id="rId8"/>
    <p:sldId id="263" r:id="rId9"/>
    <p:sldId id="262" r:id="rId10"/>
    <p:sldId id="264" r:id="rId11"/>
    <p:sldId id="265" r:id="rId12"/>
    <p:sldId id="266" r:id="rId13"/>
    <p:sldId id="267" r:id="rId14"/>
    <p:sldId id="269" r:id="rId15"/>
    <p:sldId id="270"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151ED0B-B2FD-F74F-BB00-AB95BD991C60}" v="3" dt="2026-07-06T20:00:52.50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1379"/>
    <p:restoredTop sz="94679"/>
  </p:normalViewPr>
  <p:slideViewPr>
    <p:cSldViewPr snapToGrid="0">
      <p:cViewPr varScale="1">
        <p:scale>
          <a:sx n="112" d="100"/>
          <a:sy n="112" d="100"/>
        </p:scale>
        <p:origin x="864"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5610A-17B4-4656-93CF-E1D9982860F7}"/>
              </a:ext>
            </a:extLst>
          </p:cNvPr>
          <p:cNvSpPr>
            <a:spLocks noGrp="1"/>
          </p:cNvSpPr>
          <p:nvPr>
            <p:ph type="ctrTitle"/>
          </p:nvPr>
        </p:nvSpPr>
        <p:spPr>
          <a:xfrm>
            <a:off x="640080" y="1371599"/>
            <a:ext cx="6675120" cy="2951825"/>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451C80B-DFD6-415B-BA5B-E56E510CD12B}"/>
              </a:ext>
            </a:extLst>
          </p:cNvPr>
          <p:cNvSpPr>
            <a:spLocks noGrp="1"/>
          </p:cNvSpPr>
          <p:nvPr>
            <p:ph type="subTitle" idx="1"/>
          </p:nvPr>
        </p:nvSpPr>
        <p:spPr>
          <a:xfrm>
            <a:off x="640080" y="4584879"/>
            <a:ext cx="6675120" cy="1287887"/>
          </a:xfrm>
        </p:spPr>
        <p:txBody>
          <a:bodyPr anchor="b">
            <a:normAutofit/>
          </a:bodyPr>
          <a:lstStyle>
            <a:lvl1pPr marL="0" indent="0" algn="l">
              <a:lnSpc>
                <a:spcPct val="13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67A2065B-06FF-4991-9F8A-4BE25457B479}"/>
              </a:ext>
            </a:extLst>
          </p:cNvPr>
          <p:cNvSpPr>
            <a:spLocks noGrp="1"/>
          </p:cNvSpPr>
          <p:nvPr>
            <p:ph type="dt" sz="half" idx="10"/>
          </p:nvPr>
        </p:nvSpPr>
        <p:spPr/>
        <p:txBody>
          <a:bodyPr/>
          <a:lstStyle/>
          <a:p>
            <a:fld id="{6444479B-705B-4489-957E-7E8A228BDFA0}" type="datetime1">
              <a:rPr lang="en-US" smtClean="0"/>
              <a:t>7/12/26</a:t>
            </a:fld>
            <a:endParaRPr lang="en-US"/>
          </a:p>
        </p:txBody>
      </p:sp>
      <p:sp>
        <p:nvSpPr>
          <p:cNvPr id="5" name="Footer Placeholder 4">
            <a:extLst>
              <a:ext uri="{FF2B5EF4-FFF2-40B4-BE49-F238E27FC236}">
                <a16:creationId xmlns:a16="http://schemas.microsoft.com/office/drawing/2014/main" id="{B20DF2FA-C604-45D8-A633-11D3742EC14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2EE5DA9-2D04-4850-AB9F-BD353816504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1556576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8B246-6A68-46BE-9DBD-614FA8CF4E26}"/>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3E47706-8D18-4093-A7C1-F30D7543CED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EC7C8FC-AAEA-4AB6-9DB5-2503F58F0E69}"/>
              </a:ext>
            </a:extLst>
          </p:cNvPr>
          <p:cNvSpPr>
            <a:spLocks noGrp="1"/>
          </p:cNvSpPr>
          <p:nvPr>
            <p:ph type="dt" sz="half" idx="10"/>
          </p:nvPr>
        </p:nvSpPr>
        <p:spPr/>
        <p:txBody>
          <a:bodyPr/>
          <a:lstStyle/>
          <a:p>
            <a:fld id="{9F89F774-3FA6-43B8-9241-99959C8FD463}" type="datetime1">
              <a:rPr lang="en-US" smtClean="0"/>
              <a:t>7/12/26</a:t>
            </a:fld>
            <a:endParaRPr lang="en-US"/>
          </a:p>
        </p:txBody>
      </p:sp>
      <p:sp>
        <p:nvSpPr>
          <p:cNvPr id="5" name="Footer Placeholder 4">
            <a:extLst>
              <a:ext uri="{FF2B5EF4-FFF2-40B4-BE49-F238E27FC236}">
                <a16:creationId xmlns:a16="http://schemas.microsoft.com/office/drawing/2014/main" id="{E8B1616B-3F08-4869-A522-773C38940F6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E030CE6-9124-4B3A-A912-AE16B5C34003}"/>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2720337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1BB59B6-79B9-97F5-AC3B-DF65899D39D8}"/>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C78885-57B2-4930-BD7D-CBF916EDF1C6}"/>
              </a:ext>
            </a:extLst>
          </p:cNvPr>
          <p:cNvSpPr>
            <a:spLocks noGrp="1"/>
          </p:cNvSpPr>
          <p:nvPr>
            <p:ph type="title"/>
          </p:nvPr>
        </p:nvSpPr>
        <p:spPr>
          <a:xfrm>
            <a:off x="640080" y="1291366"/>
            <a:ext cx="9214884" cy="3159974"/>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BE495E4-2F8B-4CC7-88AC-A312067E60D2}"/>
              </a:ext>
            </a:extLst>
          </p:cNvPr>
          <p:cNvSpPr>
            <a:spLocks noGrp="1"/>
          </p:cNvSpPr>
          <p:nvPr>
            <p:ph type="body" idx="1"/>
          </p:nvPr>
        </p:nvSpPr>
        <p:spPr>
          <a:xfrm>
            <a:off x="640080" y="5018567"/>
            <a:ext cx="7907079" cy="1073889"/>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8585CC9-BAD3-4807-90BB-97DA2D6A6BE2}"/>
              </a:ext>
            </a:extLst>
          </p:cNvPr>
          <p:cNvSpPr>
            <a:spLocks noGrp="1"/>
          </p:cNvSpPr>
          <p:nvPr>
            <p:ph type="dt" sz="half" idx="10"/>
          </p:nvPr>
        </p:nvSpPr>
        <p:spPr/>
        <p:txBody>
          <a:bodyPr/>
          <a:lstStyle/>
          <a:p>
            <a:fld id="{F9504452-5DCC-4FE2-A5C9-8A5EF6714D65}" type="datetime1">
              <a:rPr lang="en-US" smtClean="0"/>
              <a:t>7/12/26</a:t>
            </a:fld>
            <a:endParaRPr lang="en-US"/>
          </a:p>
        </p:txBody>
      </p:sp>
      <p:sp>
        <p:nvSpPr>
          <p:cNvPr id="5" name="Footer Placeholder 4">
            <a:extLst>
              <a:ext uri="{FF2B5EF4-FFF2-40B4-BE49-F238E27FC236}">
                <a16:creationId xmlns:a16="http://schemas.microsoft.com/office/drawing/2014/main" id="{5F108CEF-165F-4D7E-9666-5CD0156B497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E0EBC3D-3277-4D34-9F67-71040C21E3B3}"/>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FF05EAE5-4812-F718-6D75-9627884180BF}"/>
              </a:ext>
              <a:ext uri="{C183D7F6-B498-43B3-948B-1728B52AA6E4}">
                <adec:decorative xmlns:adec="http://schemas.microsoft.com/office/drawing/2017/decorative" val="1"/>
              </a:ext>
            </a:extLst>
          </p:cNvPr>
          <p:cNvCxnSpPr>
            <a:cxnSpLocks/>
          </p:cNvCxnSpPr>
          <p:nvPr/>
        </p:nvCxnSpPr>
        <p:spPr>
          <a:xfrm>
            <a:off x="716281" y="4715234"/>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454659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477A4-4D01-45B6-9563-0BF13BA72F7C}"/>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EE17E00-96AC-45F0-82B2-9F601E9B93C2}"/>
              </a:ext>
            </a:extLst>
          </p:cNvPr>
          <p:cNvSpPr>
            <a:spLocks noGrp="1"/>
          </p:cNvSpPr>
          <p:nvPr>
            <p:ph sz="half" idx="1"/>
          </p:nvPr>
        </p:nvSpPr>
        <p:spPr>
          <a:xfrm>
            <a:off x="640080"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2BA30CD-95C0-427B-A571-A7D8A53278F4}"/>
              </a:ext>
            </a:extLst>
          </p:cNvPr>
          <p:cNvSpPr>
            <a:spLocks noGrp="1"/>
          </p:cNvSpPr>
          <p:nvPr>
            <p:ph sz="half" idx="2"/>
          </p:nvPr>
        </p:nvSpPr>
        <p:spPr>
          <a:xfrm>
            <a:off x="6318928"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6F67CAC-53E4-44AF-BEAC-8FFB96F05A86}"/>
              </a:ext>
            </a:extLst>
          </p:cNvPr>
          <p:cNvSpPr>
            <a:spLocks noGrp="1"/>
          </p:cNvSpPr>
          <p:nvPr>
            <p:ph type="dt" sz="half" idx="10"/>
          </p:nvPr>
        </p:nvSpPr>
        <p:spPr/>
        <p:txBody>
          <a:bodyPr/>
          <a:lstStyle/>
          <a:p>
            <a:fld id="{E579ABC2-0180-4F3A-A895-A85BC724D472}" type="datetime1">
              <a:rPr lang="en-US" smtClean="0"/>
              <a:t>7/12/26</a:t>
            </a:fld>
            <a:endParaRPr lang="en-US"/>
          </a:p>
        </p:txBody>
      </p:sp>
      <p:sp>
        <p:nvSpPr>
          <p:cNvPr id="6" name="Footer Placeholder 5">
            <a:extLst>
              <a:ext uri="{FF2B5EF4-FFF2-40B4-BE49-F238E27FC236}">
                <a16:creationId xmlns:a16="http://schemas.microsoft.com/office/drawing/2014/main" id="{083D9F3A-E7F0-45E7-AFA8-0D4A669EC16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C5F008B-58BB-45FF-923F-5909DAB49D34}"/>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3947000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7B549-9E51-42E0-992A-73E775957773}"/>
              </a:ext>
            </a:extLst>
          </p:cNvPr>
          <p:cNvSpPr>
            <a:spLocks noGrp="1"/>
          </p:cNvSpPr>
          <p:nvPr>
            <p:ph type="title"/>
          </p:nvPr>
        </p:nvSpPr>
        <p:spPr>
          <a:xfrm>
            <a:off x="640079" y="1371599"/>
            <a:ext cx="10890929" cy="93975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81A5FDC-7C4B-45FB-8462-E2CE79919F33}"/>
              </a:ext>
            </a:extLst>
          </p:cNvPr>
          <p:cNvSpPr>
            <a:spLocks noGrp="1"/>
          </p:cNvSpPr>
          <p:nvPr>
            <p:ph type="body" idx="1"/>
          </p:nvPr>
        </p:nvSpPr>
        <p:spPr>
          <a:xfrm>
            <a:off x="640079"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BD8B686-2E92-45B9-A3D7-9DCAA0C50B36}"/>
              </a:ext>
            </a:extLst>
          </p:cNvPr>
          <p:cNvSpPr>
            <a:spLocks noGrp="1"/>
          </p:cNvSpPr>
          <p:nvPr>
            <p:ph sz="half" idx="2"/>
          </p:nvPr>
        </p:nvSpPr>
        <p:spPr>
          <a:xfrm>
            <a:off x="640079"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86ADB526-4A44-47B6-8D14-93202E590AA7}"/>
              </a:ext>
            </a:extLst>
          </p:cNvPr>
          <p:cNvSpPr>
            <a:spLocks noGrp="1"/>
          </p:cNvSpPr>
          <p:nvPr>
            <p:ph type="body" sz="quarter" idx="3"/>
          </p:nvPr>
        </p:nvSpPr>
        <p:spPr>
          <a:xfrm>
            <a:off x="6318928"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4177CA-5C13-4311-BFD3-B98FBD942DA5}"/>
              </a:ext>
            </a:extLst>
          </p:cNvPr>
          <p:cNvSpPr>
            <a:spLocks noGrp="1"/>
          </p:cNvSpPr>
          <p:nvPr>
            <p:ph sz="quarter" idx="4"/>
          </p:nvPr>
        </p:nvSpPr>
        <p:spPr>
          <a:xfrm>
            <a:off x="6318928"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DEA255A-4CB5-40CA-B756-1AA5E27C20BF}"/>
              </a:ext>
            </a:extLst>
          </p:cNvPr>
          <p:cNvSpPr>
            <a:spLocks noGrp="1"/>
          </p:cNvSpPr>
          <p:nvPr>
            <p:ph type="dt" sz="half" idx="10"/>
          </p:nvPr>
        </p:nvSpPr>
        <p:spPr/>
        <p:txBody>
          <a:bodyPr/>
          <a:lstStyle/>
          <a:p>
            <a:fld id="{6AEEA9BA-4E8F-439E-BEA4-91FBA01E3F5F}" type="datetime1">
              <a:rPr lang="en-US" smtClean="0"/>
              <a:t>7/12/26</a:t>
            </a:fld>
            <a:endParaRPr lang="en-US"/>
          </a:p>
        </p:txBody>
      </p:sp>
      <p:sp>
        <p:nvSpPr>
          <p:cNvPr id="8" name="Footer Placeholder 7">
            <a:extLst>
              <a:ext uri="{FF2B5EF4-FFF2-40B4-BE49-F238E27FC236}">
                <a16:creationId xmlns:a16="http://schemas.microsoft.com/office/drawing/2014/main" id="{FF3072C4-10F1-49B8-B0BF-69204EDDCFAE}"/>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4A5ACC97-44C1-4887-909B-E6732D3C1FF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0086032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7D313-943A-47E0-8A7A-DFFBCC297AB7}"/>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23AC25A7-81C8-4AA1-AD9F-C78A451FDE2E}"/>
              </a:ext>
            </a:extLst>
          </p:cNvPr>
          <p:cNvSpPr>
            <a:spLocks noGrp="1"/>
          </p:cNvSpPr>
          <p:nvPr>
            <p:ph type="dt" sz="half" idx="10"/>
          </p:nvPr>
        </p:nvSpPr>
        <p:spPr/>
        <p:txBody>
          <a:bodyPr/>
          <a:lstStyle/>
          <a:p>
            <a:fld id="{BE15BF18-0007-481C-AA29-413124BC3EE7}" type="datetime1">
              <a:rPr lang="en-US" smtClean="0"/>
              <a:t>7/12/26</a:t>
            </a:fld>
            <a:endParaRPr lang="en-US"/>
          </a:p>
        </p:txBody>
      </p:sp>
      <p:sp>
        <p:nvSpPr>
          <p:cNvPr id="4" name="Footer Placeholder 3">
            <a:extLst>
              <a:ext uri="{FF2B5EF4-FFF2-40B4-BE49-F238E27FC236}">
                <a16:creationId xmlns:a16="http://schemas.microsoft.com/office/drawing/2014/main" id="{6EF54740-6022-46B2-9C55-B60E9651684F}"/>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089497C9-6B5E-46D6-8FE9-0A5E0CF7F95B}"/>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42858057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149F9F0F-FB8C-5565-247C-BDCC156B5CAF}"/>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Date Placeholder 1">
            <a:extLst>
              <a:ext uri="{FF2B5EF4-FFF2-40B4-BE49-F238E27FC236}">
                <a16:creationId xmlns:a16="http://schemas.microsoft.com/office/drawing/2014/main" id="{92740D3C-270A-401A-810C-2F86BBBB87D4}"/>
              </a:ext>
            </a:extLst>
          </p:cNvPr>
          <p:cNvSpPr>
            <a:spLocks noGrp="1"/>
          </p:cNvSpPr>
          <p:nvPr>
            <p:ph type="dt" sz="half" idx="10"/>
          </p:nvPr>
        </p:nvSpPr>
        <p:spPr/>
        <p:txBody>
          <a:bodyPr/>
          <a:lstStyle/>
          <a:p>
            <a:fld id="{09BE9870-3748-43AD-B547-02A075CB4A1D}" type="datetime1">
              <a:rPr lang="en-US" smtClean="0"/>
              <a:t>7/12/26</a:t>
            </a:fld>
            <a:endParaRPr lang="en-US"/>
          </a:p>
        </p:txBody>
      </p:sp>
      <p:sp>
        <p:nvSpPr>
          <p:cNvPr id="3" name="Footer Placeholder 2">
            <a:extLst>
              <a:ext uri="{FF2B5EF4-FFF2-40B4-BE49-F238E27FC236}">
                <a16:creationId xmlns:a16="http://schemas.microsoft.com/office/drawing/2014/main" id="{DDCBE9F8-1765-4F36-A4DE-1DB136025AC9}"/>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7790CF9E-A6C6-4873-ADBE-7A2939319E58}"/>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5088986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8CDF8-00AD-4441-A6D5-9D7A659EB6C0}"/>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8C330AF-CB7E-420A-AE8A-E02E90325885}"/>
              </a:ext>
            </a:extLst>
          </p:cNvPr>
          <p:cNvSpPr>
            <a:spLocks noGrp="1"/>
          </p:cNvSpPr>
          <p:nvPr>
            <p:ph idx="1"/>
          </p:nvPr>
        </p:nvSpPr>
        <p:spPr>
          <a:xfrm>
            <a:off x="4936519" y="1031001"/>
            <a:ext cx="6594490" cy="516636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F43257AD-2422-4CDA-9C55-700F4B5BF251}"/>
              </a:ext>
            </a:extLst>
          </p:cNvPr>
          <p:cNvSpPr>
            <a:spLocks noGrp="1"/>
          </p:cNvSpPr>
          <p:nvPr>
            <p:ph type="body" sz="half" idx="2"/>
          </p:nvPr>
        </p:nvSpPr>
        <p:spPr>
          <a:xfrm>
            <a:off x="640080" y="2972168"/>
            <a:ext cx="3859397" cy="3226826"/>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1B7454-C1CC-46F2-A6FB-1FE786C48F49}"/>
              </a:ext>
            </a:extLst>
          </p:cNvPr>
          <p:cNvSpPr>
            <a:spLocks noGrp="1"/>
          </p:cNvSpPr>
          <p:nvPr>
            <p:ph type="dt" sz="half" idx="10"/>
          </p:nvPr>
        </p:nvSpPr>
        <p:spPr/>
        <p:txBody>
          <a:bodyPr/>
          <a:lstStyle/>
          <a:p>
            <a:fld id="{558E7897-33C5-4F1A-9307-D068E37F3DC7}" type="datetime1">
              <a:rPr lang="en-US" smtClean="0"/>
              <a:t>7/12/26</a:t>
            </a:fld>
            <a:endParaRPr lang="en-US"/>
          </a:p>
        </p:txBody>
      </p:sp>
      <p:sp>
        <p:nvSpPr>
          <p:cNvPr id="6" name="Footer Placeholder 5">
            <a:extLst>
              <a:ext uri="{FF2B5EF4-FFF2-40B4-BE49-F238E27FC236}">
                <a16:creationId xmlns:a16="http://schemas.microsoft.com/office/drawing/2014/main" id="{49077DBE-6CC7-421B-AB5E-341E20BD922B}"/>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FD6EAB8F-7526-4CDB-B782-FAD8B3E70B0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3075863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1647F-5A61-44C9-81DC-331C9AE5DDAE}"/>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1627A0F-F1B8-49BE-A0FF-7FE16E3BDCC1}"/>
              </a:ext>
            </a:extLst>
          </p:cNvPr>
          <p:cNvSpPr>
            <a:spLocks noGrp="1"/>
          </p:cNvSpPr>
          <p:nvPr>
            <p:ph type="pic" idx="1"/>
          </p:nvPr>
        </p:nvSpPr>
        <p:spPr>
          <a:xfrm>
            <a:off x="4937760" y="1033271"/>
            <a:ext cx="6592824" cy="516636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C86D1BD6-1519-4431-9FAF-7D4F4129972C}"/>
              </a:ext>
            </a:extLst>
          </p:cNvPr>
          <p:cNvSpPr>
            <a:spLocks noGrp="1"/>
          </p:cNvSpPr>
          <p:nvPr>
            <p:ph type="body" sz="half" idx="2"/>
          </p:nvPr>
        </p:nvSpPr>
        <p:spPr>
          <a:xfrm>
            <a:off x="640080" y="2972167"/>
            <a:ext cx="3859397" cy="322682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A587A0-353B-42C2-BA96-B1ADEDF642BE}"/>
              </a:ext>
            </a:extLst>
          </p:cNvPr>
          <p:cNvSpPr>
            <a:spLocks noGrp="1"/>
          </p:cNvSpPr>
          <p:nvPr>
            <p:ph type="dt" sz="half" idx="10"/>
          </p:nvPr>
        </p:nvSpPr>
        <p:spPr/>
        <p:txBody>
          <a:bodyPr/>
          <a:lstStyle/>
          <a:p>
            <a:fld id="{82E171BA-CC09-47C8-A6DF-F5C5CB59CEEC}" type="datetime1">
              <a:rPr lang="en-US" smtClean="0"/>
              <a:t>7/12/26</a:t>
            </a:fld>
            <a:endParaRPr lang="en-US"/>
          </a:p>
        </p:txBody>
      </p:sp>
      <p:sp>
        <p:nvSpPr>
          <p:cNvPr id="6" name="Footer Placeholder 5">
            <a:extLst>
              <a:ext uri="{FF2B5EF4-FFF2-40B4-BE49-F238E27FC236}">
                <a16:creationId xmlns:a16="http://schemas.microsoft.com/office/drawing/2014/main" id="{44D5A88E-3957-4B76-B1BE-4164029217B5}"/>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5F7C5FD-E56A-4C66-8F23-087F95A2FD0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6524951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E4BB7-3F30-4C31-9BB2-8EC24FC0A1D6}"/>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1ECF4134-70F5-4EE6-88BE-49D129630CD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19EABC7-C044-44DE-B303-55A0581DA1E8}"/>
              </a:ext>
            </a:extLst>
          </p:cNvPr>
          <p:cNvSpPr>
            <a:spLocks noGrp="1"/>
          </p:cNvSpPr>
          <p:nvPr>
            <p:ph type="dt" sz="half" idx="10"/>
          </p:nvPr>
        </p:nvSpPr>
        <p:spPr/>
        <p:txBody>
          <a:bodyPr/>
          <a:lstStyle/>
          <a:p>
            <a:fld id="{C07B66AD-7C08-490A-ADA4-B47E10FB2407}" type="datetime1">
              <a:rPr lang="en-US" smtClean="0"/>
              <a:t>7/12/26</a:t>
            </a:fld>
            <a:endParaRPr lang="en-US"/>
          </a:p>
        </p:txBody>
      </p:sp>
      <p:sp>
        <p:nvSpPr>
          <p:cNvPr id="5" name="Footer Placeholder 4">
            <a:extLst>
              <a:ext uri="{FF2B5EF4-FFF2-40B4-BE49-F238E27FC236}">
                <a16:creationId xmlns:a16="http://schemas.microsoft.com/office/drawing/2014/main" id="{4D4A63E1-5BC5-402E-9916-BAB84BCF0BB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A2EF915-AF64-4ECC-8B1A-B7E6A89B7917}"/>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5583859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1CB3635-47E1-90D8-B693-DA85A66B3831}"/>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a:extLst>
              <a:ext uri="{FF2B5EF4-FFF2-40B4-BE49-F238E27FC236}">
                <a16:creationId xmlns:a16="http://schemas.microsoft.com/office/drawing/2014/main" id="{6EB09414-2AA1-4D8E-A00A-C092FBC92D91}"/>
              </a:ext>
            </a:extLst>
          </p:cNvPr>
          <p:cNvSpPr>
            <a:spLocks noGrp="1"/>
          </p:cNvSpPr>
          <p:nvPr>
            <p:ph type="title" orient="vert"/>
          </p:nvPr>
        </p:nvSpPr>
        <p:spPr>
          <a:xfrm>
            <a:off x="9209219" y="640079"/>
            <a:ext cx="1811773" cy="5536884"/>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D42C3A78-37C5-46D0-9DF4-CB78AF883C2C}"/>
              </a:ext>
            </a:extLst>
          </p:cNvPr>
          <p:cNvSpPr>
            <a:spLocks noGrp="1"/>
          </p:cNvSpPr>
          <p:nvPr>
            <p:ph type="body" orient="vert" idx="1"/>
          </p:nvPr>
        </p:nvSpPr>
        <p:spPr>
          <a:xfrm>
            <a:off x="640080" y="640080"/>
            <a:ext cx="8412422" cy="553688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9D8705E-925D-4F57-8268-107CE3CF4C45}"/>
              </a:ext>
            </a:extLst>
          </p:cNvPr>
          <p:cNvSpPr>
            <a:spLocks noGrp="1"/>
          </p:cNvSpPr>
          <p:nvPr>
            <p:ph type="dt" sz="half" idx="10"/>
          </p:nvPr>
        </p:nvSpPr>
        <p:spPr/>
        <p:txBody>
          <a:bodyPr/>
          <a:lstStyle/>
          <a:p>
            <a:fld id="{05B95027-4255-49E7-9841-CD21BCC99996}" type="datetime1">
              <a:rPr lang="en-US" smtClean="0"/>
              <a:t>7/12/26</a:t>
            </a:fld>
            <a:endParaRPr lang="en-US"/>
          </a:p>
        </p:txBody>
      </p:sp>
      <p:sp>
        <p:nvSpPr>
          <p:cNvPr id="5" name="Footer Placeholder 4">
            <a:extLst>
              <a:ext uri="{FF2B5EF4-FFF2-40B4-BE49-F238E27FC236}">
                <a16:creationId xmlns:a16="http://schemas.microsoft.com/office/drawing/2014/main" id="{50FE207E-070D-4EC8-A44C-21F1815FDAA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15D01D1-C266-4161-A820-C084B980131C}"/>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3230604F-219C-2DEE-830E-27274CC2FE19}"/>
              </a:ext>
              <a:ext uri="{C183D7F6-B498-43B3-948B-1728B52AA6E4}">
                <adec:decorative xmlns:adec="http://schemas.microsoft.com/office/drawing/2017/decorative" val="1"/>
              </a:ext>
            </a:extLst>
          </p:cNvPr>
          <p:cNvCxnSpPr>
            <a:cxnSpLocks/>
          </p:cNvCxnSpPr>
          <p:nvPr/>
        </p:nvCxnSpPr>
        <p:spPr>
          <a:xfrm rot="5400000">
            <a:off x="10872154" y="1192438"/>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590029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AB4E786-7636-4278-8595-D365D28A796A}"/>
              </a:ext>
            </a:extLst>
          </p:cNvPr>
          <p:cNvSpPr>
            <a:spLocks noGrp="1"/>
          </p:cNvSpPr>
          <p:nvPr>
            <p:ph type="title"/>
          </p:nvPr>
        </p:nvSpPr>
        <p:spPr>
          <a:xfrm>
            <a:off x="640079" y="1371601"/>
            <a:ext cx="10890929" cy="109728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A740849-7059-4C70-992B-5304D2EE9BAB}"/>
              </a:ext>
            </a:extLst>
          </p:cNvPr>
          <p:cNvSpPr>
            <a:spLocks noGrp="1"/>
          </p:cNvSpPr>
          <p:nvPr>
            <p:ph type="body" idx="1"/>
          </p:nvPr>
        </p:nvSpPr>
        <p:spPr>
          <a:xfrm>
            <a:off x="640080" y="2633472"/>
            <a:ext cx="10890928" cy="356616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09FEBF6-CEA6-4332-87B3-697807571C84}"/>
              </a:ext>
            </a:extLst>
          </p:cNvPr>
          <p:cNvSpPr>
            <a:spLocks noGrp="1"/>
          </p:cNvSpPr>
          <p:nvPr>
            <p:ph type="dt" sz="half" idx="2"/>
          </p:nvPr>
        </p:nvSpPr>
        <p:spPr>
          <a:xfrm>
            <a:off x="640080" y="6356350"/>
            <a:ext cx="2743200" cy="365125"/>
          </a:xfrm>
          <a:prstGeom prst="rect">
            <a:avLst/>
          </a:prstGeom>
        </p:spPr>
        <p:txBody>
          <a:bodyPr vert="horz" lIns="91440" tIns="45720" rIns="91440" bIns="45720" rtlCol="0" anchor="ctr"/>
          <a:lstStyle>
            <a:lvl1pPr algn="l">
              <a:defRPr sz="900" b="1" cap="all" spc="300" baseline="0">
                <a:solidFill>
                  <a:schemeClr val="tx1"/>
                </a:solidFill>
              </a:defRPr>
            </a:lvl1pPr>
          </a:lstStyle>
          <a:p>
            <a:fld id="{7DA38F49-B3E2-4BF0-BEC7-C30D34ABBB8D}" type="datetime1">
              <a:rPr lang="en-US" smtClean="0"/>
              <a:t>7/12/26</a:t>
            </a:fld>
            <a:endParaRPr lang="en-US"/>
          </a:p>
        </p:txBody>
      </p:sp>
      <p:sp>
        <p:nvSpPr>
          <p:cNvPr id="5" name="Footer Placeholder 4">
            <a:extLst>
              <a:ext uri="{FF2B5EF4-FFF2-40B4-BE49-F238E27FC236}">
                <a16:creationId xmlns:a16="http://schemas.microsoft.com/office/drawing/2014/main" id="{BC6BAF94-621C-43E1-BA0C-410A6899031B}"/>
              </a:ext>
            </a:extLst>
          </p:cNvPr>
          <p:cNvSpPr>
            <a:spLocks noGrp="1"/>
          </p:cNvSpPr>
          <p:nvPr>
            <p:ph type="ftr" sz="quarter" idx="3"/>
          </p:nvPr>
        </p:nvSpPr>
        <p:spPr>
          <a:xfrm>
            <a:off x="6767622" y="6356350"/>
            <a:ext cx="4040373" cy="365125"/>
          </a:xfrm>
          <a:prstGeom prst="rect">
            <a:avLst/>
          </a:prstGeom>
        </p:spPr>
        <p:txBody>
          <a:bodyPr vert="horz" lIns="91440" tIns="45720" rIns="91440" bIns="45720" rtlCol="0" anchor="ctr"/>
          <a:lstStyle>
            <a:lvl1pPr algn="r">
              <a:defRPr sz="900" b="1" cap="all" spc="300" baseline="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137D19E5-9E16-48C9-AAE2-0C70679A8D7B}"/>
              </a:ext>
            </a:extLst>
          </p:cNvPr>
          <p:cNvSpPr>
            <a:spLocks noGrp="1"/>
          </p:cNvSpPr>
          <p:nvPr>
            <p:ph type="sldNum" sz="quarter" idx="4"/>
          </p:nvPr>
        </p:nvSpPr>
        <p:spPr>
          <a:xfrm>
            <a:off x="10807995" y="6356350"/>
            <a:ext cx="723014" cy="365125"/>
          </a:xfrm>
          <a:prstGeom prst="rect">
            <a:avLst/>
          </a:prstGeom>
        </p:spPr>
        <p:txBody>
          <a:bodyPr vert="horz" lIns="91440" tIns="45720" rIns="91440" bIns="45720" rtlCol="0" anchor="ctr"/>
          <a:lstStyle>
            <a:lvl1pPr algn="r">
              <a:defRPr sz="900" b="1" cap="all" spc="300" baseline="0">
                <a:solidFill>
                  <a:schemeClr val="tx1"/>
                </a:solidFill>
              </a:defRPr>
            </a:lvl1pPr>
          </a:lstStyle>
          <a:p>
            <a:fld id="{70C12960-6E85-460F-B6E3-5B82CB31AF3D}" type="slidenum">
              <a:rPr lang="en-US" smtClean="0"/>
              <a:t>‹#›</a:t>
            </a:fld>
            <a:endParaRPr lang="en-US"/>
          </a:p>
        </p:txBody>
      </p:sp>
      <p:cxnSp>
        <p:nvCxnSpPr>
          <p:cNvPr id="9" name="Straight Connector 8">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p:cNvCxnSpPr>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88571364"/>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72" r:id="rId6"/>
    <p:sldLayoutId id="2147483667" r:id="rId7"/>
    <p:sldLayoutId id="2147483668" r:id="rId8"/>
    <p:sldLayoutId id="2147483669" r:id="rId9"/>
    <p:sldLayoutId id="2147483671" r:id="rId10"/>
    <p:sldLayoutId id="2147483670" r:id="rId11"/>
  </p:sldLayoutIdLst>
  <p:hf sldNum="0" hdr="0" ftr="0" dt="0"/>
  <p:txStyles>
    <p:titleStyle>
      <a:lvl1pPr algn="l" defTabSz="914400" rtl="0" eaLnBrk="1" latinLnBrk="0" hangingPunct="1">
        <a:lnSpc>
          <a:spcPct val="100000"/>
        </a:lnSpc>
        <a:spcBef>
          <a:spcPct val="0"/>
        </a:spcBef>
        <a:buNone/>
        <a:defRPr sz="40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87000"/>
        <a:buFont typeface="Arial" panose="020B0604020202020204" pitchFamily="34" charset="0"/>
        <a:buChar char="•"/>
        <a:defRPr sz="2000" kern="1200">
          <a:solidFill>
            <a:schemeClr val="tx1"/>
          </a:solidFill>
          <a:latin typeface="+mn-lt"/>
          <a:ea typeface="+mn-ea"/>
          <a:cs typeface="+mn-cs"/>
        </a:defRPr>
      </a:lvl1pPr>
      <a:lvl2pPr marL="493776" indent="-228600" algn="l" defTabSz="914400" rtl="0" eaLnBrk="1" latinLnBrk="0" hangingPunct="1">
        <a:lnSpc>
          <a:spcPct val="120000"/>
        </a:lnSpc>
        <a:spcBef>
          <a:spcPts val="500"/>
        </a:spcBef>
        <a:buSzPct val="87000"/>
        <a:buFont typeface="Arial" panose="020B06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SzPct val="87000"/>
        <a:buFont typeface="Arial" panose="020B0604020202020204" pitchFamily="34" charset="0"/>
        <a:buChar char="•"/>
        <a:defRPr sz="1600" kern="1200">
          <a:solidFill>
            <a:schemeClr val="tx1"/>
          </a:solidFill>
          <a:latin typeface="+mn-lt"/>
          <a:ea typeface="+mn-ea"/>
          <a:cs typeface="+mn-cs"/>
        </a:defRPr>
      </a:lvl3pPr>
      <a:lvl4pPr marL="1051560" indent="-28575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4pPr>
      <a:lvl5pPr marL="1298448" indent="-22860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11.jpeg"/><Relationship Id="rId1" Type="http://schemas.openxmlformats.org/officeDocument/2006/relationships/slideLayout" Target="../slideLayouts/slideLayout7.xml"/><Relationship Id="rId5" Type="http://schemas.openxmlformats.org/officeDocument/2006/relationships/image" Target="../media/image13.jpeg"/><Relationship Id="rId4" Type="http://schemas.openxmlformats.org/officeDocument/2006/relationships/image" Target="../media/image12.jpe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randview Display"/>
              <a:ea typeface="+mn-ea"/>
              <a:cs typeface="+mn-cs"/>
            </a:endParaRPr>
          </a:p>
        </p:txBody>
      </p:sp>
      <p:pic>
        <p:nvPicPr>
          <p:cNvPr id="4" name="Picture 3" descr="A cropped image of a person touching a plant">
            <a:extLst>
              <a:ext uri="{FF2B5EF4-FFF2-40B4-BE49-F238E27FC236}">
                <a16:creationId xmlns:a16="http://schemas.microsoft.com/office/drawing/2014/main" id="{4D90C490-AECD-9524-521C-D679CF78C690}"/>
              </a:ext>
            </a:extLst>
          </p:cNvPr>
          <p:cNvPicPr>
            <a:picLocks noChangeAspect="1"/>
          </p:cNvPicPr>
          <p:nvPr/>
        </p:nvPicPr>
        <p:blipFill>
          <a:blip r:embed="rId2"/>
          <a:srcRect t="6495" b="9236"/>
          <a:stretch>
            <a:fillRect/>
          </a:stretch>
        </p:blipFill>
        <p:spPr>
          <a:xfrm>
            <a:off x="1" y="10"/>
            <a:ext cx="12192000" cy="6857990"/>
          </a:xfrm>
          <a:prstGeom prst="rect">
            <a:avLst/>
          </a:prstGeom>
        </p:spPr>
      </p:pic>
      <p:sp>
        <p:nvSpPr>
          <p:cNvPr id="11" name="Rectangle 10">
            <a:extLst>
              <a:ext uri="{FF2B5EF4-FFF2-40B4-BE49-F238E27FC236}">
                <a16:creationId xmlns:a16="http://schemas.microsoft.com/office/drawing/2014/main" id="{36136311-C81B-47C5-AE0A-5641A5A595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94444" y="1066800"/>
            <a:ext cx="4682990" cy="4724400"/>
          </a:xfrm>
          <a:prstGeom prst="rect">
            <a:avLst/>
          </a:prstGeom>
          <a:solidFill>
            <a:schemeClr val="bg1">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randview Display"/>
              <a:ea typeface="+mn-ea"/>
              <a:cs typeface="+mn-cs"/>
            </a:endParaRPr>
          </a:p>
        </p:txBody>
      </p:sp>
      <p:sp>
        <p:nvSpPr>
          <p:cNvPr id="2" name="Title 1">
            <a:extLst>
              <a:ext uri="{FF2B5EF4-FFF2-40B4-BE49-F238E27FC236}">
                <a16:creationId xmlns:a16="http://schemas.microsoft.com/office/drawing/2014/main" id="{33380DD2-77D1-8DCC-174E-BF1151070103}"/>
              </a:ext>
            </a:extLst>
          </p:cNvPr>
          <p:cNvSpPr>
            <a:spLocks noGrp="1"/>
          </p:cNvSpPr>
          <p:nvPr>
            <p:ph type="ctrTitle"/>
          </p:nvPr>
        </p:nvSpPr>
        <p:spPr>
          <a:xfrm>
            <a:off x="804818" y="1562101"/>
            <a:ext cx="3905203" cy="2738530"/>
          </a:xfrm>
        </p:spPr>
        <p:txBody>
          <a:bodyPr anchor="t">
            <a:normAutofit/>
          </a:bodyPr>
          <a:lstStyle/>
          <a:p>
            <a:r>
              <a:rPr lang="en-US" sz="4800"/>
              <a:t>Sustainability in the early years </a:t>
            </a:r>
          </a:p>
        </p:txBody>
      </p:sp>
      <p:sp>
        <p:nvSpPr>
          <p:cNvPr id="3" name="Subtitle 2">
            <a:extLst>
              <a:ext uri="{FF2B5EF4-FFF2-40B4-BE49-F238E27FC236}">
                <a16:creationId xmlns:a16="http://schemas.microsoft.com/office/drawing/2014/main" id="{1EC0E9B9-FA82-3967-A6EA-1938529D68F0}"/>
              </a:ext>
            </a:extLst>
          </p:cNvPr>
          <p:cNvSpPr>
            <a:spLocks noGrp="1"/>
          </p:cNvSpPr>
          <p:nvPr>
            <p:ph type="subTitle" idx="1"/>
          </p:nvPr>
        </p:nvSpPr>
        <p:spPr>
          <a:xfrm>
            <a:off x="804818" y="4321622"/>
            <a:ext cx="3816351" cy="941832"/>
          </a:xfrm>
        </p:spPr>
        <p:txBody>
          <a:bodyPr>
            <a:normAutofit/>
          </a:bodyPr>
          <a:lstStyle/>
          <a:p>
            <a:r>
              <a:rPr lang="en-US" dirty="0"/>
              <a:t>ECEY6005 </a:t>
            </a:r>
          </a:p>
          <a:p>
            <a:r>
              <a:rPr lang="en-US" dirty="0"/>
              <a:t>2405002 </a:t>
            </a:r>
          </a:p>
          <a:p>
            <a:endParaRPr lang="en-US" dirty="0"/>
          </a:p>
        </p:txBody>
      </p:sp>
      <p:cxnSp>
        <p:nvCxnSpPr>
          <p:cNvPr id="13" name="Straight Connector 12">
            <a:extLst>
              <a:ext uri="{FF2B5EF4-FFF2-40B4-BE49-F238E27FC236}">
                <a16:creationId xmlns:a16="http://schemas.microsoft.com/office/drawing/2014/main" id="{7CC73A33-65FF-41A9-A3B0-006753CD102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10800000" flipV="1">
            <a:off x="305077" y="1063752"/>
            <a:ext cx="0" cy="4727448"/>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99265068"/>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2000"/>
                                  </p:stCondLst>
                                  <p:iterate type="lt">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4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9" name="Straight Connector 28">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30" name="Rectangle 29">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randview Display"/>
              <a:ea typeface="+mn-ea"/>
              <a:cs typeface="+mn-cs"/>
            </a:endParaRPr>
          </a:p>
        </p:txBody>
      </p:sp>
      <p:sp>
        <p:nvSpPr>
          <p:cNvPr id="2" name="Title 1">
            <a:extLst>
              <a:ext uri="{FF2B5EF4-FFF2-40B4-BE49-F238E27FC236}">
                <a16:creationId xmlns:a16="http://schemas.microsoft.com/office/drawing/2014/main" id="{70A4702A-D79C-308B-2D9F-28D121587BA7}"/>
              </a:ext>
            </a:extLst>
          </p:cNvPr>
          <p:cNvSpPr>
            <a:spLocks noGrp="1"/>
          </p:cNvSpPr>
          <p:nvPr>
            <p:ph type="title"/>
          </p:nvPr>
        </p:nvSpPr>
        <p:spPr>
          <a:xfrm>
            <a:off x="574400" y="997527"/>
            <a:ext cx="4053018" cy="3505057"/>
          </a:xfrm>
        </p:spPr>
        <p:txBody>
          <a:bodyPr vert="horz" lIns="91440" tIns="45720" rIns="91440" bIns="45720" rtlCol="0" anchor="t">
            <a:normAutofit/>
          </a:bodyPr>
          <a:lstStyle/>
          <a:p>
            <a:r>
              <a:rPr lang="en-US" sz="5200" b="1" kern="1200">
                <a:solidFill>
                  <a:schemeClr val="tx1"/>
                </a:solidFill>
                <a:latin typeface="+mj-lt"/>
                <a:ea typeface="+mj-ea"/>
                <a:cs typeface="+mj-cs"/>
              </a:rPr>
              <a:t>Longwood </a:t>
            </a:r>
          </a:p>
        </p:txBody>
      </p:sp>
      <p:pic>
        <p:nvPicPr>
          <p:cNvPr id="4" name="Picture 3" descr="A map of long wood community&#10;&#10;AI-generated content may be incorrect.">
            <a:extLst>
              <a:ext uri="{FF2B5EF4-FFF2-40B4-BE49-F238E27FC236}">
                <a16:creationId xmlns:a16="http://schemas.microsoft.com/office/drawing/2014/main" id="{0E0A0806-165E-C180-278E-A736F1215B75}"/>
              </a:ext>
            </a:extLst>
          </p:cNvPr>
          <p:cNvPicPr>
            <a:picLocks noChangeAspect="1"/>
          </p:cNvPicPr>
          <p:nvPr/>
        </p:nvPicPr>
        <p:blipFill>
          <a:blip r:embed="rId2"/>
          <a:srcRect l="3607" r="2941" b="1"/>
          <a:stretch>
            <a:fillRect/>
          </a:stretch>
        </p:blipFill>
        <p:spPr>
          <a:xfrm>
            <a:off x="5218980" y="672912"/>
            <a:ext cx="6973019" cy="5596128"/>
          </a:xfrm>
          <a:prstGeom prst="rect">
            <a:avLst/>
          </a:prstGeom>
        </p:spPr>
      </p:pic>
      <p:cxnSp>
        <p:nvCxnSpPr>
          <p:cNvPr id="31" name="Straight Connector 30">
            <a:extLst>
              <a:ext uri="{FF2B5EF4-FFF2-40B4-BE49-F238E27FC236}">
                <a16:creationId xmlns:a16="http://schemas.microsoft.com/office/drawing/2014/main" id="{7CC73A33-65FF-41A9-A3B0-006753CD102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215128" y="6274446"/>
            <a:ext cx="697687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392587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13" name="Rectangle 12">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randview Display"/>
              <a:ea typeface="+mn-ea"/>
              <a:cs typeface="+mn-cs"/>
            </a:endParaRPr>
          </a:p>
        </p:txBody>
      </p:sp>
      <p:pic>
        <p:nvPicPr>
          <p:cNvPr id="6" name="Picture Placeholder 5" descr="A path through a forest&#10;&#10;AI-generated content may be incorrect.">
            <a:extLst>
              <a:ext uri="{FF2B5EF4-FFF2-40B4-BE49-F238E27FC236}">
                <a16:creationId xmlns:a16="http://schemas.microsoft.com/office/drawing/2014/main" id="{9CF5143A-BDBC-09CB-ED21-2E2E5C6D08D6}"/>
              </a:ext>
            </a:extLst>
          </p:cNvPr>
          <p:cNvPicPr>
            <a:picLocks noGrp="1" noChangeAspect="1"/>
          </p:cNvPicPr>
          <p:nvPr>
            <p:ph type="pic" idx="1"/>
          </p:nvPr>
        </p:nvPicPr>
        <p:blipFill>
          <a:blip r:embed="rId2">
            <a:alphaModFix/>
          </a:blip>
          <a:srcRect b="9711"/>
          <a:stretch>
            <a:fillRect/>
          </a:stretch>
        </p:blipFill>
        <p:spPr>
          <a:xfrm>
            <a:off x="-4704" y="10"/>
            <a:ext cx="5696712" cy="6857990"/>
          </a:xfrm>
          <a:prstGeom prst="rect">
            <a:avLst/>
          </a:prstGeom>
        </p:spPr>
      </p:pic>
      <p:sp>
        <p:nvSpPr>
          <p:cNvPr id="15" name="Rectangle 14">
            <a:extLst>
              <a:ext uri="{FF2B5EF4-FFF2-40B4-BE49-F238E27FC236}">
                <a16:creationId xmlns:a16="http://schemas.microsoft.com/office/drawing/2014/main" id="{F7017262-EEEC-4F5E-917D-A55E68A119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80375" y="-480370"/>
            <a:ext cx="4735963" cy="5696712"/>
          </a:xfrm>
          <a:prstGeom prst="rect">
            <a:avLst/>
          </a:prstGeom>
          <a:gradFill flip="none" rotWithShape="1">
            <a:gsLst>
              <a:gs pos="0">
                <a:srgbClr val="000000">
                  <a:alpha val="0"/>
                </a:srgbClr>
              </a:gs>
              <a:gs pos="58000">
                <a:srgbClr val="000000">
                  <a:alpha val="55000"/>
                </a:srgbClr>
              </a:gs>
              <a:gs pos="93000">
                <a:srgbClr val="000000">
                  <a:alpha val="64000"/>
                </a:srgb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randview Display"/>
              <a:ea typeface="+mn-ea"/>
              <a:cs typeface="+mn-cs"/>
            </a:endParaRPr>
          </a:p>
        </p:txBody>
      </p:sp>
      <p:sp>
        <p:nvSpPr>
          <p:cNvPr id="2" name="Title 1">
            <a:extLst>
              <a:ext uri="{FF2B5EF4-FFF2-40B4-BE49-F238E27FC236}">
                <a16:creationId xmlns:a16="http://schemas.microsoft.com/office/drawing/2014/main" id="{9F2CE889-4C8B-E161-618E-79D878D63864}"/>
              </a:ext>
            </a:extLst>
          </p:cNvPr>
          <p:cNvSpPr>
            <a:spLocks noGrp="1"/>
          </p:cNvSpPr>
          <p:nvPr>
            <p:ph type="title"/>
          </p:nvPr>
        </p:nvSpPr>
        <p:spPr>
          <a:xfrm>
            <a:off x="642519" y="1371601"/>
            <a:ext cx="4023360" cy="2671482"/>
          </a:xfrm>
        </p:spPr>
        <p:txBody>
          <a:bodyPr vert="horz" lIns="91440" tIns="45720" rIns="91440" bIns="45720" rtlCol="0" anchor="t">
            <a:normAutofit/>
          </a:bodyPr>
          <a:lstStyle/>
          <a:p>
            <a:r>
              <a:rPr lang="en-US" sz="6000" dirty="0">
                <a:solidFill>
                  <a:srgbClr val="FFFFFF"/>
                </a:solidFill>
              </a:rPr>
              <a:t>Discover </a:t>
            </a:r>
          </a:p>
        </p:txBody>
      </p:sp>
      <p:cxnSp>
        <p:nvCxnSpPr>
          <p:cNvPr id="17" name="Straight Connector 16">
            <a:extLst>
              <a:ext uri="{FF2B5EF4-FFF2-40B4-BE49-F238E27FC236}">
                <a16:creationId xmlns:a16="http://schemas.microsoft.com/office/drawing/2014/main" id="{9A3EDAAA-869E-4AA2-A7CE-BF2C025963E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8718"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4" name="Text Placeholder 3">
            <a:extLst>
              <a:ext uri="{FF2B5EF4-FFF2-40B4-BE49-F238E27FC236}">
                <a16:creationId xmlns:a16="http://schemas.microsoft.com/office/drawing/2014/main" id="{F023B852-CA2B-621D-AE97-C9512AD8B574}"/>
              </a:ext>
            </a:extLst>
          </p:cNvPr>
          <p:cNvSpPr>
            <a:spLocks noGrp="1"/>
          </p:cNvSpPr>
          <p:nvPr>
            <p:ph type="body" sz="half" idx="2"/>
          </p:nvPr>
        </p:nvSpPr>
        <p:spPr>
          <a:xfrm>
            <a:off x="6242960" y="1031002"/>
            <a:ext cx="5288049" cy="5266922"/>
          </a:xfrm>
        </p:spPr>
        <p:txBody>
          <a:bodyPr vert="horz" lIns="91440" tIns="45720" rIns="91440" bIns="45720" rtlCol="0">
            <a:normAutofit/>
          </a:bodyPr>
          <a:lstStyle/>
          <a:p>
            <a:r>
              <a:rPr lang="en-US" sz="2000" dirty="0"/>
              <a:t>I went on a walk up to my local woods called ‘Longwood’. Whilst on the walk I noticed a range of different flowers, leaves and trees. I also noticed a range of different birds that were flying over the footpath. </a:t>
            </a:r>
          </a:p>
          <a:p>
            <a:r>
              <a:rPr lang="en-US" sz="2000" dirty="0"/>
              <a:t>This is a area I often go to but I never take notice of the environment around me, I often switch off and listen to music as I’m walking. This was a nice evening to chill and have a gentle stroll after work admiring the area around me. </a:t>
            </a:r>
          </a:p>
        </p:txBody>
      </p:sp>
    </p:spTree>
    <p:extLst>
      <p:ext uri="{BB962C8B-B14F-4D97-AF65-F5344CB8AC3E}">
        <p14:creationId xmlns:p14="http://schemas.microsoft.com/office/powerpoint/2010/main" val="36543772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10" name="Rectangle 9">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62D76A9-0388-1C51-AF9C-1C74FE2E5B60}"/>
              </a:ext>
            </a:extLst>
          </p:cNvPr>
          <p:cNvSpPr>
            <a:spLocks noGrp="1"/>
          </p:cNvSpPr>
          <p:nvPr>
            <p:ph type="title"/>
          </p:nvPr>
        </p:nvSpPr>
        <p:spPr>
          <a:xfrm>
            <a:off x="1946564" y="1249217"/>
            <a:ext cx="8298873" cy="2258284"/>
          </a:xfrm>
        </p:spPr>
        <p:txBody>
          <a:bodyPr vert="horz" lIns="91440" tIns="45720" rIns="91440" bIns="45720" rtlCol="0" anchor="b">
            <a:normAutofit/>
          </a:bodyPr>
          <a:lstStyle/>
          <a:p>
            <a:pPr algn="ctr"/>
            <a:r>
              <a:rPr lang="en-US" sz="6600"/>
              <a:t>Explore </a:t>
            </a:r>
          </a:p>
        </p:txBody>
      </p:sp>
      <p:sp>
        <p:nvSpPr>
          <p:cNvPr id="3" name="Content Placeholder 2">
            <a:extLst>
              <a:ext uri="{FF2B5EF4-FFF2-40B4-BE49-F238E27FC236}">
                <a16:creationId xmlns:a16="http://schemas.microsoft.com/office/drawing/2014/main" id="{1E14FFC2-00F8-A668-95E8-7B0390357915}"/>
              </a:ext>
            </a:extLst>
          </p:cNvPr>
          <p:cNvSpPr>
            <a:spLocks noGrp="1"/>
          </p:cNvSpPr>
          <p:nvPr>
            <p:ph idx="1"/>
          </p:nvPr>
        </p:nvSpPr>
        <p:spPr>
          <a:xfrm>
            <a:off x="880110" y="4490100"/>
            <a:ext cx="10195560" cy="1899270"/>
          </a:xfrm>
        </p:spPr>
        <p:txBody>
          <a:bodyPr vert="horz" lIns="91440" tIns="45720" rIns="91440" bIns="45720" rtlCol="0" anchor="t">
            <a:normAutofit/>
          </a:bodyPr>
          <a:lstStyle/>
          <a:p>
            <a:pPr marL="0" indent="0" algn="ctr">
              <a:buNone/>
            </a:pPr>
            <a:r>
              <a:rPr lang="en-US" sz="3200" b="1" cap="all" spc="300" dirty="0"/>
              <a:t>I explored longwood by going for a walk.  while walking I discovered different things.  </a:t>
            </a:r>
          </a:p>
        </p:txBody>
      </p:sp>
      <p:cxnSp>
        <p:nvCxnSpPr>
          <p:cNvPr id="12" name="Straight Connector 11">
            <a:extLst>
              <a:ext uri="{FF2B5EF4-FFF2-40B4-BE49-F238E27FC236}">
                <a16:creationId xmlns:a16="http://schemas.microsoft.com/office/drawing/2014/main" id="{5E10C1D6-7EDE-467F-89EA-E0244EB6238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30240" y="4290504"/>
            <a:ext cx="731520" cy="0"/>
          </a:xfrm>
          <a:prstGeom prst="line">
            <a:avLst/>
          </a:prstGeom>
          <a:ln w="5715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977619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descr="A wooden shed with windows&#10;&#10;AI-generated content may be incorrect.">
            <a:extLst>
              <a:ext uri="{FF2B5EF4-FFF2-40B4-BE49-F238E27FC236}">
                <a16:creationId xmlns:a16="http://schemas.microsoft.com/office/drawing/2014/main" id="{1CC96B11-0ACC-BF13-4D8A-D7543DB73F31}"/>
              </a:ext>
            </a:extLst>
          </p:cNvPr>
          <p:cNvPicPr>
            <a:picLocks noGrp="1" noChangeAspect="1"/>
          </p:cNvPicPr>
          <p:nvPr>
            <p:ph idx="1"/>
          </p:nvPr>
        </p:nvPicPr>
        <p:blipFill>
          <a:blip r:embed="rId2"/>
          <a:stretch>
            <a:fillRect/>
          </a:stretch>
        </p:blipFill>
        <p:spPr>
          <a:xfrm>
            <a:off x="8931536" y="2504305"/>
            <a:ext cx="3008208" cy="4010944"/>
          </a:xfrm>
          <a:prstGeom prst="rect">
            <a:avLst/>
          </a:prstGeom>
        </p:spPr>
      </p:pic>
      <p:sp>
        <p:nvSpPr>
          <p:cNvPr id="4" name="Text Placeholder 3">
            <a:extLst>
              <a:ext uri="{FF2B5EF4-FFF2-40B4-BE49-F238E27FC236}">
                <a16:creationId xmlns:a16="http://schemas.microsoft.com/office/drawing/2014/main" id="{D4EDB819-C3D3-DD34-AAEA-62727866062B}"/>
              </a:ext>
            </a:extLst>
          </p:cNvPr>
          <p:cNvSpPr>
            <a:spLocks noGrp="1"/>
          </p:cNvSpPr>
          <p:nvPr>
            <p:ph type="body" sz="half" idx="2"/>
          </p:nvPr>
        </p:nvSpPr>
        <p:spPr/>
        <p:txBody>
          <a:bodyPr/>
          <a:lstStyle/>
          <a:p>
            <a:r>
              <a:rPr lang="en-US" dirty="0"/>
              <a:t>As I was walking along the path, I came across a hut that overlooked a pond. I was intrigued so I went into the hut to see what </a:t>
            </a:r>
            <a:r>
              <a:rPr lang="en-US" dirty="0" err="1"/>
              <a:t>i</a:t>
            </a:r>
            <a:r>
              <a:rPr lang="en-US" dirty="0"/>
              <a:t> could see and hear.</a:t>
            </a:r>
          </a:p>
          <a:p>
            <a:r>
              <a:rPr lang="en-US" dirty="0"/>
              <a:t>During the spring there were tadpoles within the pond. I went exploring to see if I could see any frogs that had formed from the tadpoles that I had seen a few months before when I took the holiday club children up to longwood. </a:t>
            </a:r>
          </a:p>
        </p:txBody>
      </p:sp>
      <p:pic>
        <p:nvPicPr>
          <p:cNvPr id="8" name="Picture 7" descr="A pond with grass and trees&#10;&#10;AI-generated content may be incorrect.">
            <a:extLst>
              <a:ext uri="{FF2B5EF4-FFF2-40B4-BE49-F238E27FC236}">
                <a16:creationId xmlns:a16="http://schemas.microsoft.com/office/drawing/2014/main" id="{36DF6EAE-5FB8-C375-7FE5-FED5BB143660}"/>
              </a:ext>
            </a:extLst>
          </p:cNvPr>
          <p:cNvPicPr>
            <a:picLocks noChangeAspect="1"/>
          </p:cNvPicPr>
          <p:nvPr/>
        </p:nvPicPr>
        <p:blipFill>
          <a:blip r:embed="rId3"/>
          <a:stretch>
            <a:fillRect/>
          </a:stretch>
        </p:blipFill>
        <p:spPr>
          <a:xfrm>
            <a:off x="4835692" y="336884"/>
            <a:ext cx="3537284" cy="4716379"/>
          </a:xfrm>
          <a:prstGeom prst="rect">
            <a:avLst/>
          </a:prstGeom>
        </p:spPr>
      </p:pic>
    </p:spTree>
    <p:extLst>
      <p:ext uri="{BB962C8B-B14F-4D97-AF65-F5344CB8AC3E}">
        <p14:creationId xmlns:p14="http://schemas.microsoft.com/office/powerpoint/2010/main" val="37218012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descr="A stream with trees and bushes&#10;&#10;AI-generated content may be incorrect.">
            <a:extLst>
              <a:ext uri="{FF2B5EF4-FFF2-40B4-BE49-F238E27FC236}">
                <a16:creationId xmlns:a16="http://schemas.microsoft.com/office/drawing/2014/main" id="{EE12367F-1EE5-B110-B972-DCFDCAD41742}"/>
              </a:ext>
            </a:extLst>
          </p:cNvPr>
          <p:cNvPicPr>
            <a:picLocks noGrp="1" noChangeAspect="1"/>
          </p:cNvPicPr>
          <p:nvPr>
            <p:ph idx="1"/>
          </p:nvPr>
        </p:nvPicPr>
        <p:blipFill>
          <a:blip r:embed="rId2"/>
          <a:stretch>
            <a:fillRect/>
          </a:stretch>
        </p:blipFill>
        <p:spPr>
          <a:xfrm>
            <a:off x="7692523" y="815265"/>
            <a:ext cx="3875484" cy="5167312"/>
          </a:xfrm>
          <a:prstGeom prst="rect">
            <a:avLst/>
          </a:prstGeom>
        </p:spPr>
      </p:pic>
      <p:sp>
        <p:nvSpPr>
          <p:cNvPr id="4" name="Text Placeholder 3">
            <a:extLst>
              <a:ext uri="{FF2B5EF4-FFF2-40B4-BE49-F238E27FC236}">
                <a16:creationId xmlns:a16="http://schemas.microsoft.com/office/drawing/2014/main" id="{18F88740-2FBB-CF97-47BE-FBCFC9193159}"/>
              </a:ext>
            </a:extLst>
          </p:cNvPr>
          <p:cNvSpPr>
            <a:spLocks noGrp="1"/>
          </p:cNvSpPr>
          <p:nvPr>
            <p:ph type="body" sz="half" idx="2"/>
          </p:nvPr>
        </p:nvSpPr>
        <p:spPr>
          <a:xfrm>
            <a:off x="385011" y="1155032"/>
            <a:ext cx="4358439" cy="5043962"/>
          </a:xfrm>
        </p:spPr>
        <p:txBody>
          <a:bodyPr>
            <a:normAutofit fontScale="92500" lnSpcReduction="20000"/>
          </a:bodyPr>
          <a:lstStyle/>
          <a:p>
            <a:r>
              <a:rPr lang="en-US" sz="2000" dirty="0">
                <a:latin typeface="Arial" panose="020B0604020202020204" pitchFamily="34" charset="0"/>
                <a:cs typeface="Arial" panose="020B0604020202020204" pitchFamily="34" charset="0"/>
              </a:rPr>
              <a:t>As I went for a walk around the pond to explore, I could hear tweeting. I began to look closely to see if I could see anything. To my surprise I could see a bird poking its head out of the long grass. </a:t>
            </a:r>
          </a:p>
          <a:p>
            <a:r>
              <a:rPr lang="en-US" sz="2000" dirty="0">
                <a:latin typeface="Arial" panose="020B0604020202020204" pitchFamily="34" charset="0"/>
                <a:cs typeface="Arial" panose="020B0604020202020204" pitchFamily="34" charset="0"/>
              </a:rPr>
              <a:t>Quite often the birds enjoy making a nest within the </a:t>
            </a:r>
            <a:r>
              <a:rPr lang="en-US" sz="2000" dirty="0" err="1">
                <a:latin typeface="Arial" panose="020B0604020202020204" pitchFamily="34" charset="0"/>
                <a:cs typeface="Arial" panose="020B0604020202020204" pitchFamily="34" charset="0"/>
              </a:rPr>
              <a:t>centre</a:t>
            </a:r>
            <a:r>
              <a:rPr lang="en-US" sz="2000" dirty="0">
                <a:latin typeface="Arial" panose="020B0604020202020204" pitchFamily="34" charset="0"/>
                <a:cs typeface="Arial" panose="020B0604020202020204" pitchFamily="34" charset="0"/>
              </a:rPr>
              <a:t> of the pond. It is a quiet and peaceful area therefore the birds and the chicks will be left alone as they are on a little island in the middle of the pond. This is a nice and quiet area where they won't be disturbed by the people who are walking as they are unable to get to them. </a:t>
            </a:r>
          </a:p>
        </p:txBody>
      </p:sp>
      <p:pic>
        <p:nvPicPr>
          <p:cNvPr id="8" name="Picture 7" descr="A duck in a field of tall grass&#10;&#10;AI-generated content may be incorrect.">
            <a:extLst>
              <a:ext uri="{FF2B5EF4-FFF2-40B4-BE49-F238E27FC236}">
                <a16:creationId xmlns:a16="http://schemas.microsoft.com/office/drawing/2014/main" id="{003D8C88-01CC-DBFD-080B-DC54C24EF57A}"/>
              </a:ext>
            </a:extLst>
          </p:cNvPr>
          <p:cNvPicPr>
            <a:picLocks noChangeAspect="1"/>
          </p:cNvPicPr>
          <p:nvPr/>
        </p:nvPicPr>
        <p:blipFill>
          <a:blip r:embed="rId3"/>
          <a:srcRect t="27709" b="28921"/>
          <a:stretch>
            <a:fillRect/>
          </a:stretch>
        </p:blipFill>
        <p:spPr>
          <a:xfrm>
            <a:off x="4743450" y="1046748"/>
            <a:ext cx="2705100" cy="2562726"/>
          </a:xfrm>
          <a:prstGeom prst="rect">
            <a:avLst/>
          </a:prstGeom>
        </p:spPr>
      </p:pic>
    </p:spTree>
    <p:extLst>
      <p:ext uri="{BB962C8B-B14F-4D97-AF65-F5344CB8AC3E}">
        <p14:creationId xmlns:p14="http://schemas.microsoft.com/office/powerpoint/2010/main" val="30979216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376396-F849-6723-D58D-7083C3D40BBC}"/>
              </a:ext>
            </a:extLst>
          </p:cNvPr>
          <p:cNvSpPr>
            <a:spLocks noGrp="1"/>
          </p:cNvSpPr>
          <p:nvPr>
            <p:ph type="title"/>
          </p:nvPr>
        </p:nvSpPr>
        <p:spPr/>
        <p:txBody>
          <a:bodyPr/>
          <a:lstStyle/>
          <a:p>
            <a:endParaRPr lang="en-US" dirty="0"/>
          </a:p>
        </p:txBody>
      </p:sp>
      <p:pic>
        <p:nvPicPr>
          <p:cNvPr id="6" name="Content Placeholder 5" descr="A sign with pictures of birds and text&#10;&#10;AI-generated content may be incorrect.">
            <a:extLst>
              <a:ext uri="{FF2B5EF4-FFF2-40B4-BE49-F238E27FC236}">
                <a16:creationId xmlns:a16="http://schemas.microsoft.com/office/drawing/2014/main" id="{45EF6E95-64B7-9138-61DC-EF7F6D230A30}"/>
              </a:ext>
            </a:extLst>
          </p:cNvPr>
          <p:cNvPicPr>
            <a:picLocks noGrp="1" noChangeAspect="1"/>
          </p:cNvPicPr>
          <p:nvPr>
            <p:ph idx="1"/>
          </p:nvPr>
        </p:nvPicPr>
        <p:blipFill>
          <a:blip r:embed="rId2"/>
          <a:stretch>
            <a:fillRect/>
          </a:stretch>
        </p:blipFill>
        <p:spPr>
          <a:xfrm>
            <a:off x="4937125" y="1141016"/>
            <a:ext cx="6594475" cy="4945856"/>
          </a:xfrm>
          <a:prstGeom prst="rect">
            <a:avLst/>
          </a:prstGeom>
        </p:spPr>
      </p:pic>
      <p:sp>
        <p:nvSpPr>
          <p:cNvPr id="4" name="Text Placeholder 3">
            <a:extLst>
              <a:ext uri="{FF2B5EF4-FFF2-40B4-BE49-F238E27FC236}">
                <a16:creationId xmlns:a16="http://schemas.microsoft.com/office/drawing/2014/main" id="{DCE3EA3D-CA2D-542E-E8D0-83BD943D5967}"/>
              </a:ext>
            </a:extLst>
          </p:cNvPr>
          <p:cNvSpPr>
            <a:spLocks noGrp="1"/>
          </p:cNvSpPr>
          <p:nvPr>
            <p:ph type="body" sz="half" idx="2"/>
          </p:nvPr>
        </p:nvSpPr>
        <p:spPr/>
        <p:txBody>
          <a:bodyPr/>
          <a:lstStyle/>
          <a:p>
            <a:r>
              <a:rPr lang="en-US" dirty="0"/>
              <a:t>After I went back to the start of the walk to go back to my car, I notices this sign that showed the different birds within the area. I stood there for a few minutes and thought about the different birds that I had seen and tried to identify them by looking at this display. I believe I saw a red kite and robin. I saw a few other birds, but I was unable to identify these. </a:t>
            </a:r>
          </a:p>
        </p:txBody>
      </p:sp>
    </p:spTree>
    <p:extLst>
      <p:ext uri="{BB962C8B-B14F-4D97-AF65-F5344CB8AC3E}">
        <p14:creationId xmlns:p14="http://schemas.microsoft.com/office/powerpoint/2010/main" val="11023706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9" name="Straight Connector 18">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20" name="Rectangle 19">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E070EB5-BB1E-77CB-E911-1BBBF6842218}"/>
              </a:ext>
            </a:extLst>
          </p:cNvPr>
          <p:cNvSpPr>
            <a:spLocks noGrp="1"/>
          </p:cNvSpPr>
          <p:nvPr>
            <p:ph type="title"/>
          </p:nvPr>
        </p:nvSpPr>
        <p:spPr>
          <a:xfrm>
            <a:off x="640080" y="1371600"/>
            <a:ext cx="10890928" cy="1000659"/>
          </a:xfrm>
        </p:spPr>
        <p:txBody>
          <a:bodyPr vert="horz" lIns="91440" tIns="45720" rIns="91440" bIns="45720" rtlCol="0" anchor="t">
            <a:normAutofit/>
          </a:bodyPr>
          <a:lstStyle/>
          <a:p>
            <a:r>
              <a:rPr lang="en-US" sz="4000" dirty="0"/>
              <a:t>The </a:t>
            </a:r>
            <a:r>
              <a:rPr lang="en-US" sz="4000" dirty="0" err="1"/>
              <a:t>colourful</a:t>
            </a:r>
            <a:r>
              <a:rPr lang="en-US" sz="4000" dirty="0"/>
              <a:t> flowers </a:t>
            </a:r>
          </a:p>
        </p:txBody>
      </p:sp>
      <p:cxnSp>
        <p:nvCxnSpPr>
          <p:cNvPr id="21" name="Straight Connector 20">
            <a:extLst>
              <a:ext uri="{FF2B5EF4-FFF2-40B4-BE49-F238E27FC236}">
                <a16:creationId xmlns:a16="http://schemas.microsoft.com/office/drawing/2014/main" id="{0130CBB7-4979-FF4A-1BED-023871C588A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pic>
        <p:nvPicPr>
          <p:cNvPr id="8" name="Picture 7" descr="A close-up of a field of flowers&#10;&#10;AI-generated content may be incorrect.">
            <a:extLst>
              <a:ext uri="{FF2B5EF4-FFF2-40B4-BE49-F238E27FC236}">
                <a16:creationId xmlns:a16="http://schemas.microsoft.com/office/drawing/2014/main" id="{B9516939-966A-A7AA-3934-72A7D74EE2D8}"/>
              </a:ext>
            </a:extLst>
          </p:cNvPr>
          <p:cNvPicPr>
            <a:picLocks noChangeAspect="1"/>
          </p:cNvPicPr>
          <p:nvPr/>
        </p:nvPicPr>
        <p:blipFill>
          <a:blip r:embed="rId2"/>
          <a:stretch>
            <a:fillRect/>
          </a:stretch>
        </p:blipFill>
        <p:spPr>
          <a:xfrm>
            <a:off x="713232" y="2712859"/>
            <a:ext cx="2688789" cy="3585053"/>
          </a:xfrm>
          <a:prstGeom prst="rect">
            <a:avLst/>
          </a:prstGeom>
        </p:spPr>
      </p:pic>
      <p:pic>
        <p:nvPicPr>
          <p:cNvPr id="6" name="Picture Placeholder 5" descr="A group of purple flowers&#10;&#10;AI-generated content may be incorrect.">
            <a:extLst>
              <a:ext uri="{FF2B5EF4-FFF2-40B4-BE49-F238E27FC236}">
                <a16:creationId xmlns:a16="http://schemas.microsoft.com/office/drawing/2014/main" id="{DBE26F67-B1BA-A0BF-02A1-5E0F2D72BE5B}"/>
              </a:ext>
            </a:extLst>
          </p:cNvPr>
          <p:cNvPicPr>
            <a:picLocks noGrp="1" noChangeAspect="1"/>
          </p:cNvPicPr>
          <p:nvPr>
            <p:ph type="pic" idx="1"/>
          </p:nvPr>
        </p:nvPicPr>
        <p:blipFill>
          <a:blip r:embed="rId3"/>
          <a:srcRect t="20618" b="20618"/>
          <a:stretch>
            <a:fillRect/>
          </a:stretch>
        </p:blipFill>
        <p:spPr>
          <a:xfrm>
            <a:off x="3482663" y="2882675"/>
            <a:ext cx="3323113" cy="2603725"/>
          </a:xfrm>
          <a:prstGeom prst="rect">
            <a:avLst/>
          </a:prstGeom>
        </p:spPr>
      </p:pic>
      <p:sp>
        <p:nvSpPr>
          <p:cNvPr id="4" name="Text Placeholder 3">
            <a:extLst>
              <a:ext uri="{FF2B5EF4-FFF2-40B4-BE49-F238E27FC236}">
                <a16:creationId xmlns:a16="http://schemas.microsoft.com/office/drawing/2014/main" id="{35A5AB9C-D1F3-847C-FE01-14119B6E4224}"/>
              </a:ext>
            </a:extLst>
          </p:cNvPr>
          <p:cNvSpPr>
            <a:spLocks noGrp="1"/>
          </p:cNvSpPr>
          <p:nvPr>
            <p:ph type="body" sz="half" idx="2"/>
          </p:nvPr>
        </p:nvSpPr>
        <p:spPr>
          <a:xfrm>
            <a:off x="7047781" y="2712856"/>
            <a:ext cx="4483227" cy="3585055"/>
          </a:xfrm>
        </p:spPr>
        <p:txBody>
          <a:bodyPr vert="horz" lIns="91440" tIns="45720" rIns="91440" bIns="45720" rtlCol="0" anchor="t">
            <a:normAutofit/>
          </a:bodyPr>
          <a:lstStyle/>
          <a:p>
            <a:pPr>
              <a:buFont typeface="Arial" panose="020B0604020202020204" pitchFamily="34" charset="0"/>
              <a:buChar char="•"/>
            </a:pPr>
            <a:r>
              <a:rPr lang="en-US" sz="1800" dirty="0">
                <a:latin typeface="Arial" panose="020B0604020202020204" pitchFamily="34" charset="0"/>
                <a:cs typeface="Arial" panose="020B0604020202020204" pitchFamily="34" charset="0"/>
              </a:rPr>
              <a:t>While walking I noticed a range of different flowers. The </a:t>
            </a:r>
            <a:r>
              <a:rPr lang="en-US" sz="1800" dirty="0" err="1">
                <a:latin typeface="Arial" panose="020B0604020202020204" pitchFamily="34" charset="0"/>
                <a:cs typeface="Arial" panose="020B0604020202020204" pitchFamily="34" charset="0"/>
              </a:rPr>
              <a:t>colour’s</a:t>
            </a:r>
            <a:r>
              <a:rPr lang="en-US" sz="1800" dirty="0">
                <a:latin typeface="Arial" panose="020B0604020202020204" pitchFamily="34" charset="0"/>
                <a:cs typeface="Arial" panose="020B0604020202020204" pitchFamily="34" charset="0"/>
              </a:rPr>
              <a:t> of the flowers were beautiful. </a:t>
            </a:r>
          </a:p>
          <a:p>
            <a:pPr>
              <a:buFont typeface="Arial" panose="020B0604020202020204" pitchFamily="34" charset="0"/>
              <a:buChar char="•"/>
            </a:pPr>
            <a:r>
              <a:rPr lang="en-US" sz="1800" dirty="0">
                <a:latin typeface="Arial" panose="020B0604020202020204" pitchFamily="34" charset="0"/>
                <a:cs typeface="Arial" panose="020B0604020202020204" pitchFamily="34" charset="0"/>
              </a:rPr>
              <a:t>While </a:t>
            </a:r>
            <a:r>
              <a:rPr lang="en-US" sz="1800" dirty="0" err="1">
                <a:latin typeface="Arial" panose="020B0604020202020204" pitchFamily="34" charset="0"/>
                <a:cs typeface="Arial" panose="020B0604020202020204" pitchFamily="34" charset="0"/>
              </a:rPr>
              <a:t>i</a:t>
            </a:r>
            <a:r>
              <a:rPr lang="en-US" sz="1800" dirty="0">
                <a:latin typeface="Arial" panose="020B0604020202020204" pitchFamily="34" charset="0"/>
                <a:cs typeface="Arial" panose="020B0604020202020204" pitchFamily="34" charset="0"/>
              </a:rPr>
              <a:t> was walking and looking at the flowers, I could hear the bees. </a:t>
            </a:r>
          </a:p>
          <a:p>
            <a:pPr>
              <a:buFont typeface="Arial" panose="020B0604020202020204" pitchFamily="34" charset="0"/>
              <a:buChar char="•"/>
            </a:pPr>
            <a:r>
              <a:rPr lang="en-US" sz="1800" dirty="0">
                <a:latin typeface="Arial" panose="020B0604020202020204" pitchFamily="34" charset="0"/>
                <a:cs typeface="Arial" panose="020B0604020202020204" pitchFamily="34" charset="0"/>
              </a:rPr>
              <a:t>The bees were collecting pollen form the flowers. I could hear the bees buzzing as they were moving from one flower to another.  </a:t>
            </a:r>
          </a:p>
        </p:txBody>
      </p:sp>
    </p:spTree>
    <p:extLst>
      <p:ext uri="{BB962C8B-B14F-4D97-AF65-F5344CB8AC3E}">
        <p14:creationId xmlns:p14="http://schemas.microsoft.com/office/powerpoint/2010/main" val="13647989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 name="Rectangle 39">
            <a:extLst>
              <a:ext uri="{FF2B5EF4-FFF2-40B4-BE49-F238E27FC236}">
                <a16:creationId xmlns:a16="http://schemas.microsoft.com/office/drawing/2014/main" id="{E1750109-3B91-4506-B997-0CD8E35A14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3D533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41">
            <a:extLst>
              <a:ext uri="{FF2B5EF4-FFF2-40B4-BE49-F238E27FC236}">
                <a16:creationId xmlns:a16="http://schemas.microsoft.com/office/drawing/2014/main" id="{E72D8D1B-59F6-4FF3-8547-9BBB6129F2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1331" y="480060"/>
            <a:ext cx="3442553" cy="2788074"/>
          </a:xfrm>
          <a:prstGeom prst="rect">
            <a:avLst/>
          </a:pr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field of grass with yellow flowers&#10;&#10;AI-generated content may be incorrect.">
            <a:extLst>
              <a:ext uri="{FF2B5EF4-FFF2-40B4-BE49-F238E27FC236}">
                <a16:creationId xmlns:a16="http://schemas.microsoft.com/office/drawing/2014/main" id="{01347A70-E75E-33D7-BBA3-199E5D90D7BE}"/>
              </a:ext>
            </a:extLst>
          </p:cNvPr>
          <p:cNvPicPr>
            <a:picLocks noChangeAspect="1"/>
          </p:cNvPicPr>
          <p:nvPr/>
        </p:nvPicPr>
        <p:blipFill>
          <a:blip r:embed="rId2"/>
          <a:stretch>
            <a:fillRect/>
          </a:stretch>
        </p:blipFill>
        <p:spPr>
          <a:xfrm>
            <a:off x="1255251" y="643467"/>
            <a:ext cx="1856739" cy="2475653"/>
          </a:xfrm>
          <a:prstGeom prst="rect">
            <a:avLst/>
          </a:prstGeom>
        </p:spPr>
      </p:pic>
      <p:sp>
        <p:nvSpPr>
          <p:cNvPr id="44" name="Rectangle 43">
            <a:extLst>
              <a:ext uri="{FF2B5EF4-FFF2-40B4-BE49-F238E27FC236}">
                <a16:creationId xmlns:a16="http://schemas.microsoft.com/office/drawing/2014/main" id="{8FC8C21F-9484-4A71-ABFA-6C10682FAC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1331" y="3603670"/>
            <a:ext cx="3442553" cy="2788074"/>
          </a:xfrm>
          <a:prstGeom prst="rect">
            <a:avLst/>
          </a:pr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group of purple flowers&#10;&#10;AI-generated content may be incorrect.">
            <a:extLst>
              <a:ext uri="{FF2B5EF4-FFF2-40B4-BE49-F238E27FC236}">
                <a16:creationId xmlns:a16="http://schemas.microsoft.com/office/drawing/2014/main" id="{36E6320B-8310-4813-C838-1F5C5B05EDD3}"/>
              </a:ext>
            </a:extLst>
          </p:cNvPr>
          <p:cNvPicPr>
            <a:picLocks noChangeAspect="1"/>
          </p:cNvPicPr>
          <p:nvPr/>
        </p:nvPicPr>
        <p:blipFill>
          <a:blip r:embed="rId3"/>
          <a:stretch>
            <a:fillRect/>
          </a:stretch>
        </p:blipFill>
        <p:spPr>
          <a:xfrm>
            <a:off x="1248159" y="3748194"/>
            <a:ext cx="1853723" cy="2471631"/>
          </a:xfrm>
          <a:prstGeom prst="rect">
            <a:avLst/>
          </a:prstGeom>
        </p:spPr>
      </p:pic>
      <p:sp>
        <p:nvSpPr>
          <p:cNvPr id="46" name="Rectangle 45">
            <a:extLst>
              <a:ext uri="{FF2B5EF4-FFF2-40B4-BE49-F238E27FC236}">
                <a16:creationId xmlns:a16="http://schemas.microsoft.com/office/drawing/2014/main" id="{2C444748-5A8D-4B53-89FE-42B455DFA2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25618" y="487090"/>
            <a:ext cx="3588171" cy="5897880"/>
          </a:xfrm>
          <a:prstGeom prst="rect">
            <a:avLst/>
          </a:pr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14" descr="A close-up of a purple flower&#10;&#10;AI-generated content may be incorrect.">
            <a:extLst>
              <a:ext uri="{FF2B5EF4-FFF2-40B4-BE49-F238E27FC236}">
                <a16:creationId xmlns:a16="http://schemas.microsoft.com/office/drawing/2014/main" id="{4958FC02-4055-EFDE-934D-AABA09AA66C6}"/>
              </a:ext>
            </a:extLst>
          </p:cNvPr>
          <p:cNvPicPr>
            <a:picLocks noChangeAspect="1"/>
          </p:cNvPicPr>
          <p:nvPr/>
        </p:nvPicPr>
        <p:blipFill>
          <a:blip r:embed="rId4"/>
          <a:stretch>
            <a:fillRect/>
          </a:stretch>
        </p:blipFill>
        <p:spPr>
          <a:xfrm>
            <a:off x="4381676" y="1267428"/>
            <a:ext cx="3252903" cy="4337204"/>
          </a:xfrm>
          <a:prstGeom prst="rect">
            <a:avLst/>
          </a:prstGeom>
        </p:spPr>
      </p:pic>
      <p:sp>
        <p:nvSpPr>
          <p:cNvPr id="48" name="Rectangle 47">
            <a:extLst>
              <a:ext uri="{FF2B5EF4-FFF2-40B4-BE49-F238E27FC236}">
                <a16:creationId xmlns:a16="http://schemas.microsoft.com/office/drawing/2014/main" id="{14044C96-7CFD-44DB-A579-D77B0D37C6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35524" y="487090"/>
            <a:ext cx="3588174" cy="5897880"/>
          </a:xfrm>
          <a:prstGeom prst="rect">
            <a:avLst/>
          </a:pr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descr="A close up of a plant&#10;&#10;AI-generated content may be incorrect.">
            <a:extLst>
              <a:ext uri="{FF2B5EF4-FFF2-40B4-BE49-F238E27FC236}">
                <a16:creationId xmlns:a16="http://schemas.microsoft.com/office/drawing/2014/main" id="{9CFBC5EC-8E63-B23D-FF38-5767446BE8E4}"/>
              </a:ext>
            </a:extLst>
          </p:cNvPr>
          <p:cNvPicPr>
            <a:picLocks noChangeAspect="1"/>
          </p:cNvPicPr>
          <p:nvPr/>
        </p:nvPicPr>
        <p:blipFill>
          <a:blip r:embed="rId5"/>
          <a:stretch>
            <a:fillRect/>
          </a:stretch>
        </p:blipFill>
        <p:spPr>
          <a:xfrm>
            <a:off x="8313518" y="1267428"/>
            <a:ext cx="3252903" cy="4337204"/>
          </a:xfrm>
          <a:prstGeom prst="rect">
            <a:avLst/>
          </a:prstGeom>
        </p:spPr>
      </p:pic>
    </p:spTree>
    <p:extLst>
      <p:ext uri="{BB962C8B-B14F-4D97-AF65-F5344CB8AC3E}">
        <p14:creationId xmlns:p14="http://schemas.microsoft.com/office/powerpoint/2010/main" val="22714578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0E60C1-C889-3E6A-1CD3-0EF132DB7CBA}"/>
              </a:ext>
            </a:extLst>
          </p:cNvPr>
          <p:cNvSpPr>
            <a:spLocks noGrp="1"/>
          </p:cNvSpPr>
          <p:nvPr>
            <p:ph type="title"/>
          </p:nvPr>
        </p:nvSpPr>
        <p:spPr/>
        <p:txBody>
          <a:bodyPr>
            <a:normAutofit/>
          </a:bodyPr>
          <a:lstStyle/>
          <a:p>
            <a:r>
              <a:rPr lang="en-US" dirty="0"/>
              <a:t>The importance of flowers for bees</a:t>
            </a:r>
          </a:p>
        </p:txBody>
      </p:sp>
      <p:sp>
        <p:nvSpPr>
          <p:cNvPr id="3" name="Content Placeholder 2">
            <a:extLst>
              <a:ext uri="{FF2B5EF4-FFF2-40B4-BE49-F238E27FC236}">
                <a16:creationId xmlns:a16="http://schemas.microsoft.com/office/drawing/2014/main" id="{436AF1AB-0E25-7C8B-EBAD-838F113EC22B}"/>
              </a:ext>
            </a:extLst>
          </p:cNvPr>
          <p:cNvSpPr>
            <a:spLocks noGrp="1"/>
          </p:cNvSpPr>
          <p:nvPr>
            <p:ph idx="1"/>
          </p:nvPr>
        </p:nvSpPr>
        <p:spPr/>
        <p:txBody>
          <a:bodyPr/>
          <a:lstStyle/>
          <a:p>
            <a:pPr marL="0" indent="0">
              <a:buNone/>
            </a:pPr>
            <a:r>
              <a:rPr lang="en-US" dirty="0"/>
              <a:t>The relationship between bees and flowers is an important aspect of healthy ecosystems. </a:t>
            </a:r>
          </a:p>
          <a:p>
            <a:pPr marL="0" indent="0">
              <a:buNone/>
            </a:pPr>
            <a:r>
              <a:rPr lang="en-US" dirty="0"/>
              <a:t>If flowers didn’t exist bees would struggle to find enough food, and some plants would struggle to reproduce therefore we would also lack in plants and flowers in the gardens and woods. </a:t>
            </a:r>
          </a:p>
          <a:p>
            <a:pPr marL="0" indent="0">
              <a:buNone/>
            </a:pPr>
            <a:r>
              <a:rPr lang="en-US" dirty="0"/>
              <a:t>Majority of flowers produce nectar, and this is an important aspect of bee’s daily activity as It is the main energy source to help bees fly. </a:t>
            </a:r>
          </a:p>
          <a:p>
            <a:pPr marL="0" indent="0">
              <a:buNone/>
            </a:pPr>
            <a:r>
              <a:rPr lang="en-US" dirty="0"/>
              <a:t>Pollen from flowers is important for bees as it helps them grow and gives them the ability to reproduce. </a:t>
            </a:r>
          </a:p>
        </p:txBody>
      </p:sp>
    </p:spTree>
    <p:extLst>
      <p:ext uri="{BB962C8B-B14F-4D97-AF65-F5344CB8AC3E}">
        <p14:creationId xmlns:p14="http://schemas.microsoft.com/office/powerpoint/2010/main" val="19560546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8BB5E-8BB1-575E-798C-D62F704CC9DE}"/>
              </a:ext>
            </a:extLst>
          </p:cNvPr>
          <p:cNvSpPr>
            <a:spLocks noGrp="1"/>
          </p:cNvSpPr>
          <p:nvPr>
            <p:ph type="title"/>
          </p:nvPr>
        </p:nvSpPr>
        <p:spPr/>
        <p:txBody>
          <a:bodyPr/>
          <a:lstStyle/>
          <a:p>
            <a:r>
              <a:rPr lang="en-US" dirty="0"/>
              <a:t>Pollination </a:t>
            </a:r>
          </a:p>
        </p:txBody>
      </p:sp>
      <p:sp>
        <p:nvSpPr>
          <p:cNvPr id="3" name="Content Placeholder 2">
            <a:extLst>
              <a:ext uri="{FF2B5EF4-FFF2-40B4-BE49-F238E27FC236}">
                <a16:creationId xmlns:a16="http://schemas.microsoft.com/office/drawing/2014/main" id="{63E9520B-E0DB-3C10-EDCA-8C26CF82B216}"/>
              </a:ext>
            </a:extLst>
          </p:cNvPr>
          <p:cNvSpPr>
            <a:spLocks noGrp="1"/>
          </p:cNvSpPr>
          <p:nvPr>
            <p:ph idx="1"/>
          </p:nvPr>
        </p:nvSpPr>
        <p:spPr/>
        <p:txBody>
          <a:bodyPr/>
          <a:lstStyle/>
          <a:p>
            <a:r>
              <a:rPr lang="en-US" dirty="0"/>
              <a:t>Pollination is extremely important for bees and the growth of flowers. Bees collect pollen, and as they move from one flower to another the bees are transferring pollen and this allows the flowers to produce fruits and seeds. The rate of pollination is high, around one third of the crops are pollinated from bees. Making flowers is an important aspect for bees but it is also and important aspect for global food production. </a:t>
            </a:r>
          </a:p>
        </p:txBody>
      </p:sp>
    </p:spTree>
    <p:extLst>
      <p:ext uri="{BB962C8B-B14F-4D97-AF65-F5344CB8AC3E}">
        <p14:creationId xmlns:p14="http://schemas.microsoft.com/office/powerpoint/2010/main" val="14268148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44" name="Straight Connector 43">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46" name="Rectangle 45">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9B2C659F-5D31-2C07-58A1-51A81EC0FD90}"/>
              </a:ext>
            </a:extLst>
          </p:cNvPr>
          <p:cNvSpPr>
            <a:spLocks noGrp="1"/>
          </p:cNvSpPr>
          <p:nvPr>
            <p:ph type="title"/>
          </p:nvPr>
        </p:nvSpPr>
        <p:spPr>
          <a:xfrm>
            <a:off x="640079" y="832266"/>
            <a:ext cx="10890915" cy="788465"/>
          </a:xfrm>
        </p:spPr>
        <p:txBody>
          <a:bodyPr vert="horz" lIns="91440" tIns="45720" rIns="91440" bIns="45720" rtlCol="0" anchor="b">
            <a:normAutofit/>
          </a:bodyPr>
          <a:lstStyle/>
          <a:p>
            <a:r>
              <a:rPr lang="en-US" sz="4000" dirty="0"/>
              <a:t>Different leaves </a:t>
            </a:r>
          </a:p>
        </p:txBody>
      </p:sp>
      <p:pic>
        <p:nvPicPr>
          <p:cNvPr id="8" name="Picture Placeholder 7" descr="A paper with colored pencils&#10;&#10;AI-generated content may be incorrect.">
            <a:extLst>
              <a:ext uri="{FF2B5EF4-FFF2-40B4-BE49-F238E27FC236}">
                <a16:creationId xmlns:a16="http://schemas.microsoft.com/office/drawing/2014/main" id="{7036EA88-71F5-0EA0-D613-E41CDA9F795D}"/>
              </a:ext>
            </a:extLst>
          </p:cNvPr>
          <p:cNvPicPr>
            <a:picLocks noGrp="1" noChangeAspect="1"/>
          </p:cNvPicPr>
          <p:nvPr>
            <p:ph type="pic" idx="1"/>
          </p:nvPr>
        </p:nvPicPr>
        <p:blipFill>
          <a:blip r:embed="rId2"/>
          <a:srcRect t="636" r="-3" b="-3"/>
          <a:stretch>
            <a:fillRect/>
          </a:stretch>
        </p:blipFill>
        <p:spPr>
          <a:xfrm>
            <a:off x="768096" y="2092362"/>
            <a:ext cx="3597107" cy="4765632"/>
          </a:xfrm>
          <a:prstGeom prst="rect">
            <a:avLst/>
          </a:prstGeom>
        </p:spPr>
      </p:pic>
      <p:pic>
        <p:nvPicPr>
          <p:cNvPr id="10" name="Picture 9" descr="A group of green leaves&#10;&#10;AI-generated content may be incorrect.">
            <a:extLst>
              <a:ext uri="{FF2B5EF4-FFF2-40B4-BE49-F238E27FC236}">
                <a16:creationId xmlns:a16="http://schemas.microsoft.com/office/drawing/2014/main" id="{AF4D2ED6-5E77-AE39-C616-AD21B80253F0}"/>
              </a:ext>
            </a:extLst>
          </p:cNvPr>
          <p:cNvPicPr>
            <a:picLocks noChangeAspect="1"/>
          </p:cNvPicPr>
          <p:nvPr/>
        </p:nvPicPr>
        <p:blipFill>
          <a:blip r:embed="rId3"/>
          <a:srcRect t="636" r="-3" b="-3"/>
          <a:stretch>
            <a:fillRect/>
          </a:stretch>
        </p:blipFill>
        <p:spPr>
          <a:xfrm>
            <a:off x="4365203" y="2092363"/>
            <a:ext cx="3597106" cy="4765632"/>
          </a:xfrm>
          <a:prstGeom prst="rect">
            <a:avLst/>
          </a:prstGeom>
        </p:spPr>
      </p:pic>
      <p:cxnSp>
        <p:nvCxnSpPr>
          <p:cNvPr id="48" name="Straight Connector 47">
            <a:extLst>
              <a:ext uri="{FF2B5EF4-FFF2-40B4-BE49-F238E27FC236}">
                <a16:creationId xmlns:a16="http://schemas.microsoft.com/office/drawing/2014/main" id="{FDE45FFB-BDDD-441E-8A3F-CA05C33E11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962313" y="2092362"/>
            <a:ext cx="0" cy="4772671"/>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6" name="Text Placeholder 5">
            <a:extLst>
              <a:ext uri="{FF2B5EF4-FFF2-40B4-BE49-F238E27FC236}">
                <a16:creationId xmlns:a16="http://schemas.microsoft.com/office/drawing/2014/main" id="{15390896-CD21-683B-C2DB-F4DA280D63DB}"/>
              </a:ext>
            </a:extLst>
          </p:cNvPr>
          <p:cNvSpPr>
            <a:spLocks noGrp="1"/>
          </p:cNvSpPr>
          <p:nvPr>
            <p:ph type="body" sz="half" idx="2"/>
          </p:nvPr>
        </p:nvSpPr>
        <p:spPr>
          <a:xfrm>
            <a:off x="8538025" y="2007381"/>
            <a:ext cx="2992981" cy="4283504"/>
          </a:xfrm>
        </p:spPr>
        <p:txBody>
          <a:bodyPr vert="horz" lIns="91440" tIns="45720" rIns="91440" bIns="45720" rtlCol="0">
            <a:normAutofit/>
          </a:bodyPr>
          <a:lstStyle/>
          <a:p>
            <a:pPr>
              <a:buFont typeface="Arial" panose="020B0604020202020204" pitchFamily="34" charset="0"/>
              <a:buChar char="•"/>
            </a:pPr>
            <a:r>
              <a:rPr lang="en-US" dirty="0"/>
              <a:t>While walking I collected a wide range of different leaves from the trees and the bushes. When I got home, I showed my younger sister how to create leaf rubbings. We sat there and looked at the different shapes of leaves that I had collected and thought about how many different ones there was. </a:t>
            </a:r>
          </a:p>
        </p:txBody>
      </p:sp>
    </p:spTree>
    <p:extLst>
      <p:ext uri="{BB962C8B-B14F-4D97-AF65-F5344CB8AC3E}">
        <p14:creationId xmlns:p14="http://schemas.microsoft.com/office/powerpoint/2010/main" val="410061344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5C0C9AF-291C-6810-34C6-E6314A16DB9D}"/>
              </a:ext>
            </a:extLst>
          </p:cNvPr>
          <p:cNvSpPr>
            <a:spLocks noGrp="1"/>
          </p:cNvSpPr>
          <p:nvPr>
            <p:ph type="title"/>
          </p:nvPr>
        </p:nvSpPr>
        <p:spPr/>
        <p:txBody>
          <a:bodyPr/>
          <a:lstStyle/>
          <a:p>
            <a:r>
              <a:rPr lang="en-US" dirty="0"/>
              <a:t>Conserve </a:t>
            </a:r>
          </a:p>
        </p:txBody>
      </p:sp>
      <p:sp>
        <p:nvSpPr>
          <p:cNvPr id="6" name="Content Placeholder 5">
            <a:extLst>
              <a:ext uri="{FF2B5EF4-FFF2-40B4-BE49-F238E27FC236}">
                <a16:creationId xmlns:a16="http://schemas.microsoft.com/office/drawing/2014/main" id="{7D67525C-7FA8-5F3D-D001-11A9F7BD33DB}"/>
              </a:ext>
            </a:extLst>
          </p:cNvPr>
          <p:cNvSpPr>
            <a:spLocks noGrp="1"/>
          </p:cNvSpPr>
          <p:nvPr>
            <p:ph idx="1"/>
          </p:nvPr>
        </p:nvSpPr>
        <p:spPr/>
        <p:txBody>
          <a:bodyPr>
            <a:normAutofit/>
          </a:bodyPr>
          <a:lstStyle/>
          <a:p>
            <a:pPr marL="0" indent="0">
              <a:buNone/>
            </a:pPr>
            <a:r>
              <a:rPr lang="en-GB" dirty="0"/>
              <a:t>	After going home and thinking about my walk in longwood I went home and thought about what could be done to make the area better. While walking I noticed some rubbish about the place and I thought that this was a shame. I contacted the volunteers up in longwood and told them about my walk and told them I wanted to help and share ideas of how to make the area better. I told them my concern about the rubbish that I saw laying around the area that had been left by others while they were walking. I wanted to help them to make the place better and cleaner. I volunteered to go around and collect any bits of rubbish that were left in the area, this helped keep the area clean and tidy. </a:t>
            </a:r>
            <a:endParaRPr lang="en-US" dirty="0"/>
          </a:p>
        </p:txBody>
      </p:sp>
    </p:spTree>
    <p:extLst>
      <p:ext uri="{BB962C8B-B14F-4D97-AF65-F5344CB8AC3E}">
        <p14:creationId xmlns:p14="http://schemas.microsoft.com/office/powerpoint/2010/main" val="145966196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3E282A-6FEA-1E84-76A1-5CEE9B64B9A0}"/>
              </a:ext>
            </a:extLst>
          </p:cNvPr>
          <p:cNvSpPr>
            <a:spLocks noGrp="1"/>
          </p:cNvSpPr>
          <p:nvPr>
            <p:ph type="title"/>
          </p:nvPr>
        </p:nvSpPr>
        <p:spPr/>
        <p:txBody>
          <a:bodyPr/>
          <a:lstStyle/>
          <a:p>
            <a:r>
              <a:rPr lang="en-US" dirty="0"/>
              <a:t>Share </a:t>
            </a:r>
          </a:p>
        </p:txBody>
      </p:sp>
      <p:sp>
        <p:nvSpPr>
          <p:cNvPr id="3" name="Content Placeholder 2">
            <a:extLst>
              <a:ext uri="{FF2B5EF4-FFF2-40B4-BE49-F238E27FC236}">
                <a16:creationId xmlns:a16="http://schemas.microsoft.com/office/drawing/2014/main" id="{ED6A5E04-B3D0-0BF6-896B-D37F213110F4}"/>
              </a:ext>
            </a:extLst>
          </p:cNvPr>
          <p:cNvSpPr>
            <a:spLocks noGrp="1"/>
          </p:cNvSpPr>
          <p:nvPr>
            <p:ph idx="1"/>
          </p:nvPr>
        </p:nvSpPr>
        <p:spPr/>
        <p:txBody>
          <a:bodyPr/>
          <a:lstStyle/>
          <a:p>
            <a:pPr marL="0" indent="0">
              <a:buNone/>
            </a:pPr>
            <a:r>
              <a:rPr lang="en-US" dirty="0"/>
              <a:t>By working within a nursery setting, I am extremely lucky and can share my scrapbook with them and see what their ideas are. Many of them never thought about looking at the area the same way as how the children do and they haven’t noticed the things that I have before. One of the girls asked if I wanted to go for a walk with her up to longwood one night after work, for her to be able to see the different things that I have identified within this scrapbook. By being a busy adult, it is extremely possible to zone out and listen to music and have a nice gentle stroll without taking in the area around us. </a:t>
            </a:r>
          </a:p>
        </p:txBody>
      </p:sp>
    </p:spTree>
    <p:extLst>
      <p:ext uri="{BB962C8B-B14F-4D97-AF65-F5344CB8AC3E}">
        <p14:creationId xmlns:p14="http://schemas.microsoft.com/office/powerpoint/2010/main" val="92260475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1A5E7A-2D3A-70EC-9AF3-3A7F131B5807}"/>
              </a:ext>
            </a:extLst>
          </p:cNvPr>
          <p:cNvSpPr>
            <a:spLocks noGrp="1"/>
          </p:cNvSpPr>
          <p:nvPr>
            <p:ph type="title"/>
          </p:nvPr>
        </p:nvSpPr>
        <p:spPr/>
        <p:txBody>
          <a:bodyPr/>
          <a:lstStyle/>
          <a:p>
            <a:r>
              <a:rPr lang="en-US" dirty="0"/>
              <a:t>John Muir </a:t>
            </a:r>
          </a:p>
        </p:txBody>
      </p:sp>
      <p:sp>
        <p:nvSpPr>
          <p:cNvPr id="3" name="Content Placeholder 2">
            <a:extLst>
              <a:ext uri="{FF2B5EF4-FFF2-40B4-BE49-F238E27FC236}">
                <a16:creationId xmlns:a16="http://schemas.microsoft.com/office/drawing/2014/main" id="{14B9B92E-37FB-A2B1-4395-E574E159BFB5}"/>
              </a:ext>
            </a:extLst>
          </p:cNvPr>
          <p:cNvSpPr>
            <a:spLocks noGrp="1"/>
          </p:cNvSpPr>
          <p:nvPr>
            <p:ph idx="1"/>
          </p:nvPr>
        </p:nvSpPr>
        <p:spPr/>
        <p:txBody>
          <a:bodyPr/>
          <a:lstStyle/>
          <a:p>
            <a:pPr marL="0" indent="0">
              <a:buNone/>
            </a:pPr>
            <a:r>
              <a:rPr lang="en-US" dirty="0"/>
              <a:t>The John Muir award was inspired through his powerful belief that everyone should connect with the outdoors and enjoy the environment and be able to explore and enjoy the wildlife. While doing this individuals learn about the wild places around them that they may not go to usually or somewhere they have been to before and not noticed the wildlife around them. While creating the award individual's need to discover, explore, conserve and share their experience. </a:t>
            </a:r>
          </a:p>
        </p:txBody>
      </p:sp>
      <p:sp>
        <p:nvSpPr>
          <p:cNvPr id="4" name="TextBox 3">
            <a:extLst>
              <a:ext uri="{FF2B5EF4-FFF2-40B4-BE49-F238E27FC236}">
                <a16:creationId xmlns:a16="http://schemas.microsoft.com/office/drawing/2014/main" id="{1218B06F-254B-BBDD-0C54-4E3E6E2C1551}"/>
              </a:ext>
            </a:extLst>
          </p:cNvPr>
          <p:cNvSpPr txBox="1"/>
          <p:nvPr/>
        </p:nvSpPr>
        <p:spPr>
          <a:xfrm>
            <a:off x="7089289" y="6199632"/>
            <a:ext cx="5013808" cy="369332"/>
          </a:xfrm>
          <a:prstGeom prst="rect">
            <a:avLst/>
          </a:prstGeom>
          <a:noFill/>
        </p:spPr>
        <p:txBody>
          <a:bodyPr wrap="none" rtlCol="0">
            <a:spAutoFit/>
          </a:bodyPr>
          <a:lstStyle/>
          <a:p>
            <a:r>
              <a:rPr lang="en-US" dirty="0"/>
              <a:t>https://</a:t>
            </a:r>
            <a:r>
              <a:rPr lang="en-US" dirty="0" err="1"/>
              <a:t>www.johnmuirtrust.org</a:t>
            </a:r>
            <a:r>
              <a:rPr lang="en-US" dirty="0"/>
              <a:t>/award/handbook</a:t>
            </a:r>
          </a:p>
        </p:txBody>
      </p:sp>
    </p:spTree>
    <p:extLst>
      <p:ext uri="{BB962C8B-B14F-4D97-AF65-F5344CB8AC3E}">
        <p14:creationId xmlns:p14="http://schemas.microsoft.com/office/powerpoint/2010/main" val="2123829530"/>
      </p:ext>
    </p:extLst>
  </p:cSld>
  <p:clrMapOvr>
    <a:masterClrMapping/>
  </p:clrMapOvr>
</p:sld>
</file>

<file path=ppt/theme/theme1.xml><?xml version="1.0" encoding="utf-8"?>
<a:theme xmlns:a="http://schemas.openxmlformats.org/drawingml/2006/main" name="DashVTI">
  <a:themeElements>
    <a:clrScheme name="Custom 6">
      <a:dk1>
        <a:sysClr val="windowText" lastClr="000000"/>
      </a:dk1>
      <a:lt1>
        <a:sysClr val="window" lastClr="FFFFFF"/>
      </a:lt1>
      <a:dk2>
        <a:srgbClr val="0D1C3B"/>
      </a:dk2>
      <a:lt2>
        <a:srgbClr val="F5F2F9"/>
      </a:lt2>
      <a:accent1>
        <a:srgbClr val="1973EB"/>
      </a:accent1>
      <a:accent2>
        <a:srgbClr val="25C8A2"/>
      </a:accent2>
      <a:accent3>
        <a:srgbClr val="BF8ED1"/>
      </a:accent3>
      <a:accent4>
        <a:srgbClr val="FE733C"/>
      </a:accent4>
      <a:accent5>
        <a:srgbClr val="FE5A5A"/>
      </a:accent5>
      <a:accent6>
        <a:srgbClr val="1AC16E"/>
      </a:accent6>
      <a:hlink>
        <a:srgbClr val="1AC16E"/>
      </a:hlink>
      <a:folHlink>
        <a:srgbClr val="00B0F0"/>
      </a:folHlink>
    </a:clrScheme>
    <a:fontScheme name="grandview display">
      <a:majorFont>
        <a:latin typeface="Grandview Display"/>
        <a:ea typeface=""/>
        <a:cs typeface=""/>
      </a:majorFont>
      <a:minorFont>
        <a:latin typeface="Grandview Displ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shVTI" id="{0A75137F-CDEB-4E94-A788-9D255EBE1B91}" vid="{DE9A6A09-5855-45A3-8E99-4290ED24057C}"/>
    </a:ext>
  </a:extLst>
</a:theme>
</file>

<file path=docProps/app.xml><?xml version="1.0" encoding="utf-8"?>
<Properties xmlns="http://schemas.openxmlformats.org/officeDocument/2006/extended-properties" xmlns:vt="http://schemas.openxmlformats.org/officeDocument/2006/docPropsVTypes">
  <TotalTime>280</TotalTime>
  <Words>1075</Words>
  <Application>Microsoft Macintosh PowerPoint</Application>
  <PresentationFormat>Widescreen</PresentationFormat>
  <Paragraphs>34</Paragraphs>
  <Slides>15</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15</vt:i4>
      </vt:variant>
    </vt:vector>
  </HeadingPairs>
  <TitlesOfParts>
    <vt:vector size="18" baseType="lpstr">
      <vt:lpstr>Arial</vt:lpstr>
      <vt:lpstr>Grandview Display</vt:lpstr>
      <vt:lpstr>DashVTI</vt:lpstr>
      <vt:lpstr>Sustainability in the early years </vt:lpstr>
      <vt:lpstr>Longwood </vt:lpstr>
      <vt:lpstr>Discover </vt:lpstr>
      <vt:lpstr>Explore </vt:lpstr>
      <vt:lpstr>PowerPoint Presentation</vt:lpstr>
      <vt:lpstr>PowerPoint Presentation</vt:lpstr>
      <vt:lpstr>PowerPoint Presentation</vt:lpstr>
      <vt:lpstr>The colourful flowers </vt:lpstr>
      <vt:lpstr>PowerPoint Presentation</vt:lpstr>
      <vt:lpstr>The importance of flowers for bees</vt:lpstr>
      <vt:lpstr>Pollination </vt:lpstr>
      <vt:lpstr>Different leaves </vt:lpstr>
      <vt:lpstr>Conserve </vt:lpstr>
      <vt:lpstr>Share </vt:lpstr>
      <vt:lpstr>John Muir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Cara Rowcliffe (2405002)</dc:creator>
  <cp:lastModifiedBy>Cara Rowcliffe</cp:lastModifiedBy>
  <cp:revision>2</cp:revision>
  <dcterms:created xsi:type="dcterms:W3CDTF">2026-07-06T15:20:32Z</dcterms:created>
  <dcterms:modified xsi:type="dcterms:W3CDTF">2026-07-12T17:13:23Z</dcterms:modified>
</cp:coreProperties>
</file>