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7"/>
  </p:notesMasterIdLst>
  <p:sldIdLst>
    <p:sldId id="455" r:id="rId12"/>
    <p:sldId id="456" r:id="rId13"/>
    <p:sldId id="457" r:id="rId14"/>
    <p:sldId id="260" r:id="rId15"/>
    <p:sldId id="458" r:id="rId16"/>
    <p:sldId id="459" r:id="rId17"/>
    <p:sldId id="461" r:id="rId18"/>
    <p:sldId id="462" r:id="rId19"/>
    <p:sldId id="463" r:id="rId20"/>
    <p:sldId id="460" r:id="rId21"/>
    <p:sldId id="464" r:id="rId22"/>
    <p:sldId id="465" r:id="rId23"/>
    <p:sldId id="466" r:id="rId24"/>
    <p:sldId id="467" r:id="rId25"/>
    <p:sldId id="32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5" autoAdjust="0"/>
    <p:restoredTop sz="91656" autoAdjust="0"/>
  </p:normalViewPr>
  <p:slideViewPr>
    <p:cSldViewPr snapToGrid="0">
      <p:cViewPr>
        <p:scale>
          <a:sx n="100" d="100"/>
          <a:sy n="100"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654077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3</a:t>
            </a:fld>
            <a:endParaRPr lang="en-GB" dirty="0"/>
          </a:p>
        </p:txBody>
      </p:sp>
    </p:spTree>
    <p:extLst>
      <p:ext uri="{BB962C8B-B14F-4D97-AF65-F5344CB8AC3E}">
        <p14:creationId xmlns:p14="http://schemas.microsoft.com/office/powerpoint/2010/main" val="1576553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4</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5</a:t>
            </a:fld>
            <a:endParaRPr lang="en-GB" dirty="0"/>
          </a:p>
        </p:txBody>
      </p:sp>
    </p:spTree>
    <p:extLst>
      <p:ext uri="{BB962C8B-B14F-4D97-AF65-F5344CB8AC3E}">
        <p14:creationId xmlns:p14="http://schemas.microsoft.com/office/powerpoint/2010/main" val="2340026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6</a:t>
            </a:fld>
            <a:endParaRPr lang="en-GB" dirty="0"/>
          </a:p>
        </p:txBody>
      </p:sp>
    </p:spTree>
    <p:extLst>
      <p:ext uri="{BB962C8B-B14F-4D97-AF65-F5344CB8AC3E}">
        <p14:creationId xmlns:p14="http://schemas.microsoft.com/office/powerpoint/2010/main" val="2037053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7</a:t>
            </a:fld>
            <a:endParaRPr lang="en-GB" dirty="0"/>
          </a:p>
        </p:txBody>
      </p:sp>
    </p:spTree>
    <p:extLst>
      <p:ext uri="{BB962C8B-B14F-4D97-AF65-F5344CB8AC3E}">
        <p14:creationId xmlns:p14="http://schemas.microsoft.com/office/powerpoint/2010/main" val="94077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8</a:t>
            </a:fld>
            <a:endParaRPr lang="en-GB" dirty="0"/>
          </a:p>
        </p:txBody>
      </p:sp>
    </p:spTree>
    <p:extLst>
      <p:ext uri="{BB962C8B-B14F-4D97-AF65-F5344CB8AC3E}">
        <p14:creationId xmlns:p14="http://schemas.microsoft.com/office/powerpoint/2010/main" val="2261789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9</a:t>
            </a:fld>
            <a:endParaRPr lang="en-GB" dirty="0"/>
          </a:p>
        </p:txBody>
      </p:sp>
    </p:spTree>
    <p:extLst>
      <p:ext uri="{BB962C8B-B14F-4D97-AF65-F5344CB8AC3E}">
        <p14:creationId xmlns:p14="http://schemas.microsoft.com/office/powerpoint/2010/main" val="478291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10</a:t>
            </a:fld>
            <a:endParaRPr lang="en-GB" dirty="0"/>
          </a:p>
        </p:txBody>
      </p:sp>
    </p:spTree>
    <p:extLst>
      <p:ext uri="{BB962C8B-B14F-4D97-AF65-F5344CB8AC3E}">
        <p14:creationId xmlns:p14="http://schemas.microsoft.com/office/powerpoint/2010/main" val="2591088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11</a:t>
            </a:fld>
            <a:endParaRPr lang="en-GB" dirty="0"/>
          </a:p>
        </p:txBody>
      </p:sp>
    </p:spTree>
    <p:extLst>
      <p:ext uri="{BB962C8B-B14F-4D97-AF65-F5344CB8AC3E}">
        <p14:creationId xmlns:p14="http://schemas.microsoft.com/office/powerpoint/2010/main" val="3418695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12</a:t>
            </a:fld>
            <a:endParaRPr lang="en-GB" dirty="0"/>
          </a:p>
        </p:txBody>
      </p:sp>
    </p:spTree>
    <p:extLst>
      <p:ext uri="{BB962C8B-B14F-4D97-AF65-F5344CB8AC3E}">
        <p14:creationId xmlns:p14="http://schemas.microsoft.com/office/powerpoint/2010/main" val="30536441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13</a:t>
            </a:fld>
            <a:endParaRPr lang="en-GB" dirty="0"/>
          </a:p>
        </p:txBody>
      </p:sp>
    </p:spTree>
    <p:extLst>
      <p:ext uri="{BB962C8B-B14F-4D97-AF65-F5344CB8AC3E}">
        <p14:creationId xmlns:p14="http://schemas.microsoft.com/office/powerpoint/2010/main" val="2509274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14</a:t>
            </a:fld>
            <a:endParaRPr lang="en-GB" dirty="0"/>
          </a:p>
        </p:txBody>
      </p:sp>
    </p:spTree>
    <p:extLst>
      <p:ext uri="{BB962C8B-B14F-4D97-AF65-F5344CB8AC3E}">
        <p14:creationId xmlns:p14="http://schemas.microsoft.com/office/powerpoint/2010/main" val="370231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2230083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03/11/2023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11/3/2023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03/11/2023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3.xml"/><Relationship Id="rId1" Type="http://schemas.openxmlformats.org/officeDocument/2006/relationships/video" Target="https://www.youtube.com/embed/Bkow2fDy5KY?start=78&amp;feature=oembed" TargetMode="Externa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53.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53.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53.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53.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53.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8" Type="http://schemas.openxmlformats.org/officeDocument/2006/relationships/hyperlink" Target="https://www.istudy.org.uk/course/organisational-skills-training-course/" TargetMode="External"/><Relationship Id="rId13" Type="http://schemas.openxmlformats.org/officeDocument/2006/relationships/hyperlink" Target="https://leadership.ng/expert-advocates-cost-efficiency-for-hospitality-entrepreneurs/" TargetMode="External"/><Relationship Id="rId3" Type="http://schemas.openxmlformats.org/officeDocument/2006/relationships/hyperlink" Target="https://energylinkinternational.com/2021/01/01/thank-you/" TargetMode="External"/><Relationship Id="rId7" Type="http://schemas.openxmlformats.org/officeDocument/2006/relationships/hyperlink" Target="https://www.freepik.com/free-photos-vectors/solar-panel-cartoon" TargetMode="External"/><Relationship Id="rId12" Type="http://schemas.openxmlformats.org/officeDocument/2006/relationships/hyperlink" Target="https://aremorch.com/greening-the-hospitality-industry-implementing-renewable-energy-in-hotels/" TargetMode="External"/><Relationship Id="rId2" Type="http://schemas.openxmlformats.org/officeDocument/2006/relationships/notesSlide" Target="../notesSlides/notesSlide12.xml"/><Relationship Id="rId1" Type="http://schemas.openxmlformats.org/officeDocument/2006/relationships/slideLayout" Target="../slideLayouts/slideLayout53.xml"/><Relationship Id="rId6" Type="http://schemas.openxmlformats.org/officeDocument/2006/relationships/hyperlink" Target="https://www.cleanpng.com/png-case-study-strategy-content-marketing-stock-photog-2277940/" TargetMode="External"/><Relationship Id="rId11" Type="http://schemas.openxmlformats.org/officeDocument/2006/relationships/hyperlink" Target="https://mgxdigital.com/advantages-and-disadvantages-of-printing-plastics/" TargetMode="External"/><Relationship Id="rId5" Type="http://schemas.openxmlformats.org/officeDocument/2006/relationships/hyperlink" Target="https://aktiasolutions.com/stakeholder-management-is-not-what-you-think/" TargetMode="External"/><Relationship Id="rId10" Type="http://schemas.openxmlformats.org/officeDocument/2006/relationships/hyperlink" Target="https://www.nannymcphee.co.uk/is-now-the-time-for-your-home-to-switch-to-renewable-energy/" TargetMode="External"/><Relationship Id="rId4" Type="http://schemas.openxmlformats.org/officeDocument/2006/relationships/hyperlink" Target="https://sustainablehospitalityalliance.org/wp-content/uploads/2020/05/Business-Case-for-Sustainable-Hotels.pdf" TargetMode="External"/><Relationship Id="rId9" Type="http://schemas.openxmlformats.org/officeDocument/2006/relationships/hyperlink" Target="https://www.caycon.com/blog/put-your-pestel-to-the-mettle"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youtube.com/watch?v=Bkow2fDy5KY&amp;t=78s" TargetMode="External"/><Relationship Id="rId3" Type="http://schemas.openxmlformats.org/officeDocument/2006/relationships/hyperlink" Target="https://capindia.in/recommendations-of-the-high-level-committee-on-csr" TargetMode="External"/><Relationship Id="rId7" Type="http://schemas.openxmlformats.org/officeDocument/2006/relationships/hyperlink" Target="https://webrezpro.com/social-responsibility-in-the-hospitality-industry-what-you-can-do-and-why-you-should/" TargetMode="External"/><Relationship Id="rId2" Type="http://schemas.openxmlformats.org/officeDocument/2006/relationships/notesSlide" Target="../notesSlides/notesSlide13.xml"/><Relationship Id="rId1" Type="http://schemas.openxmlformats.org/officeDocument/2006/relationships/slideLayout" Target="../slideLayouts/slideLayout53.xml"/><Relationship Id="rId6" Type="http://schemas.openxmlformats.org/officeDocument/2006/relationships/hyperlink" Target="https://www.voyage-prive.co.uk/ppl/holidays-united-kingdom-london-pullman-london-st-pancras-hotel-west-end-shows/51194/avis" TargetMode="External"/><Relationship Id="rId5" Type="http://schemas.openxmlformats.org/officeDocument/2006/relationships/hyperlink" Target="https://www.vecteezy.com/free-vector/welcome" TargetMode="External"/><Relationship Id="rId4" Type="http://schemas.openxmlformats.org/officeDocument/2006/relationships/hyperlink" Target="https://www.studocu.com/en-us/document/sacred-heart-university/strategic-management/ch-3-chapter-three-external-analysis-industry-structure-competitive-forces-and/34940491" TargetMode="External"/><Relationship Id="rId9" Type="http://schemas.openxmlformats.org/officeDocument/2006/relationships/hyperlink" Target="https://doi.org/10.1016/j.rser.2022.11256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512381" y="402337"/>
            <a:ext cx="5173716" cy="4721458"/>
          </a:xfrm>
        </p:spPr>
        <p:txBody>
          <a:bodyPr/>
          <a:lstStyle/>
          <a:p>
            <a:r>
              <a:rPr lang="en-GB" b="1" dirty="0"/>
              <a:t>Contemporary Themes in the Hotel and Hospitality Sector (BMIH6001)</a:t>
            </a:r>
            <a:br>
              <a:rPr lang="en-GB" b="1" dirty="0"/>
            </a:br>
            <a:br>
              <a:rPr lang="en-GB" b="1" dirty="0"/>
            </a:br>
            <a:r>
              <a:rPr lang="en-GB" b="1" dirty="0"/>
              <a:t>By Sandra Poupino</a:t>
            </a:r>
            <a:br>
              <a:rPr lang="en-GB" b="1" dirty="0"/>
            </a:br>
            <a:r>
              <a:rPr lang="en-GB" b="1" dirty="0"/>
              <a:t>2018518</a:t>
            </a:r>
            <a:br>
              <a:rPr lang="en-GB" b="1" dirty="0"/>
            </a:br>
            <a:r>
              <a:rPr lang="en-GB" b="1" dirty="0"/>
              <a:t>Lecture Giulia Chifari</a:t>
            </a:r>
            <a:br>
              <a:rPr lang="en-GB" b="1" dirty="0"/>
            </a:br>
            <a:br>
              <a:rPr lang="en-GB" b="1" dirty="0"/>
            </a:br>
            <a:endParaRPr lang="en-GB" dirty="0"/>
          </a:p>
        </p:txBody>
      </p:sp>
      <p:sp>
        <p:nvSpPr>
          <p:cNvPr id="3" name="TextBox 2"/>
          <p:cNvSpPr txBox="1"/>
          <p:nvPr/>
        </p:nvSpPr>
        <p:spPr>
          <a:xfrm>
            <a:off x="6720840" y="1865376"/>
            <a:ext cx="5404104" cy="1920704"/>
          </a:xfrm>
          <a:prstGeom prst="rect">
            <a:avLst/>
          </a:prstGeom>
          <a:noFill/>
        </p:spPr>
        <p:txBody>
          <a:bodyPr wrap="square" rtlCol="0">
            <a:spAutoFit/>
          </a:bodyPr>
          <a:lstStyle/>
          <a:p>
            <a:r>
              <a:rPr lang="en-GB" b="1" dirty="0"/>
              <a:t>“</a:t>
            </a:r>
            <a:r>
              <a:rPr lang="en-GB" sz="4000" b="1" dirty="0"/>
              <a:t>Importance and impact of renewable energy for the hotel industry”</a:t>
            </a:r>
            <a:endParaRPr lang="en-GB" sz="40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DF76C6-D76A-830D-CD29-377614F480A4}"/>
              </a:ext>
            </a:extLst>
          </p:cNvPr>
          <p:cNvPicPr>
            <a:picLocks noChangeAspect="1"/>
          </p:cNvPicPr>
          <p:nvPr/>
        </p:nvPicPr>
        <p:blipFill>
          <a:blip r:embed="rId3"/>
          <a:stretch>
            <a:fillRect/>
          </a:stretch>
        </p:blipFill>
        <p:spPr>
          <a:xfrm>
            <a:off x="108508" y="228600"/>
            <a:ext cx="11810442" cy="4441825"/>
          </a:xfrm>
          <a:prstGeom prst="rect">
            <a:avLst/>
          </a:prstGeom>
        </p:spPr>
      </p:pic>
      <p:sp>
        <p:nvSpPr>
          <p:cNvPr id="6" name="TextBox 5">
            <a:extLst>
              <a:ext uri="{FF2B5EF4-FFF2-40B4-BE49-F238E27FC236}">
                <a16:creationId xmlns:a16="http://schemas.microsoft.com/office/drawing/2014/main" id="{15D6609A-1316-49E5-A515-C2C536838235}"/>
              </a:ext>
            </a:extLst>
          </p:cNvPr>
          <p:cNvSpPr txBox="1"/>
          <p:nvPr/>
        </p:nvSpPr>
        <p:spPr>
          <a:xfrm>
            <a:off x="4070350" y="4762500"/>
            <a:ext cx="7499350" cy="369332"/>
          </a:xfrm>
          <a:prstGeom prst="rect">
            <a:avLst/>
          </a:prstGeom>
          <a:noFill/>
        </p:spPr>
        <p:txBody>
          <a:bodyPr wrap="square" rtlCol="0">
            <a:spAutoFit/>
          </a:bodyPr>
          <a:lstStyle/>
          <a:p>
            <a:r>
              <a:rPr lang="en-GB" dirty="0">
                <a:solidFill>
                  <a:srgbClr val="00B050"/>
                </a:solidFill>
              </a:rPr>
              <a:t>Conference of 13 November 2023</a:t>
            </a:r>
          </a:p>
        </p:txBody>
      </p:sp>
      <p:sp>
        <p:nvSpPr>
          <p:cNvPr id="7" name="TextBox 6">
            <a:extLst>
              <a:ext uri="{FF2B5EF4-FFF2-40B4-BE49-F238E27FC236}">
                <a16:creationId xmlns:a16="http://schemas.microsoft.com/office/drawing/2014/main" id="{63A3048D-BDAC-4E76-2B47-1446660849CC}"/>
              </a:ext>
            </a:extLst>
          </p:cNvPr>
          <p:cNvSpPr txBox="1"/>
          <p:nvPr/>
        </p:nvSpPr>
        <p:spPr>
          <a:xfrm>
            <a:off x="457200" y="4222750"/>
            <a:ext cx="326390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(Vecteezy, 2023)</a:t>
            </a:r>
            <a:endParaRPr lang="en-GB" dirty="0"/>
          </a:p>
        </p:txBody>
      </p:sp>
    </p:spTree>
    <p:extLst>
      <p:ext uri="{BB962C8B-B14F-4D97-AF65-F5344CB8AC3E}">
        <p14:creationId xmlns:p14="http://schemas.microsoft.com/office/powerpoint/2010/main" val="4281193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ospitality">
            <a:extLst>
              <a:ext uri="{FF2B5EF4-FFF2-40B4-BE49-F238E27FC236}">
                <a16:creationId xmlns:a16="http://schemas.microsoft.com/office/drawing/2014/main" id="{8CAF2793-0F3B-EE9F-8921-0F9A2B837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 y="46399"/>
            <a:ext cx="12134850" cy="53653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579CA1E-94B8-3E7E-C34D-C6EF008A9B78}"/>
              </a:ext>
            </a:extLst>
          </p:cNvPr>
          <p:cNvSpPr txBox="1"/>
          <p:nvPr/>
        </p:nvSpPr>
        <p:spPr>
          <a:xfrm>
            <a:off x="2851150" y="5411789"/>
            <a:ext cx="485140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(Report, 2022)</a:t>
            </a:r>
            <a:endParaRPr lang="en-GB" dirty="0"/>
          </a:p>
        </p:txBody>
      </p:sp>
    </p:spTree>
    <p:extLst>
      <p:ext uri="{BB962C8B-B14F-4D97-AF65-F5344CB8AC3E}">
        <p14:creationId xmlns:p14="http://schemas.microsoft.com/office/powerpoint/2010/main" val="2271826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4113ED4-7FBC-8971-1BA5-32C520A009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4885"/>
            <a:ext cx="12096749" cy="55608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4B9290-3461-2891-C936-26AAD3BF7420}"/>
              </a:ext>
            </a:extLst>
          </p:cNvPr>
          <p:cNvSpPr txBox="1"/>
          <p:nvPr/>
        </p:nvSpPr>
        <p:spPr>
          <a:xfrm>
            <a:off x="271220" y="5183322"/>
            <a:ext cx="329339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(McPhee, 2023)</a:t>
            </a:r>
            <a:endParaRPr lang="en-GB" dirty="0"/>
          </a:p>
        </p:txBody>
      </p:sp>
    </p:spTree>
    <p:extLst>
      <p:ext uri="{BB962C8B-B14F-4D97-AF65-F5344CB8AC3E}">
        <p14:creationId xmlns:p14="http://schemas.microsoft.com/office/powerpoint/2010/main" val="2637417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What are renewable energies? | Sustainability">
            <a:hlinkClick r:id="" action="ppaction://media"/>
            <a:extLst>
              <a:ext uri="{FF2B5EF4-FFF2-40B4-BE49-F238E27FC236}">
                <a16:creationId xmlns:a16="http://schemas.microsoft.com/office/drawing/2014/main" id="{76F26834-1D65-7506-CE30-00CECECED005}"/>
              </a:ext>
            </a:extLst>
          </p:cNvPr>
          <p:cNvPicPr>
            <a:picLocks noRot="1" noChangeAspect="1"/>
          </p:cNvPicPr>
          <p:nvPr>
            <a:videoFile r:link="rId1"/>
          </p:nvPr>
        </p:nvPicPr>
        <p:blipFill>
          <a:blip r:embed="rId4"/>
          <a:stretch>
            <a:fillRect/>
          </a:stretch>
        </p:blipFill>
        <p:spPr>
          <a:xfrm>
            <a:off x="120650" y="126365"/>
            <a:ext cx="11938000" cy="5309235"/>
          </a:xfrm>
          <a:prstGeom prst="rect">
            <a:avLst/>
          </a:prstGeom>
        </p:spPr>
      </p:pic>
      <p:sp>
        <p:nvSpPr>
          <p:cNvPr id="8" name="TextBox 7">
            <a:extLst>
              <a:ext uri="{FF2B5EF4-FFF2-40B4-BE49-F238E27FC236}">
                <a16:creationId xmlns:a16="http://schemas.microsoft.com/office/drawing/2014/main" id="{8230AA33-CBD2-9904-6E9D-F9FF9A3338B4}"/>
              </a:ext>
            </a:extLst>
          </p:cNvPr>
          <p:cNvSpPr txBox="1"/>
          <p:nvPr/>
        </p:nvSpPr>
        <p:spPr>
          <a:xfrm>
            <a:off x="641350" y="5435600"/>
            <a:ext cx="778510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(www.youtube.com, 2023, Acciona)</a:t>
            </a:r>
            <a:endParaRPr lang="en-GB" dirty="0"/>
          </a:p>
        </p:txBody>
      </p:sp>
    </p:spTree>
    <p:extLst>
      <p:ext uri="{BB962C8B-B14F-4D97-AF65-F5344CB8AC3E}">
        <p14:creationId xmlns:p14="http://schemas.microsoft.com/office/powerpoint/2010/main" val="4054108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Going International? Do Your PESTEL Analysis First">
            <a:extLst>
              <a:ext uri="{FF2B5EF4-FFF2-40B4-BE49-F238E27FC236}">
                <a16:creationId xmlns:a16="http://schemas.microsoft.com/office/drawing/2014/main" id="{7CC2F14A-981B-BAFD-6114-9239D5431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88900"/>
            <a:ext cx="5143500" cy="53213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5251691-5249-CAAC-D05B-D7C021AFC647}"/>
              </a:ext>
            </a:extLst>
          </p:cNvPr>
          <p:cNvSpPr txBox="1"/>
          <p:nvPr/>
        </p:nvSpPr>
        <p:spPr>
          <a:xfrm>
            <a:off x="1581150" y="5410200"/>
            <a:ext cx="368935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(Lewin, 2019)</a:t>
            </a:r>
            <a:endParaRPr lang="en-GB" dirty="0"/>
          </a:p>
        </p:txBody>
      </p:sp>
      <p:pic>
        <p:nvPicPr>
          <p:cNvPr id="4" name="Picture 3">
            <a:extLst>
              <a:ext uri="{FF2B5EF4-FFF2-40B4-BE49-F238E27FC236}">
                <a16:creationId xmlns:a16="http://schemas.microsoft.com/office/drawing/2014/main" id="{3A6A9EA0-7214-C57B-398E-414588DFEA65}"/>
              </a:ext>
            </a:extLst>
          </p:cNvPr>
          <p:cNvPicPr>
            <a:picLocks noChangeAspect="1"/>
          </p:cNvPicPr>
          <p:nvPr/>
        </p:nvPicPr>
        <p:blipFill>
          <a:blip r:embed="rId4"/>
          <a:stretch>
            <a:fillRect/>
          </a:stretch>
        </p:blipFill>
        <p:spPr>
          <a:xfrm>
            <a:off x="7270749" y="250824"/>
            <a:ext cx="4921251" cy="5248275"/>
          </a:xfrm>
          <a:prstGeom prst="rect">
            <a:avLst/>
          </a:prstGeom>
        </p:spPr>
      </p:pic>
      <p:sp>
        <p:nvSpPr>
          <p:cNvPr id="5" name="TextBox 4">
            <a:extLst>
              <a:ext uri="{FF2B5EF4-FFF2-40B4-BE49-F238E27FC236}">
                <a16:creationId xmlns:a16="http://schemas.microsoft.com/office/drawing/2014/main" id="{6243A374-37A5-3044-2D1E-1B56EA40AB70}"/>
              </a:ext>
            </a:extLst>
          </p:cNvPr>
          <p:cNvSpPr txBox="1"/>
          <p:nvPr/>
        </p:nvSpPr>
        <p:spPr>
          <a:xfrm>
            <a:off x="8585200" y="5499099"/>
            <a:ext cx="333375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(Studocu, 2022)</a:t>
            </a:r>
            <a:endParaRPr lang="en-GB" dirty="0"/>
          </a:p>
        </p:txBody>
      </p:sp>
      <p:sp>
        <p:nvSpPr>
          <p:cNvPr id="6" name="Arrow: Right 5">
            <a:extLst>
              <a:ext uri="{FF2B5EF4-FFF2-40B4-BE49-F238E27FC236}">
                <a16:creationId xmlns:a16="http://schemas.microsoft.com/office/drawing/2014/main" id="{7ACD0B06-1A40-2C4D-77C5-DD5478B1FFB0}"/>
              </a:ext>
            </a:extLst>
          </p:cNvPr>
          <p:cNvSpPr/>
          <p:nvPr/>
        </p:nvSpPr>
        <p:spPr>
          <a:xfrm>
            <a:off x="5594349" y="2228850"/>
            <a:ext cx="1676399" cy="814832"/>
          </a:xfrm>
          <a:prstGeom prst="rightArrow">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20982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1F6A70-1C6A-09B8-F189-A42300B0B39A}"/>
              </a:ext>
            </a:extLst>
          </p:cNvPr>
          <p:cNvPicPr>
            <a:picLocks noChangeAspect="1"/>
          </p:cNvPicPr>
          <p:nvPr/>
        </p:nvPicPr>
        <p:blipFill>
          <a:blip r:embed="rId3"/>
          <a:stretch>
            <a:fillRect/>
          </a:stretch>
        </p:blipFill>
        <p:spPr>
          <a:xfrm>
            <a:off x="49213" y="50800"/>
            <a:ext cx="6954838" cy="5080000"/>
          </a:xfrm>
          <a:prstGeom prst="rect">
            <a:avLst/>
          </a:prstGeom>
        </p:spPr>
      </p:pic>
      <p:sp>
        <p:nvSpPr>
          <p:cNvPr id="4" name="TextBox 3">
            <a:extLst>
              <a:ext uri="{FF2B5EF4-FFF2-40B4-BE49-F238E27FC236}">
                <a16:creationId xmlns:a16="http://schemas.microsoft.com/office/drawing/2014/main" id="{0BFC40FB-2C8D-3977-0989-F4935B7C1488}"/>
              </a:ext>
            </a:extLst>
          </p:cNvPr>
          <p:cNvSpPr txBox="1"/>
          <p:nvPr/>
        </p:nvSpPr>
        <p:spPr>
          <a:xfrm>
            <a:off x="349250" y="5321300"/>
            <a:ext cx="574675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(Morch, 2023)</a:t>
            </a:r>
            <a:endParaRPr lang="en-GB" dirty="0"/>
          </a:p>
        </p:txBody>
      </p:sp>
      <p:pic>
        <p:nvPicPr>
          <p:cNvPr id="5122" name="Picture 2">
            <a:extLst>
              <a:ext uri="{FF2B5EF4-FFF2-40B4-BE49-F238E27FC236}">
                <a16:creationId xmlns:a16="http://schemas.microsoft.com/office/drawing/2014/main" id="{85B1921B-806A-D335-3E00-AEE0311364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8749" y="50800"/>
            <a:ext cx="3752851" cy="25770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BD643C-66D8-B170-E4EA-513192E73053}"/>
              </a:ext>
            </a:extLst>
          </p:cNvPr>
          <p:cNvSpPr txBox="1"/>
          <p:nvPr/>
        </p:nvSpPr>
        <p:spPr>
          <a:xfrm>
            <a:off x="7277100" y="2806700"/>
            <a:ext cx="4865687" cy="2760436"/>
          </a:xfrm>
          <a:prstGeom prst="rect">
            <a:avLst/>
          </a:prstGeom>
          <a:noFill/>
        </p:spPr>
        <p:txBody>
          <a:bodyPr wrap="square" rtlCol="0">
            <a:spAutoFit/>
          </a:bodyPr>
          <a:lstStyle/>
          <a:p>
            <a:pPr algn="just" fontAlgn="base">
              <a:lnSpc>
                <a:spcPct val="150000"/>
              </a:lnSpc>
              <a:spcAft>
                <a:spcPts val="800"/>
              </a:spcAft>
            </a:pPr>
            <a:r>
              <a:rPr lang="en-GB" sz="900" kern="150" dirty="0">
                <a:effectLst/>
                <a:latin typeface="Arial" panose="020B0604020202020204" pitchFamily="34" charset="0"/>
                <a:ea typeface="DengXian" panose="02010600030101010101" pitchFamily="2" charset="-122"/>
                <a:cs typeface="Times New Roman" panose="02020603050405020304" pitchFamily="18" charset="0"/>
              </a:rPr>
              <a:t>Advantages:</a:t>
            </a:r>
            <a:endParaRPr lang="en-GB" sz="900" kern="1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fontAlgn="base">
              <a:lnSpc>
                <a:spcPct val="150000"/>
              </a:lnSpc>
              <a:spcAft>
                <a:spcPts val="800"/>
              </a:spcAft>
              <a:buFont typeface="Symbol" panose="05050102010706020507" pitchFamily="18" charset="2"/>
              <a:buChar char="-"/>
            </a:pPr>
            <a:r>
              <a:rPr lang="en-GB" sz="900" kern="150" dirty="0">
                <a:effectLst/>
                <a:latin typeface="Arial" panose="020B0604020202020204" pitchFamily="34" charset="0"/>
                <a:ea typeface="DengXian" panose="02010600030101010101" pitchFamily="2" charset="-122"/>
                <a:cs typeface="Calibri" panose="020F0502020204030204" pitchFamily="34" charset="0"/>
              </a:rPr>
              <a:t>Clean energy </a:t>
            </a:r>
            <a:endParaRPr lang="en-GB" sz="900" kern="15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gn="just" fontAlgn="base">
              <a:lnSpc>
                <a:spcPct val="150000"/>
              </a:lnSpc>
              <a:spcAft>
                <a:spcPts val="800"/>
              </a:spcAft>
              <a:buFont typeface="Symbol" panose="05050102010706020507" pitchFamily="18" charset="2"/>
              <a:buChar char="-"/>
            </a:pPr>
            <a:r>
              <a:rPr lang="en-GB" sz="900" kern="150" dirty="0">
                <a:effectLst/>
                <a:latin typeface="Arial" panose="020B0604020202020204" pitchFamily="34" charset="0"/>
                <a:ea typeface="DengXian" panose="02010600030101010101" pitchFamily="2" charset="-122"/>
                <a:cs typeface="Calibri" panose="020F0502020204030204" pitchFamily="34" charset="0"/>
              </a:rPr>
              <a:t>Return on investment.</a:t>
            </a:r>
            <a:endParaRPr lang="en-GB" sz="900" kern="15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gn="just" fontAlgn="base">
              <a:lnSpc>
                <a:spcPct val="150000"/>
              </a:lnSpc>
              <a:spcAft>
                <a:spcPts val="800"/>
              </a:spcAft>
              <a:buFont typeface="Symbol" panose="05050102010706020507" pitchFamily="18" charset="2"/>
              <a:buChar char="-"/>
            </a:pPr>
            <a:r>
              <a:rPr lang="en-GB" sz="900" kern="150" dirty="0">
                <a:effectLst/>
                <a:latin typeface="Arial" panose="020B0604020202020204" pitchFamily="34" charset="0"/>
                <a:ea typeface="DengXian" panose="02010600030101010101" pitchFamily="2" charset="-122"/>
                <a:cs typeface="Calibri" panose="020F0502020204030204" pitchFamily="34" charset="0"/>
              </a:rPr>
              <a:t>Avoid power disruptions. </a:t>
            </a:r>
            <a:endParaRPr lang="en-GB" sz="900" kern="15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gn="just" fontAlgn="base">
              <a:lnSpc>
                <a:spcPct val="150000"/>
              </a:lnSpc>
              <a:spcAft>
                <a:spcPts val="800"/>
              </a:spcAft>
              <a:buFont typeface="Symbol" panose="05050102010706020507" pitchFamily="18" charset="2"/>
              <a:buChar char="-"/>
            </a:pPr>
            <a:r>
              <a:rPr lang="en-GB" sz="900" kern="150" dirty="0">
                <a:effectLst/>
                <a:latin typeface="Arial" panose="020B0604020202020204" pitchFamily="34" charset="0"/>
                <a:ea typeface="DengXian" panose="02010600030101010101" pitchFamily="2" charset="-122"/>
                <a:cs typeface="Calibri" panose="020F0502020204030204" pitchFamily="34" charset="0"/>
              </a:rPr>
              <a:t>Reduction in costs </a:t>
            </a:r>
            <a:endParaRPr lang="en-GB" sz="900" kern="15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gn="just" fontAlgn="base">
              <a:lnSpc>
                <a:spcPct val="150000"/>
              </a:lnSpc>
              <a:spcAft>
                <a:spcPts val="800"/>
              </a:spcAft>
              <a:buFont typeface="Symbol" panose="05050102010706020507" pitchFamily="18" charset="2"/>
              <a:buChar char="-"/>
            </a:pPr>
            <a:r>
              <a:rPr lang="en-GB" sz="900" kern="150" dirty="0">
                <a:effectLst/>
                <a:latin typeface="Arial" panose="020B0604020202020204" pitchFamily="34" charset="0"/>
                <a:ea typeface="DengXian" panose="02010600030101010101" pitchFamily="2" charset="-122"/>
                <a:cs typeface="Calibri" panose="020F0502020204030204" pitchFamily="34" charset="0"/>
              </a:rPr>
              <a:t>Add value to Brand. </a:t>
            </a:r>
            <a:endParaRPr lang="en-GB" sz="900" kern="150" dirty="0">
              <a:effectLst/>
              <a:latin typeface="Calibri" panose="020F0502020204030204" pitchFamily="34" charset="0"/>
              <a:ea typeface="DengXian" panose="02010600030101010101" pitchFamily="2" charset="-122"/>
              <a:cs typeface="Calibri" panose="020F0502020204030204" pitchFamily="34" charset="0"/>
            </a:endParaRPr>
          </a:p>
          <a:p>
            <a:pPr algn="just" fontAlgn="base">
              <a:lnSpc>
                <a:spcPct val="150000"/>
              </a:lnSpc>
              <a:spcAft>
                <a:spcPts val="800"/>
              </a:spcAft>
            </a:pPr>
            <a:r>
              <a:rPr lang="en-GB" sz="900" kern="150" dirty="0">
                <a:effectLst/>
                <a:latin typeface="Arial" panose="020B0604020202020204" pitchFamily="34" charset="0"/>
                <a:ea typeface="DengXian" panose="02010600030101010101" pitchFamily="2" charset="-122"/>
                <a:cs typeface="Times New Roman" panose="02020603050405020304" pitchFamily="18" charset="0"/>
              </a:rPr>
              <a:t>Disadvantage:</a:t>
            </a:r>
            <a:endParaRPr lang="en-GB" sz="900" kern="1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fontAlgn="base">
              <a:lnSpc>
                <a:spcPct val="150000"/>
              </a:lnSpc>
              <a:spcAft>
                <a:spcPts val="800"/>
              </a:spcAft>
              <a:buFont typeface="Symbol" panose="05050102010706020507" pitchFamily="18" charset="2"/>
              <a:buChar char="-"/>
            </a:pPr>
            <a:r>
              <a:rPr lang="en-GB" sz="900" kern="150" dirty="0">
                <a:effectLst/>
                <a:latin typeface="Arial" panose="020B0604020202020204" pitchFamily="34" charset="0"/>
                <a:ea typeface="DengXian" panose="02010600030101010101" pitchFamily="2" charset="-122"/>
                <a:cs typeface="Calibri" panose="020F0502020204030204" pitchFamily="34" charset="0"/>
              </a:rPr>
              <a:t>High cost </a:t>
            </a:r>
            <a:endParaRPr lang="en-GB" sz="900" kern="15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gn="just" fontAlgn="base">
              <a:lnSpc>
                <a:spcPct val="150000"/>
              </a:lnSpc>
              <a:spcAft>
                <a:spcPts val="800"/>
              </a:spcAft>
              <a:buFont typeface="Symbol" panose="05050102010706020507" pitchFamily="18" charset="2"/>
              <a:buChar char="-"/>
            </a:pPr>
            <a:r>
              <a:rPr lang="en-GB" sz="900" kern="150" dirty="0">
                <a:effectLst/>
                <a:latin typeface="Arial" panose="020B0604020202020204" pitchFamily="34" charset="0"/>
                <a:ea typeface="DengXian" panose="02010600030101010101" pitchFamily="2" charset="-122"/>
                <a:cs typeface="Calibri" panose="020F0502020204030204" pitchFamily="34" charset="0"/>
              </a:rPr>
              <a:t>Maintenance </a:t>
            </a:r>
            <a:endParaRPr lang="en-GB" sz="900" kern="150" dirty="0">
              <a:effectLst/>
              <a:latin typeface="Calibri" panose="020F0502020204030204" pitchFamily="34" charset="0"/>
              <a:ea typeface="DengXian" panose="02010600030101010101" pitchFamily="2" charset="-122"/>
              <a:cs typeface="Calibri" panose="020F0502020204030204" pitchFamily="34" charset="0"/>
            </a:endParaRPr>
          </a:p>
        </p:txBody>
      </p:sp>
      <p:sp>
        <p:nvSpPr>
          <p:cNvPr id="6" name="TextBox 5">
            <a:extLst>
              <a:ext uri="{FF2B5EF4-FFF2-40B4-BE49-F238E27FC236}">
                <a16:creationId xmlns:a16="http://schemas.microsoft.com/office/drawing/2014/main" id="{1514852A-43C5-26CF-6511-A0863F32C1D3}"/>
              </a:ext>
            </a:extLst>
          </p:cNvPr>
          <p:cNvSpPr txBox="1"/>
          <p:nvPr/>
        </p:nvSpPr>
        <p:spPr>
          <a:xfrm>
            <a:off x="7886700" y="2387600"/>
            <a:ext cx="397510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(MGX, 2021)</a:t>
            </a:r>
            <a:endParaRPr lang="en-GB" dirty="0"/>
          </a:p>
        </p:txBody>
      </p:sp>
    </p:spTree>
    <p:extLst>
      <p:ext uri="{BB962C8B-B14F-4D97-AF65-F5344CB8AC3E}">
        <p14:creationId xmlns:p14="http://schemas.microsoft.com/office/powerpoint/2010/main" val="2045103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ig. 7">
            <a:extLst>
              <a:ext uri="{FF2B5EF4-FFF2-40B4-BE49-F238E27FC236}">
                <a16:creationId xmlns:a16="http://schemas.microsoft.com/office/drawing/2014/main" id="{0BA47FD7-C402-602E-830D-933C8E13432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6875" y="1406525"/>
            <a:ext cx="5099050" cy="2241550"/>
          </a:xfrm>
          <a:prstGeom prst="rect">
            <a:avLst/>
          </a:prstGeom>
          <a:noFill/>
          <a:ln>
            <a:noFill/>
          </a:ln>
        </p:spPr>
      </p:pic>
      <p:sp>
        <p:nvSpPr>
          <p:cNvPr id="3" name="TextBox 2">
            <a:extLst>
              <a:ext uri="{FF2B5EF4-FFF2-40B4-BE49-F238E27FC236}">
                <a16:creationId xmlns:a16="http://schemas.microsoft.com/office/drawing/2014/main" id="{EF7E4490-09CF-9BAC-08B2-ACCFA97B4D39}"/>
              </a:ext>
            </a:extLst>
          </p:cNvPr>
          <p:cNvSpPr txBox="1"/>
          <p:nvPr/>
        </p:nvSpPr>
        <p:spPr>
          <a:xfrm>
            <a:off x="8350250" y="3930650"/>
            <a:ext cx="312420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(Zhang et al., 2022)</a:t>
            </a:r>
            <a:endParaRPr lang="en-GB"/>
          </a:p>
        </p:txBody>
      </p:sp>
      <p:pic>
        <p:nvPicPr>
          <p:cNvPr id="5" name="Picture 4">
            <a:extLst>
              <a:ext uri="{FF2B5EF4-FFF2-40B4-BE49-F238E27FC236}">
                <a16:creationId xmlns:a16="http://schemas.microsoft.com/office/drawing/2014/main" id="{4EAC88C9-E24C-6EFA-3D59-14DB1CFA7C8C}"/>
              </a:ext>
            </a:extLst>
          </p:cNvPr>
          <p:cNvPicPr>
            <a:picLocks noChangeAspect="1"/>
          </p:cNvPicPr>
          <p:nvPr/>
        </p:nvPicPr>
        <p:blipFill>
          <a:blip r:embed="rId4"/>
          <a:stretch>
            <a:fillRect/>
          </a:stretch>
        </p:blipFill>
        <p:spPr>
          <a:xfrm>
            <a:off x="79375" y="95250"/>
            <a:ext cx="5124450" cy="5372100"/>
          </a:xfrm>
          <a:prstGeom prst="rect">
            <a:avLst/>
          </a:prstGeom>
        </p:spPr>
      </p:pic>
      <p:sp>
        <p:nvSpPr>
          <p:cNvPr id="8" name="TextBox 7">
            <a:extLst>
              <a:ext uri="{FF2B5EF4-FFF2-40B4-BE49-F238E27FC236}">
                <a16:creationId xmlns:a16="http://schemas.microsoft.com/office/drawing/2014/main" id="{2841B68D-D87B-A8B3-0247-2F324AFBDA2C}"/>
              </a:ext>
            </a:extLst>
          </p:cNvPr>
          <p:cNvSpPr txBox="1"/>
          <p:nvPr/>
        </p:nvSpPr>
        <p:spPr>
          <a:xfrm>
            <a:off x="79375" y="5467350"/>
            <a:ext cx="5203825"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(Freepik, 2023)</a:t>
            </a:r>
            <a:endParaRPr lang="en-GB"/>
          </a:p>
        </p:txBody>
      </p:sp>
    </p:spTree>
    <p:extLst>
      <p:ext uri="{BB962C8B-B14F-4D97-AF65-F5344CB8AC3E}">
        <p14:creationId xmlns:p14="http://schemas.microsoft.com/office/powerpoint/2010/main" val="2010374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517B419E-E974-2CA7-284D-A2FA717FEA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09053"/>
            <a:ext cx="2336801" cy="22099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33FD827-FB37-3FBC-D7AB-E0AD082B1C83}"/>
              </a:ext>
            </a:extLst>
          </p:cNvPr>
          <p:cNvSpPr txBox="1"/>
          <p:nvPr/>
        </p:nvSpPr>
        <p:spPr>
          <a:xfrm>
            <a:off x="215901" y="2603500"/>
            <a:ext cx="325755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(cleanpng.com, 2023)</a:t>
            </a:r>
            <a:endParaRPr lang="en-GB" dirty="0"/>
          </a:p>
        </p:txBody>
      </p:sp>
      <p:pic>
        <p:nvPicPr>
          <p:cNvPr id="6148" name="Picture 4" descr="Hyatt Centric Cambridge Exterior Courtyard">
            <a:extLst>
              <a:ext uri="{FF2B5EF4-FFF2-40B4-BE49-F238E27FC236}">
                <a16:creationId xmlns:a16="http://schemas.microsoft.com/office/drawing/2014/main" id="{B9009D0A-F6C2-88EB-80C9-EB18FBE6A8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5900" y="152400"/>
            <a:ext cx="2952000" cy="1660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FC4565-10AB-3348-4BB2-90656B26AE91}"/>
              </a:ext>
            </a:extLst>
          </p:cNvPr>
          <p:cNvSpPr txBox="1"/>
          <p:nvPr/>
        </p:nvSpPr>
        <p:spPr>
          <a:xfrm>
            <a:off x="9175750" y="622300"/>
            <a:ext cx="2711450" cy="1450501"/>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91BAFC4B-DFF4-754F-2E4E-73557BDD86CA}"/>
              </a:ext>
            </a:extLst>
          </p:cNvPr>
          <p:cNvSpPr txBox="1"/>
          <p:nvPr/>
        </p:nvSpPr>
        <p:spPr>
          <a:xfrm>
            <a:off x="7327900" y="282209"/>
            <a:ext cx="3327400" cy="830997"/>
          </a:xfrm>
          <a:prstGeom prst="rect">
            <a:avLst/>
          </a:prstGeom>
          <a:noFill/>
        </p:spPr>
        <p:txBody>
          <a:bodyPr wrap="square" rtlCol="0">
            <a:spAutoFit/>
          </a:bodyPr>
          <a:lstStyle/>
          <a:p>
            <a:r>
              <a:rPr lang="en-GB" sz="1200" dirty="0">
                <a:effectLst/>
                <a:latin typeface="Arial" panose="020B0604020202020204" pitchFamily="34" charset="0"/>
                <a:ea typeface="DengXian" panose="02010600030101010101" pitchFamily="2" charset="-122"/>
              </a:rPr>
              <a:t>Hyatt Centric Cambridge, hotel leading in sustainable practices, with 80% of the roof space having solar panels, which generates a good portion of the power in the hotel.</a:t>
            </a:r>
            <a:endParaRPr lang="en-GB" sz="1200" dirty="0"/>
          </a:p>
        </p:txBody>
      </p:sp>
      <p:pic>
        <p:nvPicPr>
          <p:cNvPr id="6" name="Picture 5">
            <a:extLst>
              <a:ext uri="{FF2B5EF4-FFF2-40B4-BE49-F238E27FC236}">
                <a16:creationId xmlns:a16="http://schemas.microsoft.com/office/drawing/2014/main" id="{028A3327-7D35-9B45-271D-51B41195E20E}"/>
              </a:ext>
            </a:extLst>
          </p:cNvPr>
          <p:cNvPicPr>
            <a:picLocks noChangeAspect="1"/>
          </p:cNvPicPr>
          <p:nvPr/>
        </p:nvPicPr>
        <p:blipFill>
          <a:blip r:embed="rId5"/>
          <a:stretch>
            <a:fillRect/>
          </a:stretch>
        </p:blipFill>
        <p:spPr>
          <a:xfrm>
            <a:off x="1287541" y="3208575"/>
            <a:ext cx="1697964" cy="1846819"/>
          </a:xfrm>
          <a:prstGeom prst="rect">
            <a:avLst/>
          </a:prstGeom>
        </p:spPr>
      </p:pic>
      <p:sp>
        <p:nvSpPr>
          <p:cNvPr id="7" name="TextBox 6">
            <a:extLst>
              <a:ext uri="{FF2B5EF4-FFF2-40B4-BE49-F238E27FC236}">
                <a16:creationId xmlns:a16="http://schemas.microsoft.com/office/drawing/2014/main" id="{3746A3C5-15AE-7783-2829-C1FC1665FEAF}"/>
              </a:ext>
            </a:extLst>
          </p:cNvPr>
          <p:cNvSpPr txBox="1"/>
          <p:nvPr/>
        </p:nvSpPr>
        <p:spPr>
          <a:xfrm>
            <a:off x="2985505" y="3208575"/>
            <a:ext cx="3040645" cy="1615827"/>
          </a:xfrm>
          <a:prstGeom prst="rect">
            <a:avLst/>
          </a:prstGeom>
          <a:noFill/>
        </p:spPr>
        <p:txBody>
          <a:bodyPr wrap="square" rtlCol="0">
            <a:spAutoFit/>
          </a:bodyPr>
          <a:lstStyle/>
          <a:p>
            <a:r>
              <a:rPr lang="en-GB" sz="1100" dirty="0">
                <a:effectLst/>
                <a:latin typeface="Arial" panose="020B0604020202020204" pitchFamily="34" charset="0"/>
                <a:ea typeface="DengXian" panose="02010600030101010101" pitchFamily="2" charset="-122"/>
              </a:rPr>
              <a:t> Crown Plaza Copenhagen Tower have  solar panels in the façade of the hotel that help power the building, also using a state of art ground water-based heating system, help to be cool in the summer and warm in the winter. Intelligent automatic lighting, water and waste saving measures, and the restaurant serves organic local sourced food, and the atrium is full of air purifying plants.</a:t>
            </a:r>
            <a:endParaRPr lang="en-GB" sz="1100" dirty="0"/>
          </a:p>
        </p:txBody>
      </p:sp>
      <p:sp>
        <p:nvSpPr>
          <p:cNvPr id="8" name="TextBox 7">
            <a:extLst>
              <a:ext uri="{FF2B5EF4-FFF2-40B4-BE49-F238E27FC236}">
                <a16:creationId xmlns:a16="http://schemas.microsoft.com/office/drawing/2014/main" id="{A3D79631-E481-257A-622C-08175007C625}"/>
              </a:ext>
            </a:extLst>
          </p:cNvPr>
          <p:cNvSpPr txBox="1"/>
          <p:nvPr/>
        </p:nvSpPr>
        <p:spPr>
          <a:xfrm>
            <a:off x="1587500" y="5441950"/>
            <a:ext cx="1060450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(Business Case for Sustainable Hotels March 2020 In collaboration with, 2023)</a:t>
            </a:r>
            <a:endParaRPr lang="en-GB" dirty="0"/>
          </a:p>
        </p:txBody>
      </p:sp>
      <p:pic>
        <p:nvPicPr>
          <p:cNvPr id="6150" name="Picture 6" descr="Pullman London St Pancras Hotel &amp; West End Shows 4*">
            <a:extLst>
              <a:ext uri="{FF2B5EF4-FFF2-40B4-BE49-F238E27FC236}">
                <a16:creationId xmlns:a16="http://schemas.microsoft.com/office/drawing/2014/main" id="{F7E85FB0-BFA4-3A47-CC09-E8FC6C54E9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02625" y="2311038"/>
            <a:ext cx="3345557" cy="17054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71C7756-2E4D-10A5-1052-255A45095920}"/>
              </a:ext>
            </a:extLst>
          </p:cNvPr>
          <p:cNvSpPr txBox="1"/>
          <p:nvPr/>
        </p:nvSpPr>
        <p:spPr>
          <a:xfrm>
            <a:off x="7724114" y="4210050"/>
            <a:ext cx="4366286" cy="1107996"/>
          </a:xfrm>
          <a:prstGeom prst="rect">
            <a:avLst/>
          </a:prstGeom>
          <a:noFill/>
        </p:spPr>
        <p:txBody>
          <a:bodyPr wrap="square" rtlCol="0">
            <a:spAutoFit/>
          </a:bodyPr>
          <a:lstStyle/>
          <a:p>
            <a:r>
              <a:rPr lang="en-GB" sz="1100" dirty="0">
                <a:latin typeface="Arial" panose="020B0604020202020204" pitchFamily="34" charset="0"/>
                <a:ea typeface="DengXian" panose="02010600030101010101" pitchFamily="2" charset="-122"/>
              </a:rPr>
              <a:t>T</a:t>
            </a:r>
            <a:r>
              <a:rPr lang="en-GB" sz="1100" dirty="0">
                <a:effectLst/>
                <a:latin typeface="Arial" panose="020B0604020202020204" pitchFamily="34" charset="0"/>
                <a:ea typeface="DengXian" panose="02010600030101010101" pitchFamily="2" charset="-122"/>
              </a:rPr>
              <a:t>he  Pullman London St Pancras in the UK, where the hotel is taking step to avoid food and energy waste, by implementing a smart build management control systems to utilize air conditions, energy and heating according occupancy rate, and same areas use movement detectors for lighting, and beehives in the roof top, with their honey being incorporated into the dishes done in the kitchen.</a:t>
            </a:r>
            <a:endParaRPr lang="en-GB" sz="1100" dirty="0"/>
          </a:p>
        </p:txBody>
      </p:sp>
    </p:spTree>
    <p:extLst>
      <p:ext uri="{BB962C8B-B14F-4D97-AF65-F5344CB8AC3E}">
        <p14:creationId xmlns:p14="http://schemas.microsoft.com/office/powerpoint/2010/main" val="1353808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Responsibility">
            <a:extLst>
              <a:ext uri="{FF2B5EF4-FFF2-40B4-BE49-F238E27FC236}">
                <a16:creationId xmlns:a16="http://schemas.microsoft.com/office/drawing/2014/main" id="{BCF605E2-F9C8-7C23-DD7C-441C90B283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018"/>
            <a:ext cx="12192000" cy="15250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F48FA0-3A8C-BD7F-77DF-73BAAB7E42F6}"/>
              </a:ext>
            </a:extLst>
          </p:cNvPr>
          <p:cNvSpPr txBox="1"/>
          <p:nvPr/>
        </p:nvSpPr>
        <p:spPr>
          <a:xfrm>
            <a:off x="0" y="1173718"/>
            <a:ext cx="222885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(WebRezPro, 2018)</a:t>
            </a:r>
            <a:endParaRPr lang="en-GB" dirty="0"/>
          </a:p>
        </p:txBody>
      </p:sp>
      <p:sp>
        <p:nvSpPr>
          <p:cNvPr id="5" name="TextBox 4">
            <a:extLst>
              <a:ext uri="{FF2B5EF4-FFF2-40B4-BE49-F238E27FC236}">
                <a16:creationId xmlns:a16="http://schemas.microsoft.com/office/drawing/2014/main" id="{1A7BDD3D-6F26-64EA-E52C-6B6A5879477E}"/>
              </a:ext>
            </a:extLst>
          </p:cNvPr>
          <p:cNvSpPr txBox="1"/>
          <p:nvPr/>
        </p:nvSpPr>
        <p:spPr>
          <a:xfrm>
            <a:off x="4127500" y="1092200"/>
            <a:ext cx="3981450" cy="369332"/>
          </a:xfrm>
          <a:prstGeom prst="rect">
            <a:avLst/>
          </a:prstGeom>
          <a:noFill/>
        </p:spPr>
        <p:txBody>
          <a:bodyPr wrap="square" rtlCol="0">
            <a:spAutoFit/>
          </a:bodyPr>
          <a:lstStyle/>
          <a:p>
            <a:r>
              <a:rPr lang="en-GB" dirty="0"/>
              <a:t>Policies and management options </a:t>
            </a:r>
          </a:p>
        </p:txBody>
      </p:sp>
      <p:pic>
        <p:nvPicPr>
          <p:cNvPr id="2052" name="Picture 4" descr="Stakeholder Management - Lean Product Management - AKTIA Solutions">
            <a:extLst>
              <a:ext uri="{FF2B5EF4-FFF2-40B4-BE49-F238E27FC236}">
                <a16:creationId xmlns:a16="http://schemas.microsoft.com/office/drawing/2014/main" id="{DCBEF257-6999-2AE3-4CA0-C7A98F0E3A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3243" y="1901309"/>
            <a:ext cx="3207257" cy="1759982"/>
          </a:xfrm>
          <a:prstGeom prst="rect">
            <a:avLst/>
          </a:prstGeom>
          <a:noFill/>
          <a:extLst>
            <a:ext uri="{909E8E84-426E-40DD-AFC4-6F175D3DCCD1}">
              <a14:hiddenFill xmlns:a14="http://schemas.microsoft.com/office/drawing/2010/main">
                <a:solidFill>
                  <a:srgbClr val="FFFFFF"/>
                </a:solidFill>
              </a14:hiddenFill>
            </a:ext>
          </a:extLst>
        </p:spPr>
      </p:pic>
      <p:sp>
        <p:nvSpPr>
          <p:cNvPr id="6" name="Plus Sign 5">
            <a:extLst>
              <a:ext uri="{FF2B5EF4-FFF2-40B4-BE49-F238E27FC236}">
                <a16:creationId xmlns:a16="http://schemas.microsoft.com/office/drawing/2014/main" id="{58B08393-5F79-1EEA-FD49-59915EF8DFCC}"/>
              </a:ext>
            </a:extLst>
          </p:cNvPr>
          <p:cNvSpPr/>
          <p:nvPr/>
        </p:nvSpPr>
        <p:spPr>
          <a:xfrm>
            <a:off x="4254500" y="2324100"/>
            <a:ext cx="914400" cy="914400"/>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8F8869D-4B41-4792-6F97-4DD4C8C3C1D1}"/>
              </a:ext>
            </a:extLst>
          </p:cNvPr>
          <p:cNvSpPr txBox="1"/>
          <p:nvPr/>
        </p:nvSpPr>
        <p:spPr>
          <a:xfrm>
            <a:off x="1066800" y="3473450"/>
            <a:ext cx="267970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(Chiva, 2020)</a:t>
            </a:r>
            <a:endParaRPr lang="en-GB" dirty="0"/>
          </a:p>
        </p:txBody>
      </p:sp>
      <p:pic>
        <p:nvPicPr>
          <p:cNvPr id="2054" name="Picture 6" descr="Organisational Skills Training Course">
            <a:extLst>
              <a:ext uri="{FF2B5EF4-FFF2-40B4-BE49-F238E27FC236}">
                <a16:creationId xmlns:a16="http://schemas.microsoft.com/office/drawing/2014/main" id="{3FDA718C-15E3-29AB-C890-80FFE8A4C6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45150" y="1901309"/>
            <a:ext cx="2705100" cy="152769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A01DE26-3D86-E37A-5A12-6EED955242E0}"/>
              </a:ext>
            </a:extLst>
          </p:cNvPr>
          <p:cNvSpPr txBox="1"/>
          <p:nvPr/>
        </p:nvSpPr>
        <p:spPr>
          <a:xfrm>
            <a:off x="5740400" y="3473450"/>
            <a:ext cx="280035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(iStudy, 2023)</a:t>
            </a:r>
            <a:endParaRPr lang="en-GB" dirty="0"/>
          </a:p>
        </p:txBody>
      </p:sp>
      <p:sp>
        <p:nvSpPr>
          <p:cNvPr id="9" name="TextBox 8">
            <a:extLst>
              <a:ext uri="{FF2B5EF4-FFF2-40B4-BE49-F238E27FC236}">
                <a16:creationId xmlns:a16="http://schemas.microsoft.com/office/drawing/2014/main" id="{60D9F4B6-2054-80F1-0463-3D564C369AF4}"/>
              </a:ext>
            </a:extLst>
          </p:cNvPr>
          <p:cNvSpPr txBox="1"/>
          <p:nvPr/>
        </p:nvSpPr>
        <p:spPr>
          <a:xfrm>
            <a:off x="1066800" y="4311650"/>
            <a:ext cx="8477250" cy="830997"/>
          </a:xfrm>
          <a:prstGeom prst="rect">
            <a:avLst/>
          </a:prstGeom>
          <a:noFill/>
        </p:spPr>
        <p:txBody>
          <a:bodyPr wrap="square" rtlCol="0">
            <a:spAutoFit/>
          </a:bodyPr>
          <a:lstStyle/>
          <a:p>
            <a:r>
              <a:rPr lang="en-GB" sz="1600" dirty="0"/>
              <a:t>Policies are the way organisations do things , and how they want to achieve them .</a:t>
            </a:r>
          </a:p>
          <a:p>
            <a:r>
              <a:rPr lang="en-GB" sz="1600" dirty="0"/>
              <a:t>Furthermore, organisations should utilize Stakeholder theory </a:t>
            </a:r>
            <a:r>
              <a:rPr lang="en-GB" sz="1600" dirty="0">
                <a:effectLst/>
                <a:latin typeface="Arial" panose="020B0604020202020204" pitchFamily="34" charset="0"/>
                <a:ea typeface="DengXian" panose="02010600030101010101" pitchFamily="2" charset="-122"/>
              </a:rPr>
              <a:t>created in 1983 by Freeman , adding value for all stakeholders.</a:t>
            </a:r>
            <a:endParaRPr lang="en-GB" sz="1600" dirty="0"/>
          </a:p>
        </p:txBody>
      </p:sp>
    </p:spTree>
    <p:extLst>
      <p:ext uri="{BB962C8B-B14F-4D97-AF65-F5344CB8AC3E}">
        <p14:creationId xmlns:p14="http://schemas.microsoft.com/office/powerpoint/2010/main" val="1766547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15248C23-913D-B61B-3A4B-2DAF4849C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14" y="273050"/>
            <a:ext cx="3303574" cy="50482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99BCCF0-D61C-CE4C-03FB-F90664FD8768}"/>
              </a:ext>
            </a:extLst>
          </p:cNvPr>
          <p:cNvSpPr txBox="1"/>
          <p:nvPr/>
        </p:nvSpPr>
        <p:spPr>
          <a:xfrm>
            <a:off x="165100" y="5397500"/>
            <a:ext cx="360045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 (says, 2019)</a:t>
            </a:r>
            <a:endParaRPr lang="en-GB" dirty="0"/>
          </a:p>
        </p:txBody>
      </p:sp>
      <p:sp>
        <p:nvSpPr>
          <p:cNvPr id="3" name="TextBox 2">
            <a:extLst>
              <a:ext uri="{FF2B5EF4-FFF2-40B4-BE49-F238E27FC236}">
                <a16:creationId xmlns:a16="http://schemas.microsoft.com/office/drawing/2014/main" id="{AA40DF53-1C02-DFBF-3570-84E1078C4F67}"/>
              </a:ext>
            </a:extLst>
          </p:cNvPr>
          <p:cNvSpPr txBox="1"/>
          <p:nvPr/>
        </p:nvSpPr>
        <p:spPr>
          <a:xfrm>
            <a:off x="3460750" y="361950"/>
            <a:ext cx="6705600" cy="3366434"/>
          </a:xfrm>
          <a:prstGeom prst="rect">
            <a:avLst/>
          </a:prstGeom>
          <a:noFill/>
        </p:spPr>
        <p:txBody>
          <a:bodyPr wrap="square" rtlCol="0">
            <a:spAutoFit/>
          </a:bodyPr>
          <a:lstStyle/>
          <a:p>
            <a:pPr algn="just" fontAlgn="base">
              <a:lnSpc>
                <a:spcPct val="150000"/>
              </a:lnSpc>
              <a:spcAft>
                <a:spcPts val="800"/>
              </a:spcAft>
            </a:pPr>
            <a:r>
              <a:rPr lang="en-GB" sz="1800" b="1" kern="150" dirty="0">
                <a:solidFill>
                  <a:srgbClr val="00B050"/>
                </a:solidFill>
                <a:effectLst/>
                <a:latin typeface="Arial" panose="020B0604020202020204" pitchFamily="34" charset="0"/>
                <a:ea typeface="DengXian" panose="02010600030101010101" pitchFamily="2" charset="-122"/>
                <a:cs typeface="Times New Roman" panose="02020603050405020304" pitchFamily="18" charset="0"/>
              </a:rPr>
              <a:t>1-</a:t>
            </a:r>
            <a:r>
              <a:rPr lang="en-GB" sz="1800" kern="150" dirty="0">
                <a:effectLst/>
                <a:latin typeface="Arial" panose="020B0604020202020204" pitchFamily="34" charset="0"/>
                <a:ea typeface="DengXian" panose="02010600030101010101" pitchFamily="2" charset="-122"/>
                <a:cs typeface="Times New Roman" panose="02020603050405020304" pitchFamily="18" charset="0"/>
              </a:rPr>
              <a:t>It is crucial that hotels start using renewable energies to     reduce costs on electricity bills and help the environment. </a:t>
            </a:r>
            <a:endParaRPr lang="en-GB" sz="1800" kern="150" dirty="0">
              <a:effectLst/>
              <a:latin typeface="Calibri" panose="020F0502020204030204" pitchFamily="34" charset="0"/>
              <a:ea typeface="DengXian" panose="02010600030101010101" pitchFamily="2" charset="-122"/>
              <a:cs typeface="Times New Roman" panose="02020603050405020304" pitchFamily="18" charset="0"/>
            </a:endParaRPr>
          </a:p>
          <a:p>
            <a:pPr algn="just" fontAlgn="base">
              <a:lnSpc>
                <a:spcPct val="150000"/>
              </a:lnSpc>
              <a:spcAft>
                <a:spcPts val="800"/>
              </a:spcAft>
            </a:pPr>
            <a:r>
              <a:rPr lang="en-GB" sz="1800" b="1" kern="150" dirty="0">
                <a:solidFill>
                  <a:srgbClr val="00B050"/>
                </a:solidFill>
                <a:effectLst/>
                <a:latin typeface="Arial" panose="020B0604020202020204" pitchFamily="34" charset="0"/>
                <a:ea typeface="DengXian" panose="02010600030101010101" pitchFamily="2" charset="-122"/>
                <a:cs typeface="Times New Roman" panose="02020603050405020304" pitchFamily="18" charset="0"/>
              </a:rPr>
              <a:t>2-</a:t>
            </a:r>
            <a:r>
              <a:rPr lang="en-GB" sz="1800" kern="150" dirty="0">
                <a:effectLst/>
                <a:latin typeface="Arial" panose="020B0604020202020204" pitchFamily="34" charset="0"/>
                <a:ea typeface="DengXian" panose="02010600030101010101" pitchFamily="2" charset="-122"/>
                <a:cs typeface="Times New Roman" panose="02020603050405020304" pitchFamily="18" charset="0"/>
              </a:rPr>
              <a:t> Adopting a smart room system, the hotel can reduce their     bill.</a:t>
            </a:r>
            <a:endParaRPr lang="en-GB" kern="150" dirty="0">
              <a:latin typeface="Calibri" panose="020F0502020204030204" pitchFamily="34" charset="0"/>
              <a:ea typeface="DengXian" panose="02010600030101010101" pitchFamily="2" charset="-122"/>
              <a:cs typeface="Times New Roman" panose="02020603050405020304" pitchFamily="18" charset="0"/>
            </a:endParaRPr>
          </a:p>
          <a:p>
            <a:pPr algn="just" fontAlgn="base">
              <a:lnSpc>
                <a:spcPct val="150000"/>
              </a:lnSpc>
              <a:spcAft>
                <a:spcPts val="800"/>
              </a:spcAft>
            </a:pPr>
            <a:r>
              <a:rPr lang="en-GB" sz="1800" b="1" kern="150" dirty="0">
                <a:solidFill>
                  <a:srgbClr val="00B050"/>
                </a:solidFill>
                <a:effectLst/>
                <a:latin typeface="Arial" panose="020B0604020202020204" pitchFamily="34" charset="0"/>
                <a:ea typeface="DengXian" panose="02010600030101010101" pitchFamily="2" charset="-122"/>
                <a:cs typeface="Times New Roman" panose="02020603050405020304" pitchFamily="18" charset="0"/>
              </a:rPr>
              <a:t>3-</a:t>
            </a:r>
            <a:r>
              <a:rPr lang="en-GB" sz="1800" kern="150" dirty="0">
                <a:effectLst/>
                <a:latin typeface="Arial" panose="020B0604020202020204" pitchFamily="34" charset="0"/>
                <a:ea typeface="DengXian" panose="02010600030101010101" pitchFamily="2" charset="-122"/>
                <a:cs typeface="Times New Roman" panose="02020603050405020304" pitchFamily="18" charset="0"/>
              </a:rPr>
              <a:t> Be transparent. </a:t>
            </a:r>
            <a:endParaRPr lang="en-GB" sz="1800" kern="150" dirty="0">
              <a:effectLst/>
              <a:latin typeface="Calibri" panose="020F0502020204030204" pitchFamily="34" charset="0"/>
              <a:ea typeface="DengXian" panose="02010600030101010101" pitchFamily="2" charset="-122"/>
              <a:cs typeface="Times New Roman" panose="02020603050405020304" pitchFamily="18" charset="0"/>
            </a:endParaRPr>
          </a:p>
          <a:p>
            <a:pPr algn="just" fontAlgn="base">
              <a:lnSpc>
                <a:spcPct val="150000"/>
              </a:lnSpc>
              <a:spcAft>
                <a:spcPts val="800"/>
              </a:spcAft>
            </a:pPr>
            <a:r>
              <a:rPr lang="en-GB" sz="1800" b="1" kern="150" dirty="0">
                <a:solidFill>
                  <a:srgbClr val="00B050"/>
                </a:solidFill>
                <a:effectLst/>
                <a:latin typeface="Arial" panose="020B0604020202020204" pitchFamily="34" charset="0"/>
                <a:ea typeface="DengXian" panose="02010600030101010101" pitchFamily="2" charset="-122"/>
                <a:cs typeface="Times New Roman" panose="02020603050405020304" pitchFamily="18" charset="0"/>
              </a:rPr>
              <a:t>4-</a:t>
            </a:r>
            <a:r>
              <a:rPr lang="en-GB" sz="1800" kern="150" dirty="0">
                <a:effectLst/>
                <a:latin typeface="Arial" panose="020B0604020202020204" pitchFamily="34" charset="0"/>
                <a:ea typeface="DengXian" panose="02010600030101010101" pitchFamily="2" charset="-122"/>
                <a:cs typeface="Times New Roman" panose="02020603050405020304" pitchFamily="18" charset="0"/>
              </a:rPr>
              <a:t> Introduce incentives to achieve energy efficiency.</a:t>
            </a:r>
            <a:endParaRPr lang="en-GB" sz="1800" kern="150" dirty="0">
              <a:effectLst/>
              <a:latin typeface="Calibri" panose="020F0502020204030204" pitchFamily="34" charset="0"/>
              <a:ea typeface="DengXian" panose="02010600030101010101" pitchFamily="2" charset="-122"/>
              <a:cs typeface="Times New Roman" panose="02020603050405020304" pitchFamily="18" charset="0"/>
            </a:endParaRPr>
          </a:p>
          <a:p>
            <a:pPr algn="just" fontAlgn="base">
              <a:lnSpc>
                <a:spcPct val="150000"/>
              </a:lnSpc>
              <a:spcAft>
                <a:spcPts val="800"/>
              </a:spcAft>
            </a:pPr>
            <a:r>
              <a:rPr lang="en-GB" sz="1800" b="1" kern="150" dirty="0">
                <a:solidFill>
                  <a:srgbClr val="00B050"/>
                </a:solidFill>
                <a:effectLst/>
                <a:latin typeface="Arial" panose="020B0604020202020204" pitchFamily="34" charset="0"/>
                <a:ea typeface="DengXian" panose="02010600030101010101" pitchFamily="2" charset="-122"/>
                <a:cs typeface="Times New Roman" panose="02020603050405020304" pitchFamily="18" charset="0"/>
              </a:rPr>
              <a:t>5-</a:t>
            </a:r>
            <a:r>
              <a:rPr lang="en-GB" sz="1800" kern="150" dirty="0">
                <a:effectLst/>
                <a:latin typeface="Arial" panose="020B0604020202020204" pitchFamily="34" charset="0"/>
                <a:ea typeface="DengXian" panose="02010600030101010101" pitchFamily="2" charset="-122"/>
                <a:cs typeface="Times New Roman" panose="02020603050405020304" pitchFamily="18" charset="0"/>
              </a:rPr>
              <a:t> Tackle social acceptance from all stakeholders. </a:t>
            </a:r>
            <a:endParaRPr lang="en-GB" kern="150" dirty="0">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024960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Reference List – Sustainability group guide">
            <a:extLst>
              <a:ext uri="{FF2B5EF4-FFF2-40B4-BE49-F238E27FC236}">
                <a16:creationId xmlns:a16="http://schemas.microsoft.com/office/drawing/2014/main" id="{6B35EE65-9106-8241-2A47-B9917F1296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84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3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EE2F9C-AD2D-2E34-FCC7-0907C43C77FC}"/>
              </a:ext>
            </a:extLst>
          </p:cNvPr>
          <p:cNvSpPr txBox="1"/>
          <p:nvPr/>
        </p:nvSpPr>
        <p:spPr>
          <a:xfrm>
            <a:off x="63500" y="196850"/>
            <a:ext cx="10280650" cy="5451557"/>
          </a:xfrm>
          <a:prstGeom prst="rect">
            <a:avLst/>
          </a:prstGeom>
          <a:noFill/>
        </p:spPr>
        <p:txBody>
          <a:bodyPr wrap="square" rtlCol="0">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Anon, (2023). Thank You! – Energy Link International.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https://energylinkinternational.com/2021/01/01/thank-you/</a:t>
            </a:r>
            <a:r>
              <a:rPr lang="en-GB" sz="1200" dirty="0">
                <a:effectLst/>
                <a:latin typeface="Arial" panose="020B0604020202020204" pitchFamily="34" charset="0"/>
                <a:ea typeface="Calibri" panose="020F0502020204030204" pitchFamily="34" charset="0"/>
                <a:cs typeface="Arial" panose="020B0604020202020204" pitchFamily="34" charset="0"/>
              </a:rPr>
              <a:t>  [Accessed 4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Business Case for Sustainable Hotels March 2020 In collaboration with. (2023).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https://sustainablehospitalityalliance.org/wp-content/uploads/2020/05/Business-Case-for-Sustainable-Hotels.pdf</a:t>
            </a:r>
            <a:r>
              <a:rPr lang="en-GB" sz="1200" dirty="0">
                <a:effectLst/>
                <a:latin typeface="Arial" panose="020B0604020202020204" pitchFamily="34" charset="0"/>
                <a:ea typeface="Calibri" panose="020F0502020204030204" pitchFamily="34" charset="0"/>
                <a:cs typeface="Arial" panose="020B0604020202020204" pitchFamily="34" charset="0"/>
              </a:rPr>
              <a:t>. [ Accessed 1 Nov.2023].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Chiva, G. (2020). Stakeholder Management Is Not What You Think. [online] Aktia Solutions.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https://aktiasolutions.com/stakeholder-management-is-not-what-you-think/</a:t>
            </a:r>
            <a:r>
              <a:rPr lang="en-GB" sz="1200" dirty="0">
                <a:effectLst/>
                <a:latin typeface="Arial" panose="020B0604020202020204" pitchFamily="34" charset="0"/>
                <a:ea typeface="Calibri" panose="020F0502020204030204" pitchFamily="34" charset="0"/>
                <a:cs typeface="Arial" panose="020B0604020202020204" pitchFamily="34" charset="0"/>
              </a:rPr>
              <a:t>. [ Accessed 1 Nov.2023]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cleanpng.com. (2023). Study Cartoon - Unlimited Download. cleanpng.com.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https://www.cleanpng.com/png-case-study-strategy-content-marketing-stock-photog-2277940/</a:t>
            </a:r>
            <a:r>
              <a:rPr lang="en-GB" sz="1200" dirty="0">
                <a:effectLst/>
                <a:latin typeface="Arial" panose="020B0604020202020204" pitchFamily="34" charset="0"/>
                <a:ea typeface="Calibri" panose="020F0502020204030204" pitchFamily="34" charset="0"/>
                <a:cs typeface="Arial" panose="020B0604020202020204" pitchFamily="34" charset="0"/>
              </a:rPr>
              <a:t>  [Accessed 4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Freepik. (2023). Solar Panel Cartoon Images - Free Download on Freepik.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https://www.freepik.com/free-photos-vectors/solar-panel-cartoon</a:t>
            </a:r>
            <a:r>
              <a:rPr lang="en-GB" sz="1200" dirty="0">
                <a:effectLst/>
                <a:latin typeface="Arial" panose="020B0604020202020204" pitchFamily="34" charset="0"/>
                <a:ea typeface="Calibri" panose="020F0502020204030204" pitchFamily="34" charset="0"/>
                <a:cs typeface="Arial" panose="020B0604020202020204" pitchFamily="34" charset="0"/>
              </a:rPr>
              <a:t>  [Accessed 4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iStudy (n.d.). Organisational Skills Training Course. [online] iStudy.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https://www.istudy.org.uk/course/organisational-skills-training-course/</a:t>
            </a:r>
            <a:r>
              <a:rPr lang="en-GB" sz="1200" dirty="0">
                <a:effectLst/>
                <a:latin typeface="Arial" panose="020B0604020202020204" pitchFamily="34" charset="0"/>
                <a:ea typeface="Calibri" panose="020F0502020204030204" pitchFamily="34" charset="0"/>
                <a:cs typeface="Arial" panose="020B0604020202020204" pitchFamily="34" charset="0"/>
              </a:rPr>
              <a:t>. [ Accessed 2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Lewin, J. (2019). Put Your PESTEL to the Mettle. [online] Cayenne Consulting.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https://www.caycon.com/blog/put-your-pestel-to-the-mettle</a:t>
            </a:r>
            <a:r>
              <a:rPr lang="en-GB" sz="1200" dirty="0">
                <a:effectLst/>
                <a:latin typeface="Arial" panose="020B0604020202020204" pitchFamily="34" charset="0"/>
                <a:ea typeface="Calibri" panose="020F0502020204030204" pitchFamily="34" charset="0"/>
                <a:cs typeface="Arial" panose="020B0604020202020204" pitchFamily="34" charset="0"/>
              </a:rPr>
              <a:t>. [ Accessed 2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McPhee, E. (2023). Is Now the Time for Your Home to Switch to Renewable Energy | Nanny McPhee.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https://www.nannymcphee.co.uk/is-now-the-time-for-your-home-to-switch-to-renewable-energy/</a:t>
            </a:r>
            <a:r>
              <a:rPr lang="en-GB" sz="1200" dirty="0">
                <a:effectLst/>
                <a:latin typeface="Arial" panose="020B0604020202020204" pitchFamily="34" charset="0"/>
                <a:ea typeface="Calibri" panose="020F0502020204030204" pitchFamily="34" charset="0"/>
                <a:cs typeface="Arial" panose="020B0604020202020204" pitchFamily="34" charset="0"/>
              </a:rPr>
              <a:t>. [ Accessed 1 Nov.2023]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MGX. (2021). The Advantages and Disadvantages of Printing on Plastics.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https://mgxdigital.com/advantages-and-disadvantages-of-printing-plastics/</a:t>
            </a:r>
            <a:r>
              <a:rPr lang="en-GB" sz="1200" dirty="0">
                <a:effectLst/>
                <a:latin typeface="Arial" panose="020B0604020202020204" pitchFamily="34" charset="0"/>
                <a:ea typeface="Calibri" panose="020F0502020204030204" pitchFamily="34" charset="0"/>
                <a:cs typeface="Arial" panose="020B0604020202020204" pitchFamily="34" charset="0"/>
              </a:rPr>
              <a:t>. [ Accessed 2 Nov.2023].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Morch, A. (2023). Greening the Hospitality Industry: Implementing Renewable Energy in Hotels. [online] Are Morch, Digital Transformation Coach.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https://aremorch.com/greening-the-hospitality-industry-implementing-renewable-energy-in-hotels/</a:t>
            </a:r>
            <a:r>
              <a:rPr lang="en-GB" sz="1200" dirty="0">
                <a:effectLst/>
                <a:latin typeface="Arial" panose="020B0604020202020204" pitchFamily="34" charset="0"/>
                <a:ea typeface="Calibri" panose="020F0502020204030204" pitchFamily="34" charset="0"/>
                <a:cs typeface="Arial" panose="020B0604020202020204" pitchFamily="34" charset="0"/>
              </a:rPr>
              <a:t>. [ Accessed 1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Report, A. (2022). Expert Advocates Cost Efficiency for Hospitality Entrepreneurs.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https://leadership.ng/expert-advocates-cost-efficiency-for-hospitality-entrepreneurs/</a:t>
            </a:r>
            <a:r>
              <a:rPr lang="en-GB" sz="1200" dirty="0">
                <a:effectLst/>
                <a:latin typeface="Arial" panose="020B0604020202020204" pitchFamily="34" charset="0"/>
                <a:ea typeface="Calibri" panose="020F0502020204030204" pitchFamily="34" charset="0"/>
                <a:cs typeface="Arial" panose="020B0604020202020204" pitchFamily="34" charset="0"/>
              </a:rPr>
              <a:t>  [Accessed 3 Nov. 2023].</a:t>
            </a:r>
          </a:p>
        </p:txBody>
      </p:sp>
    </p:spTree>
    <p:extLst>
      <p:ext uri="{BB962C8B-B14F-4D97-AF65-F5344CB8AC3E}">
        <p14:creationId xmlns:p14="http://schemas.microsoft.com/office/powerpoint/2010/main" val="3894930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31477E-443A-B1E4-4CAC-AA36E9222C2F}"/>
              </a:ext>
            </a:extLst>
          </p:cNvPr>
          <p:cNvSpPr txBox="1"/>
          <p:nvPr/>
        </p:nvSpPr>
        <p:spPr>
          <a:xfrm>
            <a:off x="57150" y="95250"/>
            <a:ext cx="10750550" cy="4453207"/>
          </a:xfrm>
          <a:prstGeom prst="rect">
            <a:avLst/>
          </a:prstGeom>
          <a:noFill/>
        </p:spPr>
        <p:txBody>
          <a:bodyPr wrap="square" rtlCol="0">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says, P.R. (2019). Recommendations of the High-Level Committee on CSR. [online] Centre for Advancement of Philanthropy.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https://capindia.in/recommendations-of-the-high-level-committee-on-csr</a:t>
            </a:r>
            <a:r>
              <a:rPr lang="en-GB" sz="1200" dirty="0">
                <a:effectLst/>
                <a:latin typeface="Arial" panose="020B0604020202020204" pitchFamily="34" charset="0"/>
                <a:ea typeface="Calibri" panose="020F0502020204030204" pitchFamily="34" charset="0"/>
                <a:cs typeface="Arial" panose="020B0604020202020204" pitchFamily="34" charset="0"/>
              </a:rPr>
              <a:t>  [Accessed 4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Studocu. (2022). CH 3 - Chapter Three "External Analysis: Industry Structure, Competitive Forces, and.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https://www.studocu.com/en-us/document/sacred-heart-university/strategic-management/ch-3-chapter-three-external-analysis-industry-structure-competitive-forces-and/34940491</a:t>
            </a:r>
            <a:r>
              <a:rPr lang="en-GB" sz="1200" dirty="0">
                <a:effectLst/>
                <a:latin typeface="Arial" panose="020B0604020202020204" pitchFamily="34" charset="0"/>
                <a:ea typeface="Calibri" panose="020F0502020204030204" pitchFamily="34" charset="0"/>
                <a:cs typeface="Arial" panose="020B0604020202020204" pitchFamily="34" charset="0"/>
              </a:rPr>
              <a:t>  [Accessed 3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Vecteezy. (2023). Download Free Vectors, Clipart Graphics, Vector Art &amp; Design Templates.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https://www.vecteezy.com/free-vector/welcome</a:t>
            </a:r>
            <a:r>
              <a:rPr lang="en-GB" sz="1200" dirty="0">
                <a:effectLst/>
                <a:latin typeface="Arial" panose="020B0604020202020204" pitchFamily="34" charset="0"/>
                <a:ea typeface="Calibri" panose="020F0502020204030204" pitchFamily="34" charset="0"/>
                <a:cs typeface="Arial" panose="020B0604020202020204" pitchFamily="34" charset="0"/>
              </a:rPr>
              <a:t>  [Accessed 3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VPG (2023). Pullman London St Pancras Hotel &amp; West End Shows 4* Take a look at this great holiday offer on Voyage Privé! [online] www.voyage-prive.co.uk.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https://www.voyage-prive.co.uk/ppl/holidays-united-kingdom-london-pullman-london-st-pancras-hotel-west-end-shows/51194/avis</a:t>
            </a:r>
            <a:r>
              <a:rPr lang="en-GB" sz="1200" dirty="0">
                <a:effectLst/>
                <a:latin typeface="Arial" panose="020B0604020202020204" pitchFamily="34" charset="0"/>
                <a:ea typeface="Calibri" panose="020F0502020204030204" pitchFamily="34" charset="0"/>
                <a:cs typeface="Arial" panose="020B0604020202020204" pitchFamily="34" charset="0"/>
              </a:rPr>
              <a:t>  [Accessed 4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WebRezPro. (2018). Social Responsibility in the Hospitality Industry: What You Can Do and Why You Should.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https://webrezpro.com/social-responsibility-in-the-hospitality-industry-what-you-can-do-and-why-you-should/</a:t>
            </a:r>
            <a:r>
              <a:rPr lang="en-GB" sz="1200" dirty="0">
                <a:effectLst/>
                <a:latin typeface="Arial" panose="020B0604020202020204" pitchFamily="34" charset="0"/>
                <a:ea typeface="Calibri" panose="020F0502020204030204" pitchFamily="34" charset="0"/>
                <a:cs typeface="Arial" panose="020B0604020202020204" pitchFamily="34" charset="0"/>
              </a:rPr>
              <a:t>. [ Accessed 2 Nov.2023].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www.youtube.com. (2023). What are renewable energies? | Sustainability. [online]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https://www.youtube.com/watch?v=Bkow2fDy5KY&amp;t=78s</a:t>
            </a:r>
            <a:r>
              <a:rPr lang="en-GB" sz="1200" dirty="0">
                <a:effectLst/>
                <a:latin typeface="Arial" panose="020B0604020202020204" pitchFamily="34" charset="0"/>
                <a:ea typeface="Calibri" panose="020F0502020204030204" pitchFamily="34" charset="0"/>
                <a:cs typeface="Arial" panose="020B0604020202020204" pitchFamily="34" charset="0"/>
              </a:rPr>
              <a:t>  [Accessed 3 Nov. 2023].</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Zhang, S., </a:t>
            </a:r>
            <a:r>
              <a:rPr lang="en-GB" sz="1200" dirty="0" err="1">
                <a:effectLst/>
                <a:latin typeface="Arial" panose="020B0604020202020204" pitchFamily="34" charset="0"/>
                <a:ea typeface="Calibri" panose="020F0502020204030204" pitchFamily="34" charset="0"/>
                <a:cs typeface="Arial" panose="020B0604020202020204" pitchFamily="34" charset="0"/>
              </a:rPr>
              <a:t>Ocłoń</a:t>
            </a:r>
            <a:r>
              <a:rPr lang="en-GB" sz="1200" dirty="0">
                <a:effectLst/>
                <a:latin typeface="Arial" panose="020B0604020202020204" pitchFamily="34" charset="0"/>
                <a:ea typeface="Calibri" panose="020F0502020204030204" pitchFamily="34" charset="0"/>
                <a:cs typeface="Arial" panose="020B0604020202020204" pitchFamily="34" charset="0"/>
              </a:rPr>
              <a:t>, P., </a:t>
            </a:r>
            <a:r>
              <a:rPr lang="en-GB" sz="1200" dirty="0" err="1">
                <a:effectLst/>
                <a:latin typeface="Arial" panose="020B0604020202020204" pitchFamily="34" charset="0"/>
                <a:ea typeface="Calibri" panose="020F0502020204030204" pitchFamily="34" charset="0"/>
                <a:cs typeface="Arial" panose="020B0604020202020204" pitchFamily="34" charset="0"/>
              </a:rPr>
              <a:t>Klemeš</a:t>
            </a:r>
            <a:r>
              <a:rPr lang="en-GB" sz="1200" dirty="0">
                <a:effectLst/>
                <a:latin typeface="Arial" panose="020B0604020202020204" pitchFamily="34" charset="0"/>
                <a:ea typeface="Calibri" panose="020F0502020204030204" pitchFamily="34" charset="0"/>
                <a:cs typeface="Arial" panose="020B0604020202020204" pitchFamily="34" charset="0"/>
              </a:rPr>
              <a:t>, J.J., </a:t>
            </a:r>
            <a:r>
              <a:rPr lang="en-GB" sz="1200" dirty="0" err="1">
                <a:effectLst/>
                <a:latin typeface="Arial" panose="020B0604020202020204" pitchFamily="34" charset="0"/>
                <a:ea typeface="Calibri" panose="020F0502020204030204" pitchFamily="34" charset="0"/>
                <a:cs typeface="Arial" panose="020B0604020202020204" pitchFamily="34" charset="0"/>
              </a:rPr>
              <a:t>Michorczyk</a:t>
            </a:r>
            <a:r>
              <a:rPr lang="en-GB" sz="1200" dirty="0">
                <a:effectLst/>
                <a:latin typeface="Arial" panose="020B0604020202020204" pitchFamily="34" charset="0"/>
                <a:ea typeface="Calibri" panose="020F0502020204030204" pitchFamily="34" charset="0"/>
                <a:cs typeface="Arial" panose="020B0604020202020204" pitchFamily="34" charset="0"/>
              </a:rPr>
              <a:t>, P., </a:t>
            </a:r>
            <a:r>
              <a:rPr lang="en-GB" sz="1200" dirty="0" err="1">
                <a:effectLst/>
                <a:latin typeface="Arial" panose="020B0604020202020204" pitchFamily="34" charset="0"/>
                <a:ea typeface="Calibri" panose="020F0502020204030204" pitchFamily="34" charset="0"/>
                <a:cs typeface="Arial" panose="020B0604020202020204" pitchFamily="34" charset="0"/>
              </a:rPr>
              <a:t>Pielichowska</a:t>
            </a:r>
            <a:r>
              <a:rPr lang="en-GB" sz="1200" dirty="0">
                <a:effectLst/>
                <a:latin typeface="Arial" panose="020B0604020202020204" pitchFamily="34" charset="0"/>
                <a:ea typeface="Calibri" panose="020F0502020204030204" pitchFamily="34" charset="0"/>
                <a:cs typeface="Arial" panose="020B0604020202020204" pitchFamily="34" charset="0"/>
              </a:rPr>
              <a:t>, K. and </a:t>
            </a:r>
            <a:r>
              <a:rPr lang="en-GB" sz="1200" dirty="0" err="1">
                <a:effectLst/>
                <a:latin typeface="Arial" panose="020B0604020202020204" pitchFamily="34" charset="0"/>
                <a:ea typeface="Calibri" panose="020F0502020204030204" pitchFamily="34" charset="0"/>
                <a:cs typeface="Arial" panose="020B0604020202020204" pitchFamily="34" charset="0"/>
              </a:rPr>
              <a:t>Pielichowski</a:t>
            </a:r>
            <a:r>
              <a:rPr lang="en-GB" sz="1200" dirty="0">
                <a:effectLst/>
                <a:latin typeface="Arial" panose="020B0604020202020204" pitchFamily="34" charset="0"/>
                <a:ea typeface="Calibri" panose="020F0502020204030204" pitchFamily="34" charset="0"/>
                <a:cs typeface="Arial" panose="020B0604020202020204" pitchFamily="34" charset="0"/>
              </a:rPr>
              <a:t>, K. (2022). Renewable energy systems for building heating, cooling, and electricity production with thermal energy storage. Renewable and Sustainable Energy Reviews, [online] 165, p.112560. doi: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https://doi.org/10.1016/j.rser.2022.112560</a:t>
            </a:r>
            <a:r>
              <a:rPr lang="en-GB" sz="1200" dirty="0">
                <a:effectLst/>
                <a:latin typeface="Arial" panose="020B0604020202020204" pitchFamily="34" charset="0"/>
                <a:ea typeface="Calibri" panose="020F0502020204030204" pitchFamily="34" charset="0"/>
                <a:cs typeface="Arial" panose="020B0604020202020204" pitchFamily="34" charset="0"/>
              </a:rPr>
              <a:t>. [ Accessed 2 Nov.2023].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506980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900C3325-97BC-F92A-86B5-4CA1BF42F3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0" y="184150"/>
            <a:ext cx="12014200" cy="55625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828F0B1-8AFF-B910-DAF6-3B6AA2CADD34}"/>
              </a:ext>
            </a:extLst>
          </p:cNvPr>
          <p:cNvSpPr txBox="1"/>
          <p:nvPr/>
        </p:nvSpPr>
        <p:spPr>
          <a:xfrm>
            <a:off x="9232900" y="5378450"/>
            <a:ext cx="2832100"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(Anon, 2023)</a:t>
            </a:r>
            <a:endParaRPr lang="en-GB"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32BBAC-3698-4F05-9D8E-6B64CA681E85}">
  <ds:schemaRefs>
    <ds:schemaRef ds:uri="http://schemas.openxmlformats.org/package/2006/metadata/core-properties"/>
    <ds:schemaRef ds:uri="http://schemas.microsoft.com/office/2006/documentManagement/types"/>
    <ds:schemaRef ds:uri="http://schemas.microsoft.com/office/infopath/2007/PartnerControls"/>
    <ds:schemaRef ds:uri="74243a2f-f39c-4e43-9810-58f2f548e0d4"/>
    <ds:schemaRef ds:uri="32cf4773-4f40-40c5-b712-949156571374"/>
    <ds:schemaRef ds:uri="http://purl.org/dc/elements/1.1/"/>
    <ds:schemaRef ds:uri="http://schemas.microsoft.com/office/2006/metadata/properties"/>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1652</TotalTime>
  <Words>1276</Words>
  <Application>Microsoft Office PowerPoint</Application>
  <PresentationFormat>Widescreen</PresentationFormat>
  <Paragraphs>73</Paragraphs>
  <Slides>15</Slides>
  <Notes>14</Notes>
  <HiddenSlides>0</HiddenSlides>
  <MMClips>1</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15</vt:i4>
      </vt:variant>
    </vt:vector>
  </HeadingPairs>
  <TitlesOfParts>
    <vt:vector size="27" baseType="lpstr">
      <vt:lpstr>Arial</vt:lpstr>
      <vt:lpstr>Calibri</vt:lpstr>
      <vt:lpstr>Calibri Light</vt:lpstr>
      <vt:lpstr>Symbol</vt:lpstr>
      <vt:lpstr>Title Slide 1</vt:lpstr>
      <vt:lpstr>Sub Title 1</vt:lpstr>
      <vt:lpstr>1_Text Break Info Slide 2</vt:lpstr>
      <vt:lpstr>1_Title Slide 1</vt:lpstr>
      <vt:lpstr>Text 1</vt:lpstr>
      <vt:lpstr>Theme1</vt:lpstr>
      <vt:lpstr>Theme4</vt:lpstr>
      <vt:lpstr>Theme3</vt:lpstr>
      <vt:lpstr>Contemporary Themes in the Hotel and Hospitality Sector (BMIH6001)  By Sandra Poupino 2018518 Lecture Giulia Chifari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Sandra Poupino (2018518)</cp:lastModifiedBy>
  <cp:revision>17</cp:revision>
  <dcterms:created xsi:type="dcterms:W3CDTF">2023-01-31T21:01:37Z</dcterms:created>
  <dcterms:modified xsi:type="dcterms:W3CDTF">2023-11-04T18:43:48Z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