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1" r:id="rId1"/>
  </p:sldMasterIdLst>
  <p:notesMasterIdLst>
    <p:notesMasterId r:id="rId23"/>
  </p:notesMasterIdLst>
  <p:sldIdLst>
    <p:sldId id="256" r:id="rId2"/>
    <p:sldId id="257" r:id="rId3"/>
    <p:sldId id="258" r:id="rId4"/>
    <p:sldId id="259" r:id="rId5"/>
    <p:sldId id="260" r:id="rId6"/>
    <p:sldId id="261" r:id="rId7"/>
    <p:sldId id="262" r:id="rId8"/>
    <p:sldId id="263" r:id="rId9"/>
    <p:sldId id="265" r:id="rId10"/>
    <p:sldId id="266" r:id="rId11"/>
    <p:sldId id="280" r:id="rId12"/>
    <p:sldId id="281" r:id="rId13"/>
    <p:sldId id="273" r:id="rId14"/>
    <p:sldId id="267" r:id="rId15"/>
    <p:sldId id="268" r:id="rId16"/>
    <p:sldId id="269" r:id="rId17"/>
    <p:sldId id="270" r:id="rId18"/>
    <p:sldId id="271" r:id="rId19"/>
    <p:sldId id="272" r:id="rId20"/>
    <p:sldId id="274" r:id="rId21"/>
    <p:sldId id="28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il Parker" initials="GP" lastIdx="2" clrIdx="0">
    <p:extLst>
      <p:ext uri="{19B8F6BF-5375-455C-9EA6-DF929625EA0E}">
        <p15:presenceInfo xmlns:p15="http://schemas.microsoft.com/office/powerpoint/2012/main" userId="S::gail.parker@uwtsd.ac.uk::959ee3c1-68b4-4b97-bc33-867b656275f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3-11T11:31:33.983"/>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3-11T11:33:22.442"/>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3-11T11:33:43.592"/>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4C4E73-61FE-4ADF-956C-4CF8B91F97AA}" type="datetimeFigureOut">
              <a:rPr lang="en-GB" smtClean="0"/>
              <a:t>14/03/2022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D89CFF-27DE-4789-9D78-22FF82AE2DBB}" type="slidenum">
              <a:rPr lang="en-GB" smtClean="0"/>
              <a:t>‹#›</a:t>
            </a:fld>
            <a:endParaRPr lang="en-GB"/>
          </a:p>
        </p:txBody>
      </p:sp>
    </p:spTree>
    <p:extLst>
      <p:ext uri="{BB962C8B-B14F-4D97-AF65-F5344CB8AC3E}">
        <p14:creationId xmlns:p14="http://schemas.microsoft.com/office/powerpoint/2010/main" val="3251018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47440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1126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67024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06698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88472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40886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03604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2641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3/14/2022</a:t>
            </a:fld>
            <a:endParaRPr lang="en-US" dirty="0"/>
          </a:p>
        </p:txBody>
      </p:sp>
    </p:spTree>
    <p:extLst>
      <p:ext uri="{BB962C8B-B14F-4D97-AF65-F5344CB8AC3E}">
        <p14:creationId xmlns:p14="http://schemas.microsoft.com/office/powerpoint/2010/main" val="2227446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90236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34689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67544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0002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585770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4451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67010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3/14/2022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01631373"/>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customXml" Target="../ink/ink2.xml"/><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13F6B-2B7B-4A85-A000-47E1A99D4F5E}"/>
              </a:ext>
            </a:extLst>
          </p:cNvPr>
          <p:cNvSpPr>
            <a:spLocks noGrp="1"/>
          </p:cNvSpPr>
          <p:nvPr>
            <p:ph type="ctrTitle"/>
          </p:nvPr>
        </p:nvSpPr>
        <p:spPr>
          <a:xfrm>
            <a:off x="4419136" y="1020871"/>
            <a:ext cx="6960759" cy="2849671"/>
          </a:xfrm>
        </p:spPr>
        <p:txBody>
          <a:bodyPr>
            <a:normAutofit/>
          </a:bodyPr>
          <a:lstStyle/>
          <a:p>
            <a:pPr algn="l"/>
            <a:r>
              <a:rPr lang="en-GB" sz="6000">
                <a:solidFill>
                  <a:srgbClr val="FFFFFF"/>
                </a:solidFill>
              </a:rPr>
              <a:t>ECAD4008</a:t>
            </a:r>
          </a:p>
        </p:txBody>
      </p:sp>
      <p:sp>
        <p:nvSpPr>
          <p:cNvPr id="3" name="Subtitle 2">
            <a:extLst>
              <a:ext uri="{FF2B5EF4-FFF2-40B4-BE49-F238E27FC236}">
                <a16:creationId xmlns:a16="http://schemas.microsoft.com/office/drawing/2014/main" id="{1B984714-4470-4D48-A3A9-5E5B64F6B1DC}"/>
              </a:ext>
            </a:extLst>
          </p:cNvPr>
          <p:cNvSpPr>
            <a:spLocks noGrp="1"/>
          </p:cNvSpPr>
          <p:nvPr>
            <p:ph type="subTitle" idx="1"/>
          </p:nvPr>
        </p:nvSpPr>
        <p:spPr>
          <a:xfrm>
            <a:off x="4456386" y="3962088"/>
            <a:ext cx="6203795" cy="1186108"/>
          </a:xfrm>
        </p:spPr>
        <p:txBody>
          <a:bodyPr>
            <a:normAutofit/>
          </a:bodyPr>
          <a:lstStyle/>
          <a:p>
            <a:pPr algn="l"/>
            <a:r>
              <a:rPr lang="en-GB">
                <a:solidFill>
                  <a:srgbClr val="FFFFFF">
                    <a:alpha val="70000"/>
                  </a:srgbClr>
                </a:solidFill>
              </a:rPr>
              <a:t>Assignment Guidance  17.3.22</a:t>
            </a:r>
            <a:endParaRPr lang="en-GB" dirty="0">
              <a:solidFill>
                <a:srgbClr val="FFFFFF">
                  <a:alpha val="70000"/>
                </a:srgbClr>
              </a:solidFill>
            </a:endParaRP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981362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505E-BED1-48A0-83D4-3C339AEEADE0}"/>
              </a:ext>
            </a:extLst>
          </p:cNvPr>
          <p:cNvSpPr>
            <a:spLocks noGrp="1"/>
          </p:cNvSpPr>
          <p:nvPr>
            <p:ph type="title"/>
          </p:nvPr>
        </p:nvSpPr>
        <p:spPr>
          <a:xfrm>
            <a:off x="239672" y="156309"/>
            <a:ext cx="8596668" cy="1320800"/>
          </a:xfrm>
        </p:spPr>
        <p:txBody>
          <a:bodyPr/>
          <a:lstStyle/>
          <a:p>
            <a:r>
              <a:rPr lang="en-GB" dirty="0"/>
              <a:t>The Title</a:t>
            </a:r>
          </a:p>
        </p:txBody>
      </p:sp>
      <p:sp>
        <p:nvSpPr>
          <p:cNvPr id="3" name="Content Placeholder 2">
            <a:extLst>
              <a:ext uri="{FF2B5EF4-FFF2-40B4-BE49-F238E27FC236}">
                <a16:creationId xmlns:a16="http://schemas.microsoft.com/office/drawing/2014/main" id="{9DF3444E-B0C9-495F-909A-F4897C1CDDF0}"/>
              </a:ext>
            </a:extLst>
          </p:cNvPr>
          <p:cNvSpPr>
            <a:spLocks noGrp="1"/>
          </p:cNvSpPr>
          <p:nvPr>
            <p:ph idx="1"/>
          </p:nvPr>
        </p:nvSpPr>
        <p:spPr>
          <a:xfrm>
            <a:off x="85969" y="1117600"/>
            <a:ext cx="9612923" cy="5267569"/>
          </a:xfrm>
        </p:spPr>
        <p:txBody>
          <a:bodyPr>
            <a:normAutofit lnSpcReduction="10000"/>
          </a:bodyPr>
          <a:lstStyle/>
          <a:p>
            <a:pPr marL="457200"/>
            <a:r>
              <a:rPr lang="en-GB" sz="1800" b="1" dirty="0">
                <a:effectLst/>
                <a:latin typeface="Arial" panose="020B0604020202020204" pitchFamily="34" charset="0"/>
                <a:ea typeface="Times New Roman" panose="02020603050405020304" pitchFamily="18" charset="0"/>
              </a:rPr>
              <a:t>Good teaching and learning means employing a blend of approaches including direct teaching.</a:t>
            </a:r>
            <a:endParaRPr lang="en-GB" sz="1800" dirty="0">
              <a:effectLst/>
              <a:latin typeface="Times New Roman" panose="02020603050405020304" pitchFamily="18" charset="0"/>
              <a:ea typeface="Times New Roman" panose="02020603050405020304" pitchFamily="18" charset="0"/>
            </a:endParaRPr>
          </a:p>
          <a:p>
            <a:pPr marL="457200"/>
            <a:r>
              <a:rPr lang="en-GB" sz="1800" b="1" dirty="0">
                <a:effectLst/>
                <a:latin typeface="Arial" panose="020B0604020202020204" pitchFamily="34" charset="0"/>
                <a:ea typeface="Times New Roman" panose="02020603050405020304" pitchFamily="18" charset="0"/>
              </a:rPr>
              <a:t>Good teaching and learning sets tasks and selects resources that build on previous knowledge and experience and engage interest.</a:t>
            </a:r>
            <a:endParaRPr lang="en-GB" sz="1800" dirty="0">
              <a:effectLst/>
              <a:latin typeface="Times New Roman" panose="02020603050405020304" pitchFamily="18" charset="0"/>
              <a:ea typeface="Times New Roman" panose="02020603050405020304" pitchFamily="18" charset="0"/>
            </a:endParaRPr>
          </a:p>
          <a:p>
            <a:pPr marL="457200"/>
            <a:r>
              <a:rPr lang="en-GB" sz="1800" b="1" dirty="0">
                <a:effectLst/>
                <a:latin typeface="Arial" panose="020B0604020202020204" pitchFamily="34" charset="0"/>
                <a:ea typeface="Times New Roman" panose="02020603050405020304" pitchFamily="18" charset="0"/>
              </a:rPr>
              <a:t>Good teaching and learning ranges within and across Areas of Learning and experience.    </a:t>
            </a:r>
          </a:p>
          <a:p>
            <a:pPr marL="457200"/>
            <a:r>
              <a:rPr lang="en-GB" sz="1800" b="1"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Donaldson 2015:68)</a:t>
            </a:r>
            <a:endParaRPr lang="en-GB" sz="1800" dirty="0">
              <a:effectLst/>
              <a:latin typeface="Times New Roman" panose="02020603050405020304" pitchFamily="18" charset="0"/>
              <a:ea typeface="Times New Roman" panose="02020603050405020304" pitchFamily="18" charset="0"/>
            </a:endParaRPr>
          </a:p>
          <a:p>
            <a:pPr marL="114300" indent="0">
              <a:buNone/>
            </a:pPr>
            <a:endParaRPr lang="en-GB" sz="1800" dirty="0">
              <a:effectLst/>
              <a:latin typeface="Times New Roman" panose="02020603050405020304" pitchFamily="18" charset="0"/>
              <a:ea typeface="Times New Roman" panose="02020603050405020304" pitchFamily="18" charset="0"/>
            </a:endParaRPr>
          </a:p>
          <a:p>
            <a:pPr marL="457200"/>
            <a:r>
              <a:rPr lang="en-GB" sz="2400" dirty="0">
                <a:effectLst/>
                <a:latin typeface="Arial" panose="020B0604020202020204" pitchFamily="34" charset="0"/>
                <a:ea typeface="Times New Roman" panose="02020603050405020304" pitchFamily="18" charset="0"/>
              </a:rPr>
              <a:t>Consider the 3 pedagogic principles outlined above. Discuss these principles in relation to practices in education, showing secure understanding, identifying strengths and areas for development for each principle.</a:t>
            </a:r>
          </a:p>
          <a:p>
            <a:pPr marL="457200"/>
            <a:endParaRPr lang="en-GB" sz="2400" dirty="0">
              <a:latin typeface="Arial" panose="020B0604020202020204" pitchFamily="34" charset="0"/>
              <a:ea typeface="Times New Roman" panose="02020603050405020304" pitchFamily="18" charset="0"/>
            </a:endParaRPr>
          </a:p>
          <a:p>
            <a:pPr marL="114300" indent="0" algn="ctr">
              <a:buNone/>
            </a:pPr>
            <a:r>
              <a:rPr lang="en-GB" sz="2400" b="1">
                <a:solidFill>
                  <a:srgbClr val="FF0000"/>
                </a:solidFill>
                <a:effectLst/>
                <a:latin typeface="Arial" panose="020B0604020202020204" pitchFamily="34" charset="0"/>
                <a:ea typeface="Times New Roman" panose="02020603050405020304" pitchFamily="18" charset="0"/>
              </a:rPr>
              <a:t>3,000 </a:t>
            </a:r>
            <a:r>
              <a:rPr lang="en-GB" sz="2400" b="1" dirty="0">
                <a:solidFill>
                  <a:srgbClr val="FF0000"/>
                </a:solidFill>
                <a:effectLst/>
                <a:latin typeface="Arial" panose="020B0604020202020204" pitchFamily="34" charset="0"/>
                <a:ea typeface="Times New Roman" panose="02020603050405020304" pitchFamily="18" charset="0"/>
              </a:rPr>
              <a:t>words   26</a:t>
            </a:r>
            <a:r>
              <a:rPr lang="en-GB" sz="2400" b="1" baseline="30000" dirty="0">
                <a:solidFill>
                  <a:srgbClr val="FF0000"/>
                </a:solidFill>
                <a:effectLst/>
                <a:latin typeface="Arial" panose="020B0604020202020204" pitchFamily="34" charset="0"/>
                <a:ea typeface="Times New Roman" panose="02020603050405020304" pitchFamily="18" charset="0"/>
              </a:rPr>
              <a:t>th</a:t>
            </a:r>
            <a:r>
              <a:rPr lang="en-GB" sz="2400" b="1" dirty="0">
                <a:solidFill>
                  <a:srgbClr val="FF0000"/>
                </a:solidFill>
                <a:effectLst/>
                <a:latin typeface="Arial" panose="020B0604020202020204" pitchFamily="34" charset="0"/>
                <a:ea typeface="Times New Roman" panose="02020603050405020304" pitchFamily="18" charset="0"/>
              </a:rPr>
              <a:t> March 2021</a:t>
            </a:r>
            <a:endParaRPr lang="en-GB" sz="2400" b="1" dirty="0">
              <a:solidFill>
                <a:srgbClr val="FF0000"/>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46171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505E-BED1-48A0-83D4-3C339AEEADE0}"/>
              </a:ext>
            </a:extLst>
          </p:cNvPr>
          <p:cNvSpPr>
            <a:spLocks noGrp="1"/>
          </p:cNvSpPr>
          <p:nvPr>
            <p:ph type="title"/>
          </p:nvPr>
        </p:nvSpPr>
        <p:spPr/>
        <p:txBody>
          <a:bodyPr/>
          <a:lstStyle/>
          <a:p>
            <a:r>
              <a:rPr lang="en-GB" dirty="0"/>
              <a:t>Y </a:t>
            </a:r>
            <a:r>
              <a:rPr lang="en-GB" dirty="0" err="1"/>
              <a:t>Teitl</a:t>
            </a:r>
            <a:endParaRPr lang="en-GB" dirty="0"/>
          </a:p>
        </p:txBody>
      </p:sp>
      <p:sp>
        <p:nvSpPr>
          <p:cNvPr id="3" name="Content Placeholder 2">
            <a:extLst>
              <a:ext uri="{FF2B5EF4-FFF2-40B4-BE49-F238E27FC236}">
                <a16:creationId xmlns:a16="http://schemas.microsoft.com/office/drawing/2014/main" id="{9DF3444E-B0C9-495F-909A-F4897C1CDDF0}"/>
              </a:ext>
            </a:extLst>
          </p:cNvPr>
          <p:cNvSpPr>
            <a:spLocks noGrp="1"/>
          </p:cNvSpPr>
          <p:nvPr>
            <p:ph idx="1"/>
          </p:nvPr>
        </p:nvSpPr>
        <p:spPr>
          <a:xfrm>
            <a:off x="257908" y="1383323"/>
            <a:ext cx="9016094" cy="4658039"/>
          </a:xfrm>
        </p:spPr>
        <p:txBody>
          <a:bodyPr>
            <a:normAutofit/>
          </a:bodyPr>
          <a:lstStyle/>
          <a:p>
            <a:pPr marL="457200"/>
            <a:r>
              <a:rPr lang="cy-GB" sz="1800" b="1" dirty="0">
                <a:effectLst/>
                <a:latin typeface="Arial" panose="020B0604020202020204" pitchFamily="34" charset="0"/>
                <a:ea typeface="Times New Roman" panose="02020603050405020304" pitchFamily="18" charset="0"/>
              </a:rPr>
              <a:t>Mae addysgu a dysgu da yn galw am ddefnyddio cymysgedd o ddulliau sy’n cynnwys addysgu uniongyrchol.</a:t>
            </a:r>
            <a:endParaRPr lang="en-GB" sz="1800" dirty="0">
              <a:effectLst/>
              <a:latin typeface="Times New Roman" panose="02020603050405020304" pitchFamily="18" charset="0"/>
              <a:ea typeface="Times New Roman" panose="02020603050405020304" pitchFamily="18" charset="0"/>
            </a:endParaRPr>
          </a:p>
          <a:p>
            <a:pPr marL="457200"/>
            <a:r>
              <a:rPr lang="cy-GB" sz="1800" b="1" dirty="0">
                <a:effectLst/>
                <a:latin typeface="Arial" panose="020B0604020202020204" pitchFamily="34" charset="0"/>
                <a:ea typeface="Times New Roman" panose="02020603050405020304" pitchFamily="18" charset="0"/>
              </a:rPr>
              <a:t>Mae addysgu a dysgu da yn golygu gosod tasgau a dewis adnoddau sy’n adeiladu ar wybodaeth a phrofiad blaenorol ac yn ennyn diddordeb.</a:t>
            </a:r>
            <a:endParaRPr lang="en-GB" sz="1800" dirty="0">
              <a:effectLst/>
              <a:latin typeface="Times New Roman" panose="02020603050405020304" pitchFamily="18" charset="0"/>
              <a:ea typeface="Times New Roman" panose="02020603050405020304" pitchFamily="18" charset="0"/>
            </a:endParaRPr>
          </a:p>
          <a:p>
            <a:pPr marL="457200"/>
            <a:r>
              <a:rPr lang="cy-GB" sz="1800" b="1" dirty="0">
                <a:effectLst/>
                <a:latin typeface="Arial" panose="020B0604020202020204" pitchFamily="34" charset="0"/>
                <a:ea typeface="Times New Roman" panose="02020603050405020304" pitchFamily="18" charset="0"/>
              </a:rPr>
              <a:t>Mae addysgu a dysgu da yn ymestyn oddi mewn ac ar draws Meysydd Dysgu a Phrofiad.</a:t>
            </a:r>
            <a:endParaRPr lang="en-GB" sz="1800" dirty="0">
              <a:effectLst/>
              <a:latin typeface="Times New Roman" panose="02020603050405020304" pitchFamily="18" charset="0"/>
              <a:ea typeface="Times New Roman" panose="02020603050405020304" pitchFamily="18" charset="0"/>
            </a:endParaRPr>
          </a:p>
          <a:p>
            <a:pPr marL="457200"/>
            <a:r>
              <a:rPr lang="en-GB" sz="1800" b="1" dirty="0">
                <a:effectLst/>
                <a:latin typeface="Arial" panose="020B0604020202020204" pitchFamily="34" charset="0"/>
                <a:ea typeface="Times New Roman" panose="02020603050405020304" pitchFamily="18" charset="0"/>
              </a:rPr>
              <a:t>                                                                                               </a:t>
            </a:r>
            <a:r>
              <a:rPr lang="cy-GB" sz="1800" b="1" dirty="0">
                <a:effectLst/>
                <a:latin typeface="Arial" panose="020B0604020202020204" pitchFamily="34" charset="0"/>
                <a:ea typeface="Times New Roman" panose="02020603050405020304" pitchFamily="18" charset="0"/>
              </a:rPr>
              <a:t>(</a:t>
            </a:r>
            <a:r>
              <a:rPr lang="cy-GB" sz="1800" dirty="0" err="1">
                <a:effectLst/>
                <a:latin typeface="Arial" panose="020B0604020202020204" pitchFamily="34" charset="0"/>
                <a:ea typeface="Times New Roman" panose="02020603050405020304" pitchFamily="18" charset="0"/>
              </a:rPr>
              <a:t>Donaldson</a:t>
            </a:r>
            <a:r>
              <a:rPr lang="cy-GB" sz="1800" dirty="0">
                <a:effectLst/>
                <a:latin typeface="Arial" panose="020B0604020202020204" pitchFamily="34" charset="0"/>
                <a:ea typeface="Times New Roman" panose="02020603050405020304" pitchFamily="18" charset="0"/>
              </a:rPr>
              <a:t> 2015:68)</a:t>
            </a:r>
            <a:endParaRPr lang="en-GB" sz="1800" dirty="0">
              <a:effectLst/>
              <a:latin typeface="Times New Roman" panose="02020603050405020304" pitchFamily="18" charset="0"/>
              <a:ea typeface="Times New Roman" panose="02020603050405020304" pitchFamily="18" charset="0"/>
            </a:endParaRPr>
          </a:p>
          <a:p>
            <a:pPr marL="114300" indent="0">
              <a:buNone/>
            </a:pPr>
            <a:endParaRPr lang="en-GB" sz="1800" dirty="0">
              <a:effectLst/>
              <a:latin typeface="Times New Roman" panose="02020603050405020304" pitchFamily="18" charset="0"/>
              <a:ea typeface="Times New Roman" panose="02020603050405020304" pitchFamily="18" charset="0"/>
            </a:endParaRPr>
          </a:p>
          <a:p>
            <a:pPr marL="457200"/>
            <a:r>
              <a:rPr lang="cy-GB" sz="2400" dirty="0">
                <a:effectLst/>
                <a:latin typeface="Arial" panose="020B0604020202020204" pitchFamily="34" charset="0"/>
                <a:ea typeface="Times New Roman" panose="02020603050405020304" pitchFamily="18" charset="0"/>
              </a:rPr>
              <a:t>Ystyriwch y 3 egwyddor </a:t>
            </a:r>
            <a:r>
              <a:rPr lang="cy-GB" sz="2400" dirty="0" err="1">
                <a:effectLst/>
                <a:latin typeface="Arial" panose="020B0604020202020204" pitchFamily="34" charset="0"/>
                <a:ea typeface="Times New Roman" panose="02020603050405020304" pitchFamily="18" charset="0"/>
              </a:rPr>
              <a:t>addysgegol</a:t>
            </a:r>
            <a:r>
              <a:rPr lang="cy-GB" sz="2400" dirty="0">
                <a:effectLst/>
                <a:latin typeface="Arial" panose="020B0604020202020204" pitchFamily="34" charset="0"/>
                <a:ea typeface="Times New Roman" panose="02020603050405020304" pitchFamily="18" charset="0"/>
              </a:rPr>
              <a:t> a amlinellir uchod. Trafodwch yr egwyddorion hyn mewn perthynas ag arferion mewn addysg, gan ddangos dealltwriaeth gadarn, nodi cryfderau a meysydd i’w datblygu ar gyfer pob egwyddor.</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30326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F3444E-B0C9-495F-909A-F4897C1CDDF0}"/>
              </a:ext>
            </a:extLst>
          </p:cNvPr>
          <p:cNvSpPr>
            <a:spLocks noGrp="1"/>
          </p:cNvSpPr>
          <p:nvPr>
            <p:ph idx="1"/>
          </p:nvPr>
        </p:nvSpPr>
        <p:spPr>
          <a:xfrm>
            <a:off x="859692" y="625231"/>
            <a:ext cx="8414310" cy="5416131"/>
          </a:xfrm>
        </p:spPr>
        <p:txBody>
          <a:bodyPr>
            <a:normAutofit lnSpcReduction="10000"/>
          </a:bodyPr>
          <a:lstStyle/>
          <a:p>
            <a:pPr marL="467995" algn="just" fontAlgn="base"/>
            <a:r>
              <a:rPr lang="en-GB" sz="2800" dirty="0">
                <a:solidFill>
                  <a:srgbClr val="000000"/>
                </a:solidFill>
                <a:effectLst/>
                <a:latin typeface="Arial" panose="020B0604020202020204" pitchFamily="34" charset="0"/>
                <a:ea typeface="Times New Roman" panose="02020603050405020304" pitchFamily="18" charset="0"/>
              </a:rPr>
              <a:t>Your response should reflect your understanding of the curriculum and the role of the professional teacher as being a reflective practitioner.</a:t>
            </a:r>
            <a:endParaRPr lang="en-GB" sz="2800" dirty="0">
              <a:effectLst/>
              <a:latin typeface="Times New Roman" panose="02020603050405020304" pitchFamily="18" charset="0"/>
              <a:ea typeface="Times New Roman" panose="02020603050405020304" pitchFamily="18" charset="0"/>
            </a:endParaRPr>
          </a:p>
          <a:p>
            <a:pPr marL="467995" algn="just" fontAlgn="base"/>
            <a:r>
              <a:rPr lang="en-GB" sz="2800" dirty="0">
                <a:solidFill>
                  <a:srgbClr val="000000"/>
                </a:solidFill>
                <a:effectLst/>
                <a:latin typeface="Arial" panose="020B0604020202020204" pitchFamily="34" charset="0"/>
                <a:ea typeface="Times New Roman" panose="02020603050405020304" pitchFamily="18" charset="0"/>
              </a:rPr>
              <a:t>You will need to undertake an exploration of literature, which researches the characteristics of good teaching and learning and the opportunity to develop a personal stance.</a:t>
            </a:r>
          </a:p>
          <a:p>
            <a:pPr marL="467995" algn="just" fontAlgn="base"/>
            <a:r>
              <a:rPr lang="en-GB" sz="2800" dirty="0">
                <a:solidFill>
                  <a:srgbClr val="000000"/>
                </a:solidFill>
                <a:effectLst/>
                <a:latin typeface="Arial" panose="020B0604020202020204" pitchFamily="34" charset="0"/>
                <a:ea typeface="Times New Roman" panose="02020603050405020304" pitchFamily="18" charset="0"/>
              </a:rPr>
              <a:t>The assignment aims to support your ability to reflect on, and share personal practice with support from the professional community, research and to begin to understand what is meant by the transformative approach. </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829724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F3444E-B0C9-495F-909A-F4897C1CDDF0}"/>
              </a:ext>
            </a:extLst>
          </p:cNvPr>
          <p:cNvSpPr>
            <a:spLocks noGrp="1"/>
          </p:cNvSpPr>
          <p:nvPr>
            <p:ph idx="1"/>
          </p:nvPr>
        </p:nvSpPr>
        <p:spPr>
          <a:xfrm>
            <a:off x="617415" y="765909"/>
            <a:ext cx="8656587" cy="5275454"/>
          </a:xfrm>
        </p:spPr>
        <p:txBody>
          <a:bodyPr/>
          <a:lstStyle/>
          <a:p>
            <a:pPr marL="467995" algn="just" fontAlgn="base"/>
            <a:r>
              <a:rPr lang="cy-GB" sz="2800" dirty="0">
                <a:solidFill>
                  <a:srgbClr val="000000"/>
                </a:solidFill>
                <a:effectLst/>
                <a:latin typeface="Arial" panose="020B0604020202020204" pitchFamily="34" charset="0"/>
                <a:ea typeface="Times New Roman" panose="02020603050405020304" pitchFamily="18" charset="0"/>
              </a:rPr>
              <a:t>Fe ddylai eich ymateb adlewyrchu eich dealltwriaeth o’r cwricwlwm a rôl yr athro proffesiynol yn ymarferydd adfyfyriol.</a:t>
            </a:r>
            <a:endParaRPr lang="en-GB" sz="2800" dirty="0">
              <a:effectLst/>
              <a:latin typeface="Times New Roman" panose="02020603050405020304" pitchFamily="18" charset="0"/>
              <a:ea typeface="Times New Roman" panose="02020603050405020304" pitchFamily="18" charset="0"/>
            </a:endParaRPr>
          </a:p>
          <a:p>
            <a:pPr marL="467995" algn="just" fontAlgn="base"/>
            <a:r>
              <a:rPr lang="cy-GB" sz="2800" dirty="0">
                <a:solidFill>
                  <a:srgbClr val="000000"/>
                </a:solidFill>
                <a:effectLst/>
                <a:latin typeface="Arial" panose="020B0604020202020204" pitchFamily="34" charset="0"/>
                <a:ea typeface="Times New Roman" panose="02020603050405020304" pitchFamily="18" charset="0"/>
              </a:rPr>
              <a:t>Bydd angen i chi ymgymryd ag archwiliad o lenyddiaeth sy’n ymchwilio i nodweddion dysgu ac addysgu da a’r cyfle i ddatblygu safbwynt personol.</a:t>
            </a:r>
            <a:r>
              <a:rPr lang="en-GB" sz="2800" dirty="0">
                <a:solidFill>
                  <a:srgbClr val="000000"/>
                </a:solidFill>
                <a:effectLst/>
                <a:latin typeface="Arial" panose="020B0604020202020204" pitchFamily="34" charset="0"/>
                <a:ea typeface="Times New Roman" panose="02020603050405020304" pitchFamily="18" charset="0"/>
              </a:rPr>
              <a:t> </a:t>
            </a:r>
          </a:p>
          <a:p>
            <a:pPr marL="467995" algn="just" fontAlgn="base"/>
            <a:r>
              <a:rPr lang="cy-GB" sz="2800" dirty="0">
                <a:solidFill>
                  <a:srgbClr val="000000"/>
                </a:solidFill>
                <a:effectLst/>
                <a:latin typeface="Arial" panose="020B0604020202020204" pitchFamily="34" charset="0"/>
                <a:ea typeface="Times New Roman" panose="02020603050405020304" pitchFamily="18" charset="0"/>
              </a:rPr>
              <a:t>Nod yr aseiniad yw cefnogi eich gallu i adfyfyrio ar arfer personol a'i rannu gyda chymorth y gymuned broffesiynol ymchwilio i a dechrau deall yr hyn a olygir gan yr ymagwedd drawsffurfiol.</a:t>
            </a:r>
            <a:r>
              <a:rPr lang="en-GB" sz="2800" dirty="0">
                <a:solidFill>
                  <a:srgbClr val="000000"/>
                </a:solidFill>
                <a:effectLst/>
                <a:latin typeface="Arial" panose="020B060402020202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64707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B7E47FF2-B1AC-4885-8E5B-BC5BDCE760E3}"/>
              </a:ext>
            </a:extLst>
          </p:cNvPr>
          <p:cNvGraphicFramePr>
            <a:graphicFrameLocks noGrp="1"/>
          </p:cNvGraphicFramePr>
          <p:nvPr>
            <p:extLst>
              <p:ext uri="{D42A27DB-BD31-4B8C-83A1-F6EECF244321}">
                <p14:modId xmlns:p14="http://schemas.microsoft.com/office/powerpoint/2010/main" val="1237162673"/>
              </p:ext>
            </p:extLst>
          </p:nvPr>
        </p:nvGraphicFramePr>
        <p:xfrm>
          <a:off x="844302" y="530348"/>
          <a:ext cx="10500347" cy="5788836"/>
        </p:xfrm>
        <a:graphic>
          <a:graphicData uri="http://schemas.openxmlformats.org/drawingml/2006/table">
            <a:tbl>
              <a:tblPr firstRow="1" bandRow="1">
                <a:tableStyleId>{5C22544A-7EE6-4342-B048-85BDC9FD1C3A}</a:tableStyleId>
              </a:tblPr>
              <a:tblGrid>
                <a:gridCol w="5252478">
                  <a:extLst>
                    <a:ext uri="{9D8B030D-6E8A-4147-A177-3AD203B41FA5}">
                      <a16:colId xmlns:a16="http://schemas.microsoft.com/office/drawing/2014/main" val="2020447603"/>
                    </a:ext>
                  </a:extLst>
                </a:gridCol>
                <a:gridCol w="5247869">
                  <a:extLst>
                    <a:ext uri="{9D8B030D-6E8A-4147-A177-3AD203B41FA5}">
                      <a16:colId xmlns:a16="http://schemas.microsoft.com/office/drawing/2014/main" val="189286788"/>
                    </a:ext>
                  </a:extLst>
                </a:gridCol>
              </a:tblGrid>
              <a:tr h="528320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1800" b="1" i="1" kern="1200" dirty="0">
                          <a:solidFill>
                            <a:schemeClr val="lt1"/>
                          </a:solidFill>
                          <a:effectLst/>
                          <a:latin typeface="+mn-lt"/>
                          <a:ea typeface="+mn-ea"/>
                          <a:cs typeface="+mn-cs"/>
                        </a:rPr>
                        <a:t>Sicrhewch eich bod yn canolbwyntio eich darllen ar lenyddiaeth academaidd e.e. llyfrau, erthyglau a dogfennau sy’n trafod addysgu a dysgu effeithiol.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800" b="1" i="1" kern="1200" dirty="0">
                          <a:solidFill>
                            <a:schemeClr val="lt1"/>
                          </a:solidFill>
                          <a:effectLst/>
                          <a:latin typeface="+mn-lt"/>
                          <a:ea typeface="+mn-ea"/>
                          <a:cs typeface="+mn-cs"/>
                        </a:rPr>
                        <a:t>Sicrhewch fod yr egwyddorion </a:t>
                      </a:r>
                      <a:r>
                        <a:rPr lang="cy-GB" sz="1800" b="1" i="1" kern="1200" dirty="0" err="1">
                          <a:solidFill>
                            <a:schemeClr val="lt1"/>
                          </a:solidFill>
                          <a:effectLst/>
                          <a:latin typeface="+mn-lt"/>
                          <a:ea typeface="+mn-ea"/>
                          <a:cs typeface="+mn-cs"/>
                        </a:rPr>
                        <a:t>addysgegol</a:t>
                      </a:r>
                      <a:r>
                        <a:rPr lang="cy-GB" sz="1800" b="1" i="1" kern="1200" dirty="0">
                          <a:solidFill>
                            <a:schemeClr val="lt1"/>
                          </a:solidFill>
                          <a:effectLst/>
                          <a:latin typeface="+mn-lt"/>
                          <a:ea typeface="+mn-ea"/>
                          <a:cs typeface="+mn-cs"/>
                        </a:rPr>
                        <a:t> a amlygir yn cael eu cynnwys a’u hesbonio.</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800" b="1" i="1" kern="1200" dirty="0">
                          <a:solidFill>
                            <a:schemeClr val="lt1"/>
                          </a:solidFill>
                          <a:effectLst/>
                          <a:latin typeface="+mn-lt"/>
                          <a:ea typeface="+mn-ea"/>
                          <a:cs typeface="+mn-cs"/>
                        </a:rPr>
                        <a:t> Mae’r llawlyfr modwl yn cynnwys eich rhestr ddarllen gychwynnol, fodd bynnag cewch hefyd gynnwys ffynonellau Llywodraeth Cymru, adroddiadau thematig Estyn neu drafodaeth ymarferydd o’ch ymweliadau neu </a:t>
                      </a:r>
                      <a:r>
                        <a:rPr lang="cy-GB" sz="1800" b="1" i="1" kern="1200" dirty="0" err="1">
                          <a:solidFill>
                            <a:schemeClr val="lt1"/>
                          </a:solidFill>
                          <a:effectLst/>
                          <a:latin typeface="+mn-lt"/>
                          <a:ea typeface="+mn-ea"/>
                          <a:cs typeface="+mn-cs"/>
                        </a:rPr>
                        <a:t>flogiau</a:t>
                      </a:r>
                      <a:r>
                        <a:rPr lang="cy-GB" sz="1800" b="1" i="1" kern="1200" dirty="0">
                          <a:solidFill>
                            <a:schemeClr val="lt1"/>
                          </a:solidFill>
                          <a:effectLst/>
                          <a:latin typeface="+mn-lt"/>
                          <a:ea typeface="+mn-ea"/>
                          <a:cs typeface="+mn-cs"/>
                        </a:rPr>
                        <a:t> addysgol.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800" b="1" i="1" kern="1200" dirty="0">
                          <a:solidFill>
                            <a:schemeClr val="lt1"/>
                          </a:solidFill>
                          <a:effectLst/>
                          <a:latin typeface="+mn-lt"/>
                          <a:ea typeface="+mn-ea"/>
                          <a:cs typeface="+mn-cs"/>
                        </a:rPr>
                        <a:t>Ceisiwch gynnwys amrywiaeth o ffynonellau dibynadwy gan osgoi gorddibyniaeth ar un ffynhonnell benodol. </a:t>
                      </a:r>
                      <a:r>
                        <a:rPr lang="cy-GB" sz="1800" b="1" i="1" kern="1200" dirty="0" err="1">
                          <a:solidFill>
                            <a:schemeClr val="lt1"/>
                          </a:solidFill>
                          <a:effectLst/>
                          <a:latin typeface="+mn-lt"/>
                          <a:ea typeface="+mn-ea"/>
                          <a:cs typeface="+mn-cs"/>
                        </a:rPr>
                        <a:t>Cesisio</a:t>
                      </a:r>
                      <a:r>
                        <a:rPr lang="cy-GB" sz="1800" b="1" i="1" kern="1200" dirty="0">
                          <a:solidFill>
                            <a:schemeClr val="lt1"/>
                          </a:solidFill>
                          <a:effectLst/>
                          <a:latin typeface="+mn-lt"/>
                          <a:ea typeface="+mn-ea"/>
                          <a:cs typeface="+mn-cs"/>
                        </a:rPr>
                        <a:t> datblygu trafodaeth o ansawdd yn hytrach na’i maint. Sicrhewch eich bod yn cynnwys rhestr gyfeirnodi ar ddiwedd eich ysgrifennu, yn dilyn y canllaw yn llawlyfr Cyfeirnodi </a:t>
                      </a:r>
                      <a:r>
                        <a:rPr lang="cy-GB" sz="1800" b="1" i="1" kern="1200" dirty="0" err="1">
                          <a:solidFill>
                            <a:schemeClr val="lt1"/>
                          </a:solidFill>
                          <a:effectLst/>
                          <a:latin typeface="+mn-lt"/>
                          <a:ea typeface="+mn-ea"/>
                          <a:cs typeface="+mn-cs"/>
                        </a:rPr>
                        <a:t>Harvard</a:t>
                      </a:r>
                      <a:r>
                        <a:rPr lang="cy-GB" sz="1800" b="1" i="1" kern="1200" dirty="0">
                          <a:solidFill>
                            <a:schemeClr val="lt1"/>
                          </a:solidFill>
                          <a:effectLst/>
                          <a:latin typeface="+mn-lt"/>
                          <a:ea typeface="+mn-ea"/>
                          <a:cs typeface="+mn-cs"/>
                        </a:rPr>
                        <a:t> Y Drindod Dewi Sant.</a:t>
                      </a:r>
                      <a:endParaRPr lang="en-GB" sz="1800" b="1" kern="1200" dirty="0">
                        <a:solidFill>
                          <a:schemeClr val="lt1"/>
                        </a:solidFill>
                        <a:effectLst/>
                        <a:latin typeface="+mn-lt"/>
                        <a:ea typeface="+mn-ea"/>
                        <a:cs typeface="+mn-cs"/>
                      </a:endParaRPr>
                    </a:p>
                    <a:p>
                      <a:endParaRPr lang="en-GB" sz="1500" dirty="0"/>
                    </a:p>
                  </a:txBody>
                  <a:tcPr marL="73836" marR="73836" marT="36918" marB="36918"/>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dirty="0">
                          <a:solidFill>
                            <a:schemeClr val="lt1"/>
                          </a:solidFill>
                          <a:effectLst/>
                          <a:latin typeface="+mn-lt"/>
                          <a:ea typeface="+mn-ea"/>
                          <a:cs typeface="+mn-cs"/>
                        </a:rPr>
                        <a:t>Ensure you focus your reading on academic literature </a:t>
                      </a:r>
                      <a:r>
                        <a:rPr lang="en-GB" sz="1800" b="1" i="1" kern="1200" dirty="0" err="1">
                          <a:solidFill>
                            <a:schemeClr val="lt1"/>
                          </a:solidFill>
                          <a:effectLst/>
                          <a:latin typeface="+mn-lt"/>
                          <a:ea typeface="+mn-ea"/>
                          <a:cs typeface="+mn-cs"/>
                        </a:rPr>
                        <a:t>eg</a:t>
                      </a:r>
                      <a:r>
                        <a:rPr lang="en-GB" sz="1800" b="1" i="1" kern="1200" dirty="0">
                          <a:solidFill>
                            <a:schemeClr val="lt1"/>
                          </a:solidFill>
                          <a:effectLst/>
                          <a:latin typeface="+mn-lt"/>
                          <a:ea typeface="+mn-ea"/>
                          <a:cs typeface="+mn-cs"/>
                        </a:rPr>
                        <a:t> books, articles and documents that discuss effective teaching and learning.</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dirty="0">
                          <a:solidFill>
                            <a:schemeClr val="lt1"/>
                          </a:solidFill>
                          <a:effectLst/>
                          <a:latin typeface="+mn-lt"/>
                          <a:ea typeface="+mn-ea"/>
                          <a:cs typeface="+mn-cs"/>
                        </a:rPr>
                        <a:t> Ensure that the pedagogical principles highlighted are included and explained.</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dirty="0">
                          <a:solidFill>
                            <a:schemeClr val="lt1"/>
                          </a:solidFill>
                          <a:effectLst/>
                          <a:latin typeface="+mn-lt"/>
                          <a:ea typeface="+mn-ea"/>
                          <a:cs typeface="+mn-cs"/>
                        </a:rPr>
                        <a:t>The module handbook includes your initial reading list, however you may also include Welsh Government sources, Estyn thematic reports or practitioner discussion from your visits or educational blogs.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dirty="0">
                          <a:solidFill>
                            <a:schemeClr val="lt1"/>
                          </a:solidFill>
                          <a:effectLst/>
                          <a:latin typeface="+mn-lt"/>
                          <a:ea typeface="+mn-ea"/>
                          <a:cs typeface="+mn-cs"/>
                        </a:rPr>
                        <a:t>Aim to include a variety of reliable sources avoiding over reliance one particular source.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dirty="0">
                          <a:solidFill>
                            <a:schemeClr val="lt1"/>
                          </a:solidFill>
                          <a:effectLst/>
                          <a:latin typeface="+mn-lt"/>
                          <a:ea typeface="+mn-ea"/>
                          <a:cs typeface="+mn-cs"/>
                        </a:rPr>
                        <a:t>Aim to develop the quality of discussion rather than the quantity. Ensure you include a reference list at the end of your writing, following the guidance within the UWTSD Harvard Referencing handbook.</a:t>
                      </a:r>
                      <a:endParaRPr lang="en-GB" sz="1800" b="1" kern="1200" dirty="0">
                        <a:solidFill>
                          <a:schemeClr val="lt1"/>
                        </a:solidFill>
                        <a:effectLst/>
                        <a:latin typeface="+mn-lt"/>
                        <a:ea typeface="+mn-ea"/>
                        <a:cs typeface="+mn-cs"/>
                      </a:endParaRPr>
                    </a:p>
                    <a:p>
                      <a:endParaRPr lang="en-GB" sz="1500" dirty="0"/>
                    </a:p>
                  </a:txBody>
                  <a:tcPr marL="73836" marR="73836" marT="36918" marB="36918"/>
                </a:tc>
                <a:extLst>
                  <a:ext uri="{0D108BD9-81ED-4DB2-BD59-A6C34878D82A}">
                    <a16:rowId xmlns:a16="http://schemas.microsoft.com/office/drawing/2014/main" val="3108454274"/>
                  </a:ext>
                </a:extLst>
              </a:tr>
            </a:tbl>
          </a:graphicData>
        </a:graphic>
      </p:graphicFrame>
    </p:spTree>
    <p:extLst>
      <p:ext uri="{BB962C8B-B14F-4D97-AF65-F5344CB8AC3E}">
        <p14:creationId xmlns:p14="http://schemas.microsoft.com/office/powerpoint/2010/main" val="2171749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01FDA14E-0C19-4748-8272-D9933BF448D9}"/>
              </a:ext>
            </a:extLst>
          </p:cNvPr>
          <p:cNvGraphicFramePr>
            <a:graphicFrameLocks noGrp="1"/>
          </p:cNvGraphicFramePr>
          <p:nvPr>
            <p:extLst>
              <p:ext uri="{D42A27DB-BD31-4B8C-83A1-F6EECF244321}">
                <p14:modId xmlns:p14="http://schemas.microsoft.com/office/powerpoint/2010/main" val="106236099"/>
              </p:ext>
            </p:extLst>
          </p:nvPr>
        </p:nvGraphicFramePr>
        <p:xfrm>
          <a:off x="1126309" y="1188746"/>
          <a:ext cx="9941260" cy="5019004"/>
        </p:xfrm>
        <a:graphic>
          <a:graphicData uri="http://schemas.openxmlformats.org/drawingml/2006/table">
            <a:tbl>
              <a:tblPr firstRow="1" bandRow="1">
                <a:tableStyleId>{5C22544A-7EE6-4342-B048-85BDC9FD1C3A}</a:tableStyleId>
              </a:tblPr>
              <a:tblGrid>
                <a:gridCol w="4947179">
                  <a:extLst>
                    <a:ext uri="{9D8B030D-6E8A-4147-A177-3AD203B41FA5}">
                      <a16:colId xmlns:a16="http://schemas.microsoft.com/office/drawing/2014/main" val="83002546"/>
                    </a:ext>
                  </a:extLst>
                </a:gridCol>
                <a:gridCol w="4994081">
                  <a:extLst>
                    <a:ext uri="{9D8B030D-6E8A-4147-A177-3AD203B41FA5}">
                      <a16:colId xmlns:a16="http://schemas.microsoft.com/office/drawing/2014/main" val="3505659636"/>
                    </a:ext>
                  </a:extLst>
                </a:gridCol>
              </a:tblGrid>
              <a:tr h="4476883">
                <a:tc>
                  <a:txBody>
                    <a:bodyPr/>
                    <a:lstStyle/>
                    <a:p>
                      <a:r>
                        <a:rPr lang="cy-GB" sz="1900" b="1" i="1" kern="1200" dirty="0">
                          <a:solidFill>
                            <a:schemeClr val="lt1"/>
                          </a:solidFill>
                          <a:effectLst/>
                          <a:latin typeface="+mn-lt"/>
                          <a:ea typeface="+mn-ea"/>
                          <a:cs typeface="+mn-cs"/>
                        </a:rPr>
                        <a:t>Bydd eich ymateb yn dangos eich gwybodaeth a’ch dealltwriaeth o’r egwyddorion </a:t>
                      </a:r>
                      <a:r>
                        <a:rPr lang="cy-GB" sz="1900" b="1" i="1" kern="1200" dirty="0" err="1">
                          <a:solidFill>
                            <a:schemeClr val="lt1"/>
                          </a:solidFill>
                          <a:effectLst/>
                          <a:latin typeface="+mn-lt"/>
                          <a:ea typeface="+mn-ea"/>
                          <a:cs typeface="+mn-cs"/>
                        </a:rPr>
                        <a:t>addysgegol</a:t>
                      </a:r>
                      <a:r>
                        <a:rPr lang="cy-GB" sz="1900" b="1" i="1" kern="1200" dirty="0">
                          <a:solidFill>
                            <a:schemeClr val="lt1"/>
                          </a:solidFill>
                          <a:effectLst/>
                          <a:latin typeface="+mn-lt"/>
                          <a:ea typeface="+mn-ea"/>
                          <a:cs typeface="+mn-cs"/>
                        </a:rPr>
                        <a:t> trwy eich trafodaeth a’ch adfyfyrio, ac yn yr argymhellion, a wnewch i sicrhau cynnydd.</a:t>
                      </a:r>
                    </a:p>
                    <a:p>
                      <a:r>
                        <a:rPr lang="cy-GB" sz="1900" b="1" i="1" kern="1200" dirty="0">
                          <a:solidFill>
                            <a:schemeClr val="lt1"/>
                          </a:solidFill>
                          <a:effectLst/>
                          <a:latin typeface="+mn-lt"/>
                          <a:ea typeface="+mn-ea"/>
                          <a:cs typeface="+mn-cs"/>
                        </a:rPr>
                        <a:t> Bydd cynnwys eich dealltwriaeth o’r cyd-destun y mae’r egwyddorion </a:t>
                      </a:r>
                      <a:r>
                        <a:rPr lang="cy-GB" sz="1900" b="1" i="1" kern="1200" dirty="0" err="1">
                          <a:solidFill>
                            <a:schemeClr val="lt1"/>
                          </a:solidFill>
                          <a:effectLst/>
                          <a:latin typeface="+mn-lt"/>
                          <a:ea typeface="+mn-ea"/>
                          <a:cs typeface="+mn-cs"/>
                        </a:rPr>
                        <a:t>addysgegol</a:t>
                      </a:r>
                      <a:r>
                        <a:rPr lang="cy-GB" sz="1900" b="1" i="1" kern="1200" dirty="0">
                          <a:solidFill>
                            <a:schemeClr val="lt1"/>
                          </a:solidFill>
                          <a:effectLst/>
                          <a:latin typeface="+mn-lt"/>
                          <a:ea typeface="+mn-ea"/>
                          <a:cs typeface="+mn-cs"/>
                        </a:rPr>
                        <a:t> yn ymwneud â nhw, a’r hyn a allai fod wedi’u hysbysu, yn cryfhau’r drafodaeth. </a:t>
                      </a:r>
                    </a:p>
                    <a:p>
                      <a:r>
                        <a:rPr lang="cy-GB" sz="1900" b="1" i="1" kern="1200" dirty="0">
                          <a:solidFill>
                            <a:schemeClr val="lt1"/>
                          </a:solidFill>
                          <a:effectLst/>
                          <a:latin typeface="+mn-lt"/>
                          <a:ea typeface="+mn-ea"/>
                          <a:cs typeface="+mn-cs"/>
                        </a:rPr>
                        <a:t>Ystyriwch safbwyntiau gwrthgyferbyniol a allai bodoli mewn perthynas â’r egwyddorion </a:t>
                      </a:r>
                      <a:r>
                        <a:rPr lang="cy-GB" sz="1900" b="1" i="1" kern="1200" dirty="0" err="1">
                          <a:solidFill>
                            <a:schemeClr val="lt1"/>
                          </a:solidFill>
                          <a:effectLst/>
                          <a:latin typeface="+mn-lt"/>
                          <a:ea typeface="+mn-ea"/>
                          <a:cs typeface="+mn-cs"/>
                        </a:rPr>
                        <a:t>addysgegol</a:t>
                      </a:r>
                      <a:r>
                        <a:rPr lang="cy-GB" sz="1900" b="1" i="1" kern="1200" dirty="0">
                          <a:solidFill>
                            <a:schemeClr val="lt1"/>
                          </a:solidFill>
                          <a:effectLst/>
                          <a:latin typeface="+mn-lt"/>
                          <a:ea typeface="+mn-ea"/>
                          <a:cs typeface="+mn-cs"/>
                        </a:rPr>
                        <a:t> a’u cynnwys neu beidio mewn cwricwlwm arfaethedig. </a:t>
                      </a:r>
                      <a:r>
                        <a:rPr lang="cy-GB" sz="1900" b="1" kern="1200" dirty="0">
                          <a:solidFill>
                            <a:schemeClr val="lt1"/>
                          </a:solidFill>
                          <a:effectLst/>
                          <a:latin typeface="+mn-lt"/>
                          <a:ea typeface="+mn-ea"/>
                          <a:cs typeface="+mn-cs"/>
                        </a:rPr>
                        <a:t> </a:t>
                      </a:r>
                      <a:endParaRPr lang="en-GB" sz="1900" b="1" kern="1200" dirty="0">
                        <a:solidFill>
                          <a:schemeClr val="lt1"/>
                        </a:solidFill>
                        <a:effectLst/>
                        <a:latin typeface="+mn-lt"/>
                        <a:ea typeface="+mn-ea"/>
                        <a:cs typeface="+mn-cs"/>
                      </a:endParaRPr>
                    </a:p>
                    <a:p>
                      <a:endParaRPr lang="en-GB" sz="1900" dirty="0"/>
                    </a:p>
                  </a:txBody>
                  <a:tcPr marL="96485" marR="96485" marT="48242" marB="4824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900" b="1" i="1" kern="1200" dirty="0">
                          <a:solidFill>
                            <a:schemeClr val="lt1"/>
                          </a:solidFill>
                          <a:effectLst/>
                          <a:latin typeface="+mn-lt"/>
                          <a:ea typeface="+mn-ea"/>
                          <a:cs typeface="+mn-cs"/>
                        </a:rPr>
                        <a:t>Your response will demonstrate your knowledge and understanding of the pedagogical principles through your discussion and reflection, and in the recommendations, you make to ensure progress.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900" b="1" i="1" kern="1200" dirty="0">
                          <a:solidFill>
                            <a:schemeClr val="lt1"/>
                          </a:solidFill>
                          <a:effectLst/>
                          <a:latin typeface="+mn-lt"/>
                          <a:ea typeface="+mn-ea"/>
                          <a:cs typeface="+mn-cs"/>
                        </a:rPr>
                        <a:t>Including your understanding of the context which the pedagogical principles relate to and what that might have informed them would strengthen the discussion.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900" b="1" i="1" kern="1200" dirty="0">
                          <a:solidFill>
                            <a:schemeClr val="lt1"/>
                          </a:solidFill>
                          <a:effectLst/>
                          <a:latin typeface="+mn-lt"/>
                          <a:ea typeface="+mn-ea"/>
                          <a:cs typeface="+mn-cs"/>
                        </a:rPr>
                        <a:t>Consider opposing views that may exist in relation to the pedagogical principles and their inclusion within a proposed curriculum. </a:t>
                      </a:r>
                      <a:r>
                        <a:rPr lang="en-GB" sz="1900" b="1" kern="1200" dirty="0">
                          <a:solidFill>
                            <a:schemeClr val="lt1"/>
                          </a:solidFill>
                          <a:effectLst/>
                          <a:latin typeface="+mn-lt"/>
                          <a:ea typeface="+mn-ea"/>
                          <a:cs typeface="+mn-cs"/>
                        </a:rPr>
                        <a:t> </a:t>
                      </a:r>
                    </a:p>
                    <a:p>
                      <a:endParaRPr lang="en-GB" sz="1900" dirty="0"/>
                    </a:p>
                  </a:txBody>
                  <a:tcPr marL="96485" marR="96485" marT="48242" marB="48242"/>
                </a:tc>
                <a:extLst>
                  <a:ext uri="{0D108BD9-81ED-4DB2-BD59-A6C34878D82A}">
                    <a16:rowId xmlns:a16="http://schemas.microsoft.com/office/drawing/2014/main" val="1170836552"/>
                  </a:ext>
                </a:extLst>
              </a:tr>
            </a:tbl>
          </a:graphicData>
        </a:graphic>
      </p:graphicFrame>
    </p:spTree>
    <p:extLst>
      <p:ext uri="{BB962C8B-B14F-4D97-AF65-F5344CB8AC3E}">
        <p14:creationId xmlns:p14="http://schemas.microsoft.com/office/powerpoint/2010/main" val="157861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40D68F02-A72E-4864-8C2B-F18119AF39F6}"/>
              </a:ext>
            </a:extLst>
          </p:cNvPr>
          <p:cNvGraphicFramePr>
            <a:graphicFrameLocks noGrp="1"/>
          </p:cNvGraphicFramePr>
          <p:nvPr>
            <p:extLst>
              <p:ext uri="{D42A27DB-BD31-4B8C-83A1-F6EECF244321}">
                <p14:modId xmlns:p14="http://schemas.microsoft.com/office/powerpoint/2010/main" val="2474255514"/>
              </p:ext>
            </p:extLst>
          </p:nvPr>
        </p:nvGraphicFramePr>
        <p:xfrm>
          <a:off x="1200703" y="1131994"/>
          <a:ext cx="9792471" cy="4906370"/>
        </p:xfrm>
        <a:graphic>
          <a:graphicData uri="http://schemas.openxmlformats.org/drawingml/2006/table">
            <a:tbl>
              <a:tblPr firstRow="1" bandRow="1">
                <a:tableStyleId>{5C22544A-7EE6-4342-B048-85BDC9FD1C3A}</a:tableStyleId>
              </a:tblPr>
              <a:tblGrid>
                <a:gridCol w="4903581">
                  <a:extLst>
                    <a:ext uri="{9D8B030D-6E8A-4147-A177-3AD203B41FA5}">
                      <a16:colId xmlns:a16="http://schemas.microsoft.com/office/drawing/2014/main" val="882130505"/>
                    </a:ext>
                  </a:extLst>
                </a:gridCol>
                <a:gridCol w="4888890">
                  <a:extLst>
                    <a:ext uri="{9D8B030D-6E8A-4147-A177-3AD203B41FA5}">
                      <a16:colId xmlns:a16="http://schemas.microsoft.com/office/drawing/2014/main" val="490337756"/>
                    </a:ext>
                  </a:extLst>
                </a:gridCol>
              </a:tblGrid>
              <a:tr h="459038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2100" b="1" i="1" kern="1200" dirty="0">
                          <a:solidFill>
                            <a:schemeClr val="lt1"/>
                          </a:solidFill>
                          <a:effectLst/>
                          <a:latin typeface="+mn-lt"/>
                          <a:ea typeface="+mn-ea"/>
                          <a:cs typeface="+mn-cs"/>
                        </a:rPr>
                        <a:t>Fe ddylai eich trafodaeth werthuso’n feirniadol eich gweithrediad o’r egwyddorion </a:t>
                      </a:r>
                      <a:r>
                        <a:rPr lang="cy-GB" sz="2100" b="1" i="1" kern="1200" dirty="0" err="1">
                          <a:solidFill>
                            <a:schemeClr val="lt1"/>
                          </a:solidFill>
                          <a:effectLst/>
                          <a:latin typeface="+mn-lt"/>
                          <a:ea typeface="+mn-ea"/>
                          <a:cs typeface="+mn-cs"/>
                        </a:rPr>
                        <a:t>addysgegol</a:t>
                      </a:r>
                      <a:r>
                        <a:rPr lang="cy-GB" sz="2100" b="1" i="1" kern="1200" dirty="0">
                          <a:solidFill>
                            <a:schemeClr val="lt1"/>
                          </a:solidFill>
                          <a:effectLst/>
                          <a:latin typeface="+mn-lt"/>
                          <a:ea typeface="+mn-ea"/>
                          <a:cs typeface="+mn-cs"/>
                        </a:rPr>
                        <a:t> ac fe ddylai ystyried sut y gwnaeth hyn effeithio ar y dysgwyr.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2100" b="1" i="1" kern="1200" dirty="0">
                          <a:solidFill>
                            <a:schemeClr val="lt1"/>
                          </a:solidFill>
                          <a:effectLst/>
                          <a:latin typeface="+mn-lt"/>
                          <a:ea typeface="+mn-ea"/>
                          <a:cs typeface="+mn-cs"/>
                        </a:rPr>
                        <a:t>Sicrhewch eich bod yn cefnogi’r dyfarniadau a wnewch o’ch addysgu eich hun a/neu o ddysgu’r disgyblion gyda thystiolaeth.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2100" b="1" i="1" kern="1200" dirty="0">
                          <a:solidFill>
                            <a:schemeClr val="lt1"/>
                          </a:solidFill>
                          <a:effectLst/>
                          <a:latin typeface="+mn-lt"/>
                          <a:ea typeface="+mn-ea"/>
                          <a:cs typeface="+mn-cs"/>
                        </a:rPr>
                        <a:t>Wrth amlinellu eich argymhellion esboniwch ba welliannau y gellid eu gwneud, ystyriwch y gwahanol ffyrdd y gellid cyflawni hyn.</a:t>
                      </a:r>
                      <a:endParaRPr lang="en-GB" sz="2100" b="1" kern="1200" dirty="0">
                        <a:solidFill>
                          <a:schemeClr val="lt1"/>
                        </a:solidFill>
                        <a:effectLst/>
                        <a:latin typeface="+mn-lt"/>
                        <a:ea typeface="+mn-ea"/>
                        <a:cs typeface="+mn-cs"/>
                      </a:endParaRPr>
                    </a:p>
                    <a:p>
                      <a:endParaRPr lang="en-GB" sz="2100" dirty="0"/>
                    </a:p>
                  </a:txBody>
                  <a:tcPr marL="105769" marR="105769" marT="52885" marB="52885"/>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100" b="1" i="1" kern="1200" dirty="0">
                          <a:solidFill>
                            <a:schemeClr val="lt1"/>
                          </a:solidFill>
                          <a:effectLst/>
                          <a:latin typeface="+mn-lt"/>
                          <a:ea typeface="+mn-ea"/>
                          <a:cs typeface="+mn-cs"/>
                        </a:rPr>
                        <a:t>Your discussion should critically evaluate your implementation of the pedagogical principles and should consider how this affected the learners.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2100" b="1" i="1" kern="1200" dirty="0">
                          <a:solidFill>
                            <a:schemeClr val="lt1"/>
                          </a:solidFill>
                          <a:effectLst/>
                          <a:latin typeface="+mn-lt"/>
                          <a:ea typeface="+mn-ea"/>
                          <a:cs typeface="+mn-cs"/>
                        </a:rPr>
                        <a:t>Ensure you support the judgements you make of your own teaching and/or the pupils’ learning with evidence.</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2100" b="1" i="1" kern="1200" dirty="0">
                          <a:solidFill>
                            <a:schemeClr val="lt1"/>
                          </a:solidFill>
                          <a:effectLst/>
                          <a:latin typeface="+mn-lt"/>
                          <a:ea typeface="+mn-ea"/>
                          <a:cs typeface="+mn-cs"/>
                        </a:rPr>
                        <a:t>When outlining your recommendations explain what improvements could be made, consider the various means by which this could be achieved</a:t>
                      </a:r>
                      <a:r>
                        <a:rPr lang="en-GB" sz="2100" b="1" kern="1200" dirty="0">
                          <a:solidFill>
                            <a:schemeClr val="lt1"/>
                          </a:solidFill>
                          <a:effectLst/>
                          <a:latin typeface="+mn-lt"/>
                          <a:ea typeface="+mn-ea"/>
                          <a:cs typeface="+mn-cs"/>
                        </a:rPr>
                        <a:t>.</a:t>
                      </a:r>
                    </a:p>
                    <a:p>
                      <a:endParaRPr lang="en-GB" sz="2100" dirty="0"/>
                    </a:p>
                  </a:txBody>
                  <a:tcPr marL="105769" marR="105769" marT="52885" marB="52885"/>
                </a:tc>
                <a:extLst>
                  <a:ext uri="{0D108BD9-81ED-4DB2-BD59-A6C34878D82A}">
                    <a16:rowId xmlns:a16="http://schemas.microsoft.com/office/drawing/2014/main" val="1176078515"/>
                  </a:ext>
                </a:extLst>
              </a:tr>
            </a:tbl>
          </a:graphicData>
        </a:graphic>
      </p:graphicFrame>
    </p:spTree>
    <p:extLst>
      <p:ext uri="{BB962C8B-B14F-4D97-AF65-F5344CB8AC3E}">
        <p14:creationId xmlns:p14="http://schemas.microsoft.com/office/powerpoint/2010/main" val="1405554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378361A7-0173-483C-8867-288CE68793C9}"/>
              </a:ext>
            </a:extLst>
          </p:cNvPr>
          <p:cNvGraphicFramePr>
            <a:graphicFrameLocks noGrp="1"/>
          </p:cNvGraphicFramePr>
          <p:nvPr>
            <p:extLst>
              <p:ext uri="{D42A27DB-BD31-4B8C-83A1-F6EECF244321}">
                <p14:modId xmlns:p14="http://schemas.microsoft.com/office/powerpoint/2010/main" val="3887565485"/>
              </p:ext>
            </p:extLst>
          </p:nvPr>
        </p:nvGraphicFramePr>
        <p:xfrm>
          <a:off x="1168044" y="1131994"/>
          <a:ext cx="9857791" cy="4590386"/>
        </p:xfrm>
        <a:graphic>
          <a:graphicData uri="http://schemas.openxmlformats.org/drawingml/2006/table">
            <a:tbl>
              <a:tblPr firstRow="1" bandRow="1">
                <a:tableStyleId>{5C22544A-7EE6-4342-B048-85BDC9FD1C3A}</a:tableStyleId>
              </a:tblPr>
              <a:tblGrid>
                <a:gridCol w="4951696">
                  <a:extLst>
                    <a:ext uri="{9D8B030D-6E8A-4147-A177-3AD203B41FA5}">
                      <a16:colId xmlns:a16="http://schemas.microsoft.com/office/drawing/2014/main" val="1684633653"/>
                    </a:ext>
                  </a:extLst>
                </a:gridCol>
                <a:gridCol w="4906095">
                  <a:extLst>
                    <a:ext uri="{9D8B030D-6E8A-4147-A177-3AD203B41FA5}">
                      <a16:colId xmlns:a16="http://schemas.microsoft.com/office/drawing/2014/main" val="392624370"/>
                    </a:ext>
                  </a:extLst>
                </a:gridCol>
              </a:tblGrid>
              <a:tr h="459038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2400" b="1" i="1" kern="1200" dirty="0">
                          <a:solidFill>
                            <a:schemeClr val="lt1"/>
                          </a:solidFill>
                          <a:effectLst/>
                          <a:latin typeface="+mn-lt"/>
                          <a:ea typeface="+mn-ea"/>
                          <a:cs typeface="+mn-cs"/>
                        </a:rPr>
                        <a:t>Yn eich gwaith dewiswch a rhowch enghreifftiau o’r egwyddorion </a:t>
                      </a:r>
                      <a:r>
                        <a:rPr lang="cy-GB" sz="2400" b="1" i="1" kern="1200" dirty="0" err="1">
                          <a:solidFill>
                            <a:schemeClr val="lt1"/>
                          </a:solidFill>
                          <a:effectLst/>
                          <a:latin typeface="+mn-lt"/>
                          <a:ea typeface="+mn-ea"/>
                          <a:cs typeface="+mn-cs"/>
                        </a:rPr>
                        <a:t>addysgegol</a:t>
                      </a:r>
                      <a:r>
                        <a:rPr lang="cy-GB" sz="2400" b="1" i="1" kern="1200" dirty="0">
                          <a:solidFill>
                            <a:schemeClr val="lt1"/>
                          </a:solidFill>
                          <a:effectLst/>
                          <a:latin typeface="+mn-lt"/>
                          <a:ea typeface="+mn-ea"/>
                          <a:cs typeface="+mn-cs"/>
                        </a:rPr>
                        <a:t> ar waith a hefyd, ystyriwch effaith y rhain ar gynnydd a datblygiad disgyblion.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2400" b="1" i="1" kern="1200" dirty="0">
                          <a:solidFill>
                            <a:schemeClr val="lt1"/>
                          </a:solidFill>
                          <a:effectLst/>
                          <a:latin typeface="+mn-lt"/>
                          <a:ea typeface="+mn-ea"/>
                          <a:cs typeface="+mn-cs"/>
                        </a:rPr>
                        <a:t>Ystyriwch sut y gellid gwella gweithrediad, yn achos yr egwyddorion a amlinellwyd ond hefyd yn eich datblygiad fel ymarferydd yn y dyfodol. </a:t>
                      </a:r>
                      <a:endParaRPr lang="en-GB" sz="2400" b="1" kern="1200" dirty="0">
                        <a:solidFill>
                          <a:schemeClr val="lt1"/>
                        </a:solidFill>
                        <a:effectLst/>
                        <a:latin typeface="+mn-lt"/>
                        <a:ea typeface="+mn-ea"/>
                        <a:cs typeface="+mn-cs"/>
                      </a:endParaRPr>
                    </a:p>
                    <a:p>
                      <a:endParaRPr lang="en-GB" sz="2400" dirty="0"/>
                    </a:p>
                  </a:txBody>
                  <a:tcPr marL="122738" marR="122738" marT="61369" marB="61369"/>
                </a:tc>
                <a:tc>
                  <a:txBody>
                    <a:bodyPr/>
                    <a:lstStyle/>
                    <a:p>
                      <a:r>
                        <a:rPr lang="en-GB" sz="2400" b="1" i="1" kern="1200" dirty="0">
                          <a:solidFill>
                            <a:schemeClr val="lt1"/>
                          </a:solidFill>
                          <a:effectLst/>
                          <a:latin typeface="+mn-lt"/>
                          <a:ea typeface="+mn-ea"/>
                          <a:cs typeface="+mn-cs"/>
                        </a:rPr>
                        <a:t>Within your work select and give examples of the pedagogical principles in practice and also consider the impact of these on the pupil progress and development.  Consider how implementation could be improved, in the case of the principles outlined but also in your development as a practitioner in the future</a:t>
                      </a:r>
                      <a:endParaRPr lang="en-GB" sz="2400" dirty="0"/>
                    </a:p>
                  </a:txBody>
                  <a:tcPr marL="122738" marR="122738" marT="61369" marB="61369"/>
                </a:tc>
                <a:extLst>
                  <a:ext uri="{0D108BD9-81ED-4DB2-BD59-A6C34878D82A}">
                    <a16:rowId xmlns:a16="http://schemas.microsoft.com/office/drawing/2014/main" val="3502320848"/>
                  </a:ext>
                </a:extLst>
              </a:tr>
            </a:tbl>
          </a:graphicData>
        </a:graphic>
      </p:graphicFrame>
    </p:spTree>
    <p:extLst>
      <p:ext uri="{BB962C8B-B14F-4D97-AF65-F5344CB8AC3E}">
        <p14:creationId xmlns:p14="http://schemas.microsoft.com/office/powerpoint/2010/main" val="857831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8" name="Straight Connector 27">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8" name="Rectangle 37">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5433FE6A-C125-4580-B27C-1991F517F09D}"/>
              </a:ext>
            </a:extLst>
          </p:cNvPr>
          <p:cNvGraphicFramePr>
            <a:graphicFrameLocks noGrp="1"/>
          </p:cNvGraphicFramePr>
          <p:nvPr>
            <p:extLst>
              <p:ext uri="{D42A27DB-BD31-4B8C-83A1-F6EECF244321}">
                <p14:modId xmlns:p14="http://schemas.microsoft.com/office/powerpoint/2010/main" val="1103785980"/>
              </p:ext>
            </p:extLst>
          </p:nvPr>
        </p:nvGraphicFramePr>
        <p:xfrm>
          <a:off x="1126309" y="1239388"/>
          <a:ext cx="9941259" cy="4661061"/>
        </p:xfrm>
        <a:graphic>
          <a:graphicData uri="http://schemas.openxmlformats.org/drawingml/2006/table">
            <a:tbl>
              <a:tblPr firstRow="1" bandRow="1">
                <a:solidFill>
                  <a:srgbClr val="404040"/>
                </a:solidFill>
                <a:tableStyleId>{5C22544A-7EE6-4342-B048-85BDC9FD1C3A}</a:tableStyleId>
              </a:tblPr>
              <a:tblGrid>
                <a:gridCol w="4922086">
                  <a:extLst>
                    <a:ext uri="{9D8B030D-6E8A-4147-A177-3AD203B41FA5}">
                      <a16:colId xmlns:a16="http://schemas.microsoft.com/office/drawing/2014/main" val="1261272336"/>
                    </a:ext>
                  </a:extLst>
                </a:gridCol>
                <a:gridCol w="5019173">
                  <a:extLst>
                    <a:ext uri="{9D8B030D-6E8A-4147-A177-3AD203B41FA5}">
                      <a16:colId xmlns:a16="http://schemas.microsoft.com/office/drawing/2014/main" val="381359548"/>
                    </a:ext>
                  </a:extLst>
                </a:gridCol>
              </a:tblGrid>
              <a:tr h="437559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1900" b="0" i="1" kern="1200" cap="none" spc="0">
                          <a:solidFill>
                            <a:schemeClr val="bg1"/>
                          </a:solidFill>
                          <a:effectLst/>
                          <a:latin typeface="+mn-lt"/>
                          <a:ea typeface="+mn-ea"/>
                          <a:cs typeface="+mn-cs"/>
                        </a:rPr>
                        <a:t>Dylai’r gwaith rydych yn ei gyflwyno gynnwys enghreifftiau o egwyddorion </a:t>
                      </a:r>
                      <a:r>
                        <a:rPr lang="cy-GB" sz="1900" b="0" i="1" kern="1200" cap="none" spc="0" err="1">
                          <a:solidFill>
                            <a:schemeClr val="bg1"/>
                          </a:solidFill>
                          <a:effectLst/>
                          <a:latin typeface="+mn-lt"/>
                          <a:ea typeface="+mn-ea"/>
                          <a:cs typeface="+mn-cs"/>
                        </a:rPr>
                        <a:t>addysgegol</a:t>
                      </a:r>
                      <a:r>
                        <a:rPr lang="cy-GB" sz="1900" b="0" i="1" kern="1200" cap="none" spc="0">
                          <a:solidFill>
                            <a:schemeClr val="bg1"/>
                          </a:solidFill>
                          <a:effectLst/>
                          <a:latin typeface="+mn-lt"/>
                          <a:ea typeface="+mn-ea"/>
                          <a:cs typeface="+mn-cs"/>
                        </a:rPr>
                        <a:t> ac ystyriaeth drylwyr o’r ffordd orau i gyflwyno’r wybodaeth hon. Dylai strwythur eich </a:t>
                      </a:r>
                      <a:r>
                        <a:rPr lang="cy-GB" sz="1900" b="0" i="1" kern="1200" cap="none" spc="0" err="1">
                          <a:solidFill>
                            <a:schemeClr val="bg1"/>
                          </a:solidFill>
                          <a:effectLst/>
                          <a:latin typeface="+mn-lt"/>
                          <a:ea typeface="+mn-ea"/>
                          <a:cs typeface="+mn-cs"/>
                        </a:rPr>
                        <a:t>adfyfyrdod</a:t>
                      </a:r>
                      <a:r>
                        <a:rPr lang="cy-GB" sz="1900" b="0" i="1" kern="1200" cap="none" spc="0">
                          <a:solidFill>
                            <a:schemeClr val="bg1"/>
                          </a:solidFill>
                          <a:effectLst/>
                          <a:latin typeface="+mn-lt"/>
                          <a:ea typeface="+mn-ea"/>
                          <a:cs typeface="+mn-cs"/>
                        </a:rPr>
                        <a:t> beirniadol ysgrifenedig a llif y drafodaeth gynnwys amrywiaeth o ddulliau a allai gwneud defnydd o gyfryngau priodol o fewn eich portffolio. Bydd disgwyl cyfathrebu effeithiol, y defnydd o iaith academaidd broffesiynol, geirfa addas a’r defnydd cywir o atalnodi yn yr ymateb.</a:t>
                      </a:r>
                      <a:endParaRPr lang="en-GB" sz="1900" b="0" kern="1200" cap="none" spc="0">
                        <a:solidFill>
                          <a:schemeClr val="bg1"/>
                        </a:solidFill>
                        <a:effectLst/>
                        <a:latin typeface="+mn-lt"/>
                        <a:ea typeface="+mn-ea"/>
                        <a:cs typeface="+mn-cs"/>
                      </a:endParaRPr>
                    </a:p>
                    <a:p>
                      <a:endParaRPr lang="en-GB" sz="1900" b="0" cap="none" spc="0">
                        <a:solidFill>
                          <a:schemeClr val="bg1"/>
                        </a:solidFill>
                      </a:endParaRPr>
                    </a:p>
                  </a:txBody>
                  <a:tcPr marL="210119" marR="210119" marT="107542" marB="210119" anchor="ctr">
                    <a:lnL w="12700" cmpd="sng">
                      <a:noFill/>
                      <a:prstDash val="solid"/>
                    </a:lnL>
                    <a:lnR w="12700" cmpd="sng">
                      <a:noFill/>
                      <a:prstDash val="solid"/>
                    </a:lnR>
                    <a:lnT w="19050" cap="flat" cmpd="sng" algn="ctr">
                      <a:noFill/>
                      <a:prstDash val="solid"/>
                    </a:lnT>
                    <a:lnB w="12700" cmpd="sng">
                      <a:noFill/>
                      <a:prstDash val="solid"/>
                    </a:lnB>
                    <a:solidFill>
                      <a:schemeClr val="accent2"/>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900" b="0" i="1" kern="1200" cap="none" spc="0" dirty="0">
                          <a:solidFill>
                            <a:schemeClr val="bg1"/>
                          </a:solidFill>
                          <a:effectLst/>
                          <a:latin typeface="+mn-lt"/>
                          <a:ea typeface="+mn-ea"/>
                          <a:cs typeface="+mn-cs"/>
                        </a:rPr>
                        <a:t>The work you present should include clear examples of pedagogical principles and a well thought out consideration of how best to present this information. The structure of your written critical reflection and flow of the discussion should include a variety of forms that could make use of appropriate media within your portfolio.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900" b="0" i="1" kern="1200" cap="none" spc="0" dirty="0">
                          <a:solidFill>
                            <a:schemeClr val="bg1"/>
                          </a:solidFill>
                          <a:effectLst/>
                          <a:latin typeface="+mn-lt"/>
                          <a:ea typeface="+mn-ea"/>
                          <a:cs typeface="+mn-cs"/>
                        </a:rPr>
                        <a:t>Effective communication, the use of professional academic language, appropriate vocabulary and the correct use of punctuation are aspects that will be an expectation within the response.</a:t>
                      </a:r>
                      <a:endParaRPr lang="en-GB" sz="1900" b="0" kern="1200" cap="none" spc="0" dirty="0">
                        <a:solidFill>
                          <a:schemeClr val="bg1"/>
                        </a:solidFill>
                        <a:effectLst/>
                        <a:latin typeface="+mn-lt"/>
                        <a:ea typeface="+mn-ea"/>
                        <a:cs typeface="+mn-cs"/>
                      </a:endParaRPr>
                    </a:p>
                    <a:p>
                      <a:endParaRPr lang="en-GB" sz="1900" b="0" cap="none" spc="0" dirty="0">
                        <a:solidFill>
                          <a:schemeClr val="bg1"/>
                        </a:solidFill>
                      </a:endParaRPr>
                    </a:p>
                  </a:txBody>
                  <a:tcPr marL="210119" marR="210119" marT="107542" marB="210119" anchor="ctr">
                    <a:lnL w="12700" cmpd="sng">
                      <a:noFill/>
                      <a:prstDash val="solid"/>
                    </a:lnL>
                    <a:lnR w="12700" cmpd="sng">
                      <a:noFill/>
                      <a:prstDash val="solid"/>
                    </a:lnR>
                    <a:lnT w="19050" cap="flat" cmpd="sng" algn="ctr">
                      <a:noFill/>
                      <a:prstDash val="solid"/>
                    </a:lnT>
                    <a:lnB w="12700" cmpd="sng">
                      <a:noFill/>
                      <a:prstDash val="solid"/>
                    </a:lnB>
                    <a:solidFill>
                      <a:schemeClr val="accent2"/>
                    </a:solidFill>
                  </a:tcPr>
                </a:tc>
                <a:extLst>
                  <a:ext uri="{0D108BD9-81ED-4DB2-BD59-A6C34878D82A}">
                    <a16:rowId xmlns:a16="http://schemas.microsoft.com/office/drawing/2014/main" val="2253761961"/>
                  </a:ext>
                </a:extLst>
              </a:tr>
            </a:tbl>
          </a:graphicData>
        </a:graphic>
      </p:graphicFrame>
    </p:spTree>
    <p:extLst>
      <p:ext uri="{BB962C8B-B14F-4D97-AF65-F5344CB8AC3E}">
        <p14:creationId xmlns:p14="http://schemas.microsoft.com/office/powerpoint/2010/main" val="3577296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Argymhellion </a:t>
            </a:r>
            <a:br>
              <a:rPr lang="cy-GB" dirty="0"/>
            </a:br>
            <a:r>
              <a:rPr lang="cy-GB" dirty="0" err="1"/>
              <a:t>Suggestions</a:t>
            </a:r>
            <a:r>
              <a:rPr lang="cy-GB" dirty="0"/>
              <a:t> (3000 </a:t>
            </a:r>
            <a:r>
              <a:rPr lang="cy-GB" dirty="0" err="1"/>
              <a:t>words</a:t>
            </a:r>
            <a:r>
              <a:rPr lang="cy-GB" dirty="0"/>
              <a:t>)</a:t>
            </a:r>
            <a:br>
              <a:rPr lang="cy-GB" dirty="0"/>
            </a:br>
            <a:endParaRPr lang="en-GB" dirty="0"/>
          </a:p>
        </p:txBody>
      </p:sp>
      <p:pic>
        <p:nvPicPr>
          <p:cNvPr id="10" name="Content Placeholder 9" descr="Graphical user interface, text, application&#10;&#10;Description automatically generated">
            <a:extLst>
              <a:ext uri="{FF2B5EF4-FFF2-40B4-BE49-F238E27FC236}">
                <a16:creationId xmlns:a16="http://schemas.microsoft.com/office/drawing/2014/main" id="{F5637F8D-74C7-4248-ADB2-029F3AADEA9D}"/>
              </a:ext>
            </a:extLst>
          </p:cNvPr>
          <p:cNvPicPr>
            <a:picLocks noGrp="1" noChangeAspect="1"/>
          </p:cNvPicPr>
          <p:nvPr>
            <p:ph sz="half" idx="1"/>
          </p:nvPr>
        </p:nvPicPr>
        <p:blipFill>
          <a:blip r:embed="rId2"/>
          <a:stretch>
            <a:fillRect/>
          </a:stretch>
        </p:blipFill>
        <p:spPr>
          <a:xfrm>
            <a:off x="803223" y="2445840"/>
            <a:ext cx="9314169" cy="3142874"/>
          </a:xfrm>
        </p:spPr>
      </p:pic>
    </p:spTree>
    <p:extLst>
      <p:ext uri="{BB962C8B-B14F-4D97-AF65-F5344CB8AC3E}">
        <p14:creationId xmlns:p14="http://schemas.microsoft.com/office/powerpoint/2010/main" val="2916853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rgbClr val="0070C0"/>
                </a:solidFill>
              </a:rPr>
              <a:t>Yr aseiniad</a:t>
            </a:r>
            <a:br>
              <a:rPr lang="cy-GB" dirty="0"/>
            </a:br>
            <a:r>
              <a:rPr lang="cy-GB" dirty="0"/>
              <a:t>The assignment- things to consider</a:t>
            </a:r>
            <a:endParaRPr lang="en-GB" dirty="0"/>
          </a:p>
        </p:txBody>
      </p:sp>
      <p:sp>
        <p:nvSpPr>
          <p:cNvPr id="3" name="Content Placeholder 2"/>
          <p:cNvSpPr>
            <a:spLocks noGrp="1"/>
          </p:cNvSpPr>
          <p:nvPr>
            <p:ph sz="half" idx="1"/>
          </p:nvPr>
        </p:nvSpPr>
        <p:spPr/>
        <p:txBody>
          <a:bodyPr>
            <a:normAutofit/>
          </a:bodyPr>
          <a:lstStyle/>
          <a:p>
            <a:r>
              <a:rPr lang="cy-GB" dirty="0"/>
              <a:t>Targedau o’r aseiniad diwethaf</a:t>
            </a:r>
          </a:p>
          <a:p>
            <a:r>
              <a:rPr lang="cy-GB" dirty="0"/>
              <a:t>Dealltwriaeth gref o athroniaeth y Cyfnod Sylfaen</a:t>
            </a:r>
          </a:p>
          <a:p>
            <a:r>
              <a:rPr lang="cy-GB" dirty="0"/>
              <a:t>Cefnogi gyda thystiolaeth o ymchwil / amrywiaeth o destunau</a:t>
            </a:r>
          </a:p>
          <a:p>
            <a:r>
              <a:rPr lang="cy-GB" dirty="0"/>
              <a:t>Galw ar brofiadau (darlithoedd, darllen, pontio, ymweliadau ag ysgolion </a:t>
            </a:r>
            <a:r>
              <a:rPr lang="cy-GB" dirty="0" err="1"/>
              <a:t>a.y.b</a:t>
            </a:r>
            <a:r>
              <a:rPr lang="cy-GB" dirty="0"/>
              <a:t>)</a:t>
            </a:r>
          </a:p>
          <a:p>
            <a:r>
              <a:rPr lang="cy-GB" dirty="0"/>
              <a:t>Cyfeirnodi cywir</a:t>
            </a:r>
          </a:p>
          <a:p>
            <a:r>
              <a:rPr lang="cy-GB" dirty="0"/>
              <a:t>Iaith safonol – cynnil ac academaidd</a:t>
            </a:r>
          </a:p>
          <a:p>
            <a:endParaRPr lang="en-GB" dirty="0"/>
          </a:p>
        </p:txBody>
      </p:sp>
      <p:sp>
        <p:nvSpPr>
          <p:cNvPr id="4" name="Content Placeholder 3"/>
          <p:cNvSpPr>
            <a:spLocks noGrp="1"/>
          </p:cNvSpPr>
          <p:nvPr>
            <p:ph sz="half" idx="2"/>
          </p:nvPr>
        </p:nvSpPr>
        <p:spPr/>
        <p:txBody>
          <a:bodyPr>
            <a:normAutofit/>
          </a:bodyPr>
          <a:lstStyle/>
          <a:p>
            <a:r>
              <a:rPr lang="cy-GB" dirty="0"/>
              <a:t>Targets from previous assignment</a:t>
            </a:r>
          </a:p>
          <a:p>
            <a:r>
              <a:rPr lang="cy-GB" dirty="0"/>
              <a:t>A clear understanding of the FP philosophy</a:t>
            </a:r>
          </a:p>
          <a:p>
            <a:r>
              <a:rPr lang="cy-GB" dirty="0"/>
              <a:t>Support with evidence from research / various texts</a:t>
            </a:r>
          </a:p>
          <a:p>
            <a:r>
              <a:rPr lang="cy-GB" dirty="0"/>
              <a:t>Draw on experiences (lectures, reading, bridging, school visits etc.)</a:t>
            </a:r>
          </a:p>
          <a:p>
            <a:r>
              <a:rPr lang="cy-GB" dirty="0"/>
              <a:t>Correct referencing</a:t>
            </a:r>
          </a:p>
          <a:p>
            <a:r>
              <a:rPr lang="cy-GB" dirty="0"/>
              <a:t>Language – formal &amp; academic</a:t>
            </a:r>
            <a:endParaRPr lang="en-GB" dirty="0"/>
          </a:p>
        </p:txBody>
      </p:sp>
    </p:spTree>
    <p:extLst>
      <p:ext uri="{BB962C8B-B14F-4D97-AF65-F5344CB8AC3E}">
        <p14:creationId xmlns:p14="http://schemas.microsoft.com/office/powerpoint/2010/main" val="1062830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BB961-F095-46A9-ABCF-10E4C959EA01}"/>
              </a:ext>
            </a:extLst>
          </p:cNvPr>
          <p:cNvSpPr>
            <a:spLocks noGrp="1"/>
          </p:cNvSpPr>
          <p:nvPr>
            <p:ph type="title"/>
          </p:nvPr>
        </p:nvSpPr>
        <p:spPr>
          <a:xfrm>
            <a:off x="356904" y="723574"/>
            <a:ext cx="8596668" cy="1826581"/>
          </a:xfrm>
        </p:spPr>
        <p:txBody>
          <a:bodyPr/>
          <a:lstStyle/>
          <a:p>
            <a:r>
              <a:rPr lang="en-GB" dirty="0">
                <a:solidFill>
                  <a:srgbClr val="002060"/>
                </a:solidFill>
              </a:rPr>
              <a:t>Some examples:</a:t>
            </a:r>
          </a:p>
        </p:txBody>
      </p:sp>
    </p:spTree>
    <p:extLst>
      <p:ext uri="{BB962C8B-B14F-4D97-AF65-F5344CB8AC3E}">
        <p14:creationId xmlns:p14="http://schemas.microsoft.com/office/powerpoint/2010/main" val="1409811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Text, letter&#10;&#10;Description automatically generated">
            <a:extLst>
              <a:ext uri="{FF2B5EF4-FFF2-40B4-BE49-F238E27FC236}">
                <a16:creationId xmlns:a16="http://schemas.microsoft.com/office/drawing/2014/main" id="{F09EE438-CC7B-4B3E-BEDC-64BA73913334}"/>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571675" y="802859"/>
            <a:ext cx="8485230" cy="4774081"/>
          </a:xfrm>
          <a:prstGeom prst="rect">
            <a:avLst/>
          </a:prstGeom>
        </p:spPr>
      </p:pic>
      <p:sp>
        <p:nvSpPr>
          <p:cNvPr id="3" name="TextBox 2">
            <a:extLst>
              <a:ext uri="{FF2B5EF4-FFF2-40B4-BE49-F238E27FC236}">
                <a16:creationId xmlns:a16="http://schemas.microsoft.com/office/drawing/2014/main" id="{B68A2885-623A-44EC-90A3-F4D7C78EF3E6}"/>
              </a:ext>
            </a:extLst>
          </p:cNvPr>
          <p:cNvSpPr txBox="1"/>
          <p:nvPr/>
        </p:nvSpPr>
        <p:spPr>
          <a:xfrm>
            <a:off x="9334500" y="1564257"/>
            <a:ext cx="1920096" cy="2862322"/>
          </a:xfrm>
          <a:prstGeom prst="rect">
            <a:avLst/>
          </a:prstGeom>
          <a:noFill/>
        </p:spPr>
        <p:txBody>
          <a:bodyPr wrap="square" rtlCol="0">
            <a:spAutoFit/>
          </a:bodyPr>
          <a:lstStyle/>
          <a:p>
            <a:r>
              <a:rPr lang="en-GB" dirty="0"/>
              <a:t>You can see the structure here and how the author has linked them. </a:t>
            </a:r>
          </a:p>
          <a:p>
            <a:r>
              <a:rPr lang="en-GB" dirty="0"/>
              <a:t>The writer has defined ‘cross-curricular’ and linked this to literature.</a:t>
            </a:r>
          </a:p>
        </p:txBody>
      </p:sp>
    </p:spTree>
    <p:extLst>
      <p:ext uri="{BB962C8B-B14F-4D97-AF65-F5344CB8AC3E}">
        <p14:creationId xmlns:p14="http://schemas.microsoft.com/office/powerpoint/2010/main" val="1569509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Text&#10;&#10;Description automatically generated">
            <a:extLst>
              <a:ext uri="{FF2B5EF4-FFF2-40B4-BE49-F238E27FC236}">
                <a16:creationId xmlns:a16="http://schemas.microsoft.com/office/drawing/2014/main" id="{6B88939A-89F2-48B4-BB6F-DEB1B124F47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035401" y="926372"/>
            <a:ext cx="7089401" cy="4590386"/>
          </a:xfrm>
          <a:prstGeom prst="rect">
            <a:avLst/>
          </a:prstGeom>
        </p:spPr>
      </p:pic>
      <p:sp>
        <p:nvSpPr>
          <p:cNvPr id="3" name="TextBox 2">
            <a:extLst>
              <a:ext uri="{FF2B5EF4-FFF2-40B4-BE49-F238E27FC236}">
                <a16:creationId xmlns:a16="http://schemas.microsoft.com/office/drawing/2014/main" id="{FCE61923-1143-40C4-9E63-67AF0095D99D}"/>
              </a:ext>
            </a:extLst>
          </p:cNvPr>
          <p:cNvSpPr txBox="1"/>
          <p:nvPr/>
        </p:nvSpPr>
        <p:spPr>
          <a:xfrm>
            <a:off x="8511396" y="1673525"/>
            <a:ext cx="2145102" cy="1754326"/>
          </a:xfrm>
          <a:prstGeom prst="rect">
            <a:avLst/>
          </a:prstGeom>
          <a:noFill/>
        </p:spPr>
        <p:txBody>
          <a:bodyPr wrap="square" rtlCol="0">
            <a:spAutoFit/>
          </a:bodyPr>
          <a:lstStyle/>
          <a:p>
            <a:r>
              <a:rPr lang="en-GB" dirty="0"/>
              <a:t>Here the author has included some work to demonstrate how the task included peer assessment.</a:t>
            </a:r>
          </a:p>
        </p:txBody>
      </p:sp>
    </p:spTree>
    <p:extLst>
      <p:ext uri="{BB962C8B-B14F-4D97-AF65-F5344CB8AC3E}">
        <p14:creationId xmlns:p14="http://schemas.microsoft.com/office/powerpoint/2010/main" val="1129723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702A9D1-111B-4C32-AF69-A858EFE8753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17675" y="1129573"/>
            <a:ext cx="7054645" cy="4590386"/>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F3AD0AF1-341C-4DFD-9B66-CE8A296FBD27}"/>
                  </a:ext>
                </a:extLst>
              </p14:cNvPr>
              <p14:cNvContentPartPr/>
              <p14:nvPr/>
            </p14:nvContentPartPr>
            <p14:xfrm>
              <a:off x="7154056" y="3116405"/>
              <a:ext cx="360" cy="360"/>
            </p14:xfrm>
          </p:contentPart>
        </mc:Choice>
        <mc:Fallback xmlns="">
          <p:pic>
            <p:nvPicPr>
              <p:cNvPr id="4" name="Ink 3">
                <a:extLst>
                  <a:ext uri="{FF2B5EF4-FFF2-40B4-BE49-F238E27FC236}">
                    <a16:creationId xmlns:a16="http://schemas.microsoft.com/office/drawing/2014/main" id="{F3AD0AF1-341C-4DFD-9B66-CE8A296FBD27}"/>
                  </a:ext>
                </a:extLst>
              </p:cNvPr>
              <p:cNvPicPr/>
              <p:nvPr/>
            </p:nvPicPr>
            <p:blipFill>
              <a:blip r:embed="rId4"/>
              <a:stretch>
                <a:fillRect/>
              </a:stretch>
            </p:blipFill>
            <p:spPr>
              <a:xfrm>
                <a:off x="7145056" y="310776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2F1F2CD9-6C62-4FFF-BDBF-031BF4B51661}"/>
                  </a:ext>
                </a:extLst>
              </p14:cNvPr>
              <p14:cNvContentPartPr/>
              <p14:nvPr/>
            </p14:nvContentPartPr>
            <p14:xfrm>
              <a:off x="7176736" y="3214325"/>
              <a:ext cx="360" cy="360"/>
            </p14:xfrm>
          </p:contentPart>
        </mc:Choice>
        <mc:Fallback xmlns="">
          <p:pic>
            <p:nvPicPr>
              <p:cNvPr id="5" name="Ink 4">
                <a:extLst>
                  <a:ext uri="{FF2B5EF4-FFF2-40B4-BE49-F238E27FC236}">
                    <a16:creationId xmlns:a16="http://schemas.microsoft.com/office/drawing/2014/main" id="{2F1F2CD9-6C62-4FFF-BDBF-031BF4B51661}"/>
                  </a:ext>
                </a:extLst>
              </p:cNvPr>
              <p:cNvPicPr/>
              <p:nvPr/>
            </p:nvPicPr>
            <p:blipFill>
              <a:blip r:embed="rId6"/>
              <a:stretch>
                <a:fillRect/>
              </a:stretch>
            </p:blipFill>
            <p:spPr>
              <a:xfrm>
                <a:off x="7167736" y="32056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9" name="Ink 18">
                <a:extLst>
                  <a:ext uri="{FF2B5EF4-FFF2-40B4-BE49-F238E27FC236}">
                    <a16:creationId xmlns:a16="http://schemas.microsoft.com/office/drawing/2014/main" id="{9E824206-FA6D-417A-83D6-49388943BD6A}"/>
                  </a:ext>
                </a:extLst>
              </p14:cNvPr>
              <p14:cNvContentPartPr/>
              <p14:nvPr/>
            </p14:nvContentPartPr>
            <p14:xfrm>
              <a:off x="4404736" y="1845605"/>
              <a:ext cx="360" cy="360"/>
            </p14:xfrm>
          </p:contentPart>
        </mc:Choice>
        <mc:Fallback xmlns="">
          <p:pic>
            <p:nvPicPr>
              <p:cNvPr id="19" name="Ink 18">
                <a:extLst>
                  <a:ext uri="{FF2B5EF4-FFF2-40B4-BE49-F238E27FC236}">
                    <a16:creationId xmlns:a16="http://schemas.microsoft.com/office/drawing/2014/main" id="{9E824206-FA6D-417A-83D6-49388943BD6A}"/>
                  </a:ext>
                </a:extLst>
              </p:cNvPr>
              <p:cNvPicPr/>
              <p:nvPr/>
            </p:nvPicPr>
            <p:blipFill>
              <a:blip r:embed="rId6"/>
              <a:stretch>
                <a:fillRect/>
              </a:stretch>
            </p:blipFill>
            <p:spPr>
              <a:xfrm>
                <a:off x="4396096" y="1836605"/>
                <a:ext cx="18000" cy="18000"/>
              </a:xfrm>
              <a:prstGeom prst="rect">
                <a:avLst/>
              </a:prstGeom>
            </p:spPr>
          </p:pic>
        </mc:Fallback>
      </mc:AlternateContent>
      <p:sp>
        <p:nvSpPr>
          <p:cNvPr id="22" name="TextBox 21">
            <a:extLst>
              <a:ext uri="{FF2B5EF4-FFF2-40B4-BE49-F238E27FC236}">
                <a16:creationId xmlns:a16="http://schemas.microsoft.com/office/drawing/2014/main" id="{59CEED60-3426-4FB5-8525-6CB653EF3AC8}"/>
              </a:ext>
            </a:extLst>
          </p:cNvPr>
          <p:cNvSpPr txBox="1"/>
          <p:nvPr/>
        </p:nvSpPr>
        <p:spPr>
          <a:xfrm>
            <a:off x="8338868" y="1472242"/>
            <a:ext cx="2898475" cy="3970318"/>
          </a:xfrm>
          <a:prstGeom prst="rect">
            <a:avLst/>
          </a:prstGeom>
          <a:noFill/>
        </p:spPr>
        <p:txBody>
          <a:bodyPr wrap="square" rtlCol="0">
            <a:spAutoFit/>
          </a:bodyPr>
          <a:lstStyle/>
          <a:p>
            <a:r>
              <a:rPr lang="en-GB" dirty="0"/>
              <a:t>Here you will see how the author has talked about the F Phase, and the new curriculum. </a:t>
            </a:r>
          </a:p>
          <a:p>
            <a:r>
              <a:rPr lang="en-GB" dirty="0"/>
              <a:t>Principles are discussed individually.</a:t>
            </a:r>
          </a:p>
          <a:p>
            <a:r>
              <a:rPr lang="en-GB" dirty="0"/>
              <a:t>Work is well referenced throughout although there is no need to bold type direct quotes. </a:t>
            </a:r>
          </a:p>
          <a:p>
            <a:r>
              <a:rPr lang="en-GB" dirty="0"/>
              <a:t>Remember to include page numbers for a  direct quote.</a:t>
            </a:r>
          </a:p>
          <a:p>
            <a:endParaRPr lang="en-GB" dirty="0"/>
          </a:p>
        </p:txBody>
      </p:sp>
    </p:spTree>
    <p:extLst>
      <p:ext uri="{BB962C8B-B14F-4D97-AF65-F5344CB8AC3E}">
        <p14:creationId xmlns:p14="http://schemas.microsoft.com/office/powerpoint/2010/main" val="1269202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Text, letter&#10;&#10;Description automatically generated">
            <a:extLst>
              <a:ext uri="{FF2B5EF4-FFF2-40B4-BE49-F238E27FC236}">
                <a16:creationId xmlns:a16="http://schemas.microsoft.com/office/drawing/2014/main" id="{A0AE2D7F-ADD4-47F9-BCEE-AB4695C275CC}"/>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925745" y="928794"/>
            <a:ext cx="7781895" cy="5315698"/>
          </a:xfrm>
          <a:prstGeom prst="rect">
            <a:avLst/>
          </a:prstGeom>
        </p:spPr>
      </p:pic>
      <p:sp>
        <p:nvSpPr>
          <p:cNvPr id="3" name="TextBox 2">
            <a:extLst>
              <a:ext uri="{FF2B5EF4-FFF2-40B4-BE49-F238E27FC236}">
                <a16:creationId xmlns:a16="http://schemas.microsoft.com/office/drawing/2014/main" id="{243226E2-C315-4D7A-86E5-18C3787819D5}"/>
              </a:ext>
            </a:extLst>
          </p:cNvPr>
          <p:cNvSpPr txBox="1"/>
          <p:nvPr/>
        </p:nvSpPr>
        <p:spPr>
          <a:xfrm>
            <a:off x="9115245" y="1466491"/>
            <a:ext cx="2357887" cy="2585323"/>
          </a:xfrm>
          <a:prstGeom prst="rect">
            <a:avLst/>
          </a:prstGeom>
          <a:noFill/>
        </p:spPr>
        <p:txBody>
          <a:bodyPr wrap="square" rtlCol="0">
            <a:spAutoFit/>
          </a:bodyPr>
          <a:lstStyle/>
          <a:p>
            <a:r>
              <a:rPr lang="en-GB" dirty="0"/>
              <a:t>Here you can see he author discusses Successful Futures and WAG. As pedagogy is mentioned it is defined and in doing so the author refers to academic texts.</a:t>
            </a:r>
          </a:p>
        </p:txBody>
      </p:sp>
    </p:spTree>
    <p:extLst>
      <p:ext uri="{BB962C8B-B14F-4D97-AF65-F5344CB8AC3E}">
        <p14:creationId xmlns:p14="http://schemas.microsoft.com/office/powerpoint/2010/main" val="271661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9" name="Rectangle 38">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10;&#10;Description automatically generated">
            <a:extLst>
              <a:ext uri="{FF2B5EF4-FFF2-40B4-BE49-F238E27FC236}">
                <a16:creationId xmlns:a16="http://schemas.microsoft.com/office/drawing/2014/main" id="{CEEB5896-D487-4EEC-81F0-362CCC369123}"/>
              </a:ext>
            </a:extLst>
          </p:cNvPr>
          <p:cNvPicPr>
            <a:picLocks noChangeAspect="1"/>
          </p:cNvPicPr>
          <p:nvPr/>
        </p:nvPicPr>
        <p:blipFill>
          <a:blip r:embed="rId2"/>
          <a:stretch>
            <a:fillRect/>
          </a:stretch>
        </p:blipFill>
        <p:spPr>
          <a:xfrm>
            <a:off x="531421" y="919209"/>
            <a:ext cx="7116877" cy="4590386"/>
          </a:xfrm>
          <a:prstGeom prst="rect">
            <a:avLst/>
          </a:prstGeom>
        </p:spPr>
      </p:pic>
      <p:sp>
        <p:nvSpPr>
          <p:cNvPr id="2" name="TextBox 1">
            <a:extLst>
              <a:ext uri="{FF2B5EF4-FFF2-40B4-BE49-F238E27FC236}">
                <a16:creationId xmlns:a16="http://schemas.microsoft.com/office/drawing/2014/main" id="{AB6509C8-1B3A-494C-A7B4-51B8FE9587C4}"/>
              </a:ext>
            </a:extLst>
          </p:cNvPr>
          <p:cNvSpPr txBox="1"/>
          <p:nvPr/>
        </p:nvSpPr>
        <p:spPr>
          <a:xfrm>
            <a:off x="8097328" y="1029419"/>
            <a:ext cx="3174521" cy="1754326"/>
          </a:xfrm>
          <a:prstGeom prst="rect">
            <a:avLst/>
          </a:prstGeom>
          <a:noFill/>
        </p:spPr>
        <p:txBody>
          <a:bodyPr wrap="square" rtlCol="0">
            <a:spAutoFit/>
          </a:bodyPr>
          <a:lstStyle/>
          <a:p>
            <a:r>
              <a:rPr lang="en-GB" dirty="0"/>
              <a:t>Here the author tells us what he/she is focussing on and links are made to practice during an observation week. This is then linked to theory.</a:t>
            </a:r>
          </a:p>
        </p:txBody>
      </p:sp>
    </p:spTree>
    <p:extLst>
      <p:ext uri="{BB962C8B-B14F-4D97-AF65-F5344CB8AC3E}">
        <p14:creationId xmlns:p14="http://schemas.microsoft.com/office/powerpoint/2010/main" val="1250951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9" name="Rectangle 38">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10;&#10;Description automatically generated">
            <a:extLst>
              <a:ext uri="{FF2B5EF4-FFF2-40B4-BE49-F238E27FC236}">
                <a16:creationId xmlns:a16="http://schemas.microsoft.com/office/drawing/2014/main" id="{A2E1F52C-C559-4BBB-9D76-9D2422CEC17D}"/>
              </a:ext>
            </a:extLst>
          </p:cNvPr>
          <p:cNvPicPr>
            <a:picLocks noChangeAspect="1"/>
          </p:cNvPicPr>
          <p:nvPr/>
        </p:nvPicPr>
        <p:blipFill>
          <a:blip r:embed="rId2"/>
          <a:stretch>
            <a:fillRect/>
          </a:stretch>
        </p:blipFill>
        <p:spPr>
          <a:xfrm>
            <a:off x="559901" y="930711"/>
            <a:ext cx="7618899" cy="4590386"/>
          </a:xfrm>
          <a:prstGeom prst="rect">
            <a:avLst/>
          </a:prstGeom>
        </p:spPr>
      </p:pic>
      <p:sp>
        <p:nvSpPr>
          <p:cNvPr id="2" name="TextBox 1">
            <a:extLst>
              <a:ext uri="{FF2B5EF4-FFF2-40B4-BE49-F238E27FC236}">
                <a16:creationId xmlns:a16="http://schemas.microsoft.com/office/drawing/2014/main" id="{646E230A-53C2-47ED-A619-2B01D1F357A0}"/>
              </a:ext>
            </a:extLst>
          </p:cNvPr>
          <p:cNvSpPr txBox="1"/>
          <p:nvPr/>
        </p:nvSpPr>
        <p:spPr>
          <a:xfrm>
            <a:off x="8505645" y="1161691"/>
            <a:ext cx="3076755" cy="1477328"/>
          </a:xfrm>
          <a:prstGeom prst="rect">
            <a:avLst/>
          </a:prstGeom>
          <a:noFill/>
        </p:spPr>
        <p:txBody>
          <a:bodyPr wrap="square" rtlCol="0">
            <a:spAutoFit/>
          </a:bodyPr>
          <a:lstStyle/>
          <a:p>
            <a:r>
              <a:rPr lang="en-GB" dirty="0"/>
              <a:t>Again, the pedagogical principle is analysed and linked to theory and how that works in the classroom.</a:t>
            </a:r>
          </a:p>
        </p:txBody>
      </p:sp>
    </p:spTree>
    <p:extLst>
      <p:ext uri="{BB962C8B-B14F-4D97-AF65-F5344CB8AC3E}">
        <p14:creationId xmlns:p14="http://schemas.microsoft.com/office/powerpoint/2010/main" val="17312187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9" name="Rectangle 38">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10;&#10;Description automatically generated">
            <a:extLst>
              <a:ext uri="{FF2B5EF4-FFF2-40B4-BE49-F238E27FC236}">
                <a16:creationId xmlns:a16="http://schemas.microsoft.com/office/drawing/2014/main" id="{FDEB7E07-AC60-4B6C-8380-5CA655643849}"/>
              </a:ext>
            </a:extLst>
          </p:cNvPr>
          <p:cNvPicPr>
            <a:picLocks noChangeAspect="1"/>
          </p:cNvPicPr>
          <p:nvPr/>
        </p:nvPicPr>
        <p:blipFill>
          <a:blip r:embed="rId2"/>
          <a:stretch>
            <a:fillRect/>
          </a:stretch>
        </p:blipFill>
        <p:spPr>
          <a:xfrm>
            <a:off x="697876" y="930711"/>
            <a:ext cx="8308390" cy="4590386"/>
          </a:xfrm>
          <a:prstGeom prst="rect">
            <a:avLst/>
          </a:prstGeom>
        </p:spPr>
      </p:pic>
      <p:sp>
        <p:nvSpPr>
          <p:cNvPr id="2" name="TextBox 1">
            <a:extLst>
              <a:ext uri="{FF2B5EF4-FFF2-40B4-BE49-F238E27FC236}">
                <a16:creationId xmlns:a16="http://schemas.microsoft.com/office/drawing/2014/main" id="{CC53255C-56B9-4615-A38C-EF29BF6E6C2D}"/>
              </a:ext>
            </a:extLst>
          </p:cNvPr>
          <p:cNvSpPr txBox="1"/>
          <p:nvPr/>
        </p:nvSpPr>
        <p:spPr>
          <a:xfrm>
            <a:off x="9181476" y="1483743"/>
            <a:ext cx="2130630" cy="3139321"/>
          </a:xfrm>
          <a:prstGeom prst="rect">
            <a:avLst/>
          </a:prstGeom>
          <a:noFill/>
        </p:spPr>
        <p:txBody>
          <a:bodyPr wrap="square" rtlCol="0">
            <a:spAutoFit/>
          </a:bodyPr>
          <a:lstStyle/>
          <a:p>
            <a:r>
              <a:rPr lang="en-GB" dirty="0"/>
              <a:t>Again, here you can see how the student discusses his/her own views and comes to an organised and structured conclusion detailing what he/she will take forward.</a:t>
            </a:r>
          </a:p>
        </p:txBody>
      </p:sp>
    </p:spTree>
    <p:extLst>
      <p:ext uri="{BB962C8B-B14F-4D97-AF65-F5344CB8AC3E}">
        <p14:creationId xmlns:p14="http://schemas.microsoft.com/office/powerpoint/2010/main" val="3200750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6" name="Group 40">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2" name="Straight Connector 41">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5" name="Picture 3" descr="Desk with stethoscope and computer keyboard">
            <a:extLst>
              <a:ext uri="{FF2B5EF4-FFF2-40B4-BE49-F238E27FC236}">
                <a16:creationId xmlns:a16="http://schemas.microsoft.com/office/drawing/2014/main" id="{AF366B1B-3368-486B-BA7F-3740D5E66F56}"/>
              </a:ext>
            </a:extLst>
          </p:cNvPr>
          <p:cNvPicPr>
            <a:picLocks noChangeAspect="1"/>
          </p:cNvPicPr>
          <p:nvPr/>
        </p:nvPicPr>
        <p:blipFill rotWithShape="1">
          <a:blip r:embed="rId2"/>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48215F26-EA6E-47C0-BA43-AA15C78A4CDA}"/>
              </a:ext>
            </a:extLst>
          </p:cNvPr>
          <p:cNvSpPr txBox="1"/>
          <p:nvPr/>
        </p:nvSpPr>
        <p:spPr>
          <a:xfrm>
            <a:off x="677334" y="2160589"/>
            <a:ext cx="3851122"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Take your time to look through this guidance and to listen </a:t>
            </a:r>
            <a:r>
              <a:rPr lang="en-US" sz="1400">
                <a:solidFill>
                  <a:schemeClr val="tx1">
                    <a:lumMod val="75000"/>
                    <a:lumOff val="25000"/>
                  </a:schemeClr>
                </a:solidFill>
              </a:rPr>
              <a:t>to Iwan’s </a:t>
            </a:r>
            <a:r>
              <a:rPr lang="en-US" sz="1400" dirty="0">
                <a:solidFill>
                  <a:schemeClr val="tx1">
                    <a:lumMod val="75000"/>
                    <a:lumOff val="25000"/>
                  </a:schemeClr>
                </a:solidFill>
              </a:rPr>
              <a:t>Panopto if required.</a:t>
            </a:r>
          </a:p>
          <a:p>
            <a:pPr>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IF you still have any questions please work in a small group and come back to the channel to speak to us or email us.</a:t>
            </a:r>
          </a:p>
          <a:p>
            <a:pPr>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After Wednesday 17</a:t>
            </a:r>
            <a:r>
              <a:rPr lang="en-US" sz="1400" baseline="30000" dirty="0">
                <a:solidFill>
                  <a:schemeClr val="tx1">
                    <a:lumMod val="75000"/>
                    <a:lumOff val="25000"/>
                  </a:schemeClr>
                </a:solidFill>
              </a:rPr>
              <a:t>th</a:t>
            </a:r>
            <a:r>
              <a:rPr lang="en-US" sz="1400" dirty="0">
                <a:solidFill>
                  <a:schemeClr val="tx1">
                    <a:lumMod val="75000"/>
                    <a:lumOff val="25000"/>
                  </a:schemeClr>
                </a:solidFill>
              </a:rPr>
              <a:t>, we will not be able to respond to any further questions.</a:t>
            </a:r>
          </a:p>
          <a:p>
            <a:pPr>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All the very best,</a:t>
            </a:r>
          </a:p>
          <a:p>
            <a:pPr>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The Module Team</a:t>
            </a:r>
          </a:p>
        </p:txBody>
      </p:sp>
      <p:cxnSp>
        <p:nvCxnSpPr>
          <p:cNvPr id="58" name="Straight Connector 5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557662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1503</Words>
  <Application>Microsoft Office PowerPoint</Application>
  <PresentationFormat>Widescreen</PresentationFormat>
  <Paragraphs>86</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Times New Roman</vt:lpstr>
      <vt:lpstr>Trebuchet MS</vt:lpstr>
      <vt:lpstr>Wingdings 3</vt:lpstr>
      <vt:lpstr>Facet</vt:lpstr>
      <vt:lpstr>ECAD4008</vt:lpstr>
      <vt:lpstr>The Title</vt:lpstr>
      <vt:lpstr>Y Teitl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Argymhellion  Suggestions (3000 words) </vt:lpstr>
      <vt:lpstr>Yr aseiniad The assignment- things to consider</vt:lpstr>
      <vt:lpstr>Some examples: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ECAD4008</dc:title>
  <dc:creator>Gail Parker</dc:creator>
  <cp:lastModifiedBy>Gail Parker</cp:lastModifiedBy>
  <cp:revision>2</cp:revision>
  <dcterms:created xsi:type="dcterms:W3CDTF">2021-03-11T09:27:19Z</dcterms:created>
  <dcterms:modified xsi:type="dcterms:W3CDTF">2022-03-14T16:35:20Z</dcterms:modified>
</cp:coreProperties>
</file>