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7875"/>
    <p:restoredTop sz="94667"/>
  </p:normalViewPr>
  <p:slideViewPr>
    <p:cSldViewPr snapToGrid="0" snapToObjects="1">
      <p:cViewPr>
        <p:scale>
          <a:sx n="79" d="100"/>
          <a:sy n="79" d="100"/>
        </p:scale>
        <p:origin x="708"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C2B684-7759-1A41-8F35-E18F5DEF7948}" type="doc">
      <dgm:prSet loTypeId="urn:microsoft.com/office/officeart/2005/8/layout/hProcess11" loCatId="process" qsTypeId="urn:microsoft.com/office/officeart/2005/8/quickstyle/simple1" qsCatId="simple" csTypeId="urn:microsoft.com/office/officeart/2005/8/colors/accent2_2" csCatId="accent2" phldr="1"/>
      <dgm:spPr/>
    </dgm:pt>
    <dgm:pt modelId="{09E6CF10-7346-9240-B432-6E41EE802988}">
      <dgm:prSet phldrT="[Text]"/>
      <dgm:spPr/>
      <dgm:t>
        <a:bodyPr/>
        <a:lstStyle/>
        <a:p>
          <a:r>
            <a:rPr lang="en-GB" b="1" dirty="0">
              <a:solidFill>
                <a:srgbClr val="0070C0"/>
              </a:solidFill>
            </a:rPr>
            <a:t>Complete university qualification in health and social care</a:t>
          </a:r>
        </a:p>
        <a:p>
          <a:r>
            <a:rPr lang="en-GB" b="1" dirty="0">
              <a:solidFill>
                <a:srgbClr val="0070C0"/>
              </a:solidFill>
            </a:rPr>
            <a:t>2026  </a:t>
          </a:r>
        </a:p>
      </dgm:t>
    </dgm:pt>
    <dgm:pt modelId="{86E94ABC-ED35-B84C-A334-14636D115B16}" type="parTrans" cxnId="{8966D4EE-14A8-C24A-9EF5-DAF27C33A848}">
      <dgm:prSet/>
      <dgm:spPr/>
      <dgm:t>
        <a:bodyPr/>
        <a:lstStyle/>
        <a:p>
          <a:endParaRPr lang="en-GB"/>
        </a:p>
      </dgm:t>
    </dgm:pt>
    <dgm:pt modelId="{F8D49D72-F5E3-704E-911A-04E5D7814A98}" type="sibTrans" cxnId="{8966D4EE-14A8-C24A-9EF5-DAF27C33A848}">
      <dgm:prSet/>
      <dgm:spPr/>
      <dgm:t>
        <a:bodyPr/>
        <a:lstStyle/>
        <a:p>
          <a:endParaRPr lang="en-GB"/>
        </a:p>
      </dgm:t>
    </dgm:pt>
    <dgm:pt modelId="{72B474CD-9A22-7841-B5FB-857DFFC15DE2}">
      <dgm:prSet phldrT="[Text]"/>
      <dgm:spPr/>
      <dgm:t>
        <a:bodyPr/>
        <a:lstStyle/>
        <a:p>
          <a:r>
            <a:rPr lang="en-GB" b="1" dirty="0">
              <a:solidFill>
                <a:srgbClr val="0070C0"/>
              </a:solidFill>
            </a:rPr>
            <a:t>More work experience in related field </a:t>
          </a:r>
        </a:p>
        <a:p>
          <a:r>
            <a:rPr lang="en-GB" b="1" dirty="0">
              <a:solidFill>
                <a:srgbClr val="0070C0"/>
              </a:solidFill>
            </a:rPr>
            <a:t>2022-2026</a:t>
          </a:r>
        </a:p>
      </dgm:t>
    </dgm:pt>
    <dgm:pt modelId="{A3125F51-C47A-134E-9A40-D49A4E739315}" type="parTrans" cxnId="{74286B99-54B1-E344-87B3-BCED2C73990E}">
      <dgm:prSet/>
      <dgm:spPr/>
      <dgm:t>
        <a:bodyPr/>
        <a:lstStyle/>
        <a:p>
          <a:endParaRPr lang="en-GB"/>
        </a:p>
      </dgm:t>
    </dgm:pt>
    <dgm:pt modelId="{28491F47-0A86-F943-B9DC-59570C556CF6}" type="sibTrans" cxnId="{74286B99-54B1-E344-87B3-BCED2C73990E}">
      <dgm:prSet/>
      <dgm:spPr/>
      <dgm:t>
        <a:bodyPr/>
        <a:lstStyle/>
        <a:p>
          <a:endParaRPr lang="en-GB"/>
        </a:p>
      </dgm:t>
    </dgm:pt>
    <dgm:pt modelId="{791DDB18-CC3F-9746-86FC-03C4F027A04E}">
      <dgm:prSet phldrT="[Text]"/>
      <dgm:spPr/>
      <dgm:t>
        <a:bodyPr/>
        <a:lstStyle/>
        <a:p>
          <a:r>
            <a:rPr lang="en-GB" b="1" dirty="0">
              <a:solidFill>
                <a:srgbClr val="0070C0"/>
              </a:solidFill>
            </a:rPr>
            <a:t>Use skills gained to apply for entry positions as nurse in hospitals </a:t>
          </a:r>
        </a:p>
        <a:p>
          <a:r>
            <a:rPr lang="en-GB" b="1" dirty="0">
              <a:solidFill>
                <a:srgbClr val="0070C0"/>
              </a:solidFill>
            </a:rPr>
            <a:t>2027</a:t>
          </a:r>
        </a:p>
      </dgm:t>
    </dgm:pt>
    <dgm:pt modelId="{F3F096A1-35D3-8C47-8E96-6D8DC86A5E13}" type="parTrans" cxnId="{6D5DDB3A-13E0-964D-AF6C-5F07A4325283}">
      <dgm:prSet/>
      <dgm:spPr/>
      <dgm:t>
        <a:bodyPr/>
        <a:lstStyle/>
        <a:p>
          <a:endParaRPr lang="en-GB"/>
        </a:p>
      </dgm:t>
    </dgm:pt>
    <dgm:pt modelId="{648D1728-72B9-4D4C-B2D8-F512DCFD2403}" type="sibTrans" cxnId="{6D5DDB3A-13E0-964D-AF6C-5F07A4325283}">
      <dgm:prSet/>
      <dgm:spPr/>
      <dgm:t>
        <a:bodyPr/>
        <a:lstStyle/>
        <a:p>
          <a:endParaRPr lang="en-GB"/>
        </a:p>
      </dgm:t>
    </dgm:pt>
    <dgm:pt modelId="{567A6730-59DA-0A4B-98F0-4631C84AEBCF}" type="pres">
      <dgm:prSet presAssocID="{23C2B684-7759-1A41-8F35-E18F5DEF7948}" presName="Name0" presStyleCnt="0">
        <dgm:presLayoutVars>
          <dgm:dir/>
          <dgm:resizeHandles val="exact"/>
        </dgm:presLayoutVars>
      </dgm:prSet>
      <dgm:spPr/>
    </dgm:pt>
    <dgm:pt modelId="{2ABFC3C3-2AC1-6B49-916A-8B0B6C28321C}" type="pres">
      <dgm:prSet presAssocID="{23C2B684-7759-1A41-8F35-E18F5DEF7948}" presName="arrow" presStyleLbl="bgShp" presStyleIdx="0" presStyleCnt="1"/>
      <dgm:spPr/>
    </dgm:pt>
    <dgm:pt modelId="{CFA1D4AD-3096-E441-8C2E-7C8147D3D99C}" type="pres">
      <dgm:prSet presAssocID="{23C2B684-7759-1A41-8F35-E18F5DEF7948}" presName="points" presStyleCnt="0"/>
      <dgm:spPr/>
    </dgm:pt>
    <dgm:pt modelId="{8112AAD7-6F40-D341-92F2-E667D342A927}" type="pres">
      <dgm:prSet presAssocID="{09E6CF10-7346-9240-B432-6E41EE802988}" presName="compositeA" presStyleCnt="0"/>
      <dgm:spPr/>
    </dgm:pt>
    <dgm:pt modelId="{7C8795C6-7761-5D48-BB51-B8EBA0EA7801}" type="pres">
      <dgm:prSet presAssocID="{09E6CF10-7346-9240-B432-6E41EE802988}" presName="textA" presStyleLbl="revTx" presStyleIdx="0" presStyleCnt="3">
        <dgm:presLayoutVars>
          <dgm:bulletEnabled val="1"/>
        </dgm:presLayoutVars>
      </dgm:prSet>
      <dgm:spPr/>
    </dgm:pt>
    <dgm:pt modelId="{15F89E61-A23D-264C-8649-5A768B31007C}" type="pres">
      <dgm:prSet presAssocID="{09E6CF10-7346-9240-B432-6E41EE802988}" presName="circleA" presStyleLbl="node1" presStyleIdx="0" presStyleCnt="3"/>
      <dgm:spPr/>
    </dgm:pt>
    <dgm:pt modelId="{097E7138-51FD-EE4D-9609-B99C56B7D2B3}" type="pres">
      <dgm:prSet presAssocID="{09E6CF10-7346-9240-B432-6E41EE802988}" presName="spaceA" presStyleCnt="0"/>
      <dgm:spPr/>
    </dgm:pt>
    <dgm:pt modelId="{8ACDAE4D-61C9-7C4C-93B3-1440712D4D95}" type="pres">
      <dgm:prSet presAssocID="{F8D49D72-F5E3-704E-911A-04E5D7814A98}" presName="space" presStyleCnt="0"/>
      <dgm:spPr/>
    </dgm:pt>
    <dgm:pt modelId="{2E1D83BF-5280-3546-B767-066DA5327297}" type="pres">
      <dgm:prSet presAssocID="{72B474CD-9A22-7841-B5FB-857DFFC15DE2}" presName="compositeB" presStyleCnt="0"/>
      <dgm:spPr/>
    </dgm:pt>
    <dgm:pt modelId="{72C61417-6160-2844-A0E8-C401561AC1FD}" type="pres">
      <dgm:prSet presAssocID="{72B474CD-9A22-7841-B5FB-857DFFC15DE2}" presName="textB" presStyleLbl="revTx" presStyleIdx="1" presStyleCnt="3">
        <dgm:presLayoutVars>
          <dgm:bulletEnabled val="1"/>
        </dgm:presLayoutVars>
      </dgm:prSet>
      <dgm:spPr/>
    </dgm:pt>
    <dgm:pt modelId="{EA3CB1BE-B1A6-D949-B52B-63F7E9A57290}" type="pres">
      <dgm:prSet presAssocID="{72B474CD-9A22-7841-B5FB-857DFFC15DE2}" presName="circleB" presStyleLbl="node1" presStyleIdx="1" presStyleCnt="3"/>
      <dgm:spPr/>
    </dgm:pt>
    <dgm:pt modelId="{F50A5205-BD7B-2F47-B20C-A20D7A97AA50}" type="pres">
      <dgm:prSet presAssocID="{72B474CD-9A22-7841-B5FB-857DFFC15DE2}" presName="spaceB" presStyleCnt="0"/>
      <dgm:spPr/>
    </dgm:pt>
    <dgm:pt modelId="{0AF06F38-6703-0841-855A-76C394F1E2A5}" type="pres">
      <dgm:prSet presAssocID="{28491F47-0A86-F943-B9DC-59570C556CF6}" presName="space" presStyleCnt="0"/>
      <dgm:spPr/>
    </dgm:pt>
    <dgm:pt modelId="{4CB599C3-A227-B946-B024-474477562380}" type="pres">
      <dgm:prSet presAssocID="{791DDB18-CC3F-9746-86FC-03C4F027A04E}" presName="compositeA" presStyleCnt="0"/>
      <dgm:spPr/>
    </dgm:pt>
    <dgm:pt modelId="{3FE27DBD-76D1-E245-8D53-1FE545F427DF}" type="pres">
      <dgm:prSet presAssocID="{791DDB18-CC3F-9746-86FC-03C4F027A04E}" presName="textA" presStyleLbl="revTx" presStyleIdx="2" presStyleCnt="3">
        <dgm:presLayoutVars>
          <dgm:bulletEnabled val="1"/>
        </dgm:presLayoutVars>
      </dgm:prSet>
      <dgm:spPr/>
    </dgm:pt>
    <dgm:pt modelId="{5F310AC7-7C65-A84F-BEC1-58DE8B871465}" type="pres">
      <dgm:prSet presAssocID="{791DDB18-CC3F-9746-86FC-03C4F027A04E}" presName="circleA" presStyleLbl="node1" presStyleIdx="2" presStyleCnt="3"/>
      <dgm:spPr/>
    </dgm:pt>
    <dgm:pt modelId="{93F386E1-029E-4943-8ADF-781650BFA616}" type="pres">
      <dgm:prSet presAssocID="{791DDB18-CC3F-9746-86FC-03C4F027A04E}" presName="spaceA" presStyleCnt="0"/>
      <dgm:spPr/>
    </dgm:pt>
  </dgm:ptLst>
  <dgm:cxnLst>
    <dgm:cxn modelId="{187B6B0E-A4A6-9640-BDF8-4D6BD4A05112}" type="presOf" srcId="{23C2B684-7759-1A41-8F35-E18F5DEF7948}" destId="{567A6730-59DA-0A4B-98F0-4631C84AEBCF}" srcOrd="0" destOrd="0" presId="urn:microsoft.com/office/officeart/2005/8/layout/hProcess11"/>
    <dgm:cxn modelId="{6D5DDB3A-13E0-964D-AF6C-5F07A4325283}" srcId="{23C2B684-7759-1A41-8F35-E18F5DEF7948}" destId="{791DDB18-CC3F-9746-86FC-03C4F027A04E}" srcOrd="2" destOrd="0" parTransId="{F3F096A1-35D3-8C47-8E96-6D8DC86A5E13}" sibTransId="{648D1728-72B9-4D4C-B2D8-F512DCFD2403}"/>
    <dgm:cxn modelId="{5944A56F-9BA2-1440-AC01-2E3BCABBBA8B}" type="presOf" srcId="{72B474CD-9A22-7841-B5FB-857DFFC15DE2}" destId="{72C61417-6160-2844-A0E8-C401561AC1FD}" srcOrd="0" destOrd="0" presId="urn:microsoft.com/office/officeart/2005/8/layout/hProcess11"/>
    <dgm:cxn modelId="{74286B99-54B1-E344-87B3-BCED2C73990E}" srcId="{23C2B684-7759-1A41-8F35-E18F5DEF7948}" destId="{72B474CD-9A22-7841-B5FB-857DFFC15DE2}" srcOrd="1" destOrd="0" parTransId="{A3125F51-C47A-134E-9A40-D49A4E739315}" sibTransId="{28491F47-0A86-F943-B9DC-59570C556CF6}"/>
    <dgm:cxn modelId="{6BCB0EAB-C4EC-FD47-9A56-416BF375A0FA}" type="presOf" srcId="{09E6CF10-7346-9240-B432-6E41EE802988}" destId="{7C8795C6-7761-5D48-BB51-B8EBA0EA7801}" srcOrd="0" destOrd="0" presId="urn:microsoft.com/office/officeart/2005/8/layout/hProcess11"/>
    <dgm:cxn modelId="{7E50FBBB-05BB-8442-92FF-E3FF06E30E9F}" type="presOf" srcId="{791DDB18-CC3F-9746-86FC-03C4F027A04E}" destId="{3FE27DBD-76D1-E245-8D53-1FE545F427DF}" srcOrd="0" destOrd="0" presId="urn:microsoft.com/office/officeart/2005/8/layout/hProcess11"/>
    <dgm:cxn modelId="{8966D4EE-14A8-C24A-9EF5-DAF27C33A848}" srcId="{23C2B684-7759-1A41-8F35-E18F5DEF7948}" destId="{09E6CF10-7346-9240-B432-6E41EE802988}" srcOrd="0" destOrd="0" parTransId="{86E94ABC-ED35-B84C-A334-14636D115B16}" sibTransId="{F8D49D72-F5E3-704E-911A-04E5D7814A98}"/>
    <dgm:cxn modelId="{6337E64B-8996-7E4D-BA2F-CB34B6FEA286}" type="presParOf" srcId="{567A6730-59DA-0A4B-98F0-4631C84AEBCF}" destId="{2ABFC3C3-2AC1-6B49-916A-8B0B6C28321C}" srcOrd="0" destOrd="0" presId="urn:microsoft.com/office/officeart/2005/8/layout/hProcess11"/>
    <dgm:cxn modelId="{52EFE22A-2B58-3B46-81F8-469468FE35C3}" type="presParOf" srcId="{567A6730-59DA-0A4B-98F0-4631C84AEBCF}" destId="{CFA1D4AD-3096-E441-8C2E-7C8147D3D99C}" srcOrd="1" destOrd="0" presId="urn:microsoft.com/office/officeart/2005/8/layout/hProcess11"/>
    <dgm:cxn modelId="{53E58022-DF88-0142-A91E-22C745ED91A6}" type="presParOf" srcId="{CFA1D4AD-3096-E441-8C2E-7C8147D3D99C}" destId="{8112AAD7-6F40-D341-92F2-E667D342A927}" srcOrd="0" destOrd="0" presId="urn:microsoft.com/office/officeart/2005/8/layout/hProcess11"/>
    <dgm:cxn modelId="{3EAC3970-131A-CA41-992C-9733DCFA2CC7}" type="presParOf" srcId="{8112AAD7-6F40-D341-92F2-E667D342A927}" destId="{7C8795C6-7761-5D48-BB51-B8EBA0EA7801}" srcOrd="0" destOrd="0" presId="urn:microsoft.com/office/officeart/2005/8/layout/hProcess11"/>
    <dgm:cxn modelId="{F99784C6-8057-A64D-8B2A-5F1F8C2707F3}" type="presParOf" srcId="{8112AAD7-6F40-D341-92F2-E667D342A927}" destId="{15F89E61-A23D-264C-8649-5A768B31007C}" srcOrd="1" destOrd="0" presId="urn:microsoft.com/office/officeart/2005/8/layout/hProcess11"/>
    <dgm:cxn modelId="{1C1D1242-091B-3C4F-9D1F-D0B2CF83DFC6}" type="presParOf" srcId="{8112AAD7-6F40-D341-92F2-E667D342A927}" destId="{097E7138-51FD-EE4D-9609-B99C56B7D2B3}" srcOrd="2" destOrd="0" presId="urn:microsoft.com/office/officeart/2005/8/layout/hProcess11"/>
    <dgm:cxn modelId="{7F97A712-FD93-944F-8F2A-CFF5587D189F}" type="presParOf" srcId="{CFA1D4AD-3096-E441-8C2E-7C8147D3D99C}" destId="{8ACDAE4D-61C9-7C4C-93B3-1440712D4D95}" srcOrd="1" destOrd="0" presId="urn:microsoft.com/office/officeart/2005/8/layout/hProcess11"/>
    <dgm:cxn modelId="{87CA936D-BC1D-D840-85BD-CB4A7C7BE6AC}" type="presParOf" srcId="{CFA1D4AD-3096-E441-8C2E-7C8147D3D99C}" destId="{2E1D83BF-5280-3546-B767-066DA5327297}" srcOrd="2" destOrd="0" presId="urn:microsoft.com/office/officeart/2005/8/layout/hProcess11"/>
    <dgm:cxn modelId="{82F56C5D-36A5-3846-977C-AAAE7CBFAA8E}" type="presParOf" srcId="{2E1D83BF-5280-3546-B767-066DA5327297}" destId="{72C61417-6160-2844-A0E8-C401561AC1FD}" srcOrd="0" destOrd="0" presId="urn:microsoft.com/office/officeart/2005/8/layout/hProcess11"/>
    <dgm:cxn modelId="{64124C8A-D71C-D641-877A-BFCDCE6281E1}" type="presParOf" srcId="{2E1D83BF-5280-3546-B767-066DA5327297}" destId="{EA3CB1BE-B1A6-D949-B52B-63F7E9A57290}" srcOrd="1" destOrd="0" presId="urn:microsoft.com/office/officeart/2005/8/layout/hProcess11"/>
    <dgm:cxn modelId="{FCDA60D8-5EDC-7447-A4A5-3073D8259860}" type="presParOf" srcId="{2E1D83BF-5280-3546-B767-066DA5327297}" destId="{F50A5205-BD7B-2F47-B20C-A20D7A97AA50}" srcOrd="2" destOrd="0" presId="urn:microsoft.com/office/officeart/2005/8/layout/hProcess11"/>
    <dgm:cxn modelId="{C8D999B0-9B30-DE41-8BB8-4EB109D6082D}" type="presParOf" srcId="{CFA1D4AD-3096-E441-8C2E-7C8147D3D99C}" destId="{0AF06F38-6703-0841-855A-76C394F1E2A5}" srcOrd="3" destOrd="0" presId="urn:microsoft.com/office/officeart/2005/8/layout/hProcess11"/>
    <dgm:cxn modelId="{0BB86C14-DFE2-AF45-9A8E-2362834409B8}" type="presParOf" srcId="{CFA1D4AD-3096-E441-8C2E-7C8147D3D99C}" destId="{4CB599C3-A227-B946-B024-474477562380}" srcOrd="4" destOrd="0" presId="urn:microsoft.com/office/officeart/2005/8/layout/hProcess11"/>
    <dgm:cxn modelId="{9E79EF27-7AE5-764E-9876-ADFB9EA9B65E}" type="presParOf" srcId="{4CB599C3-A227-B946-B024-474477562380}" destId="{3FE27DBD-76D1-E245-8D53-1FE545F427DF}" srcOrd="0" destOrd="0" presId="urn:microsoft.com/office/officeart/2005/8/layout/hProcess11"/>
    <dgm:cxn modelId="{E3552607-6F9D-FC47-A986-E49B1CB2068C}" type="presParOf" srcId="{4CB599C3-A227-B946-B024-474477562380}" destId="{5F310AC7-7C65-A84F-BEC1-58DE8B871465}" srcOrd="1" destOrd="0" presId="urn:microsoft.com/office/officeart/2005/8/layout/hProcess11"/>
    <dgm:cxn modelId="{9B6537D7-5C30-AF4E-AD4D-0C129AEB2548}" type="presParOf" srcId="{4CB599C3-A227-B946-B024-474477562380}" destId="{93F386E1-029E-4943-8ADF-781650BFA616}"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06EFA5-7DBA-447D-8CF7-DE6999A0B135}"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3DDF4DC9-E5A9-40BF-8687-410F98DE009A}">
      <dgm:prSet custT="1"/>
      <dgm:spPr/>
      <dgm:t>
        <a:bodyPr/>
        <a:lstStyle/>
        <a:p>
          <a:r>
            <a:rPr lang="en-GB" sz="2400" b="0" dirty="0">
              <a:solidFill>
                <a:srgbClr val="0070C0"/>
              </a:solidFill>
            </a:rPr>
            <a:t>- Interpersonal and verbal communication skills in order to liaise with other medical and healthcare professionals </a:t>
          </a:r>
          <a:endParaRPr lang="en-US" sz="2400" b="0" dirty="0">
            <a:solidFill>
              <a:srgbClr val="0070C0"/>
            </a:solidFill>
          </a:endParaRPr>
        </a:p>
      </dgm:t>
    </dgm:pt>
    <dgm:pt modelId="{C2147979-D6CF-47CF-927D-6A7FFA71A5AD}" type="parTrans" cxnId="{4B7CF7C8-517E-40D1-875F-F45CED5DAA76}">
      <dgm:prSet/>
      <dgm:spPr/>
      <dgm:t>
        <a:bodyPr/>
        <a:lstStyle/>
        <a:p>
          <a:endParaRPr lang="en-US" sz="2400"/>
        </a:p>
      </dgm:t>
    </dgm:pt>
    <dgm:pt modelId="{EEC51D96-02E8-4995-8058-246B18A4AB21}" type="sibTrans" cxnId="{4B7CF7C8-517E-40D1-875F-F45CED5DAA76}">
      <dgm:prSet/>
      <dgm:spPr/>
      <dgm:t>
        <a:bodyPr/>
        <a:lstStyle/>
        <a:p>
          <a:endParaRPr lang="en-US" sz="2400"/>
        </a:p>
      </dgm:t>
    </dgm:pt>
    <dgm:pt modelId="{55D5509C-20AE-4A29-8734-600F5C10E298}">
      <dgm:prSet custT="1"/>
      <dgm:spPr/>
      <dgm:t>
        <a:bodyPr/>
        <a:lstStyle/>
        <a:p>
          <a:r>
            <a:rPr lang="en-GB" sz="2400" b="0" dirty="0">
              <a:solidFill>
                <a:srgbClr val="0070C0"/>
              </a:solidFill>
            </a:rPr>
            <a:t>- The ability to gain patients' trust and support them both emotionally and through advice and information</a:t>
          </a:r>
          <a:endParaRPr lang="en-US" sz="2400" b="0" dirty="0">
            <a:solidFill>
              <a:srgbClr val="0070C0"/>
            </a:solidFill>
          </a:endParaRPr>
        </a:p>
      </dgm:t>
    </dgm:pt>
    <dgm:pt modelId="{03FBC67F-7376-4764-88DE-A8A4DF97149B}" type="parTrans" cxnId="{D640CB23-949C-40F0-AE22-CB8AF723BDD1}">
      <dgm:prSet/>
      <dgm:spPr/>
      <dgm:t>
        <a:bodyPr/>
        <a:lstStyle/>
        <a:p>
          <a:endParaRPr lang="en-US" sz="2400"/>
        </a:p>
      </dgm:t>
    </dgm:pt>
    <dgm:pt modelId="{2F1773E6-48B8-462F-82EF-5D5F428B7681}" type="sibTrans" cxnId="{D640CB23-949C-40F0-AE22-CB8AF723BDD1}">
      <dgm:prSet/>
      <dgm:spPr/>
      <dgm:t>
        <a:bodyPr/>
        <a:lstStyle/>
        <a:p>
          <a:endParaRPr lang="en-US" sz="2400"/>
        </a:p>
      </dgm:t>
    </dgm:pt>
    <dgm:pt modelId="{7F0B00E8-4DD7-4FD2-87D9-9D6417C1F470}">
      <dgm:prSet custT="1"/>
      <dgm:spPr/>
      <dgm:t>
        <a:bodyPr/>
        <a:lstStyle/>
        <a:p>
          <a:r>
            <a:rPr lang="en-GB" sz="2400" b="0" dirty="0">
              <a:solidFill>
                <a:srgbClr val="0070C0"/>
              </a:solidFill>
            </a:rPr>
            <a:t>- Empathy, sensitivity and emotional resilience, to help those in difficult circumstances</a:t>
          </a:r>
          <a:endParaRPr lang="en-US" sz="2400" b="0" dirty="0">
            <a:solidFill>
              <a:srgbClr val="0070C0"/>
            </a:solidFill>
          </a:endParaRPr>
        </a:p>
      </dgm:t>
    </dgm:pt>
    <dgm:pt modelId="{75057880-C66C-48FF-A965-487423CAE9D0}" type="parTrans" cxnId="{83A6C261-29AB-4BCD-A02D-2C7C19BE903F}">
      <dgm:prSet/>
      <dgm:spPr/>
      <dgm:t>
        <a:bodyPr/>
        <a:lstStyle/>
        <a:p>
          <a:endParaRPr lang="en-US" sz="2400"/>
        </a:p>
      </dgm:t>
    </dgm:pt>
    <dgm:pt modelId="{AAAFDAC3-32CB-4114-84F7-A1344018B229}" type="sibTrans" cxnId="{83A6C261-29AB-4BCD-A02D-2C7C19BE903F}">
      <dgm:prSet/>
      <dgm:spPr/>
      <dgm:t>
        <a:bodyPr/>
        <a:lstStyle/>
        <a:p>
          <a:endParaRPr lang="en-US" sz="2400"/>
        </a:p>
      </dgm:t>
    </dgm:pt>
    <dgm:pt modelId="{4085B135-78E9-4B74-92E4-4FAB127A1C93}">
      <dgm:prSet custT="1"/>
      <dgm:spPr/>
      <dgm:t>
        <a:bodyPr/>
        <a:lstStyle/>
        <a:p>
          <a:r>
            <a:rPr lang="en-GB" sz="2400" b="0" dirty="0">
              <a:solidFill>
                <a:srgbClr val="0070C0"/>
              </a:solidFill>
            </a:rPr>
            <a:t>- Written communication skills to keep patient records and write care plans</a:t>
          </a:r>
          <a:endParaRPr lang="en-US" sz="2400" b="0" dirty="0">
            <a:solidFill>
              <a:srgbClr val="0070C0"/>
            </a:solidFill>
          </a:endParaRPr>
        </a:p>
      </dgm:t>
    </dgm:pt>
    <dgm:pt modelId="{D30BB3C8-5F6E-480C-9537-2FAA18AC61B4}" type="parTrans" cxnId="{CAC4ED0E-8D3E-4F47-A925-7060BAA8664B}">
      <dgm:prSet/>
      <dgm:spPr/>
      <dgm:t>
        <a:bodyPr/>
        <a:lstStyle/>
        <a:p>
          <a:endParaRPr lang="en-US" sz="2400"/>
        </a:p>
      </dgm:t>
    </dgm:pt>
    <dgm:pt modelId="{F914C254-4032-41E1-8EFF-52F78A482A48}" type="sibTrans" cxnId="{CAC4ED0E-8D3E-4F47-A925-7060BAA8664B}">
      <dgm:prSet/>
      <dgm:spPr/>
      <dgm:t>
        <a:bodyPr/>
        <a:lstStyle/>
        <a:p>
          <a:endParaRPr lang="en-US" sz="2400"/>
        </a:p>
      </dgm:t>
    </dgm:pt>
    <dgm:pt modelId="{9B1D0D84-7E31-4D58-BC4C-34DA464E82E2}">
      <dgm:prSet custT="1"/>
      <dgm:spPr/>
      <dgm:t>
        <a:bodyPr/>
        <a:lstStyle/>
        <a:p>
          <a:r>
            <a:rPr lang="en-GB" sz="2400" b="0" dirty="0">
              <a:solidFill>
                <a:srgbClr val="0070C0"/>
              </a:solidFill>
            </a:rPr>
            <a:t>- Observation skills and attention to detail</a:t>
          </a:r>
          <a:endParaRPr lang="en-US" sz="2400" b="0" dirty="0">
            <a:solidFill>
              <a:srgbClr val="0070C0"/>
            </a:solidFill>
          </a:endParaRPr>
        </a:p>
      </dgm:t>
    </dgm:pt>
    <dgm:pt modelId="{E9AF1CD2-113E-4B75-8844-839E5E28E3C7}" type="parTrans" cxnId="{085C6CAB-4972-43F9-A020-54B5C89CCA4A}">
      <dgm:prSet/>
      <dgm:spPr/>
      <dgm:t>
        <a:bodyPr/>
        <a:lstStyle/>
        <a:p>
          <a:endParaRPr lang="en-US" sz="2400"/>
        </a:p>
      </dgm:t>
    </dgm:pt>
    <dgm:pt modelId="{E3FD8C5B-BE48-4C9E-8B88-F51C4975391E}" type="sibTrans" cxnId="{085C6CAB-4972-43F9-A020-54B5C89CCA4A}">
      <dgm:prSet/>
      <dgm:spPr/>
      <dgm:t>
        <a:bodyPr/>
        <a:lstStyle/>
        <a:p>
          <a:endParaRPr lang="en-US" sz="2400"/>
        </a:p>
      </dgm:t>
    </dgm:pt>
    <dgm:pt modelId="{94D4C189-5C73-4346-8F06-FD31BAA3AB8C}" type="pres">
      <dgm:prSet presAssocID="{5F06EFA5-7DBA-447D-8CF7-DE6999A0B135}" presName="vert0" presStyleCnt="0">
        <dgm:presLayoutVars>
          <dgm:dir/>
          <dgm:animOne val="branch"/>
          <dgm:animLvl val="lvl"/>
        </dgm:presLayoutVars>
      </dgm:prSet>
      <dgm:spPr/>
    </dgm:pt>
    <dgm:pt modelId="{C5F20242-093F-6940-87C3-4C15964ECFBD}" type="pres">
      <dgm:prSet presAssocID="{3DDF4DC9-E5A9-40BF-8687-410F98DE009A}" presName="thickLine" presStyleLbl="alignNode1" presStyleIdx="0" presStyleCnt="5"/>
      <dgm:spPr/>
    </dgm:pt>
    <dgm:pt modelId="{0F9D4A9D-4C7C-5E43-8903-B791B2FEF6F3}" type="pres">
      <dgm:prSet presAssocID="{3DDF4DC9-E5A9-40BF-8687-410F98DE009A}" presName="horz1" presStyleCnt="0"/>
      <dgm:spPr/>
    </dgm:pt>
    <dgm:pt modelId="{19C6E62B-128F-264E-BCC1-180FF70737C2}" type="pres">
      <dgm:prSet presAssocID="{3DDF4DC9-E5A9-40BF-8687-410F98DE009A}" presName="tx1" presStyleLbl="revTx" presStyleIdx="0" presStyleCnt="5"/>
      <dgm:spPr/>
    </dgm:pt>
    <dgm:pt modelId="{F9C06EC0-2E6C-5E47-A141-B6A8F7BE183F}" type="pres">
      <dgm:prSet presAssocID="{3DDF4DC9-E5A9-40BF-8687-410F98DE009A}" presName="vert1" presStyleCnt="0"/>
      <dgm:spPr/>
    </dgm:pt>
    <dgm:pt modelId="{01E90730-E8C9-E942-82B3-14080BE87616}" type="pres">
      <dgm:prSet presAssocID="{55D5509C-20AE-4A29-8734-600F5C10E298}" presName="thickLine" presStyleLbl="alignNode1" presStyleIdx="1" presStyleCnt="5"/>
      <dgm:spPr/>
    </dgm:pt>
    <dgm:pt modelId="{DD57C770-4AB1-7C46-96BA-5D388C187B1E}" type="pres">
      <dgm:prSet presAssocID="{55D5509C-20AE-4A29-8734-600F5C10E298}" presName="horz1" presStyleCnt="0"/>
      <dgm:spPr/>
    </dgm:pt>
    <dgm:pt modelId="{B38CA378-DA26-5640-AFF8-86A1F52F0E63}" type="pres">
      <dgm:prSet presAssocID="{55D5509C-20AE-4A29-8734-600F5C10E298}" presName="tx1" presStyleLbl="revTx" presStyleIdx="1" presStyleCnt="5"/>
      <dgm:spPr/>
    </dgm:pt>
    <dgm:pt modelId="{0A6EBA23-E36A-D742-A386-BDB319ECAC79}" type="pres">
      <dgm:prSet presAssocID="{55D5509C-20AE-4A29-8734-600F5C10E298}" presName="vert1" presStyleCnt="0"/>
      <dgm:spPr/>
    </dgm:pt>
    <dgm:pt modelId="{A2B9E364-55DC-FC47-8F84-3D21F4ACF25C}" type="pres">
      <dgm:prSet presAssocID="{7F0B00E8-4DD7-4FD2-87D9-9D6417C1F470}" presName="thickLine" presStyleLbl="alignNode1" presStyleIdx="2" presStyleCnt="5"/>
      <dgm:spPr/>
    </dgm:pt>
    <dgm:pt modelId="{49EB650C-280C-774E-B74F-1405138D9B5A}" type="pres">
      <dgm:prSet presAssocID="{7F0B00E8-4DD7-4FD2-87D9-9D6417C1F470}" presName="horz1" presStyleCnt="0"/>
      <dgm:spPr/>
    </dgm:pt>
    <dgm:pt modelId="{77B943F2-B49A-0F4B-A391-CAFF59D6B3BC}" type="pres">
      <dgm:prSet presAssocID="{7F0B00E8-4DD7-4FD2-87D9-9D6417C1F470}" presName="tx1" presStyleLbl="revTx" presStyleIdx="2" presStyleCnt="5"/>
      <dgm:spPr/>
    </dgm:pt>
    <dgm:pt modelId="{3D39226C-8BEF-534A-9370-4350FDE64A56}" type="pres">
      <dgm:prSet presAssocID="{7F0B00E8-4DD7-4FD2-87D9-9D6417C1F470}" presName="vert1" presStyleCnt="0"/>
      <dgm:spPr/>
    </dgm:pt>
    <dgm:pt modelId="{ADDF696C-382D-2043-97D6-241E1C955325}" type="pres">
      <dgm:prSet presAssocID="{4085B135-78E9-4B74-92E4-4FAB127A1C93}" presName="thickLine" presStyleLbl="alignNode1" presStyleIdx="3" presStyleCnt="5"/>
      <dgm:spPr/>
    </dgm:pt>
    <dgm:pt modelId="{2B0835CA-BFD2-874F-B3C5-170824C7C204}" type="pres">
      <dgm:prSet presAssocID="{4085B135-78E9-4B74-92E4-4FAB127A1C93}" presName="horz1" presStyleCnt="0"/>
      <dgm:spPr/>
    </dgm:pt>
    <dgm:pt modelId="{B6AD7485-F215-BF44-8840-35D7A04F3206}" type="pres">
      <dgm:prSet presAssocID="{4085B135-78E9-4B74-92E4-4FAB127A1C93}" presName="tx1" presStyleLbl="revTx" presStyleIdx="3" presStyleCnt="5"/>
      <dgm:spPr/>
    </dgm:pt>
    <dgm:pt modelId="{2661BD11-F0B3-A34E-BACD-C6D91FC56FB9}" type="pres">
      <dgm:prSet presAssocID="{4085B135-78E9-4B74-92E4-4FAB127A1C93}" presName="vert1" presStyleCnt="0"/>
      <dgm:spPr/>
    </dgm:pt>
    <dgm:pt modelId="{39BF2718-F773-8E42-86B8-C283D7883A43}" type="pres">
      <dgm:prSet presAssocID="{9B1D0D84-7E31-4D58-BC4C-34DA464E82E2}" presName="thickLine" presStyleLbl="alignNode1" presStyleIdx="4" presStyleCnt="5"/>
      <dgm:spPr/>
    </dgm:pt>
    <dgm:pt modelId="{3C7BDE1A-578A-D245-A237-3F870E247B6F}" type="pres">
      <dgm:prSet presAssocID="{9B1D0D84-7E31-4D58-BC4C-34DA464E82E2}" presName="horz1" presStyleCnt="0"/>
      <dgm:spPr/>
    </dgm:pt>
    <dgm:pt modelId="{D7D76460-8EE5-8949-9158-386A248F11D5}" type="pres">
      <dgm:prSet presAssocID="{9B1D0D84-7E31-4D58-BC4C-34DA464E82E2}" presName="tx1" presStyleLbl="revTx" presStyleIdx="4" presStyleCnt="5"/>
      <dgm:spPr/>
    </dgm:pt>
    <dgm:pt modelId="{E9CFE932-2013-3140-A64E-436A41A428DB}" type="pres">
      <dgm:prSet presAssocID="{9B1D0D84-7E31-4D58-BC4C-34DA464E82E2}" presName="vert1" presStyleCnt="0"/>
      <dgm:spPr/>
    </dgm:pt>
  </dgm:ptLst>
  <dgm:cxnLst>
    <dgm:cxn modelId="{0B6C570C-BFE5-464B-B5CD-F60CACE25DE4}" type="presOf" srcId="{7F0B00E8-4DD7-4FD2-87D9-9D6417C1F470}" destId="{77B943F2-B49A-0F4B-A391-CAFF59D6B3BC}" srcOrd="0" destOrd="0" presId="urn:microsoft.com/office/officeart/2008/layout/LinedList"/>
    <dgm:cxn modelId="{CAC4ED0E-8D3E-4F47-A925-7060BAA8664B}" srcId="{5F06EFA5-7DBA-447D-8CF7-DE6999A0B135}" destId="{4085B135-78E9-4B74-92E4-4FAB127A1C93}" srcOrd="3" destOrd="0" parTransId="{D30BB3C8-5F6E-480C-9537-2FAA18AC61B4}" sibTransId="{F914C254-4032-41E1-8EFF-52F78A482A48}"/>
    <dgm:cxn modelId="{9C99A31A-230D-1B4B-80A3-BF4DBC775786}" type="presOf" srcId="{9B1D0D84-7E31-4D58-BC4C-34DA464E82E2}" destId="{D7D76460-8EE5-8949-9158-386A248F11D5}" srcOrd="0" destOrd="0" presId="urn:microsoft.com/office/officeart/2008/layout/LinedList"/>
    <dgm:cxn modelId="{D640CB23-949C-40F0-AE22-CB8AF723BDD1}" srcId="{5F06EFA5-7DBA-447D-8CF7-DE6999A0B135}" destId="{55D5509C-20AE-4A29-8734-600F5C10E298}" srcOrd="1" destOrd="0" parTransId="{03FBC67F-7376-4764-88DE-A8A4DF97149B}" sibTransId="{2F1773E6-48B8-462F-82EF-5D5F428B7681}"/>
    <dgm:cxn modelId="{83A6C261-29AB-4BCD-A02D-2C7C19BE903F}" srcId="{5F06EFA5-7DBA-447D-8CF7-DE6999A0B135}" destId="{7F0B00E8-4DD7-4FD2-87D9-9D6417C1F470}" srcOrd="2" destOrd="0" parTransId="{75057880-C66C-48FF-A965-487423CAE9D0}" sibTransId="{AAAFDAC3-32CB-4114-84F7-A1344018B229}"/>
    <dgm:cxn modelId="{F5418645-4080-5542-92E3-2D2EDEC2B0BC}" type="presOf" srcId="{5F06EFA5-7DBA-447D-8CF7-DE6999A0B135}" destId="{94D4C189-5C73-4346-8F06-FD31BAA3AB8C}" srcOrd="0" destOrd="0" presId="urn:microsoft.com/office/officeart/2008/layout/LinedList"/>
    <dgm:cxn modelId="{DE80AA82-57EF-6B4D-9FB6-DCE96B18A9FF}" type="presOf" srcId="{4085B135-78E9-4B74-92E4-4FAB127A1C93}" destId="{B6AD7485-F215-BF44-8840-35D7A04F3206}" srcOrd="0" destOrd="0" presId="urn:microsoft.com/office/officeart/2008/layout/LinedList"/>
    <dgm:cxn modelId="{085C6CAB-4972-43F9-A020-54B5C89CCA4A}" srcId="{5F06EFA5-7DBA-447D-8CF7-DE6999A0B135}" destId="{9B1D0D84-7E31-4D58-BC4C-34DA464E82E2}" srcOrd="4" destOrd="0" parTransId="{E9AF1CD2-113E-4B75-8844-839E5E28E3C7}" sibTransId="{E3FD8C5B-BE48-4C9E-8B88-F51C4975391E}"/>
    <dgm:cxn modelId="{26F32CB0-A409-304E-9DA2-C886DFD5D821}" type="presOf" srcId="{3DDF4DC9-E5A9-40BF-8687-410F98DE009A}" destId="{19C6E62B-128F-264E-BCC1-180FF70737C2}" srcOrd="0" destOrd="0" presId="urn:microsoft.com/office/officeart/2008/layout/LinedList"/>
    <dgm:cxn modelId="{1D68B3B0-9E49-5D44-A88B-646D07C70ADF}" type="presOf" srcId="{55D5509C-20AE-4A29-8734-600F5C10E298}" destId="{B38CA378-DA26-5640-AFF8-86A1F52F0E63}" srcOrd="0" destOrd="0" presId="urn:microsoft.com/office/officeart/2008/layout/LinedList"/>
    <dgm:cxn modelId="{4B7CF7C8-517E-40D1-875F-F45CED5DAA76}" srcId="{5F06EFA5-7DBA-447D-8CF7-DE6999A0B135}" destId="{3DDF4DC9-E5A9-40BF-8687-410F98DE009A}" srcOrd="0" destOrd="0" parTransId="{C2147979-D6CF-47CF-927D-6A7FFA71A5AD}" sibTransId="{EEC51D96-02E8-4995-8058-246B18A4AB21}"/>
    <dgm:cxn modelId="{46F968C0-6EEA-7745-AAC0-AA907A82D44A}" type="presParOf" srcId="{94D4C189-5C73-4346-8F06-FD31BAA3AB8C}" destId="{C5F20242-093F-6940-87C3-4C15964ECFBD}" srcOrd="0" destOrd="0" presId="urn:microsoft.com/office/officeart/2008/layout/LinedList"/>
    <dgm:cxn modelId="{6CE6CA33-640C-B347-9C4A-6AFFF235C0BB}" type="presParOf" srcId="{94D4C189-5C73-4346-8F06-FD31BAA3AB8C}" destId="{0F9D4A9D-4C7C-5E43-8903-B791B2FEF6F3}" srcOrd="1" destOrd="0" presId="urn:microsoft.com/office/officeart/2008/layout/LinedList"/>
    <dgm:cxn modelId="{4C4CF563-B88C-C545-A687-A426651A7F1B}" type="presParOf" srcId="{0F9D4A9D-4C7C-5E43-8903-B791B2FEF6F3}" destId="{19C6E62B-128F-264E-BCC1-180FF70737C2}" srcOrd="0" destOrd="0" presId="urn:microsoft.com/office/officeart/2008/layout/LinedList"/>
    <dgm:cxn modelId="{B448E754-60E9-E64D-ABED-03D70FED3BF9}" type="presParOf" srcId="{0F9D4A9D-4C7C-5E43-8903-B791B2FEF6F3}" destId="{F9C06EC0-2E6C-5E47-A141-B6A8F7BE183F}" srcOrd="1" destOrd="0" presId="urn:microsoft.com/office/officeart/2008/layout/LinedList"/>
    <dgm:cxn modelId="{06327247-C4AA-5648-A5AD-6C49173D6CA9}" type="presParOf" srcId="{94D4C189-5C73-4346-8F06-FD31BAA3AB8C}" destId="{01E90730-E8C9-E942-82B3-14080BE87616}" srcOrd="2" destOrd="0" presId="urn:microsoft.com/office/officeart/2008/layout/LinedList"/>
    <dgm:cxn modelId="{FDB4E883-2F02-6443-8242-B0244E04E27B}" type="presParOf" srcId="{94D4C189-5C73-4346-8F06-FD31BAA3AB8C}" destId="{DD57C770-4AB1-7C46-96BA-5D388C187B1E}" srcOrd="3" destOrd="0" presId="urn:microsoft.com/office/officeart/2008/layout/LinedList"/>
    <dgm:cxn modelId="{80336D8E-0A2E-4D4E-AFCC-E52C3F8FB1C7}" type="presParOf" srcId="{DD57C770-4AB1-7C46-96BA-5D388C187B1E}" destId="{B38CA378-DA26-5640-AFF8-86A1F52F0E63}" srcOrd="0" destOrd="0" presId="urn:microsoft.com/office/officeart/2008/layout/LinedList"/>
    <dgm:cxn modelId="{F9B515D1-5D2C-2D47-B70A-A4E710BD2FAD}" type="presParOf" srcId="{DD57C770-4AB1-7C46-96BA-5D388C187B1E}" destId="{0A6EBA23-E36A-D742-A386-BDB319ECAC79}" srcOrd="1" destOrd="0" presId="urn:microsoft.com/office/officeart/2008/layout/LinedList"/>
    <dgm:cxn modelId="{3624E347-2D21-AB4F-A477-A82369D51732}" type="presParOf" srcId="{94D4C189-5C73-4346-8F06-FD31BAA3AB8C}" destId="{A2B9E364-55DC-FC47-8F84-3D21F4ACF25C}" srcOrd="4" destOrd="0" presId="urn:microsoft.com/office/officeart/2008/layout/LinedList"/>
    <dgm:cxn modelId="{462483A3-10B1-C040-B3F0-156427A895C7}" type="presParOf" srcId="{94D4C189-5C73-4346-8F06-FD31BAA3AB8C}" destId="{49EB650C-280C-774E-B74F-1405138D9B5A}" srcOrd="5" destOrd="0" presId="urn:microsoft.com/office/officeart/2008/layout/LinedList"/>
    <dgm:cxn modelId="{FEB48267-EF0D-2740-969A-7A343D92CB42}" type="presParOf" srcId="{49EB650C-280C-774E-B74F-1405138D9B5A}" destId="{77B943F2-B49A-0F4B-A391-CAFF59D6B3BC}" srcOrd="0" destOrd="0" presId="urn:microsoft.com/office/officeart/2008/layout/LinedList"/>
    <dgm:cxn modelId="{A123E5AD-2CF0-E649-AA5C-05859643390E}" type="presParOf" srcId="{49EB650C-280C-774E-B74F-1405138D9B5A}" destId="{3D39226C-8BEF-534A-9370-4350FDE64A56}" srcOrd="1" destOrd="0" presId="urn:microsoft.com/office/officeart/2008/layout/LinedList"/>
    <dgm:cxn modelId="{CFE515F0-64D8-8741-9DBD-A0209212FBC3}" type="presParOf" srcId="{94D4C189-5C73-4346-8F06-FD31BAA3AB8C}" destId="{ADDF696C-382D-2043-97D6-241E1C955325}" srcOrd="6" destOrd="0" presId="urn:microsoft.com/office/officeart/2008/layout/LinedList"/>
    <dgm:cxn modelId="{F4477897-FC24-464A-9289-D9BA794CA516}" type="presParOf" srcId="{94D4C189-5C73-4346-8F06-FD31BAA3AB8C}" destId="{2B0835CA-BFD2-874F-B3C5-170824C7C204}" srcOrd="7" destOrd="0" presId="urn:microsoft.com/office/officeart/2008/layout/LinedList"/>
    <dgm:cxn modelId="{478C8E1E-1A67-E34B-933A-C6237A31E1F9}" type="presParOf" srcId="{2B0835CA-BFD2-874F-B3C5-170824C7C204}" destId="{B6AD7485-F215-BF44-8840-35D7A04F3206}" srcOrd="0" destOrd="0" presId="urn:microsoft.com/office/officeart/2008/layout/LinedList"/>
    <dgm:cxn modelId="{026E6E56-72ED-0044-8FB2-B80FEF1623E7}" type="presParOf" srcId="{2B0835CA-BFD2-874F-B3C5-170824C7C204}" destId="{2661BD11-F0B3-A34E-BACD-C6D91FC56FB9}" srcOrd="1" destOrd="0" presId="urn:microsoft.com/office/officeart/2008/layout/LinedList"/>
    <dgm:cxn modelId="{59E3DE51-4110-A94C-8F2C-AFB34A364B14}" type="presParOf" srcId="{94D4C189-5C73-4346-8F06-FD31BAA3AB8C}" destId="{39BF2718-F773-8E42-86B8-C283D7883A43}" srcOrd="8" destOrd="0" presId="urn:microsoft.com/office/officeart/2008/layout/LinedList"/>
    <dgm:cxn modelId="{15C1C920-95AF-2641-BCB9-274D3C5AEA74}" type="presParOf" srcId="{94D4C189-5C73-4346-8F06-FD31BAA3AB8C}" destId="{3C7BDE1A-578A-D245-A237-3F870E247B6F}" srcOrd="9" destOrd="0" presId="urn:microsoft.com/office/officeart/2008/layout/LinedList"/>
    <dgm:cxn modelId="{313335E9-5BED-C34A-8D04-5D0DC82C1758}" type="presParOf" srcId="{3C7BDE1A-578A-D245-A237-3F870E247B6F}" destId="{D7D76460-8EE5-8949-9158-386A248F11D5}" srcOrd="0" destOrd="0" presId="urn:microsoft.com/office/officeart/2008/layout/LinedList"/>
    <dgm:cxn modelId="{32BBBC4B-B012-6B44-A744-C3EB9BE54BEC}" type="presParOf" srcId="{3C7BDE1A-578A-D245-A237-3F870E247B6F}" destId="{E9CFE932-2013-3140-A64E-436A41A428D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BFC3C3-2AC1-6B49-916A-8B0B6C28321C}">
      <dsp:nvSpPr>
        <dsp:cNvPr id="0" name=""/>
        <dsp:cNvSpPr/>
      </dsp:nvSpPr>
      <dsp:spPr>
        <a:xfrm>
          <a:off x="0" y="930594"/>
          <a:ext cx="10550769" cy="1240793"/>
        </a:xfrm>
        <a:prstGeom prst="notched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8795C6-7761-5D48-BB51-B8EBA0EA7801}">
      <dsp:nvSpPr>
        <dsp:cNvPr id="0" name=""/>
        <dsp:cNvSpPr/>
      </dsp:nvSpPr>
      <dsp:spPr>
        <a:xfrm>
          <a:off x="4636" y="0"/>
          <a:ext cx="3060135" cy="1240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b" anchorCtr="0">
          <a:noAutofit/>
        </a:bodyPr>
        <a:lstStyle/>
        <a:p>
          <a:pPr marL="0" lvl="0" indent="0" algn="ctr" defTabSz="755650">
            <a:lnSpc>
              <a:spcPct val="90000"/>
            </a:lnSpc>
            <a:spcBef>
              <a:spcPct val="0"/>
            </a:spcBef>
            <a:spcAft>
              <a:spcPct val="35000"/>
            </a:spcAft>
            <a:buNone/>
          </a:pPr>
          <a:r>
            <a:rPr lang="en-GB" sz="1700" b="1" kern="1200" dirty="0">
              <a:solidFill>
                <a:srgbClr val="0070C0"/>
              </a:solidFill>
            </a:rPr>
            <a:t>Complete university qualification in health and social care</a:t>
          </a:r>
        </a:p>
        <a:p>
          <a:pPr marL="0" lvl="0" indent="0" algn="ctr" defTabSz="755650">
            <a:lnSpc>
              <a:spcPct val="90000"/>
            </a:lnSpc>
            <a:spcBef>
              <a:spcPct val="0"/>
            </a:spcBef>
            <a:spcAft>
              <a:spcPct val="35000"/>
            </a:spcAft>
            <a:buNone/>
          </a:pPr>
          <a:r>
            <a:rPr lang="en-GB" sz="1700" b="1" kern="1200" dirty="0">
              <a:solidFill>
                <a:srgbClr val="0070C0"/>
              </a:solidFill>
            </a:rPr>
            <a:t>2026  </a:t>
          </a:r>
        </a:p>
      </dsp:txBody>
      <dsp:txXfrm>
        <a:off x="4636" y="0"/>
        <a:ext cx="3060135" cy="1240793"/>
      </dsp:txXfrm>
    </dsp:sp>
    <dsp:sp modelId="{15F89E61-A23D-264C-8649-5A768B31007C}">
      <dsp:nvSpPr>
        <dsp:cNvPr id="0" name=""/>
        <dsp:cNvSpPr/>
      </dsp:nvSpPr>
      <dsp:spPr>
        <a:xfrm>
          <a:off x="1379604" y="1395892"/>
          <a:ext cx="310198" cy="310198"/>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C61417-6160-2844-A0E8-C401561AC1FD}">
      <dsp:nvSpPr>
        <dsp:cNvPr id="0" name=""/>
        <dsp:cNvSpPr/>
      </dsp:nvSpPr>
      <dsp:spPr>
        <a:xfrm>
          <a:off x="3217778" y="1861189"/>
          <a:ext cx="3060135" cy="1240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0" lvl="0" indent="0" algn="ctr" defTabSz="755650">
            <a:lnSpc>
              <a:spcPct val="90000"/>
            </a:lnSpc>
            <a:spcBef>
              <a:spcPct val="0"/>
            </a:spcBef>
            <a:spcAft>
              <a:spcPct val="35000"/>
            </a:spcAft>
            <a:buNone/>
          </a:pPr>
          <a:r>
            <a:rPr lang="en-GB" sz="1700" b="1" kern="1200" dirty="0">
              <a:solidFill>
                <a:srgbClr val="0070C0"/>
              </a:solidFill>
            </a:rPr>
            <a:t>More work experience in related field </a:t>
          </a:r>
        </a:p>
        <a:p>
          <a:pPr marL="0" lvl="0" indent="0" algn="ctr" defTabSz="755650">
            <a:lnSpc>
              <a:spcPct val="90000"/>
            </a:lnSpc>
            <a:spcBef>
              <a:spcPct val="0"/>
            </a:spcBef>
            <a:spcAft>
              <a:spcPct val="35000"/>
            </a:spcAft>
            <a:buNone/>
          </a:pPr>
          <a:r>
            <a:rPr lang="en-GB" sz="1700" b="1" kern="1200" dirty="0">
              <a:solidFill>
                <a:srgbClr val="0070C0"/>
              </a:solidFill>
            </a:rPr>
            <a:t>2022-2026</a:t>
          </a:r>
        </a:p>
      </dsp:txBody>
      <dsp:txXfrm>
        <a:off x="3217778" y="1861189"/>
        <a:ext cx="3060135" cy="1240793"/>
      </dsp:txXfrm>
    </dsp:sp>
    <dsp:sp modelId="{EA3CB1BE-B1A6-D949-B52B-63F7E9A57290}">
      <dsp:nvSpPr>
        <dsp:cNvPr id="0" name=""/>
        <dsp:cNvSpPr/>
      </dsp:nvSpPr>
      <dsp:spPr>
        <a:xfrm>
          <a:off x="4592746" y="1395892"/>
          <a:ext cx="310198" cy="310198"/>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E27DBD-76D1-E245-8D53-1FE545F427DF}">
      <dsp:nvSpPr>
        <dsp:cNvPr id="0" name=""/>
        <dsp:cNvSpPr/>
      </dsp:nvSpPr>
      <dsp:spPr>
        <a:xfrm>
          <a:off x="6430920" y="0"/>
          <a:ext cx="3060135" cy="1240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b" anchorCtr="0">
          <a:noAutofit/>
        </a:bodyPr>
        <a:lstStyle/>
        <a:p>
          <a:pPr marL="0" lvl="0" indent="0" algn="ctr" defTabSz="755650">
            <a:lnSpc>
              <a:spcPct val="90000"/>
            </a:lnSpc>
            <a:spcBef>
              <a:spcPct val="0"/>
            </a:spcBef>
            <a:spcAft>
              <a:spcPct val="35000"/>
            </a:spcAft>
            <a:buNone/>
          </a:pPr>
          <a:r>
            <a:rPr lang="en-GB" sz="1700" b="1" kern="1200" dirty="0">
              <a:solidFill>
                <a:srgbClr val="0070C0"/>
              </a:solidFill>
            </a:rPr>
            <a:t>Use skills gained to apply for entry positions as nurse in hospitals </a:t>
          </a:r>
        </a:p>
        <a:p>
          <a:pPr marL="0" lvl="0" indent="0" algn="ctr" defTabSz="755650">
            <a:lnSpc>
              <a:spcPct val="90000"/>
            </a:lnSpc>
            <a:spcBef>
              <a:spcPct val="0"/>
            </a:spcBef>
            <a:spcAft>
              <a:spcPct val="35000"/>
            </a:spcAft>
            <a:buNone/>
          </a:pPr>
          <a:r>
            <a:rPr lang="en-GB" sz="1700" b="1" kern="1200" dirty="0">
              <a:solidFill>
                <a:srgbClr val="0070C0"/>
              </a:solidFill>
            </a:rPr>
            <a:t>2027</a:t>
          </a:r>
        </a:p>
      </dsp:txBody>
      <dsp:txXfrm>
        <a:off x="6430920" y="0"/>
        <a:ext cx="3060135" cy="1240793"/>
      </dsp:txXfrm>
    </dsp:sp>
    <dsp:sp modelId="{5F310AC7-7C65-A84F-BEC1-58DE8B871465}">
      <dsp:nvSpPr>
        <dsp:cNvPr id="0" name=""/>
        <dsp:cNvSpPr/>
      </dsp:nvSpPr>
      <dsp:spPr>
        <a:xfrm>
          <a:off x="7805888" y="1395892"/>
          <a:ext cx="310198" cy="310198"/>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F20242-093F-6940-87C3-4C15964ECFBD}">
      <dsp:nvSpPr>
        <dsp:cNvPr id="0" name=""/>
        <dsp:cNvSpPr/>
      </dsp:nvSpPr>
      <dsp:spPr>
        <a:xfrm>
          <a:off x="0" y="494"/>
          <a:ext cx="725257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9C6E62B-128F-264E-BCC1-180FF70737C2}">
      <dsp:nvSpPr>
        <dsp:cNvPr id="0" name=""/>
        <dsp:cNvSpPr/>
      </dsp:nvSpPr>
      <dsp:spPr>
        <a:xfrm>
          <a:off x="0" y="494"/>
          <a:ext cx="7252570" cy="809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kern="1200" dirty="0">
              <a:solidFill>
                <a:srgbClr val="0070C0"/>
              </a:solidFill>
            </a:rPr>
            <a:t>- Interpersonal and verbal communication skills in order to liaise with other medical and healthcare professionals </a:t>
          </a:r>
          <a:endParaRPr lang="en-US" sz="2400" b="0" kern="1200" dirty="0">
            <a:solidFill>
              <a:srgbClr val="0070C0"/>
            </a:solidFill>
          </a:endParaRPr>
        </a:p>
      </dsp:txBody>
      <dsp:txXfrm>
        <a:off x="0" y="494"/>
        <a:ext cx="7252570" cy="809443"/>
      </dsp:txXfrm>
    </dsp:sp>
    <dsp:sp modelId="{01E90730-E8C9-E942-82B3-14080BE87616}">
      <dsp:nvSpPr>
        <dsp:cNvPr id="0" name=""/>
        <dsp:cNvSpPr/>
      </dsp:nvSpPr>
      <dsp:spPr>
        <a:xfrm>
          <a:off x="0" y="809937"/>
          <a:ext cx="725257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38CA378-DA26-5640-AFF8-86A1F52F0E63}">
      <dsp:nvSpPr>
        <dsp:cNvPr id="0" name=""/>
        <dsp:cNvSpPr/>
      </dsp:nvSpPr>
      <dsp:spPr>
        <a:xfrm>
          <a:off x="0" y="809937"/>
          <a:ext cx="7252570" cy="809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kern="1200" dirty="0">
              <a:solidFill>
                <a:srgbClr val="0070C0"/>
              </a:solidFill>
            </a:rPr>
            <a:t>- The ability to gain patients' trust and support them both emotionally and through advice and information</a:t>
          </a:r>
          <a:endParaRPr lang="en-US" sz="2400" b="0" kern="1200" dirty="0">
            <a:solidFill>
              <a:srgbClr val="0070C0"/>
            </a:solidFill>
          </a:endParaRPr>
        </a:p>
      </dsp:txBody>
      <dsp:txXfrm>
        <a:off x="0" y="809937"/>
        <a:ext cx="7252570" cy="809443"/>
      </dsp:txXfrm>
    </dsp:sp>
    <dsp:sp modelId="{A2B9E364-55DC-FC47-8F84-3D21F4ACF25C}">
      <dsp:nvSpPr>
        <dsp:cNvPr id="0" name=""/>
        <dsp:cNvSpPr/>
      </dsp:nvSpPr>
      <dsp:spPr>
        <a:xfrm>
          <a:off x="0" y="1619381"/>
          <a:ext cx="725257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7B943F2-B49A-0F4B-A391-CAFF59D6B3BC}">
      <dsp:nvSpPr>
        <dsp:cNvPr id="0" name=""/>
        <dsp:cNvSpPr/>
      </dsp:nvSpPr>
      <dsp:spPr>
        <a:xfrm>
          <a:off x="0" y="1619381"/>
          <a:ext cx="7252570" cy="809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kern="1200" dirty="0">
              <a:solidFill>
                <a:srgbClr val="0070C0"/>
              </a:solidFill>
            </a:rPr>
            <a:t>- Empathy, sensitivity and emotional resilience, to help those in difficult circumstances</a:t>
          </a:r>
          <a:endParaRPr lang="en-US" sz="2400" b="0" kern="1200" dirty="0">
            <a:solidFill>
              <a:srgbClr val="0070C0"/>
            </a:solidFill>
          </a:endParaRPr>
        </a:p>
      </dsp:txBody>
      <dsp:txXfrm>
        <a:off x="0" y="1619381"/>
        <a:ext cx="7252570" cy="809443"/>
      </dsp:txXfrm>
    </dsp:sp>
    <dsp:sp modelId="{ADDF696C-382D-2043-97D6-241E1C955325}">
      <dsp:nvSpPr>
        <dsp:cNvPr id="0" name=""/>
        <dsp:cNvSpPr/>
      </dsp:nvSpPr>
      <dsp:spPr>
        <a:xfrm>
          <a:off x="0" y="2428825"/>
          <a:ext cx="725257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6AD7485-F215-BF44-8840-35D7A04F3206}">
      <dsp:nvSpPr>
        <dsp:cNvPr id="0" name=""/>
        <dsp:cNvSpPr/>
      </dsp:nvSpPr>
      <dsp:spPr>
        <a:xfrm>
          <a:off x="0" y="2428825"/>
          <a:ext cx="7252570" cy="809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kern="1200" dirty="0">
              <a:solidFill>
                <a:srgbClr val="0070C0"/>
              </a:solidFill>
            </a:rPr>
            <a:t>- Written communication skills to keep patient records and write care plans</a:t>
          </a:r>
          <a:endParaRPr lang="en-US" sz="2400" b="0" kern="1200" dirty="0">
            <a:solidFill>
              <a:srgbClr val="0070C0"/>
            </a:solidFill>
          </a:endParaRPr>
        </a:p>
      </dsp:txBody>
      <dsp:txXfrm>
        <a:off x="0" y="2428825"/>
        <a:ext cx="7252570" cy="809443"/>
      </dsp:txXfrm>
    </dsp:sp>
    <dsp:sp modelId="{39BF2718-F773-8E42-86B8-C283D7883A43}">
      <dsp:nvSpPr>
        <dsp:cNvPr id="0" name=""/>
        <dsp:cNvSpPr/>
      </dsp:nvSpPr>
      <dsp:spPr>
        <a:xfrm>
          <a:off x="0" y="3238269"/>
          <a:ext cx="725257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7D76460-8EE5-8949-9158-386A248F11D5}">
      <dsp:nvSpPr>
        <dsp:cNvPr id="0" name=""/>
        <dsp:cNvSpPr/>
      </dsp:nvSpPr>
      <dsp:spPr>
        <a:xfrm>
          <a:off x="0" y="3238269"/>
          <a:ext cx="7252570" cy="809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kern="1200" dirty="0">
              <a:solidFill>
                <a:srgbClr val="0070C0"/>
              </a:solidFill>
            </a:rPr>
            <a:t>- Observation skills and attention to detail</a:t>
          </a:r>
          <a:endParaRPr lang="en-US" sz="2400" b="0" kern="1200" dirty="0">
            <a:solidFill>
              <a:srgbClr val="0070C0"/>
            </a:solidFill>
          </a:endParaRPr>
        </a:p>
      </dsp:txBody>
      <dsp:txXfrm>
        <a:off x="0" y="3238269"/>
        <a:ext cx="7252570" cy="80944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8/7/2022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8/7/2022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8/7/2022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8/7/2022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8/7/2022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8/7/2022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8/7/2022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8/7/2022</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8/7/2022</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8/7/2022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8/7/2022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8/7/2022</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cynamed.com/2020/07/30/looking-to-improve-your-nursing-skills-here-are-some-great-local-resources/" TargetMode="External"/><Relationship Id="rId3" Type="http://schemas.openxmlformats.org/officeDocument/2006/relationships/hyperlink" Target="https://www.kcl.ac.uk/news/why-nursing-higher-education-is-essential" TargetMode="External"/><Relationship Id="rId7" Type="http://schemas.openxmlformats.org/officeDocument/2006/relationships/hyperlink" Target="https://commons.wikimedia.org/wiki/File:University_hat_icon.svg" TargetMode="External"/><Relationship Id="rId2" Type="http://schemas.openxmlformats.org/officeDocument/2006/relationships/hyperlink" Target="https://www.medical-locums.co.uk/news/2020/12/8-essential-nursing-skills-needed-to-become-a-nurse#prioritise" TargetMode="External"/><Relationship Id="rId1" Type="http://schemas.openxmlformats.org/officeDocument/2006/relationships/slideLayout" Target="../slideLayouts/slideLayout2.xml"/><Relationship Id="rId6" Type="http://schemas.openxmlformats.org/officeDocument/2006/relationships/hyperlink" Target="https://www.nursingcenter.com/ncblog/january-2021/essential-skills-for-nurse" TargetMode="External"/><Relationship Id="rId5" Type="http://schemas.openxmlformats.org/officeDocument/2006/relationships/hyperlink" Target="https://www.americanmobile.com/nursezone/career-development/what-are-the-pros-and-cons-of-being-an-or-nurse/" TargetMode="External"/><Relationship Id="rId10" Type="http://schemas.openxmlformats.org/officeDocument/2006/relationships/hyperlink" Target="https://www.prospects.ac.uk/job-profiles/adult-nurse" TargetMode="External"/><Relationship Id="rId4" Type="http://schemas.openxmlformats.org/officeDocument/2006/relationships/hyperlink" Target="https://www.forbes.com/sites/forbesbusinesscouncil/2021/11/29/its-not-just-a-shortage-of-nurses-but-of-training-and-understanding/" TargetMode="External"/><Relationship Id="rId9" Type="http://schemas.openxmlformats.org/officeDocument/2006/relationships/hyperlink" Target="https://www.careeraddict.com/nurse-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4" name="Picture 6" descr="Nursing Facts You Should Know | Regis College Online">
            <a:extLst>
              <a:ext uri="{FF2B5EF4-FFF2-40B4-BE49-F238E27FC236}">
                <a16:creationId xmlns:a16="http://schemas.microsoft.com/office/drawing/2014/main" id="{51A04F10-B5E7-D34E-9FBD-26DD59536D8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0" y="0"/>
            <a:ext cx="10452432" cy="6976997"/>
          </a:xfrm>
          <a:prstGeom prst="rect">
            <a:avLst/>
          </a:prstGeom>
          <a:solidFill>
            <a:srgbClr val="FFFFFF"/>
          </a:solidFill>
        </p:spPr>
      </p:pic>
      <p:sp>
        <p:nvSpPr>
          <p:cNvPr id="10" name="TextBox 9">
            <a:extLst>
              <a:ext uri="{FF2B5EF4-FFF2-40B4-BE49-F238E27FC236}">
                <a16:creationId xmlns:a16="http://schemas.microsoft.com/office/drawing/2014/main" id="{4A3BBD94-D4F7-FF43-890F-5CC341584E97}"/>
              </a:ext>
            </a:extLst>
          </p:cNvPr>
          <p:cNvSpPr txBox="1"/>
          <p:nvPr/>
        </p:nvSpPr>
        <p:spPr>
          <a:xfrm>
            <a:off x="66756" y="4946511"/>
            <a:ext cx="5916826" cy="1697357"/>
          </a:xfrm>
          <a:prstGeom prst="rect">
            <a:avLst/>
          </a:prstGeom>
        </p:spPr>
        <p:txBody>
          <a:bodyPr vert="horz" lIns="91440" tIns="45720" rIns="91440" bIns="45720" rtlCol="0" anchor="t" anchorCtr="1">
            <a:normAutofit fontScale="92500"/>
          </a:bodyPr>
          <a:lstStyle/>
          <a:p>
            <a:pPr defTabSz="914400">
              <a:spcBef>
                <a:spcPts val="1000"/>
              </a:spcBef>
              <a:buClr>
                <a:schemeClr val="accent2"/>
              </a:buClr>
            </a:pPr>
            <a:r>
              <a:rPr lang="en-GB" sz="2800" kern="1200" dirty="0">
                <a:solidFill>
                  <a:srgbClr val="0070C0"/>
                </a:solidFill>
                <a:latin typeface="+mn-lt"/>
                <a:ea typeface="+mn-ea"/>
                <a:cs typeface="+mn-cs"/>
              </a:rPr>
              <a:t>NAME:                            MARIA DODAY </a:t>
            </a:r>
            <a:br>
              <a:rPr lang="en-GB" sz="2800" kern="1200" dirty="0">
                <a:solidFill>
                  <a:srgbClr val="0070C0"/>
                </a:solidFill>
                <a:latin typeface="+mn-lt"/>
                <a:ea typeface="+mn-ea"/>
                <a:cs typeface="+mn-cs"/>
              </a:rPr>
            </a:br>
            <a:r>
              <a:rPr lang="en-GB" sz="2800" kern="1200" dirty="0">
                <a:solidFill>
                  <a:srgbClr val="0070C0"/>
                </a:solidFill>
                <a:latin typeface="+mn-lt"/>
                <a:ea typeface="+mn-ea"/>
                <a:cs typeface="+mn-cs"/>
              </a:rPr>
              <a:t>STUDENT NUMBER:       2133010</a:t>
            </a:r>
            <a:br>
              <a:rPr lang="en-GB" sz="2800" kern="1200" dirty="0">
                <a:solidFill>
                  <a:srgbClr val="0070C0"/>
                </a:solidFill>
                <a:latin typeface="+mn-lt"/>
                <a:ea typeface="+mn-ea"/>
                <a:cs typeface="+mn-cs"/>
              </a:rPr>
            </a:br>
            <a:r>
              <a:rPr lang="en-GB" sz="2800" kern="1200" dirty="0">
                <a:solidFill>
                  <a:srgbClr val="0070C0"/>
                </a:solidFill>
                <a:latin typeface="+mn-lt"/>
                <a:ea typeface="+mn-ea"/>
                <a:cs typeface="+mn-cs"/>
              </a:rPr>
              <a:t>MODULE CODE:            BMSW4001</a:t>
            </a:r>
            <a:br>
              <a:rPr lang="en-GB" sz="2800" kern="1200" dirty="0">
                <a:solidFill>
                  <a:srgbClr val="0070C0"/>
                </a:solidFill>
                <a:latin typeface="+mn-lt"/>
                <a:ea typeface="+mn-ea"/>
                <a:cs typeface="+mn-cs"/>
              </a:rPr>
            </a:br>
            <a:r>
              <a:rPr lang="en-GB" sz="2800" kern="1200" dirty="0">
                <a:solidFill>
                  <a:srgbClr val="0070C0"/>
                </a:solidFill>
                <a:latin typeface="+mn-lt"/>
                <a:ea typeface="+mn-ea"/>
                <a:cs typeface="+mn-cs"/>
              </a:rPr>
              <a:t>LECTURER:                     TIM HOPKINS </a:t>
            </a:r>
          </a:p>
        </p:txBody>
      </p:sp>
      <p:sp>
        <p:nvSpPr>
          <p:cNvPr id="7" name="TextBox 6">
            <a:extLst>
              <a:ext uri="{FF2B5EF4-FFF2-40B4-BE49-F238E27FC236}">
                <a16:creationId xmlns:a16="http://schemas.microsoft.com/office/drawing/2014/main" id="{85343F46-9D09-7A4A-B0C0-578A149A5B00}"/>
              </a:ext>
            </a:extLst>
          </p:cNvPr>
          <p:cNvSpPr txBox="1"/>
          <p:nvPr/>
        </p:nvSpPr>
        <p:spPr>
          <a:xfrm>
            <a:off x="133512" y="393539"/>
            <a:ext cx="5723278" cy="3416320"/>
          </a:xfrm>
          <a:prstGeom prst="rect">
            <a:avLst/>
          </a:prstGeom>
          <a:noFill/>
        </p:spPr>
        <p:txBody>
          <a:bodyPr wrap="square" rtlCol="0">
            <a:spAutoFit/>
          </a:bodyPr>
          <a:lstStyle/>
          <a:p>
            <a:pPr algn="ctr"/>
            <a:r>
              <a:rPr lang="en-GB" sz="3600" b="1" dirty="0">
                <a:solidFill>
                  <a:srgbClr val="0070C0"/>
                </a:solidFill>
              </a:rPr>
              <a:t>ACADEMIC AND EMPLOYABILITY SKILLS </a:t>
            </a:r>
          </a:p>
          <a:p>
            <a:pPr algn="ctr"/>
            <a:endParaRPr lang="en-GB" sz="3600" b="1" dirty="0">
              <a:solidFill>
                <a:srgbClr val="0070C0"/>
              </a:solidFill>
            </a:endParaRPr>
          </a:p>
          <a:p>
            <a:pPr algn="ctr"/>
            <a:r>
              <a:rPr lang="en-GB" sz="3600" b="1" dirty="0">
                <a:solidFill>
                  <a:srgbClr val="0070C0"/>
                </a:solidFill>
              </a:rPr>
              <a:t>ACE TERM 1 G 3</a:t>
            </a:r>
          </a:p>
          <a:p>
            <a:pPr algn="ctr"/>
            <a:r>
              <a:rPr lang="en-GB" sz="3600" b="1" dirty="0">
                <a:solidFill>
                  <a:srgbClr val="0070C0"/>
                </a:solidFill>
              </a:rPr>
              <a:t>ASSIGNMENT PART 1 </a:t>
            </a:r>
          </a:p>
        </p:txBody>
      </p:sp>
      <p:sp>
        <p:nvSpPr>
          <p:cNvPr id="8" name="TextBox 7">
            <a:extLst>
              <a:ext uri="{FF2B5EF4-FFF2-40B4-BE49-F238E27FC236}">
                <a16:creationId xmlns:a16="http://schemas.microsoft.com/office/drawing/2014/main" id="{9C66DFB4-3DF9-0540-BC4E-7504DF7E2CC4}"/>
              </a:ext>
            </a:extLst>
          </p:cNvPr>
          <p:cNvSpPr txBox="1"/>
          <p:nvPr/>
        </p:nvSpPr>
        <p:spPr>
          <a:xfrm>
            <a:off x="0" y="4132162"/>
            <a:ext cx="6050338" cy="646331"/>
          </a:xfrm>
          <a:prstGeom prst="rect">
            <a:avLst/>
          </a:prstGeom>
          <a:noFill/>
        </p:spPr>
        <p:txBody>
          <a:bodyPr wrap="square" rtlCol="0">
            <a:spAutoFit/>
          </a:bodyPr>
          <a:lstStyle/>
          <a:p>
            <a:pPr algn="ctr"/>
            <a:r>
              <a:rPr lang="en-GB" i="1" dirty="0">
                <a:solidFill>
                  <a:srgbClr val="0070C0"/>
                </a:solidFill>
              </a:rPr>
              <a:t>RESEARCH TOPIC:  I WOULD LIKE TO BECOME A NURSE IN THE FUTURE </a:t>
            </a:r>
          </a:p>
        </p:txBody>
      </p:sp>
    </p:spTree>
    <p:extLst>
      <p:ext uri="{BB962C8B-B14F-4D97-AF65-F5344CB8AC3E}">
        <p14:creationId xmlns:p14="http://schemas.microsoft.com/office/powerpoint/2010/main" val="18298126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716E1-14A8-9946-9EB2-A127708EB8BE}"/>
              </a:ext>
            </a:extLst>
          </p:cNvPr>
          <p:cNvSpPr>
            <a:spLocks noGrp="1"/>
          </p:cNvSpPr>
          <p:nvPr>
            <p:ph type="title"/>
          </p:nvPr>
        </p:nvSpPr>
        <p:spPr>
          <a:xfrm>
            <a:off x="2231136" y="187452"/>
            <a:ext cx="7729728" cy="1188720"/>
          </a:xfrm>
          <a:solidFill>
            <a:srgbClr val="FFFFFF"/>
          </a:solidFill>
        </p:spPr>
        <p:txBody>
          <a:bodyPr>
            <a:normAutofit/>
          </a:bodyPr>
          <a:lstStyle/>
          <a:p>
            <a:r>
              <a:rPr lang="en-GB" dirty="0">
                <a:solidFill>
                  <a:srgbClr val="0070C0"/>
                </a:solidFill>
              </a:rPr>
              <a:t>What skills do I need to become a nurse </a:t>
            </a:r>
          </a:p>
        </p:txBody>
      </p:sp>
      <p:sp>
        <p:nvSpPr>
          <p:cNvPr id="3" name="Content Placeholder 2">
            <a:extLst>
              <a:ext uri="{FF2B5EF4-FFF2-40B4-BE49-F238E27FC236}">
                <a16:creationId xmlns:a16="http://schemas.microsoft.com/office/drawing/2014/main" id="{CA79B31A-3021-2A4C-85E4-4ABD6C7C6145}"/>
              </a:ext>
            </a:extLst>
          </p:cNvPr>
          <p:cNvSpPr>
            <a:spLocks noGrp="1"/>
          </p:cNvSpPr>
          <p:nvPr>
            <p:ph idx="1"/>
          </p:nvPr>
        </p:nvSpPr>
        <p:spPr>
          <a:xfrm>
            <a:off x="1164658" y="1582333"/>
            <a:ext cx="9065771" cy="3506034"/>
          </a:xfrm>
        </p:spPr>
        <p:txBody>
          <a:bodyPr>
            <a:normAutofit lnSpcReduction="10000"/>
          </a:bodyPr>
          <a:lstStyle/>
          <a:p>
            <a:r>
              <a:rPr lang="en-GB" dirty="0">
                <a:solidFill>
                  <a:srgbClr val="0070C0"/>
                </a:solidFill>
              </a:rPr>
              <a:t>- </a:t>
            </a:r>
            <a:r>
              <a:rPr lang="en-GB" sz="2400" dirty="0">
                <a:solidFill>
                  <a:srgbClr val="0070C0"/>
                </a:solidFill>
              </a:rPr>
              <a:t>Excellent communication skills – very important for any job but it is important to communicate with other nurses throughout the shift e.g. about care plans,. You must also be able to speak differently depending on the patient e.g. older patient, younger patient, non-English speaking patients etc. </a:t>
            </a:r>
          </a:p>
          <a:p>
            <a:r>
              <a:rPr lang="en-GB" sz="2400" dirty="0">
                <a:solidFill>
                  <a:srgbClr val="0070C0"/>
                </a:solidFill>
              </a:rPr>
              <a:t>- Strong person - sometimes you can become attached to patients so it is important to put their wellbeing and emotion before yours </a:t>
            </a:r>
          </a:p>
          <a:p>
            <a:r>
              <a:rPr lang="en-GB" sz="2400" dirty="0">
                <a:solidFill>
                  <a:srgbClr val="0070C0"/>
                </a:solidFill>
              </a:rPr>
              <a:t>- Prioritise tasks – the job of nurses require many roles and tasks in just one day so you must be able to see which one is more important </a:t>
            </a:r>
          </a:p>
        </p:txBody>
      </p:sp>
      <p:pic>
        <p:nvPicPr>
          <p:cNvPr id="1028" name="Picture 4" descr="It's Not Just A Shortage Of Nurses But Of Training And Understanding">
            <a:extLst>
              <a:ext uri="{FF2B5EF4-FFF2-40B4-BE49-F238E27FC236}">
                <a16:creationId xmlns:a16="http://schemas.microsoft.com/office/drawing/2014/main" id="{6562F734-0DBA-C946-A1A7-5602F26F2C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3081" y="4814608"/>
            <a:ext cx="2918898" cy="18172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9917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AA3DB-E136-A441-AA44-D5521694F27E}"/>
              </a:ext>
            </a:extLst>
          </p:cNvPr>
          <p:cNvSpPr>
            <a:spLocks noGrp="1"/>
          </p:cNvSpPr>
          <p:nvPr>
            <p:ph type="title"/>
          </p:nvPr>
        </p:nvSpPr>
        <p:spPr>
          <a:xfrm>
            <a:off x="804672" y="964692"/>
            <a:ext cx="4476806" cy="1188720"/>
          </a:xfrm>
        </p:spPr>
        <p:txBody>
          <a:bodyPr>
            <a:normAutofit/>
          </a:bodyPr>
          <a:lstStyle/>
          <a:p>
            <a:r>
              <a:rPr lang="en-GB" dirty="0">
                <a:solidFill>
                  <a:srgbClr val="0070C0"/>
                </a:solidFill>
              </a:rPr>
              <a:t>What skills do </a:t>
            </a:r>
            <a:r>
              <a:rPr lang="en-GB" dirty="0" err="1">
                <a:solidFill>
                  <a:srgbClr val="0070C0"/>
                </a:solidFill>
              </a:rPr>
              <a:t>i</a:t>
            </a:r>
            <a:r>
              <a:rPr lang="en-GB" dirty="0">
                <a:solidFill>
                  <a:srgbClr val="0070C0"/>
                </a:solidFill>
              </a:rPr>
              <a:t> have </a:t>
            </a:r>
          </a:p>
        </p:txBody>
      </p:sp>
      <p:sp>
        <p:nvSpPr>
          <p:cNvPr id="3" name="Content Placeholder 2">
            <a:extLst>
              <a:ext uri="{FF2B5EF4-FFF2-40B4-BE49-F238E27FC236}">
                <a16:creationId xmlns:a16="http://schemas.microsoft.com/office/drawing/2014/main" id="{6B64511B-CB5C-1E4F-96E0-221F6E53C1A4}"/>
              </a:ext>
            </a:extLst>
          </p:cNvPr>
          <p:cNvSpPr>
            <a:spLocks noGrp="1"/>
          </p:cNvSpPr>
          <p:nvPr>
            <p:ph idx="1"/>
          </p:nvPr>
        </p:nvSpPr>
        <p:spPr>
          <a:xfrm>
            <a:off x="612949" y="2316496"/>
            <a:ext cx="5163563" cy="4034061"/>
          </a:xfrm>
        </p:spPr>
        <p:txBody>
          <a:bodyPr>
            <a:normAutofit fontScale="32500" lnSpcReduction="20000"/>
          </a:bodyPr>
          <a:lstStyle/>
          <a:p>
            <a:r>
              <a:rPr lang="en-GB" sz="5500" dirty="0">
                <a:solidFill>
                  <a:srgbClr val="0070C0"/>
                </a:solidFill>
              </a:rPr>
              <a:t>- Teamwork – I tend to do a lot of teamwork activities at work </a:t>
            </a:r>
          </a:p>
          <a:p>
            <a:r>
              <a:rPr lang="en-GB" sz="5500" dirty="0">
                <a:solidFill>
                  <a:srgbClr val="0070C0"/>
                </a:solidFill>
              </a:rPr>
              <a:t>- Communication – a speak to many new clients everyday and have developed great communication </a:t>
            </a:r>
          </a:p>
          <a:p>
            <a:r>
              <a:rPr lang="en-GB" sz="5500" dirty="0">
                <a:solidFill>
                  <a:srgbClr val="0070C0"/>
                </a:solidFill>
              </a:rPr>
              <a:t>- Patience – working in care requires lots of patience and empathy </a:t>
            </a:r>
          </a:p>
          <a:p>
            <a:r>
              <a:rPr lang="en-GB" sz="5500" dirty="0">
                <a:solidFill>
                  <a:srgbClr val="0070C0"/>
                </a:solidFill>
              </a:rPr>
              <a:t>Time management – always being on top of everything I do </a:t>
            </a:r>
          </a:p>
          <a:p>
            <a:r>
              <a:rPr lang="en-GB" sz="5500" dirty="0">
                <a:solidFill>
                  <a:srgbClr val="0070C0"/>
                </a:solidFill>
              </a:rPr>
              <a:t>General awareness </a:t>
            </a:r>
          </a:p>
          <a:p>
            <a:r>
              <a:rPr lang="en-GB" sz="5500" dirty="0">
                <a:solidFill>
                  <a:srgbClr val="0070C0"/>
                </a:solidFill>
              </a:rPr>
              <a:t>I used a SWOT analysis to help me analyse my current skills and I realised that I need more qualifications to reach my goal of being a nurse </a:t>
            </a:r>
          </a:p>
          <a:p>
            <a:endParaRPr lang="en-GB" dirty="0"/>
          </a:p>
        </p:txBody>
      </p:sp>
      <p:sp>
        <p:nvSpPr>
          <p:cNvPr id="2055" name="Rectangle 2054">
            <a:extLst>
              <a:ext uri="{FF2B5EF4-FFF2-40B4-BE49-F238E27FC236}">
                <a16:creationId xmlns:a16="http://schemas.microsoft.com/office/drawing/2014/main" id="{56533F40-045E-4E3D-9243-864CD4E58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43605" y="964692"/>
            <a:ext cx="5440680"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7" name="Rectangle 2056">
            <a:extLst>
              <a:ext uri="{FF2B5EF4-FFF2-40B4-BE49-F238E27FC236}">
                <a16:creationId xmlns:a16="http://schemas.microsoft.com/office/drawing/2014/main" id="{30402EC6-D845-41B3-BEBE-CB34D9BFE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0699" y="1128683"/>
            <a:ext cx="5106493"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kills that meet the needs of all who access healthcare: Why nursing higher  education is essential">
            <a:extLst>
              <a:ext uri="{FF2B5EF4-FFF2-40B4-BE49-F238E27FC236}">
                <a16:creationId xmlns:a16="http://schemas.microsoft.com/office/drawing/2014/main" id="{BB8ED1E0-6B0E-B840-B178-86637F3C065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72789" y="2089445"/>
            <a:ext cx="4782312" cy="26870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0998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DD6CE-DCED-C44A-B4EC-917C590B5F1B}"/>
              </a:ext>
            </a:extLst>
          </p:cNvPr>
          <p:cNvSpPr>
            <a:spLocks noGrp="1"/>
          </p:cNvSpPr>
          <p:nvPr>
            <p:ph type="title"/>
          </p:nvPr>
        </p:nvSpPr>
        <p:spPr>
          <a:xfrm>
            <a:off x="138896" y="555585"/>
            <a:ext cx="5775767" cy="2752497"/>
          </a:xfrm>
        </p:spPr>
        <p:txBody>
          <a:bodyPr vert="horz" lIns="274320" tIns="182880" rIns="274320" bIns="182880" rtlCol="0" anchor="ctr" anchorCtr="1">
            <a:normAutofit/>
          </a:bodyPr>
          <a:lstStyle/>
          <a:p>
            <a:r>
              <a:rPr lang="en-US" sz="4000" b="1" dirty="0">
                <a:solidFill>
                  <a:srgbClr val="0070C0"/>
                </a:solidFill>
              </a:rPr>
              <a:t>SWOT: Strengths from previous work </a:t>
            </a:r>
          </a:p>
        </p:txBody>
      </p:sp>
      <p:pic>
        <p:nvPicPr>
          <p:cNvPr id="3074" name="Picture 2" descr="Pros and Cons of Being an OR Nurse | American Mobile">
            <a:extLst>
              <a:ext uri="{FF2B5EF4-FFF2-40B4-BE49-F238E27FC236}">
                <a16:creationId xmlns:a16="http://schemas.microsoft.com/office/drawing/2014/main" id="{FE3D3C55-C360-0642-B0F5-937AFD4A0AD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304" r="20303" b="-1"/>
          <a:stretch/>
        </p:blipFill>
        <p:spPr bwMode="auto">
          <a:xfrm>
            <a:off x="6095999" y="10"/>
            <a:ext cx="6102097" cy="6857990"/>
          </a:xfrm>
          <a:prstGeom prst="rect">
            <a:avLst/>
          </a:prstGeom>
          <a:solidFill>
            <a:srgbClr val="FFFFFF"/>
          </a:solidFill>
        </p:spPr>
      </p:pic>
      <p:sp>
        <p:nvSpPr>
          <p:cNvPr id="3" name="Content Placeholder 2">
            <a:extLst>
              <a:ext uri="{FF2B5EF4-FFF2-40B4-BE49-F238E27FC236}">
                <a16:creationId xmlns:a16="http://schemas.microsoft.com/office/drawing/2014/main" id="{ED2AC4C8-63D7-FB4A-8A43-0BA30E3AC7B4}"/>
              </a:ext>
            </a:extLst>
          </p:cNvPr>
          <p:cNvSpPr>
            <a:spLocks noGrp="1"/>
          </p:cNvSpPr>
          <p:nvPr>
            <p:ph type="body" sz="half" idx="2"/>
          </p:nvPr>
        </p:nvSpPr>
        <p:spPr>
          <a:xfrm>
            <a:off x="513683" y="3920308"/>
            <a:ext cx="4914843" cy="2194037"/>
          </a:xfrm>
        </p:spPr>
        <p:txBody>
          <a:bodyPr vert="horz" lIns="91440" tIns="45720" rIns="91440" bIns="45720" rtlCol="0" anchor="t">
            <a:normAutofit/>
          </a:bodyPr>
          <a:lstStyle/>
          <a:p>
            <a:pPr>
              <a:buFontTx/>
              <a:buChar char="-"/>
            </a:pPr>
            <a:r>
              <a:rPr lang="en-US" sz="2800" i="1" dirty="0">
                <a:solidFill>
                  <a:srgbClr val="0070C0"/>
                </a:solidFill>
              </a:rPr>
              <a:t>Able to work with many different clients </a:t>
            </a:r>
          </a:p>
          <a:p>
            <a:pPr>
              <a:buFontTx/>
              <a:buChar char="-"/>
            </a:pPr>
            <a:r>
              <a:rPr lang="en-US" sz="2800" i="1" dirty="0">
                <a:solidFill>
                  <a:srgbClr val="0070C0"/>
                </a:solidFill>
              </a:rPr>
              <a:t>Resilience and empathy</a:t>
            </a:r>
          </a:p>
          <a:p>
            <a:pPr>
              <a:buFontTx/>
              <a:buChar char="-"/>
            </a:pPr>
            <a:r>
              <a:rPr lang="en-US" sz="2800" i="1" dirty="0">
                <a:solidFill>
                  <a:srgbClr val="0070C0"/>
                </a:solidFill>
              </a:rPr>
              <a:t>Personal skills  </a:t>
            </a:r>
          </a:p>
        </p:txBody>
      </p:sp>
    </p:spTree>
    <p:extLst>
      <p:ext uri="{BB962C8B-B14F-4D97-AF65-F5344CB8AC3E}">
        <p14:creationId xmlns:p14="http://schemas.microsoft.com/office/powerpoint/2010/main" val="40712913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EE58E-9D76-6840-AB7D-9EF760CDFE43}"/>
              </a:ext>
            </a:extLst>
          </p:cNvPr>
          <p:cNvSpPr>
            <a:spLocks noGrp="1"/>
          </p:cNvSpPr>
          <p:nvPr>
            <p:ph type="title"/>
          </p:nvPr>
        </p:nvSpPr>
        <p:spPr/>
        <p:txBody>
          <a:bodyPr/>
          <a:lstStyle/>
          <a:p>
            <a:r>
              <a:rPr lang="en-GB" b="1" dirty="0">
                <a:solidFill>
                  <a:srgbClr val="0070C0"/>
                </a:solidFill>
              </a:rPr>
              <a:t>TIMELINE TO MOVE FORWARD </a:t>
            </a:r>
          </a:p>
        </p:txBody>
      </p:sp>
      <p:graphicFrame>
        <p:nvGraphicFramePr>
          <p:cNvPr id="4" name="Content Placeholder 3">
            <a:extLst>
              <a:ext uri="{FF2B5EF4-FFF2-40B4-BE49-F238E27FC236}">
                <a16:creationId xmlns:a16="http://schemas.microsoft.com/office/drawing/2014/main" id="{4F895D85-47D2-8E46-8A82-D016BB2920F0}"/>
              </a:ext>
            </a:extLst>
          </p:cNvPr>
          <p:cNvGraphicFramePr>
            <a:graphicFrameLocks noGrp="1"/>
          </p:cNvGraphicFramePr>
          <p:nvPr>
            <p:ph idx="1"/>
            <p:extLst>
              <p:ext uri="{D42A27DB-BD31-4B8C-83A1-F6EECF244321}">
                <p14:modId xmlns:p14="http://schemas.microsoft.com/office/powerpoint/2010/main" val="4046773372"/>
              </p:ext>
            </p:extLst>
          </p:nvPr>
        </p:nvGraphicFramePr>
        <p:xfrm>
          <a:off x="834013" y="2638044"/>
          <a:ext cx="10550769" cy="31019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098" name="Picture 2">
            <a:extLst>
              <a:ext uri="{FF2B5EF4-FFF2-40B4-BE49-F238E27FC236}">
                <a16:creationId xmlns:a16="http://schemas.microsoft.com/office/drawing/2014/main" id="{F876F363-23BB-6C49-B312-5DAB975056F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90180" y="4777635"/>
            <a:ext cx="1323584" cy="165448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Work-experience Icons - Free SVG &amp; PNG Work-experience Images - Noun Project">
            <a:extLst>
              <a:ext uri="{FF2B5EF4-FFF2-40B4-BE49-F238E27FC236}">
                <a16:creationId xmlns:a16="http://schemas.microsoft.com/office/drawing/2014/main" id="{97CBE6A1-FF52-4E44-B83C-EA6B5AF3743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47780" y="2321192"/>
            <a:ext cx="1399611" cy="1399611"/>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Clinic nurse icon simple style Royalty Free Vector Image">
            <a:extLst>
              <a:ext uri="{FF2B5EF4-FFF2-40B4-BE49-F238E27FC236}">
                <a16:creationId xmlns:a16="http://schemas.microsoft.com/office/drawing/2014/main" id="{548F850F-ED58-A144-ACD4-8FAA60E37589}"/>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5942" r="15548" b="9703"/>
          <a:stretch/>
        </p:blipFill>
        <p:spPr bwMode="auto">
          <a:xfrm>
            <a:off x="8304756" y="4707934"/>
            <a:ext cx="1453019" cy="20641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9291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3DE23-7817-A346-8CD5-EBC039B9286F}"/>
              </a:ext>
            </a:extLst>
          </p:cNvPr>
          <p:cNvSpPr>
            <a:spLocks noGrp="1"/>
          </p:cNvSpPr>
          <p:nvPr>
            <p:ph type="title"/>
          </p:nvPr>
        </p:nvSpPr>
        <p:spPr>
          <a:xfrm>
            <a:off x="804672" y="978776"/>
            <a:ext cx="5925310" cy="1174991"/>
          </a:xfrm>
        </p:spPr>
        <p:txBody>
          <a:bodyPr>
            <a:normAutofit/>
          </a:bodyPr>
          <a:lstStyle/>
          <a:p>
            <a:r>
              <a:rPr lang="en-GB" sz="2400" b="1" dirty="0">
                <a:solidFill>
                  <a:srgbClr val="0070C0"/>
                </a:solidFill>
              </a:rPr>
              <a:t>SKILLS I HAVE DEVELOPED </a:t>
            </a:r>
          </a:p>
        </p:txBody>
      </p:sp>
      <p:pic>
        <p:nvPicPr>
          <p:cNvPr id="6" name="Picture 2" descr="Looking to Improve Your Nursing Skills: Great Local Resources">
            <a:extLst>
              <a:ext uri="{FF2B5EF4-FFF2-40B4-BE49-F238E27FC236}">
                <a16:creationId xmlns:a16="http://schemas.microsoft.com/office/drawing/2014/main" id="{A9998A5E-EE21-7F40-AEA5-EB310BB6E55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365" r="8724"/>
          <a:stretch/>
        </p:blipFill>
        <p:spPr bwMode="auto">
          <a:xfrm>
            <a:off x="7534654" y="10"/>
            <a:ext cx="4657345" cy="68579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57787B3E-371D-9913-8724-15BA5F3DEB6C}"/>
              </a:ext>
            </a:extLst>
          </p:cNvPr>
          <p:cNvGraphicFramePr>
            <a:graphicFrameLocks noGrp="1"/>
          </p:cNvGraphicFramePr>
          <p:nvPr>
            <p:ph idx="1"/>
            <p:extLst>
              <p:ext uri="{D42A27DB-BD31-4B8C-83A1-F6EECF244321}">
                <p14:modId xmlns:p14="http://schemas.microsoft.com/office/powerpoint/2010/main" val="268091689"/>
              </p:ext>
            </p:extLst>
          </p:nvPr>
        </p:nvGraphicFramePr>
        <p:xfrm>
          <a:off x="150312" y="2640691"/>
          <a:ext cx="7252570" cy="40482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9085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6153" name="Rectangle 6152">
            <a:extLst>
              <a:ext uri="{FF2B5EF4-FFF2-40B4-BE49-F238E27FC236}">
                <a16:creationId xmlns:a16="http://schemas.microsoft.com/office/drawing/2014/main" id="{8DCA398B-8CB4-4C0C-89C6-A8AB6F78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FFC415-C638-7A43-AB38-44B5EAC8875B}"/>
              </a:ext>
            </a:extLst>
          </p:cNvPr>
          <p:cNvSpPr>
            <a:spLocks noGrp="1"/>
          </p:cNvSpPr>
          <p:nvPr>
            <p:ph type="title"/>
          </p:nvPr>
        </p:nvSpPr>
        <p:spPr>
          <a:xfrm>
            <a:off x="793891" y="640080"/>
            <a:ext cx="4475892" cy="1188720"/>
          </a:xfrm>
          <a:solidFill>
            <a:srgbClr val="FFFFFF"/>
          </a:solidFill>
          <a:ln>
            <a:solidFill>
              <a:srgbClr val="404040"/>
            </a:solidFill>
          </a:ln>
        </p:spPr>
        <p:txBody>
          <a:bodyPr vert="horz" lIns="182880" tIns="182880" rIns="182880" bIns="182880" rtlCol="0" anchor="ctr">
            <a:normAutofit/>
          </a:bodyPr>
          <a:lstStyle/>
          <a:p>
            <a:r>
              <a:rPr lang="en-US" b="1" dirty="0">
                <a:solidFill>
                  <a:srgbClr val="0070C0"/>
                </a:solidFill>
              </a:rPr>
              <a:t>SKILLS I HAVE DEVELOPED II</a:t>
            </a:r>
          </a:p>
        </p:txBody>
      </p:sp>
      <p:sp>
        <p:nvSpPr>
          <p:cNvPr id="13" name="TextBox 12">
            <a:extLst>
              <a:ext uri="{FF2B5EF4-FFF2-40B4-BE49-F238E27FC236}">
                <a16:creationId xmlns:a16="http://schemas.microsoft.com/office/drawing/2014/main" id="{60D59056-4369-7E4B-AA6B-C5F9880DE970}"/>
              </a:ext>
            </a:extLst>
          </p:cNvPr>
          <p:cNvSpPr txBox="1"/>
          <p:nvPr/>
        </p:nvSpPr>
        <p:spPr>
          <a:xfrm>
            <a:off x="565712" y="2233670"/>
            <a:ext cx="4932249" cy="3880300"/>
          </a:xfrm>
          <a:prstGeom prst="rect">
            <a:avLst/>
          </a:prstGeom>
        </p:spPr>
        <p:txBody>
          <a:bodyPr vert="horz" lIns="91440" tIns="45720" rIns="91440" bIns="45720" rtlCol="0">
            <a:normAutofit lnSpcReduction="10000"/>
          </a:bodyPr>
          <a:lstStyle/>
          <a:p>
            <a:pPr marL="285750" indent="-285750" defTabSz="914400">
              <a:spcBef>
                <a:spcPts val="1000"/>
              </a:spcBef>
              <a:buClr>
                <a:schemeClr val="accent2"/>
              </a:buClr>
              <a:buFont typeface="Arial" panose="020B0604020202020204" pitchFamily="34" charset="0"/>
              <a:buChar char="•"/>
            </a:pPr>
            <a:r>
              <a:rPr lang="en-US" sz="2400" dirty="0">
                <a:solidFill>
                  <a:srgbClr val="0070C0"/>
                </a:solidFill>
              </a:rPr>
              <a:t>T</a:t>
            </a:r>
            <a:r>
              <a:rPr lang="en-US" sz="2400" i="0" u="none" strike="noStrike" dirty="0">
                <a:solidFill>
                  <a:srgbClr val="0070C0"/>
                </a:solidFill>
                <a:effectLst/>
              </a:rPr>
              <a:t>he ability to deal with a variety of patients at once</a:t>
            </a:r>
          </a:p>
          <a:p>
            <a:pPr marL="285750" indent="-285750" defTabSz="914400">
              <a:spcBef>
                <a:spcPts val="1000"/>
              </a:spcBef>
              <a:buClr>
                <a:schemeClr val="accent2"/>
              </a:buClr>
              <a:buFont typeface="Arial" panose="020B0604020202020204" pitchFamily="34" charset="0"/>
              <a:buChar char="•"/>
            </a:pPr>
            <a:r>
              <a:rPr lang="en-US" sz="2400" i="0" u="none" strike="noStrike" dirty="0">
                <a:solidFill>
                  <a:srgbClr val="0070C0"/>
                </a:solidFill>
                <a:effectLst/>
              </a:rPr>
              <a:t>excellent teamworking skills</a:t>
            </a:r>
          </a:p>
          <a:p>
            <a:pPr marL="285750" indent="-285750" defTabSz="914400">
              <a:spcBef>
                <a:spcPts val="1000"/>
              </a:spcBef>
              <a:buClr>
                <a:schemeClr val="accent2"/>
              </a:buClr>
              <a:buFont typeface="Arial" panose="020B0604020202020204" pitchFamily="34" charset="0"/>
              <a:buChar char="•"/>
            </a:pPr>
            <a:r>
              <a:rPr lang="en-US" sz="2400" i="0" u="none" strike="noStrike" dirty="0">
                <a:solidFill>
                  <a:srgbClr val="0070C0"/>
                </a:solidFill>
                <a:effectLst/>
              </a:rPr>
              <a:t>a flexible approach to work and the ability to work well under pressure</a:t>
            </a:r>
          </a:p>
          <a:p>
            <a:pPr marL="285750" indent="-285750" defTabSz="914400">
              <a:spcBef>
                <a:spcPts val="1000"/>
              </a:spcBef>
              <a:buClr>
                <a:schemeClr val="accent2"/>
              </a:buClr>
              <a:buFont typeface="Arial" panose="020B0604020202020204" pitchFamily="34" charset="0"/>
              <a:buChar char="•"/>
            </a:pPr>
            <a:r>
              <a:rPr lang="en-US" sz="2400" i="0" u="none" strike="noStrike" dirty="0">
                <a:solidFill>
                  <a:srgbClr val="0070C0"/>
                </a:solidFill>
                <a:effectLst/>
              </a:rPr>
              <a:t>good judgement</a:t>
            </a:r>
          </a:p>
          <a:p>
            <a:pPr marL="285750" indent="-285750" defTabSz="914400">
              <a:spcBef>
                <a:spcPts val="1000"/>
              </a:spcBef>
              <a:buClr>
                <a:schemeClr val="accent2"/>
              </a:buClr>
              <a:buFont typeface="Arial" panose="020B0604020202020204" pitchFamily="34" charset="0"/>
              <a:buChar char="•"/>
            </a:pPr>
            <a:r>
              <a:rPr lang="en-US" sz="2400" i="0" u="none" strike="noStrike" dirty="0">
                <a:solidFill>
                  <a:srgbClr val="0070C0"/>
                </a:solidFill>
                <a:effectLst/>
              </a:rPr>
              <a:t>good organizational and managerial skills, particularly as your career progresses.</a:t>
            </a:r>
          </a:p>
        </p:txBody>
      </p:sp>
      <p:sp>
        <p:nvSpPr>
          <p:cNvPr id="6155" name="Rectangle 6154">
            <a:extLst>
              <a:ext uri="{FF2B5EF4-FFF2-40B4-BE49-F238E27FC236}">
                <a16:creationId xmlns:a16="http://schemas.microsoft.com/office/drawing/2014/main" id="{9E8345C6-0280-4226-BD83-7333BA6C3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7" name="Rectangle 6156">
            <a:extLst>
              <a:ext uri="{FF2B5EF4-FFF2-40B4-BE49-F238E27FC236}">
                <a16:creationId xmlns:a16="http://schemas.microsoft.com/office/drawing/2014/main" id="{99823778-D290-4538-B146-1F73C3755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843"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8" name="Picture 4" descr="15 Essential Skills You Need to Become a Nurse">
            <a:extLst>
              <a:ext uri="{FF2B5EF4-FFF2-40B4-BE49-F238E27FC236}">
                <a16:creationId xmlns:a16="http://schemas.microsoft.com/office/drawing/2014/main" id="{9262320C-EC18-BD42-8550-EA316CCFA91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587" r="26777" b="-1"/>
          <a:stretch/>
        </p:blipFill>
        <p:spPr bwMode="auto">
          <a:xfrm>
            <a:off x="7208520" y="1126397"/>
            <a:ext cx="3867912" cy="4288536"/>
          </a:xfrm>
          <a:prstGeom prst="rect">
            <a:avLst/>
          </a:prstGeom>
          <a:noFill/>
          <a:ln w="31750">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4155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8FE5FE-6CD7-3040-B82A-FCC95EC16998}"/>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2300" dirty="0">
                <a:solidFill>
                  <a:srgbClr val="0070C0"/>
                </a:solidFill>
              </a:rPr>
              <a:t>CONCLUSION</a:t>
            </a:r>
          </a:p>
        </p:txBody>
      </p:sp>
      <p:sp>
        <p:nvSpPr>
          <p:cNvPr id="3" name="Content Placeholder 2">
            <a:extLst>
              <a:ext uri="{FF2B5EF4-FFF2-40B4-BE49-F238E27FC236}">
                <a16:creationId xmlns:a16="http://schemas.microsoft.com/office/drawing/2014/main" id="{63B280E2-62A0-D24E-A492-E0747B5174E5}"/>
              </a:ext>
            </a:extLst>
          </p:cNvPr>
          <p:cNvSpPr>
            <a:spLocks noGrp="1"/>
          </p:cNvSpPr>
          <p:nvPr>
            <p:ph idx="1"/>
          </p:nvPr>
        </p:nvSpPr>
        <p:spPr>
          <a:xfrm>
            <a:off x="5611791" y="1060436"/>
            <a:ext cx="5873474" cy="4878140"/>
          </a:xfrm>
        </p:spPr>
        <p:txBody>
          <a:bodyPr anchor="ctr">
            <a:normAutofit/>
          </a:bodyPr>
          <a:lstStyle/>
          <a:p>
            <a:r>
              <a:rPr lang="en-GB" sz="2400" dirty="0">
                <a:solidFill>
                  <a:srgbClr val="0070C0"/>
                </a:solidFill>
              </a:rPr>
              <a:t>I have developed many skills within my care job and other related jobs over the years. </a:t>
            </a:r>
          </a:p>
          <a:p>
            <a:r>
              <a:rPr lang="en-GB" sz="2400" dirty="0">
                <a:solidFill>
                  <a:srgbClr val="0070C0"/>
                </a:solidFill>
              </a:rPr>
              <a:t>I have developed customer service skills, patients, communication and teamwork </a:t>
            </a:r>
          </a:p>
          <a:p>
            <a:r>
              <a:rPr lang="en-GB" sz="2400" dirty="0">
                <a:solidFill>
                  <a:srgbClr val="0070C0"/>
                </a:solidFill>
              </a:rPr>
              <a:t>I have also gained qualifications along the way and hoping to complete this degree to improve my chances of becoming a nurse </a:t>
            </a:r>
          </a:p>
          <a:p>
            <a:r>
              <a:rPr lang="en-GB" sz="2400" dirty="0">
                <a:solidFill>
                  <a:srgbClr val="0070C0"/>
                </a:solidFill>
              </a:rPr>
              <a:t>I still have many work skills to gain and qualifications to achieve but I believe I am going in the right path </a:t>
            </a:r>
          </a:p>
        </p:txBody>
      </p:sp>
    </p:spTree>
    <p:extLst>
      <p:ext uri="{BB962C8B-B14F-4D97-AF65-F5344CB8AC3E}">
        <p14:creationId xmlns:p14="http://schemas.microsoft.com/office/powerpoint/2010/main" val="724034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D80AC-69C4-7E4E-BF17-1C65A1CA565B}"/>
              </a:ext>
            </a:extLst>
          </p:cNvPr>
          <p:cNvSpPr>
            <a:spLocks noGrp="1"/>
          </p:cNvSpPr>
          <p:nvPr>
            <p:ph type="title"/>
          </p:nvPr>
        </p:nvSpPr>
        <p:spPr/>
        <p:txBody>
          <a:bodyPr/>
          <a:lstStyle/>
          <a:p>
            <a:r>
              <a:rPr lang="en-GB" b="1" dirty="0">
                <a:solidFill>
                  <a:srgbClr val="0070C0"/>
                </a:solidFill>
              </a:rPr>
              <a:t>REFERENCES </a:t>
            </a:r>
          </a:p>
        </p:txBody>
      </p:sp>
      <p:sp>
        <p:nvSpPr>
          <p:cNvPr id="3" name="Content Placeholder 2">
            <a:extLst>
              <a:ext uri="{FF2B5EF4-FFF2-40B4-BE49-F238E27FC236}">
                <a16:creationId xmlns:a16="http://schemas.microsoft.com/office/drawing/2014/main" id="{53D384D2-4FE2-6C4E-9A55-277FE703185E}"/>
              </a:ext>
            </a:extLst>
          </p:cNvPr>
          <p:cNvSpPr>
            <a:spLocks noGrp="1"/>
          </p:cNvSpPr>
          <p:nvPr>
            <p:ph idx="1"/>
          </p:nvPr>
        </p:nvSpPr>
        <p:spPr>
          <a:xfrm>
            <a:off x="588723" y="2638044"/>
            <a:ext cx="10597019" cy="3101983"/>
          </a:xfrm>
        </p:spPr>
        <p:txBody>
          <a:bodyPr>
            <a:normAutofit fontScale="85000" lnSpcReduction="10000"/>
          </a:bodyPr>
          <a:lstStyle/>
          <a:p>
            <a:r>
              <a:rPr lang="en-GB" dirty="0"/>
              <a:t>- </a:t>
            </a:r>
            <a:r>
              <a:rPr lang="en-GB" dirty="0">
                <a:hlinkClick r:id="rId2"/>
              </a:rPr>
              <a:t>https://www.medical-locums.co.uk/news/2020/12/8-essential-nursing-skills-needed-to-become-a-nurse#prioritise</a:t>
            </a:r>
            <a:endParaRPr lang="en-GB" dirty="0"/>
          </a:p>
          <a:p>
            <a:r>
              <a:rPr lang="en-GB" dirty="0">
                <a:hlinkClick r:id="rId3"/>
              </a:rPr>
              <a:t>https://www.kcl.ac.uk/news/why-nursing-higher-education-is-essential</a:t>
            </a:r>
            <a:endParaRPr lang="en-GB" dirty="0"/>
          </a:p>
          <a:p>
            <a:r>
              <a:rPr lang="en-GB" dirty="0">
                <a:hlinkClick r:id="rId4"/>
              </a:rPr>
              <a:t>https://www.forbes.com/sites/forbesbusinesscouncil/2021/11/29/its-not-just-a-shortage-of-nurses-but-of-training-and-understanding/</a:t>
            </a:r>
            <a:endParaRPr lang="en-GB" dirty="0"/>
          </a:p>
          <a:p>
            <a:r>
              <a:rPr lang="en-GB" dirty="0">
                <a:hlinkClick r:id="rId5"/>
              </a:rPr>
              <a:t>https://www.americanmobile.com/nursezone/career-development/what-are-the-pros-and-cons-of-being-an-or-nurse/</a:t>
            </a:r>
            <a:r>
              <a:rPr lang="en-GB" dirty="0"/>
              <a:t> </a:t>
            </a:r>
          </a:p>
          <a:p>
            <a:r>
              <a:rPr lang="en-GB" dirty="0">
                <a:hlinkClick r:id="rId6"/>
              </a:rPr>
              <a:t>https://www.nursingcenter.com/ncblog/january-2021/essential-skills-for-nurse</a:t>
            </a:r>
            <a:r>
              <a:rPr lang="en-GB" dirty="0"/>
              <a:t> </a:t>
            </a:r>
          </a:p>
          <a:p>
            <a:r>
              <a:rPr lang="en-GB" dirty="0">
                <a:hlinkClick r:id="rId7"/>
              </a:rPr>
              <a:t>https://commons.wikimedia.org/wiki/File:University_hat_icon.svg</a:t>
            </a:r>
            <a:r>
              <a:rPr lang="en-GB" dirty="0"/>
              <a:t> </a:t>
            </a:r>
          </a:p>
          <a:p>
            <a:r>
              <a:rPr lang="en-GB" dirty="0">
                <a:hlinkClick r:id="rId8"/>
              </a:rPr>
              <a:t>https://cynamed.com/2020/07/30/looking-to-improve-your-nursing-skills-here-are-some-great-local-resources/</a:t>
            </a:r>
            <a:r>
              <a:rPr lang="en-GB" dirty="0"/>
              <a:t> </a:t>
            </a:r>
          </a:p>
          <a:p>
            <a:r>
              <a:rPr lang="en-GB" dirty="0">
                <a:hlinkClick r:id="rId9"/>
              </a:rPr>
              <a:t>https://www.careeraddict.com/nurse-skills</a:t>
            </a:r>
            <a:r>
              <a:rPr lang="en-GB" dirty="0"/>
              <a:t> </a:t>
            </a:r>
          </a:p>
          <a:p>
            <a:r>
              <a:rPr lang="en-GB" dirty="0">
                <a:hlinkClick r:id="rId10"/>
              </a:rPr>
              <a:t>https://www.prospects.ac.uk/job-profiles/adult-nurse</a:t>
            </a:r>
            <a:r>
              <a:rPr lang="en-GB" dirty="0"/>
              <a:t> </a:t>
            </a:r>
          </a:p>
          <a:p>
            <a:endParaRPr lang="en-GB" dirty="0"/>
          </a:p>
          <a:p>
            <a:endParaRPr lang="en-GB" dirty="0"/>
          </a:p>
          <a:p>
            <a:endParaRPr lang="en-GB" dirty="0"/>
          </a:p>
        </p:txBody>
      </p:sp>
    </p:spTree>
    <p:extLst>
      <p:ext uri="{BB962C8B-B14F-4D97-AF65-F5344CB8AC3E}">
        <p14:creationId xmlns:p14="http://schemas.microsoft.com/office/powerpoint/2010/main" val="93521709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MARIA DODAY ASSIGNMENT 1" id="{CDE77D2B-3E8D-BF42-9501-CB1E84896AEA}" vid="{5E195221-1385-2C47-9226-305B6666622F}"/>
    </a:ext>
  </a:extLst>
</a:theme>
</file>

<file path=docProps/app.xml><?xml version="1.0" encoding="utf-8"?>
<Properties xmlns="http://schemas.openxmlformats.org/officeDocument/2006/extended-properties" xmlns:vt="http://schemas.openxmlformats.org/officeDocument/2006/docPropsVTypes">
  <Template>MARIA- DODAY ASSIGNMENT 1</Template>
  <TotalTime>10</TotalTime>
  <Words>615</Words>
  <Application>Microsoft Office PowerPoint</Application>
  <PresentationFormat>Widescreen</PresentationFormat>
  <Paragraphs>56</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Gill Sans MT</vt:lpstr>
      <vt:lpstr>Parcel</vt:lpstr>
      <vt:lpstr>PowerPoint Presentation</vt:lpstr>
      <vt:lpstr>What skills do I need to become a nurse </vt:lpstr>
      <vt:lpstr>What skills do i have </vt:lpstr>
      <vt:lpstr>SWOT: Strengths from previous work </vt:lpstr>
      <vt:lpstr>TIMELINE TO MOVE FORWARD </vt:lpstr>
      <vt:lpstr>SKILLS I HAVE DEVELOPED </vt:lpstr>
      <vt:lpstr>SKILLS I HAVE DEVELOPED II</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 Doday</dc:creator>
  <cp:lastModifiedBy>Maria Doday</cp:lastModifiedBy>
  <cp:revision>1</cp:revision>
  <dcterms:created xsi:type="dcterms:W3CDTF">2022-08-07T14:26:46Z</dcterms:created>
  <dcterms:modified xsi:type="dcterms:W3CDTF">2022-08-07T14:37:24Z</dcterms:modified>
</cp:coreProperties>
</file>