
<file path=[Content_Types].xml><?xml version="1.0" encoding="utf-8"?>
<Types xmlns="http://schemas.openxmlformats.org/package/2006/content-types">
  <Override PartName="/ppt/slides/slide18.xml" ContentType="application/vnd.openxmlformats-officedocument.presentationml.slide+xml"/>
  <Override PartName="/ppt/slideLayouts/slideLayout15.xml" ContentType="application/vnd.openxmlformats-officedocument.presentationml.slideLayout+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Default Extension="rels" ContentType="application/vnd.openxmlformats-package.relationships+xml"/>
  <Override PartName="/ppt/slides/slide10.xml" ContentType="application/vnd.openxmlformats-officedocument.presentationml.slide+xml"/>
  <Override PartName="/ppt/slideLayouts/slideLayout5.xml" ContentType="application/vnd.openxmlformats-officedocument.presentationml.slideLayout+xml"/>
  <Default Extension="jpeg" ContentType="image/jpeg"/>
  <Override PartName="/ppt/slides/slide1.xml" ContentType="application/vnd.openxmlformats-officedocument.presentationml.slide+xml"/>
  <Override PartName="/ppt/slides/slide26.xml" ContentType="application/vnd.openxmlformats-officedocument.presentationml.slide+xml"/>
  <Override PartName="/docProps/app.xml" ContentType="application/vnd.openxmlformats-officedocument.extended-properties+xml"/>
  <Override PartName="/ppt/slideLayouts/slideLayout1.xml" ContentType="application/vnd.openxmlformats-officedocument.presentationml.slideLayout+xml"/>
  <Override PartName="/ppt/slides/slide22.xml" ContentType="application/vnd.openxmlformats-officedocument.presentationml.slide+xml"/>
  <Override PartName="/ppt/slides/slide30.xml" ContentType="application/vnd.openxmlformats-officedocument.presentationml.slide+xml"/>
  <Default Extension="xml" ContentType="application/xml"/>
  <Override PartName="/ppt/slides/slide19.xml" ContentType="application/vnd.openxmlformats-officedocument.presentationml.slide+xml"/>
  <Override PartName="/ppt/tableStyles.xml" ContentType="application/vnd.openxmlformats-officedocument.presentationml.tableStyles+xml"/>
  <Override PartName="/ppt/slides/slide15.xml" ContentType="application/vnd.openxmlformats-officedocument.presentationml.slide+xml"/>
  <Override PartName="/ppt/slideLayouts/slideLayout12.xml" ContentType="application/vnd.openxmlformats-officedocument.presentationml.slideLayout+xml"/>
  <Override PartName="/ppt/slides/slide6.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slides/slide27.xml" ContentType="application/vnd.openxmlformats-officedocument.presentationml.slide+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Override PartName="/ppt/slides/slide31.xml" ContentType="application/vnd.openxmlformats-officedocument.presentationml.slide+xml"/>
  <Override PartName="/ppt/slides/slide16.xml" ContentType="application/vnd.openxmlformats-officedocument.presentationml.slide+xml"/>
  <Override PartName="/ppt/slideLayouts/slideLayout13.xml" ContentType="application/vnd.openxmlformats-officedocument.presentationml.slideLayout+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s/slide28.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32.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slideLayouts/slideLayout14.xml" ContentType="application/vnd.openxmlformats-officedocument.presentationml.slideLayout+xml"/>
  <Override PartName="/ppt/slides/slide8.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s/slide29.xml" ContentType="application/vnd.openxmlformats-officedocument.presentationml.slide+xml"/>
  <Override PartName="/ppt/slideLayouts/slideLayout4.xml" ContentType="application/vnd.openxmlformats-officedocument.presentationml.slideLayout+xml"/>
  <Override PartName="/ppt/slides/slide25.xml" ContentType="application/vnd.openxmlformats-officedocument.presentationml.slide+xml"/>
  <Override PartName="/ppt/slides/slide33.xml" ContentType="application/vnd.openxmlformats-officedocument.presentationml.slide+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76" r:id="rId1"/>
  </p:sldMasterIdLst>
  <p:sldIdLst>
    <p:sldId id="256" r:id="rId2"/>
    <p:sldId id="257" r:id="rId3"/>
    <p:sldId id="269" r:id="rId4"/>
    <p:sldId id="270" r:id="rId5"/>
    <p:sldId id="258" r:id="rId6"/>
    <p:sldId id="290" r:id="rId7"/>
    <p:sldId id="281" r:id="rId8"/>
    <p:sldId id="291" r:id="rId9"/>
    <p:sldId id="273" r:id="rId10"/>
    <p:sldId id="292" r:id="rId11"/>
    <p:sldId id="274" r:id="rId12"/>
    <p:sldId id="275" r:id="rId13"/>
    <p:sldId id="276" r:id="rId14"/>
    <p:sldId id="277" r:id="rId15"/>
    <p:sldId id="285" r:id="rId16"/>
    <p:sldId id="286" r:id="rId17"/>
    <p:sldId id="287" r:id="rId18"/>
    <p:sldId id="288" r:id="rId19"/>
    <p:sldId id="289" r:id="rId20"/>
    <p:sldId id="278" r:id="rId21"/>
    <p:sldId id="293" r:id="rId22"/>
    <p:sldId id="282" r:id="rId23"/>
    <p:sldId id="283" r:id="rId24"/>
    <p:sldId id="284" r:id="rId25"/>
    <p:sldId id="294" r:id="rId26"/>
    <p:sldId id="296" r:id="rId27"/>
    <p:sldId id="295" r:id="rId28"/>
    <p:sldId id="297" r:id="rId29"/>
    <p:sldId id="298" r:id="rId30"/>
    <p:sldId id="299" r:id="rId31"/>
    <p:sldId id="300" r:id="rId32"/>
    <p:sldId id="301" r:id="rId33"/>
    <p:sldId id="279" r:id="rId34"/>
  </p:sldIdLst>
  <p:sldSz cx="9144000" cy="6858000" type="screen4x3"/>
  <p:notesSz cx="6858000" cy="91440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snapToGrid="0" snapToObjects="1">
      <p:cViewPr varScale="1">
        <p:scale>
          <a:sx n="62" d="100"/>
          <a:sy n="62" d="100"/>
        </p:scale>
        <p:origin x="-1680" y="-12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printerSettings" Target="printerSettings/printerSettings1.bin"/><Relationship Id="rId36" Type="http://schemas.openxmlformats.org/officeDocument/2006/relationships/presProps" Target="presProp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viewProps" Target="viewProps.xml"/><Relationship Id="rId38" Type="http://schemas.openxmlformats.org/officeDocument/2006/relationships/theme" Target="theme/theme1.xml"/><Relationship Id="rId3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0" y="2157319"/>
            <a:ext cx="8915400" cy="877824"/>
          </a:xfrm>
        </p:spPr>
        <p:txBody>
          <a:bodyPr/>
          <a:lstStyle/>
          <a:p>
            <a:r>
              <a:rPr lang="en-GB" smtClean="0"/>
              <a:t>Click to edit Master title style</a:t>
            </a:r>
            <a:endParaRPr/>
          </a:p>
        </p:txBody>
      </p:sp>
      <p:sp>
        <p:nvSpPr>
          <p:cNvPr id="3" name="Subtitle 2"/>
          <p:cNvSpPr>
            <a:spLocks noGrp="1"/>
          </p:cNvSpPr>
          <p:nvPr>
            <p:ph type="subTitle" idx="1"/>
          </p:nvPr>
        </p:nvSpPr>
        <p:spPr>
          <a:xfrm>
            <a:off x="914400" y="3034553"/>
            <a:ext cx="8001000" cy="3823447"/>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3/18/13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3/18/13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0" y="5025435"/>
            <a:ext cx="8915400" cy="914400"/>
          </a:xfrm>
        </p:spPr>
        <p:txBody>
          <a:bodyPr/>
          <a:lstStyle/>
          <a:p>
            <a:r>
              <a:rPr lang="en-GB" smtClean="0"/>
              <a:t>Click to edit Master title style</a:t>
            </a:r>
            <a:endParaRPr/>
          </a:p>
        </p:txBody>
      </p:sp>
      <p:sp>
        <p:nvSpPr>
          <p:cNvPr id="3" name="Subtitle 2"/>
          <p:cNvSpPr>
            <a:spLocks noGrp="1"/>
          </p:cNvSpPr>
          <p:nvPr>
            <p:ph type="subTitle" idx="1"/>
          </p:nvPr>
        </p:nvSpPr>
        <p:spPr>
          <a:xfrm>
            <a:off x="914400" y="5943600"/>
            <a:ext cx="8001000" cy="91440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91440" rIns="274320" bIns="91440" rtlCol="0" anchor="t" anchorCtr="0"/>
          <a:lstStyle>
            <a:lvl1pPr marL="0" indent="0" algn="l" defTabSz="914400" rtl="0" eaLnBrk="1" latinLnBrk="0" hangingPunct="1">
              <a:spcBef>
                <a:spcPts val="300"/>
              </a:spcBef>
              <a:buNone/>
              <a:defRPr sz="18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3/18/13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Picture Placeholder 8"/>
          <p:cNvSpPr>
            <a:spLocks noGrp="1"/>
          </p:cNvSpPr>
          <p:nvPr>
            <p:ph type="pic" sz="quarter" idx="13"/>
          </p:nvPr>
        </p:nvSpPr>
        <p:spPr>
          <a:xfrm>
            <a:off x="927100" y="1129553"/>
            <a:ext cx="7988300" cy="3886200"/>
          </a:xfrm>
        </p:spPr>
        <p:txBody>
          <a:bodyPr>
            <a:normAutofit/>
          </a:bodyPr>
          <a:lstStyle>
            <a:lvl1pPr marL="0" indent="0">
              <a:buNone/>
              <a:defRPr sz="1800"/>
            </a:lvl1pPr>
          </a:lstStyle>
          <a:p>
            <a:r>
              <a:rPr lang="en-GB" dirty="0"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0" y="3200399"/>
            <a:ext cx="8915400" cy="2286000"/>
          </a:xfrm>
          <a:solidFill>
            <a:schemeClr val="tx2"/>
          </a:solidFill>
        </p:spPr>
        <p:txBody>
          <a:bodyPr vert="horz" lIns="1188720" tIns="45720" rIns="274320" bIns="45720" rtlCol="0" anchor="b" anchorCtr="0">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914400" y="5484607"/>
            <a:ext cx="8001000" cy="777240"/>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91440" rIns="274320" bIns="91440" rtlCol="0" anchor="ctr" anchorCtr="0">
            <a:normAutofit/>
          </a:bodyPr>
          <a:lstStyle>
            <a:lvl1pPr marL="0" indent="0" algn="l" defTabSz="914400" rtl="0" eaLnBrk="1" latinLnBrk="0" hangingPunct="1">
              <a:spcBef>
                <a:spcPts val="3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83221613-FC8C-C44B-BFBE-147BDD7921BC}" type="datetimeFigureOut">
              <a:rPr lang="en-GB" smtClean="0"/>
              <a:pPr/>
              <a:t>3/18/13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1117600"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5147534" y="2595563"/>
            <a:ext cx="3566160" cy="3681412"/>
          </a:xfrm>
        </p:spPr>
        <p:txBody>
          <a:bodyPr>
            <a:normAutofit/>
          </a:bodyPr>
          <a:lstStyle>
            <a:lvl1pPr>
              <a:defRPr sz="18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a:xfrm>
            <a:off x="6580094" y="188259"/>
            <a:ext cx="2133600" cy="365125"/>
          </a:xfrm>
        </p:spPr>
        <p:txBody>
          <a:bodyPr/>
          <a:lstStyle/>
          <a:p>
            <a:fld id="{83221613-FC8C-C44B-BFBE-147BDD7921BC}" type="datetimeFigureOut">
              <a:rPr lang="en-GB" smtClean="0"/>
              <a:pPr/>
              <a:t>3/18/13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1120588"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120588"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5147534" y="2017713"/>
            <a:ext cx="3566160" cy="877887"/>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147534" y="3065929"/>
            <a:ext cx="3566160" cy="3211046"/>
          </a:xfrm>
        </p:spPr>
        <p:txBody>
          <a:bodyPr>
            <a:normAutofit/>
          </a:bodyPr>
          <a:lstStyle>
            <a:lvl1pPr>
              <a:defRPr sz="18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a:xfrm>
            <a:off x="6580094" y="188259"/>
            <a:ext cx="2133600" cy="365125"/>
          </a:xfrm>
        </p:spPr>
        <p:txBody>
          <a:bodyPr/>
          <a:lstStyle/>
          <a:p>
            <a:fld id="{83221613-FC8C-C44B-BFBE-147BDD7921BC}" type="datetimeFigureOut">
              <a:rPr lang="en-GB" smtClean="0"/>
              <a:pPr/>
              <a:t>3/18/13</a:t>
            </a:fld>
            <a:endParaRPr lang="en-GB" dirty="0"/>
          </a:p>
        </p:txBody>
      </p:sp>
      <p:sp>
        <p:nvSpPr>
          <p:cNvPr id="8" name="Footer Placeholder 7"/>
          <p:cNvSpPr>
            <a:spLocks noGrp="1"/>
          </p:cNvSpPr>
          <p:nvPr>
            <p:ph type="ftr" sz="quarter" idx="11"/>
          </p:nvPr>
        </p:nvSpPr>
        <p:spPr>
          <a:xfrm>
            <a:off x="1120588" y="188259"/>
            <a:ext cx="2895600" cy="365125"/>
          </a:xfrm>
        </p:spPr>
        <p:txBody>
          <a:bodyPr/>
          <a:lstStyle/>
          <a:p>
            <a:endParaRPr lang="en-GB" dirty="0"/>
          </a:p>
        </p:txBody>
      </p:sp>
      <p:sp>
        <p:nvSpPr>
          <p:cNvPr id="9" name="Slide Number Placeholder 8"/>
          <p:cNvSpPr>
            <a:spLocks noGrp="1"/>
          </p:cNvSpPr>
          <p:nvPr>
            <p:ph type="sldNum" sz="quarter" idx="12"/>
          </p:nvPr>
        </p:nvSpPr>
        <p:spPr/>
        <p:txBody>
          <a:bodyPr/>
          <a:lstStyle/>
          <a:p>
            <a:fld id="{8E5C682B-6CCC-4744-8690-F36B0030AFD4}" type="slidenum">
              <a:rPr lang="en-GB" smtClean="0"/>
              <a:pPr/>
              <a:t>‹#›</a:t>
            </a:fld>
            <a:endParaRPr lang="en-GB" dirty="0"/>
          </a:p>
        </p:txBody>
      </p:sp>
      <p:cxnSp>
        <p:nvCxnSpPr>
          <p:cNvPr id="11" name="Straight Connector 10"/>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1212028"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238974" y="2904565"/>
            <a:ext cx="3383280" cy="1588"/>
          </a:xfrm>
          <a:prstGeom prst="line">
            <a:avLst/>
          </a:prstGeom>
          <a:ln w="3810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83221613-FC8C-C44B-BFBE-147BDD7921BC}" type="datetimeFigureOut">
              <a:rPr lang="en-GB" smtClean="0"/>
              <a:pPr/>
              <a:t>3/18/13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221613-FC8C-C44B-BFBE-147BDD7921BC}" type="datetimeFigureOut">
              <a:rPr lang="en-GB" smtClean="0"/>
              <a:pPr/>
              <a:t>3/18/13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5147534" y="2590800"/>
            <a:ext cx="3566160" cy="3686175"/>
          </a:xfrm>
        </p:spPr>
        <p:txBody>
          <a:bodyPr/>
          <a:lstStyle>
            <a:lvl1pPr>
              <a:defRPr sz="1800"/>
            </a:lvl1pPr>
            <a:lvl2pPr>
              <a:defRPr sz="18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900952" y="2039111"/>
            <a:ext cx="356616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lgn="l" defTabSz="914400" rtl="0" eaLnBrk="1" latinLnBrk="0" hangingPunct="1">
              <a:spcBef>
                <a:spcPts val="2000"/>
              </a:spcBef>
              <a:buClr>
                <a:schemeClr val="accent1"/>
              </a:buClr>
              <a:buFont typeface="Wingdings 2" pitchFamily="18" charset="2"/>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83221613-FC8C-C44B-BFBE-147BDD7921BC}" type="datetimeFigureOut">
              <a:rPr lang="en-GB" smtClean="0"/>
              <a:pPr/>
              <a:t>3/18/13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0" y="1124712"/>
            <a:ext cx="8915400" cy="914400"/>
          </a:xfrm>
          <a:solidFill>
            <a:schemeClr val="tx2"/>
          </a:solidFill>
        </p:spPr>
        <p:txBody>
          <a:bodyPr vert="horz" lIns="1188720" tIns="45720" rIns="274320" bIns="45720" rtlCol="0" anchor="ctr">
            <a:normAutofit/>
          </a:bodyPr>
          <a:lstStyle>
            <a:lvl1pPr marL="0" indent="0" algn="l" defTabSz="914400" rtl="0" eaLnBrk="1" latinLnBrk="0" hangingPunct="1">
              <a:spcBef>
                <a:spcPct val="0"/>
              </a:spcBef>
              <a:buNone/>
              <a:defRPr sz="3600" kern="1200">
                <a:solidFill>
                  <a:schemeClr val="bg1"/>
                </a:solidFill>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5487987" y="2048256"/>
            <a:ext cx="3427413" cy="4206240"/>
          </a:xfrm>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smtClean="0"/>
              <a:t>Click icon to add picture</a:t>
            </a:r>
            <a:endParaRPr/>
          </a:p>
        </p:txBody>
      </p:sp>
      <p:sp>
        <p:nvSpPr>
          <p:cNvPr id="4" name="Text Placeholder 3"/>
          <p:cNvSpPr>
            <a:spLocks noGrp="1"/>
          </p:cNvSpPr>
          <p:nvPr>
            <p:ph type="body" sz="half" idx="2"/>
          </p:nvPr>
        </p:nvSpPr>
        <p:spPr>
          <a:xfrm>
            <a:off x="914400" y="2039112"/>
            <a:ext cx="4572000" cy="4224528"/>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lIns="292608" tIns="274320" rIns="274320" bIns="274320" rtlCol="0" anchor="t" anchorCtr="0">
            <a:normAutofit/>
          </a:bodyPr>
          <a:lstStyle>
            <a:lvl1pPr marL="0" indent="0">
              <a:buNone/>
              <a:defRPr sz="1800" kern="1200">
                <a:solidFill>
                  <a:schemeClr val="tx1">
                    <a:lumMod val="65000"/>
                    <a:lumOff val="35000"/>
                  </a:schemeClr>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l" defTabSz="914400" rtl="0" eaLnBrk="1" latinLnBrk="0" hangingPunct="1">
              <a:spcBef>
                <a:spcPts val="2000"/>
              </a:spcBef>
              <a:buClr>
                <a:schemeClr val="accent1"/>
              </a:buClr>
              <a:buFont typeface="Wingdings 2" pitchFamily="18" charset="2"/>
              <a:buNone/>
            </a:pPr>
            <a:r>
              <a:rPr lang="en-GB" smtClean="0"/>
              <a:t>Click to edit Master text styles</a:t>
            </a:r>
          </a:p>
        </p:txBody>
      </p:sp>
      <p:sp>
        <p:nvSpPr>
          <p:cNvPr id="5" name="Date Placeholder 4"/>
          <p:cNvSpPr>
            <a:spLocks noGrp="1"/>
          </p:cNvSpPr>
          <p:nvPr>
            <p:ph type="dt" sz="half" idx="10"/>
          </p:nvPr>
        </p:nvSpPr>
        <p:spPr>
          <a:xfrm>
            <a:off x="6580094" y="188259"/>
            <a:ext cx="2133600" cy="365125"/>
          </a:xfrm>
        </p:spPr>
        <p:txBody>
          <a:bodyPr/>
          <a:lstStyle/>
          <a:p>
            <a:fld id="{83221613-FC8C-C44B-BFBE-147BDD7921BC}" type="datetimeFigureOut">
              <a:rPr lang="en-GB" smtClean="0"/>
              <a:pPr/>
              <a:t>3/18/13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above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3/18/13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Picture Placeholder 8"/>
          <p:cNvSpPr>
            <a:spLocks noGrp="1"/>
          </p:cNvSpPr>
          <p:nvPr>
            <p:ph type="pic" sz="quarter" idx="13"/>
          </p:nvPr>
        </p:nvSpPr>
        <p:spPr>
          <a:xfrm>
            <a:off x="927100" y="1129553"/>
            <a:ext cx="7988300" cy="2980944"/>
          </a:xfrm>
        </p:spPr>
        <p:txBody>
          <a:bodyPr>
            <a:normAutofit/>
          </a:bodyPr>
          <a:lstStyle>
            <a:lvl1pPr marL="0" indent="0">
              <a:buNone/>
              <a:defRPr sz="1800"/>
            </a:lvl1pPr>
          </a:lstStyle>
          <a:p>
            <a:r>
              <a:rPr lang="en-GB" dirty="0" smtClean="0"/>
              <a:t>Click icon to add picture</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2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83221613-FC8C-C44B-BFBE-147BDD7921BC}" type="datetimeFigureOut">
              <a:rPr lang="en-GB" smtClean="0"/>
              <a:pPr/>
              <a:t>3/18/13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Picture Placeholder 8"/>
          <p:cNvSpPr>
            <a:spLocks noGrp="1"/>
          </p:cNvSpPr>
          <p:nvPr>
            <p:ph type="pic" sz="quarter" idx="13"/>
          </p:nvPr>
        </p:nvSpPr>
        <p:spPr>
          <a:xfrm>
            <a:off x="927100" y="1129553"/>
            <a:ext cx="3986784" cy="2980944"/>
          </a:xfrm>
        </p:spPr>
        <p:txBody>
          <a:bodyPr>
            <a:normAutofit/>
          </a:bodyPr>
          <a:lstStyle>
            <a:lvl1pPr marL="0" indent="0">
              <a:buNone/>
              <a:defRPr sz="1800"/>
            </a:lvl1pPr>
          </a:lstStyle>
          <a:p>
            <a:r>
              <a:rPr lang="en-GB" dirty="0" smtClean="0"/>
              <a:t>Click icon to add picture</a:t>
            </a:r>
            <a:endParaRPr/>
          </a:p>
        </p:txBody>
      </p:sp>
      <p:sp>
        <p:nvSpPr>
          <p:cNvPr id="7" name="Picture Placeholder 8"/>
          <p:cNvSpPr>
            <a:spLocks noGrp="1"/>
          </p:cNvSpPr>
          <p:nvPr>
            <p:ph type="pic" sz="quarter" idx="14"/>
          </p:nvPr>
        </p:nvSpPr>
        <p:spPr>
          <a:xfrm>
            <a:off x="4928616" y="1129553"/>
            <a:ext cx="3986784" cy="2980944"/>
          </a:xfrm>
        </p:spPr>
        <p:txBody>
          <a:bodyPr>
            <a:normAutofit/>
          </a:bodyPr>
          <a:lstStyle>
            <a:lvl1pPr marL="0" indent="0">
              <a:buNone/>
              <a:defRPr sz="1800"/>
            </a:lvl1pPr>
          </a:lstStyle>
          <a:p>
            <a:r>
              <a:rPr lang="en-GB" dirty="0" smtClean="0"/>
              <a:t>Click icon to add picture</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3 Pictures with Caption">
    <p:spTree>
      <p:nvGrpSpPr>
        <p:cNvPr id="1" name=""/>
        <p:cNvGrpSpPr/>
        <p:nvPr/>
      </p:nvGrpSpPr>
      <p:grpSpPr>
        <a:xfrm>
          <a:off x="0" y="0"/>
          <a:ext cx="0" cy="0"/>
          <a:chOff x="0" y="0"/>
          <a:chExt cx="0" cy="0"/>
        </a:xfrm>
      </p:grpSpPr>
      <p:sp>
        <p:nvSpPr>
          <p:cNvPr id="2" name="Title 1"/>
          <p:cNvSpPr>
            <a:spLocks noGrp="1"/>
          </p:cNvSpPr>
          <p:nvPr>
            <p:ph type="ctrTitle"/>
          </p:nvPr>
        </p:nvSpPr>
        <p:spPr>
          <a:xfrm>
            <a:off x="0" y="4114800"/>
            <a:ext cx="8915400" cy="877824"/>
          </a:xfrm>
        </p:spPr>
        <p:txBody>
          <a:bodyPr tIns="137160" bIns="137160" anchor="b" anchorCtr="0">
            <a:normAutofit/>
          </a:bodyPr>
          <a:lstStyle>
            <a:lvl1pPr>
              <a:defRPr sz="2400"/>
            </a:lvl1pPr>
          </a:lstStyle>
          <a:p>
            <a:r>
              <a:rPr lang="en-GB" smtClean="0"/>
              <a:t>Click to edit Master title style</a:t>
            </a:r>
            <a:endParaRPr/>
          </a:p>
        </p:txBody>
      </p:sp>
      <p:sp>
        <p:nvSpPr>
          <p:cNvPr id="3" name="Subtitle 2"/>
          <p:cNvSpPr>
            <a:spLocks noGrp="1"/>
          </p:cNvSpPr>
          <p:nvPr>
            <p:ph type="subTitle" idx="1"/>
          </p:nvPr>
        </p:nvSpPr>
        <p:spPr>
          <a:xfrm>
            <a:off x="914400" y="5002305"/>
            <a:ext cx="8001000" cy="1855695"/>
          </a:xfr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2608" tIns="137160" rIns="274320" bIns="137160" rtlCol="0" anchor="t" anchorCtr="0">
            <a:normAutofit/>
          </a:bodyPr>
          <a:lstStyle>
            <a:lvl1pPr marL="0" indent="0" algn="l" defTabSz="914400" rtl="0" eaLnBrk="1" latinLnBrk="0" hangingPunct="1">
              <a:buNone/>
              <a:defRPr sz="1600" kern="1200">
                <a:solidFill>
                  <a:schemeClr val="tx1">
                    <a:lumMod val="65000"/>
                    <a:lumOff val="3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6580094" y="188259"/>
            <a:ext cx="2133600" cy="365125"/>
          </a:xfrm>
        </p:spPr>
        <p:txBody>
          <a:bodyPr/>
          <a:lstStyle/>
          <a:p>
            <a:fld id="{83221613-FC8C-C44B-BFBE-147BDD7921BC}" type="datetimeFigureOut">
              <a:rPr lang="en-GB" smtClean="0"/>
              <a:pPr/>
              <a:t>3/18/13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9" name="Picture Placeholder 8"/>
          <p:cNvSpPr>
            <a:spLocks noGrp="1"/>
          </p:cNvSpPr>
          <p:nvPr>
            <p:ph type="pic" sz="quarter" idx="13"/>
          </p:nvPr>
        </p:nvSpPr>
        <p:spPr>
          <a:xfrm>
            <a:off x="927100" y="1129553"/>
            <a:ext cx="6601968" cy="2980944"/>
          </a:xfrm>
        </p:spPr>
        <p:txBody>
          <a:bodyPr>
            <a:normAutofit/>
          </a:bodyPr>
          <a:lstStyle>
            <a:lvl1pPr marL="0" indent="0">
              <a:buNone/>
              <a:defRPr sz="1800"/>
            </a:lvl1pPr>
          </a:lstStyle>
          <a:p>
            <a:r>
              <a:rPr lang="en-GB" dirty="0" smtClean="0"/>
              <a:t>Click icon to add picture</a:t>
            </a:r>
            <a:endParaRPr/>
          </a:p>
        </p:txBody>
      </p:sp>
      <p:sp>
        <p:nvSpPr>
          <p:cNvPr id="7" name="Picture Placeholder 8"/>
          <p:cNvSpPr>
            <a:spLocks noGrp="1"/>
          </p:cNvSpPr>
          <p:nvPr>
            <p:ph type="pic" sz="quarter" idx="14"/>
          </p:nvPr>
        </p:nvSpPr>
        <p:spPr>
          <a:xfrm>
            <a:off x="7543800" y="1129553"/>
            <a:ext cx="1371600" cy="1481328"/>
          </a:xfrm>
        </p:spPr>
        <p:txBody>
          <a:bodyPr>
            <a:normAutofit/>
          </a:bodyPr>
          <a:lstStyle>
            <a:lvl1pPr marL="0" indent="0">
              <a:buNone/>
              <a:defRPr sz="1800"/>
            </a:lvl1pPr>
          </a:lstStyle>
          <a:p>
            <a:r>
              <a:rPr lang="en-GB" dirty="0" smtClean="0"/>
              <a:t>Click icon to add picture</a:t>
            </a:r>
            <a:endParaRPr/>
          </a:p>
        </p:txBody>
      </p:sp>
      <p:sp>
        <p:nvSpPr>
          <p:cNvPr id="8" name="Picture Placeholder 8"/>
          <p:cNvSpPr>
            <a:spLocks noGrp="1"/>
          </p:cNvSpPr>
          <p:nvPr>
            <p:ph type="pic" sz="quarter" idx="15"/>
          </p:nvPr>
        </p:nvSpPr>
        <p:spPr>
          <a:xfrm>
            <a:off x="7543800" y="2629169"/>
            <a:ext cx="1371600" cy="1481328"/>
          </a:xfrm>
        </p:spPr>
        <p:txBody>
          <a:bodyPr>
            <a:normAutofit/>
          </a:bodyPr>
          <a:lstStyle>
            <a:lvl1pPr marL="0" indent="0">
              <a:buNone/>
              <a:defRPr sz="1800"/>
            </a:lvl1pPr>
          </a:lstStyle>
          <a:p>
            <a:r>
              <a:rPr lang="en-GB" dirty="0" smtClean="0"/>
              <a:t>Click icon to add picture</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3/18/13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87553" y="1129554"/>
            <a:ext cx="914400" cy="5533278"/>
          </a:xfrm>
        </p:spPr>
        <p:txBody>
          <a:bodyPr vert="eaVert" lIns="274320" tIns="685800" bIns="685800"/>
          <a:lstStyle/>
          <a:p>
            <a:r>
              <a:rPr lang="en-GB" smtClean="0"/>
              <a:t>Click to edit Master title style</a:t>
            </a:r>
            <a:endParaRPr/>
          </a:p>
        </p:txBody>
      </p:sp>
      <p:sp>
        <p:nvSpPr>
          <p:cNvPr id="3" name="Vertical Text Placeholder 2"/>
          <p:cNvSpPr>
            <a:spLocks noGrp="1"/>
          </p:cNvSpPr>
          <p:nvPr>
            <p:ph type="body" orient="vert" idx="1"/>
          </p:nvPr>
        </p:nvSpPr>
        <p:spPr>
          <a:xfrm>
            <a:off x="1117600" y="1734671"/>
            <a:ext cx="6426200" cy="454230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83221613-FC8C-C44B-BFBE-147BDD7921BC}" type="datetimeFigureOut">
              <a:rPr lang="en-GB" smtClean="0"/>
              <a:pPr/>
              <a:t>3/18/13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E5C682B-6CCC-4744-8690-F36B0030AFD4}"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0" y="1123856"/>
            <a:ext cx="8913813" cy="914400"/>
          </a:xfrm>
          <a:prstGeom prst="rect">
            <a:avLst/>
          </a:prstGeom>
          <a:solidFill>
            <a:schemeClr val="tx2"/>
          </a:solidFill>
        </p:spPr>
        <p:txBody>
          <a:bodyPr vert="horz" lIns="1188720" tIns="45720" rIns="274320" bIns="45720" rtlCol="0" anchor="ctr">
            <a:normAutofit/>
          </a:bodyPr>
          <a:lstStyle/>
          <a:p>
            <a:r>
              <a:rPr lang="en-GB" smtClean="0"/>
              <a:t>Click to edit Master title style</a:t>
            </a:r>
            <a:endParaRPr/>
          </a:p>
        </p:txBody>
      </p:sp>
      <p:sp>
        <p:nvSpPr>
          <p:cNvPr id="3" name="Text Placeholder 2"/>
          <p:cNvSpPr>
            <a:spLocks noGrp="1"/>
          </p:cNvSpPr>
          <p:nvPr>
            <p:ph type="body" idx="1"/>
          </p:nvPr>
        </p:nvSpPr>
        <p:spPr>
          <a:xfrm>
            <a:off x="1114424" y="2595562"/>
            <a:ext cx="7610476" cy="3670767"/>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580094" y="188259"/>
            <a:ext cx="2133600" cy="365125"/>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83221613-FC8C-C44B-BFBE-147BDD7921BC}" type="datetimeFigureOut">
              <a:rPr lang="en-GB" smtClean="0"/>
              <a:pPr/>
              <a:t>3/18/13</a:t>
            </a:fld>
            <a:endParaRPr lang="en-GB" dirty="0"/>
          </a:p>
        </p:txBody>
      </p:sp>
      <p:sp>
        <p:nvSpPr>
          <p:cNvPr id="5" name="Footer Placeholder 4"/>
          <p:cNvSpPr>
            <a:spLocks noGrp="1"/>
          </p:cNvSpPr>
          <p:nvPr>
            <p:ph type="ftr" sz="quarter" idx="3"/>
          </p:nvPr>
        </p:nvSpPr>
        <p:spPr>
          <a:xfrm>
            <a:off x="1120588" y="188259"/>
            <a:ext cx="2895600" cy="365125"/>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endParaRPr lang="en-GB" dirty="0"/>
          </a:p>
        </p:txBody>
      </p:sp>
      <p:sp>
        <p:nvSpPr>
          <p:cNvPr id="6" name="Slide Number Placeholder 5"/>
          <p:cNvSpPr>
            <a:spLocks noGrp="1"/>
          </p:cNvSpPr>
          <p:nvPr>
            <p:ph type="sldNum" sz="quarter" idx="4"/>
          </p:nvPr>
        </p:nvSpPr>
        <p:spPr>
          <a:xfrm>
            <a:off x="8789894" y="6569075"/>
            <a:ext cx="457200" cy="365125"/>
          </a:xfrm>
          <a:prstGeom prst="rect">
            <a:avLst/>
          </a:prstGeom>
        </p:spPr>
        <p:txBody>
          <a:bodyPr vert="horz" lIns="91440" tIns="45720" rIns="91440" bIns="45720" rtlCol="0" anchor="ctr"/>
          <a:lstStyle>
            <a:lvl1pPr algn="ctr">
              <a:defRPr sz="800">
                <a:solidFill>
                  <a:schemeClr val="tx1">
                    <a:lumMod val="65000"/>
                    <a:lumOff val="35000"/>
                  </a:schemeClr>
                </a:solidFill>
              </a:defRPr>
            </a:lvl1pPr>
          </a:lstStyle>
          <a:p>
            <a:fld id="{8E5C682B-6CCC-4744-8690-F36B0030AFD4}" type="slidenum">
              <a:rPr lang="en-GB" smtClean="0"/>
              <a:pPr/>
              <a:t>‹#›</a:t>
            </a:fld>
            <a:endParaRPr lang="en-GB" dirty="0"/>
          </a:p>
        </p:txBody>
      </p:sp>
      <p:sp>
        <p:nvSpPr>
          <p:cNvPr id="7" name="Rectangle 6"/>
          <p:cNvSpPr/>
          <p:nvPr/>
        </p:nvSpPr>
        <p:spPr>
          <a:xfrm>
            <a:off x="914400" y="0"/>
            <a:ext cx="7999413" cy="182880"/>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8" name="Rectangle 7"/>
          <p:cNvSpPr/>
          <p:nvPr/>
        </p:nvSpPr>
        <p:spPr>
          <a:xfrm>
            <a:off x="914400" y="6675120"/>
            <a:ext cx="7999413" cy="182880"/>
          </a:xfrm>
          <a:prstGeom prst="rect">
            <a:avLst/>
          </a:prstGeom>
          <a:solidFill>
            <a:schemeClr val="bg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Tree>
  </p:cSld>
  <p:clrMap bg1="dk1" tx1="lt1" bg2="dk2" tx2="lt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 id="2147483691" r:id="rId15"/>
  </p:sldLayoutIdLst>
  <p:txStyles>
    <p:titleStyle>
      <a:lvl1pPr marL="0" indent="0" algn="l" defTabSz="914400" rtl="0" eaLnBrk="1" latinLnBrk="0" hangingPunct="1">
        <a:spcBef>
          <a:spcPct val="0"/>
        </a:spcBef>
        <a:buNone/>
        <a:defRPr sz="3600" kern="1200">
          <a:solidFill>
            <a:schemeClr val="bg1"/>
          </a:solidFill>
          <a:latin typeface="+mj-lt"/>
          <a:ea typeface="+mj-ea"/>
          <a:cs typeface="+mj-cs"/>
        </a:defRPr>
      </a:lvl1pPr>
    </p:titleStyle>
    <p:bodyStyle>
      <a:lvl1pPr marL="342900" indent="-342900" algn="l" defTabSz="914400" rtl="0" eaLnBrk="1" latinLnBrk="0" hangingPunct="1">
        <a:spcBef>
          <a:spcPts val="20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2pPr>
      <a:lvl3pPr marL="10350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3pPr>
      <a:lvl4pPr marL="1371600" indent="-336550" algn="l" defTabSz="914400" rtl="0" eaLnBrk="1" latinLnBrk="0" hangingPunct="1">
        <a:spcBef>
          <a:spcPts val="600"/>
        </a:spcBef>
        <a:buClr>
          <a:schemeClr val="accent1">
            <a:lumMod val="50000"/>
          </a:schemeClr>
        </a:buClr>
        <a:buFont typeface="Wingdings 2" pitchFamily="18" charset="2"/>
        <a:buChar char=""/>
        <a:defRPr sz="1800" kern="1200">
          <a:solidFill>
            <a:schemeClr val="tx1">
              <a:lumMod val="65000"/>
              <a:lumOff val="35000"/>
            </a:schemeClr>
          </a:solidFill>
          <a:latin typeface="+mn-lt"/>
          <a:ea typeface="+mn-ea"/>
          <a:cs typeface="+mn-cs"/>
        </a:defRPr>
      </a:lvl4pPr>
      <a:lvl5pPr marL="1720850" indent="-349250" algn="l" defTabSz="914400" rtl="0" eaLnBrk="1" latinLnBrk="0" hangingPunct="1">
        <a:spcBef>
          <a:spcPts val="600"/>
        </a:spcBef>
        <a:buClr>
          <a:schemeClr val="accent1"/>
        </a:buClr>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png"/><Relationship Id="rId1" Type="http://schemas.openxmlformats.org/officeDocument/2006/relationships/slideLayout" Target="../slideLayouts/slideLayout5.xml"/><Relationship Id="rId2" Type="http://schemas.openxmlformats.org/officeDocument/2006/relationships/image" Target="../media/image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 Id="rId3" Type="http://schemas.openxmlformats.org/officeDocument/2006/relationships/image" Target="../media/image1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3.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4" Type="http://schemas.openxmlformats.org/officeDocument/2006/relationships/image" Target="../media/image17.png"/><Relationship Id="rId1" Type="http://schemas.openxmlformats.org/officeDocument/2006/relationships/slideLayout" Target="../slideLayouts/slideLayout8.xml"/><Relationship Id="rId2" Type="http://schemas.openxmlformats.org/officeDocument/2006/relationships/image" Target="../media/image1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1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png"/><Relationship Id="rId3" Type="http://schemas.openxmlformats.org/officeDocument/2006/relationships/image" Target="../media/image21.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3.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5.png"/></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png"/><Relationship Id="rId1" Type="http://schemas.openxmlformats.org/officeDocument/2006/relationships/slideLayout" Target="../slideLayouts/slideLayout8.xml"/><Relationship Id="rId2" Type="http://schemas.openxmlformats.org/officeDocument/2006/relationships/image" Target="../media/image26.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29.png"/><Relationship Id="rId3" Type="http://schemas.openxmlformats.org/officeDocument/2006/relationships/image" Target="../media/image30.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Consumption</a:t>
            </a:r>
            <a:endParaRPr lang="en-GB" dirty="0"/>
          </a:p>
        </p:txBody>
      </p:sp>
      <p:sp>
        <p:nvSpPr>
          <p:cNvPr id="3" name="Subtitle 2"/>
          <p:cNvSpPr>
            <a:spLocks noGrp="1"/>
          </p:cNvSpPr>
          <p:nvPr>
            <p:ph type="subTitle" idx="1"/>
          </p:nvPr>
        </p:nvSpPr>
        <p:spPr/>
        <p:txBody>
          <a:bodyPr>
            <a:normAutofit/>
          </a:bodyPr>
          <a:lstStyle/>
          <a:p>
            <a:r>
              <a:rPr lang="en-GB" sz="2400" b="1" dirty="0" smtClean="0"/>
              <a:t>Global and Local </a:t>
            </a:r>
            <a:endParaRPr lang="en-GB" sz="2400" b="1" dirty="0"/>
          </a:p>
        </p:txBody>
      </p:sp>
      <p:pic>
        <p:nvPicPr>
          <p:cNvPr id="4" name="Picture 3"/>
          <p:cNvPicPr>
            <a:picLocks noChangeAspect="1"/>
          </p:cNvPicPr>
          <p:nvPr/>
        </p:nvPicPr>
        <p:blipFill>
          <a:blip r:embed="rId2"/>
          <a:stretch>
            <a:fillRect/>
          </a:stretch>
        </p:blipFill>
        <p:spPr>
          <a:xfrm>
            <a:off x="1802682" y="3696828"/>
            <a:ext cx="5838230" cy="277704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dirty="0" smtClean="0">
                <a:latin typeface="Times New Roman"/>
                <a:ea typeface="Cambria"/>
                <a:cs typeface="Times New Roman"/>
              </a:rPr>
              <a:t/>
            </a:r>
            <a:br>
              <a:rPr lang="en-GB" dirty="0" smtClean="0">
                <a:latin typeface="Times New Roman"/>
                <a:ea typeface="Cambria"/>
                <a:cs typeface="Times New Roman"/>
              </a:rPr>
            </a:br>
            <a:r>
              <a:rPr lang="en-GB" dirty="0" smtClean="0">
                <a:ea typeface="Cambria"/>
                <a:cs typeface="Times New Roman"/>
              </a:rPr>
              <a:t>Key Themes </a:t>
            </a:r>
            <a:r>
              <a:rPr lang="en-GB" dirty="0" smtClean="0">
                <a:latin typeface="Times New Roman"/>
                <a:ea typeface="Cambria"/>
                <a:cs typeface="Times New Roman"/>
              </a:rPr>
              <a:t/>
            </a:r>
            <a:br>
              <a:rPr lang="en-GB" dirty="0" smtClean="0">
                <a:latin typeface="Times New Roman"/>
                <a:ea typeface="Cambria"/>
                <a:cs typeface="Times New Roman"/>
              </a:rPr>
            </a:br>
            <a:endParaRPr lang="en-GB" dirty="0"/>
          </a:p>
        </p:txBody>
      </p:sp>
      <p:sp>
        <p:nvSpPr>
          <p:cNvPr id="3" name="Content Placeholder 2"/>
          <p:cNvSpPr>
            <a:spLocks noGrp="1"/>
          </p:cNvSpPr>
          <p:nvPr>
            <p:ph idx="1"/>
          </p:nvPr>
        </p:nvSpPr>
        <p:spPr>
          <a:xfrm>
            <a:off x="1114424" y="2365079"/>
            <a:ext cx="7610476" cy="3862947"/>
          </a:xfrm>
        </p:spPr>
        <p:txBody>
          <a:bodyPr>
            <a:normAutofit/>
          </a:bodyPr>
          <a:lstStyle/>
          <a:p>
            <a:pPr lvl="0"/>
            <a:r>
              <a:rPr lang="en-GB" dirty="0" smtClean="0"/>
              <a:t>What is a consumption? </a:t>
            </a:r>
          </a:p>
          <a:p>
            <a:pPr lvl="1"/>
            <a:r>
              <a:rPr lang="en-GB" sz="2000" dirty="0" smtClean="0"/>
              <a:t>Manipulation of the consumer by capitalist producers and </a:t>
            </a:r>
            <a:r>
              <a:rPr lang="en-GB" sz="2000" dirty="0" err="1" smtClean="0"/>
              <a:t>marketeers</a:t>
            </a:r>
            <a:endParaRPr lang="en-GB" sz="2000" dirty="0" smtClean="0"/>
          </a:p>
          <a:p>
            <a:pPr lvl="1"/>
            <a:r>
              <a:rPr lang="en-GB" sz="2000" dirty="0" smtClean="0"/>
              <a:t>Creative act through which individuals create their own biographies and identities</a:t>
            </a:r>
          </a:p>
          <a:p>
            <a:pPr lvl="2"/>
            <a:r>
              <a:rPr lang="en-GB" sz="2000" dirty="0" smtClean="0"/>
              <a:t>Imbue their own meaning</a:t>
            </a:r>
          </a:p>
          <a:p>
            <a:pPr lvl="0"/>
            <a:r>
              <a:rPr lang="en-GB" dirty="0" smtClean="0"/>
              <a:t>Implications for the global-local  dynamic</a:t>
            </a:r>
          </a:p>
          <a:p>
            <a:pPr lvl="1"/>
            <a:r>
              <a:rPr lang="en-GB" sz="2000" dirty="0" smtClean="0"/>
              <a:t>Homogenisation and/or Hybridisation?</a:t>
            </a:r>
          </a:p>
          <a:p>
            <a:endParaRPr lang="en-GB" sz="2400" dirty="0" smtClean="0"/>
          </a:p>
          <a:p>
            <a:pPr lvl="0"/>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530" name="Title 1"/>
          <p:cNvSpPr>
            <a:spLocks noGrp="1"/>
          </p:cNvSpPr>
          <p:nvPr>
            <p:ph type="title"/>
          </p:nvPr>
        </p:nvSpPr>
        <p:spPr>
          <a:xfrm>
            <a:off x="0" y="609600"/>
            <a:ext cx="8913813" cy="914400"/>
          </a:xfrm>
        </p:spPr>
        <p:txBody>
          <a:bodyPr>
            <a:normAutofit fontScale="90000"/>
          </a:bodyPr>
          <a:lstStyle/>
          <a:p>
            <a:r>
              <a:rPr lang="en-GB" dirty="0" err="1" smtClean="0"/>
              <a:t>Adorno</a:t>
            </a:r>
            <a:r>
              <a:rPr lang="en-GB" dirty="0" smtClean="0"/>
              <a:t> (2001) </a:t>
            </a:r>
            <a:r>
              <a:rPr lang="en-GB" i="1" dirty="0" smtClean="0"/>
              <a:t>The Culture Industry</a:t>
            </a:r>
          </a:p>
        </p:txBody>
      </p:sp>
      <p:sp>
        <p:nvSpPr>
          <p:cNvPr id="22531" name="Content Placeholder 2"/>
          <p:cNvSpPr>
            <a:spLocks noGrp="1"/>
          </p:cNvSpPr>
          <p:nvPr>
            <p:ph idx="1"/>
          </p:nvPr>
        </p:nvSpPr>
        <p:spPr>
          <a:xfrm>
            <a:off x="1114425" y="2058495"/>
            <a:ext cx="7610475" cy="4073192"/>
          </a:xfrm>
        </p:spPr>
        <p:txBody>
          <a:bodyPr>
            <a:normAutofit/>
          </a:bodyPr>
          <a:lstStyle/>
          <a:p>
            <a:r>
              <a:rPr lang="en-GB" dirty="0" smtClean="0"/>
              <a:t>Focuses on the relationship between power, ideology, and mass/popular culture. </a:t>
            </a:r>
          </a:p>
          <a:p>
            <a:pPr lvl="1" eaLnBrk="1" hangingPunct="1"/>
            <a:r>
              <a:rPr lang="en-GB" dirty="0" smtClean="0"/>
              <a:t>indicates the ways in which culture had been co-opted and mass-produced by a capitalist system. </a:t>
            </a:r>
          </a:p>
          <a:p>
            <a:pPr lvl="1" eaLnBrk="1" hangingPunct="1"/>
            <a:r>
              <a:rPr lang="en-GB" dirty="0" smtClean="0"/>
              <a:t>claims to serve consumers' needs, but conceals the way standardises these needs by manipulating consumer desire </a:t>
            </a:r>
          </a:p>
          <a:p>
            <a:pPr eaLnBrk="1" hangingPunct="1"/>
            <a:r>
              <a:rPr lang="en-GB" dirty="0" smtClean="0"/>
              <a:t>Mass production feeds a mass market</a:t>
            </a:r>
          </a:p>
          <a:p>
            <a:pPr lvl="1" eaLnBrk="1" hangingPunct="1"/>
            <a:r>
              <a:rPr lang="en-GB" dirty="0" smtClean="0"/>
              <a:t>where the identity and tastes of the individual consumers is increasingly less important </a:t>
            </a:r>
          </a:p>
          <a:p>
            <a:pPr lvl="1" eaLnBrk="1" hangingPunct="1"/>
            <a:r>
              <a:rPr lang="en-GB" dirty="0" smtClean="0"/>
              <a:t>the consumers themselves are as interchangeable as the products they consume. </a:t>
            </a:r>
          </a:p>
          <a:p>
            <a:pPr eaLnBrk="1" hangingPunct="1">
              <a:buFont typeface="Wingdings 2" charset="2"/>
              <a:buNone/>
            </a:pPr>
            <a:endParaRPr lang="en-GB" dirty="0" smtClean="0"/>
          </a:p>
          <a:p>
            <a:pPr eaLnBrk="1" hangingPunct="1"/>
            <a:endParaRPr lang="en-GB" dirty="0" smtClean="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554" name="Content Placeholder 2"/>
          <p:cNvSpPr>
            <a:spLocks noGrp="1"/>
          </p:cNvSpPr>
          <p:nvPr>
            <p:ph sz="half" idx="1"/>
          </p:nvPr>
        </p:nvSpPr>
        <p:spPr>
          <a:xfrm>
            <a:off x="457200" y="990600"/>
            <a:ext cx="4038600" cy="5262578"/>
          </a:xfrm>
        </p:spPr>
        <p:txBody>
          <a:bodyPr/>
          <a:lstStyle/>
          <a:p>
            <a:pPr eaLnBrk="1" hangingPunct="1">
              <a:lnSpc>
                <a:spcPct val="80000"/>
              </a:lnSpc>
            </a:pPr>
            <a:r>
              <a:rPr lang="en-GB" sz="2000" dirty="0" smtClean="0"/>
              <a:t>The aim to create a critical theory of mass/popular culture </a:t>
            </a:r>
          </a:p>
          <a:p>
            <a:pPr eaLnBrk="1" hangingPunct="1">
              <a:lnSpc>
                <a:spcPct val="80000"/>
              </a:lnSpc>
            </a:pPr>
            <a:r>
              <a:rPr lang="en-GB" sz="2000" dirty="0" smtClean="0"/>
              <a:t>With the aim of enlightening us to the ways our consciousness can be profoundly shaped and controlled by advertising and the media </a:t>
            </a:r>
          </a:p>
          <a:p>
            <a:pPr lvl="1" eaLnBrk="1" hangingPunct="1">
              <a:lnSpc>
                <a:spcPct val="80000"/>
              </a:lnSpc>
            </a:pPr>
            <a:r>
              <a:rPr lang="en-GB" sz="2000" dirty="0" smtClean="0"/>
              <a:t>to such an extent we have become alienated from our own needs and desires. </a:t>
            </a:r>
          </a:p>
          <a:p>
            <a:pPr lvl="1" eaLnBrk="1" hangingPunct="1">
              <a:lnSpc>
                <a:spcPct val="80000"/>
              </a:lnSpc>
            </a:pPr>
            <a:r>
              <a:rPr lang="en-GB" sz="2000" dirty="0" smtClean="0"/>
              <a:t>these, in turn, have been replaced by needs and desires that support capitalist ideology. </a:t>
            </a:r>
          </a:p>
          <a:p>
            <a:pPr eaLnBrk="1" hangingPunct="1">
              <a:lnSpc>
                <a:spcPct val="80000"/>
              </a:lnSpc>
            </a:pPr>
            <a:endParaRPr lang="en-GB" sz="2000" dirty="0" smtClean="0"/>
          </a:p>
        </p:txBody>
      </p:sp>
      <p:pic>
        <p:nvPicPr>
          <p:cNvPr id="23556" name="Content Placeholder 6" descr="culture industry.jpg"/>
          <p:cNvPicPr>
            <a:picLocks noGrp="1" noChangeAspect="1"/>
          </p:cNvPicPr>
          <p:nvPr/>
        </p:nvPicPr>
        <p:blipFill>
          <a:blip r:embed="rId2"/>
          <a:srcRect/>
          <a:stretch>
            <a:fillRect/>
          </a:stretch>
        </p:blipFill>
        <p:spPr bwMode="auto">
          <a:xfrm>
            <a:off x="4648200" y="1447800"/>
            <a:ext cx="4038600" cy="426720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666656"/>
            <a:ext cx="8913813" cy="914400"/>
          </a:xfrm>
        </p:spPr>
        <p:txBody>
          <a:bodyPr/>
          <a:lstStyle/>
          <a:p>
            <a:r>
              <a:rPr lang="en-GB" dirty="0" smtClean="0"/>
              <a:t>Ritzer, </a:t>
            </a:r>
            <a:r>
              <a:rPr lang="en-GB" i="1" dirty="0" smtClean="0"/>
              <a:t>McDonaldization</a:t>
            </a:r>
            <a:endParaRPr lang="en-GB" i="1" dirty="0"/>
          </a:p>
        </p:txBody>
      </p:sp>
      <p:sp>
        <p:nvSpPr>
          <p:cNvPr id="3" name="Content Placeholder 2"/>
          <p:cNvSpPr>
            <a:spLocks noGrp="1"/>
          </p:cNvSpPr>
          <p:nvPr>
            <p:ph idx="1"/>
          </p:nvPr>
        </p:nvSpPr>
        <p:spPr>
          <a:xfrm>
            <a:off x="1114424" y="1810308"/>
            <a:ext cx="7610476" cy="4212850"/>
          </a:xfrm>
        </p:spPr>
        <p:txBody>
          <a:bodyPr>
            <a:normAutofit/>
          </a:bodyPr>
          <a:lstStyle/>
          <a:p>
            <a:r>
              <a:rPr lang="en-GB" dirty="0" smtClean="0"/>
              <a:t>Originally a thesis of relations of production</a:t>
            </a:r>
          </a:p>
          <a:p>
            <a:r>
              <a:rPr lang="en-GB" dirty="0" smtClean="0"/>
              <a:t>“the process by which the principles of the fast-food restaurant are coming to dominate more of the sectors of American society as well as the rest of the world” (2010: 4) </a:t>
            </a:r>
          </a:p>
          <a:p>
            <a:r>
              <a:rPr lang="en-GB" dirty="0" smtClean="0"/>
              <a:t>Four dimensions of McDonalds rationality</a:t>
            </a:r>
          </a:p>
          <a:p>
            <a:pPr lvl="1"/>
            <a:r>
              <a:rPr lang="en-GB" dirty="0" smtClean="0"/>
              <a:t>Efficiency: following the steps of a pre-designed process </a:t>
            </a:r>
          </a:p>
          <a:p>
            <a:pPr lvl="1"/>
            <a:r>
              <a:rPr lang="en-GB" dirty="0" smtClean="0"/>
              <a:t>Calculability: quantity over quality</a:t>
            </a:r>
          </a:p>
          <a:p>
            <a:pPr lvl="1"/>
            <a:r>
              <a:rPr lang="en-GB" dirty="0" smtClean="0"/>
              <a:t>Predictability: homogeneity and uniformity</a:t>
            </a:r>
          </a:p>
          <a:p>
            <a:pPr lvl="1"/>
            <a:r>
              <a:rPr lang="en-GB" dirty="0" smtClean="0"/>
              <a:t>Control: consumers and workers</a:t>
            </a:r>
          </a:p>
          <a:p>
            <a:endParaRPr lang="en-GB" dirty="0" smtClean="0"/>
          </a:p>
          <a:p>
            <a:pPr>
              <a:buNone/>
            </a:pPr>
            <a:endParaRPr lang="en-GB" dirty="0" smtClean="0"/>
          </a:p>
          <a:p>
            <a:endParaRPr lang="en-GB" dirty="0" smtClean="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614551" y="901425"/>
            <a:ext cx="4069209" cy="5375550"/>
          </a:xfrm>
        </p:spPr>
        <p:txBody>
          <a:bodyPr>
            <a:normAutofit/>
          </a:bodyPr>
          <a:lstStyle/>
          <a:p>
            <a:r>
              <a:rPr lang="en-GB" sz="2000" dirty="0" smtClean="0"/>
              <a:t>Aspects of the contemporary world that have ‘escaped’ </a:t>
            </a:r>
            <a:r>
              <a:rPr lang="en-GB" sz="2000" dirty="0" err="1" smtClean="0"/>
              <a:t>McDonalidization</a:t>
            </a:r>
            <a:r>
              <a:rPr lang="en-GB" sz="2000" dirty="0" smtClean="0"/>
              <a:t> are;</a:t>
            </a:r>
          </a:p>
          <a:p>
            <a:pPr lvl="1"/>
            <a:r>
              <a:rPr lang="en-GB" sz="2000" dirty="0" smtClean="0"/>
              <a:t>Traceable to a ‘pre-modern’ age</a:t>
            </a:r>
          </a:p>
          <a:p>
            <a:pPr lvl="1"/>
            <a:r>
              <a:rPr lang="en-GB" sz="2000" dirty="0" smtClean="0"/>
              <a:t>Postmodern responses to McDonaldization</a:t>
            </a:r>
          </a:p>
          <a:p>
            <a:r>
              <a:rPr lang="en-GB" sz="2000" dirty="0" smtClean="0"/>
              <a:t>Rationality of McDonalds replaces indigenous and ‘authentic’ meanings and forms with its own sets of values and practices</a:t>
            </a:r>
          </a:p>
          <a:p>
            <a:endParaRPr lang="en-GB" sz="2000" dirty="0"/>
          </a:p>
        </p:txBody>
      </p:sp>
      <p:pic>
        <p:nvPicPr>
          <p:cNvPr id="9" name="Picture 8"/>
          <p:cNvPicPr>
            <a:picLocks noChangeAspect="1"/>
          </p:cNvPicPr>
          <p:nvPr/>
        </p:nvPicPr>
        <p:blipFill>
          <a:blip r:embed="rId2"/>
          <a:stretch>
            <a:fillRect/>
          </a:stretch>
        </p:blipFill>
        <p:spPr>
          <a:xfrm>
            <a:off x="4957374" y="901425"/>
            <a:ext cx="3679842" cy="475296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Cultural Imperialism</a:t>
            </a:r>
            <a:endParaRPr lang="en-GB" dirty="0"/>
          </a:p>
        </p:txBody>
      </p:sp>
      <p:sp>
        <p:nvSpPr>
          <p:cNvPr id="3" name="Content Placeholder 2"/>
          <p:cNvSpPr>
            <a:spLocks noGrp="1"/>
          </p:cNvSpPr>
          <p:nvPr>
            <p:ph sz="half" idx="1"/>
          </p:nvPr>
        </p:nvSpPr>
        <p:spPr>
          <a:xfrm>
            <a:off x="471155" y="2595563"/>
            <a:ext cx="4212605" cy="3681412"/>
          </a:xfrm>
        </p:spPr>
        <p:txBody>
          <a:bodyPr>
            <a:normAutofit/>
          </a:bodyPr>
          <a:lstStyle/>
          <a:p>
            <a:r>
              <a:rPr lang="en-GB" dirty="0" smtClean="0"/>
              <a:t>Implies that globalisation leads to the homogenisation of culture</a:t>
            </a:r>
          </a:p>
          <a:p>
            <a:r>
              <a:rPr lang="en-GB" dirty="0" smtClean="0"/>
              <a:t>Western driven process leading to the dominance of Western cultural and economic values</a:t>
            </a:r>
          </a:p>
          <a:p>
            <a:r>
              <a:rPr lang="en-GB" dirty="0" smtClean="0"/>
              <a:t>This results in the extinction of ‘traditional’ practices and products</a:t>
            </a:r>
          </a:p>
        </p:txBody>
      </p:sp>
      <p:pic>
        <p:nvPicPr>
          <p:cNvPr id="5" name="Picture 4"/>
          <p:cNvPicPr>
            <a:picLocks noChangeAspect="1"/>
          </p:cNvPicPr>
          <p:nvPr/>
        </p:nvPicPr>
        <p:blipFill>
          <a:blip r:embed="rId2"/>
          <a:stretch>
            <a:fillRect/>
          </a:stretch>
        </p:blipFill>
        <p:spPr>
          <a:xfrm>
            <a:off x="5147534" y="2595563"/>
            <a:ext cx="3566160" cy="3681412"/>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a:t>
            </a:r>
            <a:endParaRPr lang="en-GB" dirty="0"/>
          </a:p>
        </p:txBody>
      </p:sp>
      <p:sp>
        <p:nvSpPr>
          <p:cNvPr id="3" name="Content Placeholder 2"/>
          <p:cNvSpPr>
            <a:spLocks noGrp="1"/>
          </p:cNvSpPr>
          <p:nvPr>
            <p:ph idx="1"/>
          </p:nvPr>
        </p:nvSpPr>
        <p:spPr/>
        <p:txBody>
          <a:bodyPr/>
          <a:lstStyle/>
          <a:p>
            <a:r>
              <a:rPr lang="en-GB" dirty="0" smtClean="0"/>
              <a:t>Implies a passive consumer living within </a:t>
            </a:r>
            <a:r>
              <a:rPr lang="en-GB" dirty="0" err="1" smtClean="0"/>
              <a:t>essentialised</a:t>
            </a:r>
            <a:r>
              <a:rPr lang="en-GB" dirty="0" smtClean="0"/>
              <a:t> cultures are being manipulated by the ‘forces’ of global capitalism</a:t>
            </a:r>
          </a:p>
          <a:p>
            <a:r>
              <a:rPr lang="en-GB" dirty="0" smtClean="0"/>
              <a:t>Implies that meaning and the symbolic value of commodities are fixed</a:t>
            </a:r>
          </a:p>
          <a:p>
            <a:r>
              <a:rPr lang="en-GB" dirty="0" err="1" smtClean="0"/>
              <a:t>Unilineal</a:t>
            </a:r>
            <a:r>
              <a:rPr lang="en-GB" dirty="0" smtClean="0"/>
              <a:t> and overly simplistic for exploring cultural aspects of globalisation</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1986" name="Title 3"/>
          <p:cNvSpPr>
            <a:spLocks noGrp="1"/>
          </p:cNvSpPr>
          <p:nvPr>
            <p:ph type="title"/>
          </p:nvPr>
        </p:nvSpPr>
        <p:spPr>
          <a:xfrm>
            <a:off x="0" y="685800"/>
            <a:ext cx="8913813" cy="990600"/>
          </a:xfrm>
        </p:spPr>
        <p:txBody>
          <a:bodyPr/>
          <a:lstStyle/>
          <a:p>
            <a:pPr eaLnBrk="1" hangingPunct="1"/>
            <a:r>
              <a:rPr lang="en-GB" dirty="0" err="1" smtClean="0"/>
              <a:t>Appadurai’s</a:t>
            </a:r>
            <a:r>
              <a:rPr lang="en-GB" dirty="0" smtClean="0"/>
              <a:t> </a:t>
            </a:r>
            <a:r>
              <a:rPr lang="en-GB" i="1" dirty="0" smtClean="0"/>
              <a:t>Social Life of Things</a:t>
            </a:r>
          </a:p>
        </p:txBody>
      </p:sp>
      <p:sp>
        <p:nvSpPr>
          <p:cNvPr id="41987" name="Content Placeholder 2"/>
          <p:cNvSpPr>
            <a:spLocks noGrp="1"/>
          </p:cNvSpPr>
          <p:nvPr>
            <p:ph sz="half" idx="1"/>
          </p:nvPr>
        </p:nvSpPr>
        <p:spPr>
          <a:xfrm>
            <a:off x="291967" y="2286000"/>
            <a:ext cx="4132798" cy="3810000"/>
          </a:xfrm>
        </p:spPr>
        <p:txBody>
          <a:bodyPr>
            <a:noAutofit/>
          </a:bodyPr>
          <a:lstStyle/>
          <a:p>
            <a:pPr eaLnBrk="1" hangingPunct="1">
              <a:spcBef>
                <a:spcPts val="800"/>
              </a:spcBef>
            </a:pPr>
            <a:r>
              <a:rPr lang="en-GB" dirty="0" smtClean="0"/>
              <a:t>Appadurai (1986) suggests that things acquire their characteristics of commodities </a:t>
            </a:r>
            <a:r>
              <a:rPr lang="en-GB" dirty="0" err="1" smtClean="0"/>
              <a:t>processually</a:t>
            </a:r>
            <a:r>
              <a:rPr lang="en-GB" dirty="0" smtClean="0"/>
              <a:t>.</a:t>
            </a:r>
          </a:p>
          <a:p>
            <a:pPr eaLnBrk="1" hangingPunct="1">
              <a:spcBef>
                <a:spcPts val="800"/>
              </a:spcBef>
            </a:pPr>
            <a:r>
              <a:rPr lang="en-GB" dirty="0" smtClean="0"/>
              <a:t>We need to examine an object in terms of the entire trajectory  - it’s ‘social life’ -  to understand its value. </a:t>
            </a:r>
          </a:p>
          <a:p>
            <a:pPr eaLnBrk="1" hangingPunct="1">
              <a:spcBef>
                <a:spcPts val="800"/>
              </a:spcBef>
            </a:pPr>
            <a:r>
              <a:rPr lang="en-GB" dirty="0" smtClean="0"/>
              <a:t>An object’s character is not fixed, but can shift throughout time. </a:t>
            </a:r>
          </a:p>
        </p:txBody>
      </p:sp>
      <p:pic>
        <p:nvPicPr>
          <p:cNvPr id="41989" name="Picture 5"/>
          <p:cNvPicPr>
            <a:picLocks noChangeAspect="1"/>
          </p:cNvPicPr>
          <p:nvPr/>
        </p:nvPicPr>
        <p:blipFill>
          <a:blip r:embed="rId2"/>
          <a:srcRect/>
          <a:stretch>
            <a:fillRect/>
          </a:stretch>
        </p:blipFill>
        <p:spPr bwMode="auto">
          <a:xfrm>
            <a:off x="4953000" y="2286000"/>
            <a:ext cx="3921125" cy="381000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Social Commodity</a:t>
            </a:r>
            <a:endParaRPr lang="en-GB" dirty="0"/>
          </a:p>
        </p:txBody>
      </p:sp>
      <p:sp>
        <p:nvSpPr>
          <p:cNvPr id="3" name="Content Placeholder 2"/>
          <p:cNvSpPr>
            <a:spLocks noGrp="1"/>
          </p:cNvSpPr>
          <p:nvPr>
            <p:ph sz="half" idx="1"/>
          </p:nvPr>
        </p:nvSpPr>
        <p:spPr/>
        <p:txBody>
          <a:bodyPr>
            <a:normAutofit lnSpcReduction="10000"/>
          </a:bodyPr>
          <a:lstStyle/>
          <a:p>
            <a:r>
              <a:rPr lang="en-GB" sz="2400" dirty="0" smtClean="0"/>
              <a:t>This work was crucial in opening up commodities to anthropological analysis because it challenged the notion of the commodity as ‘</a:t>
            </a:r>
            <a:r>
              <a:rPr lang="en-GB" sz="2400" dirty="0" err="1" smtClean="0"/>
              <a:t>desocialized</a:t>
            </a:r>
            <a:r>
              <a:rPr lang="en-GB" sz="2400" dirty="0" smtClean="0"/>
              <a:t>’ (Miller 1995: 143).</a:t>
            </a:r>
          </a:p>
          <a:p>
            <a:endParaRPr lang="en-GB" dirty="0"/>
          </a:p>
        </p:txBody>
      </p:sp>
      <p:sp>
        <p:nvSpPr>
          <p:cNvPr id="4" name="Content Placeholder 3"/>
          <p:cNvSpPr>
            <a:spLocks noGrp="1"/>
          </p:cNvSpPr>
          <p:nvPr>
            <p:ph sz="half" idx="2"/>
          </p:nvPr>
        </p:nvSpPr>
        <p:spPr/>
        <p:txBody>
          <a:bodyPr>
            <a:normAutofit lnSpcReduction="10000"/>
          </a:bodyPr>
          <a:lstStyle/>
          <a:p>
            <a:endParaRPr lang="en-GB"/>
          </a:p>
        </p:txBody>
      </p:sp>
      <p:pic>
        <p:nvPicPr>
          <p:cNvPr id="5" name="Picture 4"/>
          <p:cNvPicPr>
            <a:picLocks noChangeAspect="1"/>
          </p:cNvPicPr>
          <p:nvPr/>
        </p:nvPicPr>
        <p:blipFill>
          <a:blip r:embed="rId2"/>
          <a:stretch>
            <a:fillRect/>
          </a:stretch>
        </p:blipFill>
        <p:spPr>
          <a:xfrm>
            <a:off x="6923647" y="835357"/>
            <a:ext cx="1790047" cy="2912027"/>
          </a:xfrm>
          <a:prstGeom prst="rect">
            <a:avLst/>
          </a:prstGeom>
        </p:spPr>
      </p:pic>
      <p:pic>
        <p:nvPicPr>
          <p:cNvPr id="6" name="Picture 5"/>
          <p:cNvPicPr>
            <a:picLocks noChangeAspect="1"/>
          </p:cNvPicPr>
          <p:nvPr/>
        </p:nvPicPr>
        <p:blipFill>
          <a:blip r:embed="rId3"/>
          <a:stretch>
            <a:fillRect/>
          </a:stretch>
        </p:blipFill>
        <p:spPr>
          <a:xfrm>
            <a:off x="6723529" y="3747384"/>
            <a:ext cx="1990165" cy="2697667"/>
          </a:xfrm>
          <a:prstGeom prst="rect">
            <a:avLst/>
          </a:prstGeom>
        </p:spPr>
      </p:pic>
      <p:pic>
        <p:nvPicPr>
          <p:cNvPr id="7" name="Picture 6"/>
          <p:cNvPicPr>
            <a:picLocks noChangeAspect="1"/>
          </p:cNvPicPr>
          <p:nvPr/>
        </p:nvPicPr>
        <p:blipFill>
          <a:blip r:embed="rId4"/>
          <a:stretch>
            <a:fillRect/>
          </a:stretch>
        </p:blipFill>
        <p:spPr>
          <a:xfrm>
            <a:off x="4940746" y="2291371"/>
            <a:ext cx="1982901" cy="2915400"/>
          </a:xfrm>
          <a:prstGeom prst="rect">
            <a:avLst/>
          </a:prstGeom>
        </p:spPr>
      </p:pic>
      <p:pic>
        <p:nvPicPr>
          <p:cNvPr id="8" name="Picture 7"/>
          <p:cNvPicPr>
            <a:picLocks noChangeAspect="1"/>
          </p:cNvPicPr>
          <p:nvPr/>
        </p:nvPicPr>
        <p:blipFill>
          <a:blip r:embed="rId5"/>
          <a:stretch>
            <a:fillRect/>
          </a:stretch>
        </p:blipFill>
        <p:spPr>
          <a:xfrm>
            <a:off x="5147534" y="3969886"/>
            <a:ext cx="1707361" cy="2510282"/>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4034" name="Title 1"/>
          <p:cNvSpPr>
            <a:spLocks noGrp="1"/>
          </p:cNvSpPr>
          <p:nvPr>
            <p:ph type="title"/>
          </p:nvPr>
        </p:nvSpPr>
        <p:spPr>
          <a:xfrm>
            <a:off x="0" y="1123950"/>
            <a:ext cx="8913813" cy="1238250"/>
          </a:xfrm>
        </p:spPr>
        <p:txBody>
          <a:bodyPr/>
          <a:lstStyle/>
          <a:p>
            <a:pPr eaLnBrk="1" hangingPunct="1"/>
            <a:r>
              <a:rPr lang="en-GB" smtClean="0"/>
              <a:t>What is Consumption?</a:t>
            </a:r>
          </a:p>
        </p:txBody>
      </p:sp>
      <p:sp>
        <p:nvSpPr>
          <p:cNvPr id="44035" name="Content Placeholder 2"/>
          <p:cNvSpPr>
            <a:spLocks noGrp="1"/>
          </p:cNvSpPr>
          <p:nvPr>
            <p:ph idx="1"/>
          </p:nvPr>
        </p:nvSpPr>
        <p:spPr>
          <a:xfrm>
            <a:off x="1114425" y="2595563"/>
            <a:ext cx="7610475" cy="4033837"/>
          </a:xfrm>
        </p:spPr>
        <p:txBody>
          <a:bodyPr/>
          <a:lstStyle/>
          <a:p>
            <a:pPr eaLnBrk="1" hangingPunct="1"/>
            <a:r>
              <a:rPr lang="en-GB" dirty="0" smtClean="0"/>
              <a:t>‘the incorporation of the consumed item into the personal and social identity of the consumer...the appropriation of objects as part of one’s </a:t>
            </a:r>
            <a:r>
              <a:rPr lang="en-GB" i="1" dirty="0" err="1" smtClean="0"/>
              <a:t>personalia</a:t>
            </a:r>
            <a:r>
              <a:rPr lang="en-GB" dirty="0" err="1" smtClean="0"/>
              <a:t>’(Gell</a:t>
            </a:r>
            <a:r>
              <a:rPr lang="en-GB" dirty="0" smtClean="0"/>
              <a:t> 1986: 112)</a:t>
            </a:r>
          </a:p>
          <a:p>
            <a:pPr eaLnBrk="1" hangingPunct="1"/>
            <a:r>
              <a:rPr lang="en-GB" dirty="0" smtClean="0"/>
              <a:t>“consumption as a general phenomenon really has nothing to do with the destruction of goods and wealth, but with their reincorporation into the social system...even quite ephemeral items, such as the comestibles served at a feast, live on in the form of social relations they produce’ (</a:t>
            </a:r>
            <a:r>
              <a:rPr lang="en-GB" dirty="0" err="1" smtClean="0"/>
              <a:t>Gell</a:t>
            </a:r>
            <a:r>
              <a:rPr lang="en-GB" dirty="0" smtClean="0"/>
              <a:t> 1986: 112)</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lstStyle/>
          <a:p>
            <a:pPr eaLnBrk="1" hangingPunct="1"/>
            <a:r>
              <a:rPr lang="en-GB" smtClean="0"/>
              <a:t>Transforming Commodities</a:t>
            </a:r>
          </a:p>
        </p:txBody>
      </p:sp>
      <p:sp>
        <p:nvSpPr>
          <p:cNvPr id="45059" name="Content Placeholder 2"/>
          <p:cNvSpPr>
            <a:spLocks noGrp="1"/>
          </p:cNvSpPr>
          <p:nvPr>
            <p:ph idx="1"/>
          </p:nvPr>
        </p:nvSpPr>
        <p:spPr/>
        <p:txBody>
          <a:bodyPr>
            <a:normAutofit lnSpcReduction="10000"/>
          </a:bodyPr>
          <a:lstStyle/>
          <a:p>
            <a:pPr eaLnBrk="1" hangingPunct="1"/>
            <a:r>
              <a:rPr lang="en-GB" dirty="0" smtClean="0"/>
              <a:t>The act of consumption potentially transforms the meaning of commodities. </a:t>
            </a:r>
          </a:p>
          <a:p>
            <a:pPr lvl="1" eaLnBrk="1" hangingPunct="1"/>
            <a:r>
              <a:rPr lang="en-GB" dirty="0" smtClean="0"/>
              <a:t>Food, clothing, and other personal belongings may have exchange value as part of an exchange process/commodity market. </a:t>
            </a:r>
          </a:p>
          <a:p>
            <a:pPr lvl="1" eaLnBrk="1" hangingPunct="1"/>
            <a:r>
              <a:rPr lang="en-GB" dirty="0" smtClean="0"/>
              <a:t>When they are ‘consumed’ they lose their impersonal or neutral character</a:t>
            </a:r>
          </a:p>
          <a:p>
            <a:pPr lvl="2"/>
            <a:r>
              <a:rPr lang="en-GB" dirty="0" smtClean="0"/>
              <a:t> they may become badges of identity and signify interpersonal relationships and obligations (i.e. a wedding ring). </a:t>
            </a:r>
          </a:p>
          <a:p>
            <a:pPr eaLnBrk="1" hangingPunct="1"/>
            <a:r>
              <a:rPr lang="en-GB" dirty="0" smtClean="0"/>
              <a:t>Commodities become carriers of meaning and possess symbolic value</a:t>
            </a:r>
          </a:p>
          <a:p>
            <a:pPr eaLnBrk="1" hangingPunct="1"/>
            <a:endParaRPr lang="en-GB"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pPr eaLnBrk="1" hangingPunct="1"/>
            <a:r>
              <a:rPr lang="en-GB" smtClean="0"/>
              <a:t>Symbolic Approaches</a:t>
            </a:r>
          </a:p>
        </p:txBody>
      </p:sp>
      <p:sp>
        <p:nvSpPr>
          <p:cNvPr id="48131" name="Content Placeholder 2"/>
          <p:cNvSpPr>
            <a:spLocks noGrp="1"/>
          </p:cNvSpPr>
          <p:nvPr>
            <p:ph idx="1"/>
          </p:nvPr>
        </p:nvSpPr>
        <p:spPr>
          <a:xfrm>
            <a:off x="1114425" y="2496473"/>
            <a:ext cx="7610475" cy="3095042"/>
          </a:xfrm>
        </p:spPr>
        <p:txBody>
          <a:bodyPr>
            <a:normAutofit/>
          </a:bodyPr>
          <a:lstStyle/>
          <a:p>
            <a:pPr eaLnBrk="1" hangingPunct="1"/>
            <a:r>
              <a:rPr lang="en-GB" dirty="0" smtClean="0"/>
              <a:t>Douglas &amp; Isherwood challenge a purely utilitarian approach to consumption:</a:t>
            </a:r>
          </a:p>
          <a:p>
            <a:pPr eaLnBrk="1" hangingPunct="1"/>
            <a:r>
              <a:rPr lang="en-GB" dirty="0" smtClean="0"/>
              <a:t>“Instead of supposing that goods are primarily needed for subsistence plus competitive display, let us assume that they are needed for making visible and stable the categories of culture” (Douglas and Isherwood 1979: 59).</a:t>
            </a:r>
          </a:p>
          <a:p>
            <a:pPr eaLnBrk="1" hangingPunct="1"/>
            <a:r>
              <a:rPr lang="en-GB" dirty="0" smtClean="0"/>
              <a:t>See also P. Bourdieu (1984) </a:t>
            </a:r>
            <a:r>
              <a:rPr lang="en-GB" i="1" dirty="0" smtClean="0"/>
              <a:t>Distinction</a:t>
            </a:r>
            <a:r>
              <a:rPr lang="en-GB" dirty="0" smtClean="0"/>
              <a:t>.  </a:t>
            </a: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7106" name="Title 1"/>
          <p:cNvSpPr>
            <a:spLocks noGrp="1"/>
          </p:cNvSpPr>
          <p:nvPr>
            <p:ph type="title"/>
          </p:nvPr>
        </p:nvSpPr>
        <p:spPr>
          <a:xfrm>
            <a:off x="0" y="1123950"/>
            <a:ext cx="8913813" cy="1162050"/>
          </a:xfrm>
        </p:spPr>
        <p:txBody>
          <a:bodyPr>
            <a:normAutofit fontScale="90000"/>
          </a:bodyPr>
          <a:lstStyle/>
          <a:p>
            <a:pPr eaLnBrk="1" hangingPunct="1"/>
            <a:r>
              <a:rPr lang="en-GB" smtClean="0"/>
              <a:t>Gell: Consumption and Self-Definition</a:t>
            </a:r>
          </a:p>
        </p:txBody>
      </p:sp>
      <p:sp>
        <p:nvSpPr>
          <p:cNvPr id="47107" name="Content Placeholder 2"/>
          <p:cNvSpPr>
            <a:spLocks noGrp="1"/>
          </p:cNvSpPr>
          <p:nvPr>
            <p:ph idx="1"/>
          </p:nvPr>
        </p:nvSpPr>
        <p:spPr/>
        <p:txBody>
          <a:bodyPr>
            <a:normAutofit fontScale="92500" lnSpcReduction="20000"/>
          </a:bodyPr>
          <a:lstStyle/>
          <a:p>
            <a:pPr eaLnBrk="1" hangingPunct="1"/>
            <a:r>
              <a:rPr lang="en-GB" sz="2162" dirty="0" smtClean="0"/>
              <a:t>Conspicuous consumption amongst Sri Lankan fishermen </a:t>
            </a:r>
          </a:p>
          <a:p>
            <a:pPr eaLnBrk="1" hangingPunct="1"/>
            <a:r>
              <a:rPr lang="en-GB" sz="2162" dirty="0" smtClean="0"/>
              <a:t>Use their excess earnings to purchase television sets and to build garages</a:t>
            </a:r>
          </a:p>
          <a:p>
            <a:pPr eaLnBrk="1" hangingPunct="1"/>
            <a:r>
              <a:rPr lang="en-GB" sz="2162" dirty="0" err="1" smtClean="0"/>
              <a:t>Gell</a:t>
            </a:r>
            <a:r>
              <a:rPr lang="en-GB" sz="2162" dirty="0" smtClean="0"/>
              <a:t> argues that this is not just about status seeking or middle class aspiration, nor does it point to an irrationality</a:t>
            </a:r>
          </a:p>
          <a:p>
            <a:pPr eaLnBrk="1" hangingPunct="1"/>
            <a:r>
              <a:rPr lang="en-GB" sz="2162" dirty="0" smtClean="0"/>
              <a:t>‘’the fisherman is </a:t>
            </a:r>
            <a:r>
              <a:rPr lang="en-GB" sz="2162" i="1" dirty="0" smtClean="0"/>
              <a:t>totalizing</a:t>
            </a:r>
            <a:r>
              <a:rPr lang="en-GB" sz="2162" dirty="0" smtClean="0"/>
              <a:t> his biography, his labour, his social milieu, in the form of an object’ (</a:t>
            </a:r>
            <a:r>
              <a:rPr lang="en-GB" sz="2162" dirty="0" err="1" smtClean="0"/>
              <a:t>Gell</a:t>
            </a:r>
            <a:r>
              <a:rPr lang="en-GB" sz="2162" dirty="0" smtClean="0"/>
              <a:t> 1986: 114)</a:t>
            </a:r>
          </a:p>
          <a:p>
            <a:pPr eaLnBrk="1" hangingPunct="1"/>
            <a:r>
              <a:rPr lang="en-GB" sz="2162" dirty="0" smtClean="0"/>
              <a:t>Symbolic value and meaning of commodities shift</a:t>
            </a:r>
          </a:p>
          <a:p>
            <a:pPr eaLnBrk="1" hangingPunct="1">
              <a:buFont typeface="Wingdings 2" charset="2"/>
              <a:buNone/>
            </a:pPr>
            <a:r>
              <a:rPr lang="en-GB" sz="2162" dirty="0" smtClean="0"/>
              <a:t> </a:t>
            </a:r>
          </a:p>
          <a:p>
            <a:pPr eaLnBrk="1" hangingPunct="1"/>
            <a:endParaRPr lang="en-GB"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Transforming Symbols</a:t>
            </a:r>
            <a:endParaRPr lang="en-GB" dirty="0"/>
          </a:p>
        </p:txBody>
      </p:sp>
      <p:pic>
        <p:nvPicPr>
          <p:cNvPr id="8" name="Picture 7"/>
          <p:cNvPicPr>
            <a:picLocks noChangeAspect="1"/>
          </p:cNvPicPr>
          <p:nvPr/>
        </p:nvPicPr>
        <p:blipFill>
          <a:blip r:embed="rId2"/>
          <a:stretch>
            <a:fillRect/>
          </a:stretch>
        </p:blipFill>
        <p:spPr>
          <a:xfrm>
            <a:off x="4500800" y="2536473"/>
            <a:ext cx="4127289" cy="3439184"/>
          </a:xfrm>
          <a:prstGeom prst="rect">
            <a:avLst/>
          </a:prstGeom>
        </p:spPr>
      </p:pic>
      <p:pic>
        <p:nvPicPr>
          <p:cNvPr id="10" name="Picture 9"/>
          <p:cNvPicPr>
            <a:picLocks noChangeAspect="1"/>
          </p:cNvPicPr>
          <p:nvPr/>
        </p:nvPicPr>
        <p:blipFill>
          <a:blip r:embed="rId3"/>
          <a:stretch>
            <a:fillRect/>
          </a:stretch>
        </p:blipFill>
        <p:spPr>
          <a:xfrm>
            <a:off x="521709" y="2614928"/>
            <a:ext cx="3680282" cy="3099293"/>
          </a:xfrm>
          <a:prstGeom prst="rect">
            <a:avLst/>
          </a:prstGeom>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Picture 4"/>
          <p:cNvPicPr>
            <a:picLocks noChangeAspect="1" noChangeArrowheads="1"/>
          </p:cNvPicPr>
          <p:nvPr/>
        </p:nvPicPr>
        <p:blipFill>
          <a:blip r:embed="rId2"/>
          <a:srcRect/>
          <a:stretch>
            <a:fillRect/>
          </a:stretch>
        </p:blipFill>
        <p:spPr bwMode="auto">
          <a:xfrm>
            <a:off x="1120531" y="1045740"/>
            <a:ext cx="7190074" cy="474317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31392" y="1269827"/>
            <a:ext cx="6050868" cy="4313677"/>
          </a:xfrm>
          <a:prstGeom prst="rect">
            <a:avLst/>
          </a:prstGeom>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213909" y="1363197"/>
            <a:ext cx="6797887" cy="4275750"/>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959210" y="915600"/>
            <a:ext cx="4668879" cy="3603489"/>
          </a:xfrm>
          <a:prstGeom prst="rect">
            <a:avLst/>
          </a:prstGeom>
        </p:spPr>
      </p:pic>
      <p:pic>
        <p:nvPicPr>
          <p:cNvPr id="5" name="Picture 4"/>
          <p:cNvPicPr>
            <a:picLocks noChangeAspect="1"/>
          </p:cNvPicPr>
          <p:nvPr/>
        </p:nvPicPr>
        <p:blipFill>
          <a:blip r:embed="rId3"/>
          <a:stretch>
            <a:fillRect/>
          </a:stretch>
        </p:blipFill>
        <p:spPr>
          <a:xfrm>
            <a:off x="1528983" y="3922104"/>
            <a:ext cx="3289300" cy="2463800"/>
          </a:xfrm>
          <a:prstGeom prst="rect">
            <a:avLst/>
          </a:prstGeom>
        </p:spPr>
      </p:pic>
      <p:pic>
        <p:nvPicPr>
          <p:cNvPr id="6" name="Picture 5"/>
          <p:cNvPicPr>
            <a:picLocks noChangeAspect="1"/>
          </p:cNvPicPr>
          <p:nvPr/>
        </p:nvPicPr>
        <p:blipFill>
          <a:blip r:embed="rId4"/>
          <a:stretch>
            <a:fillRect/>
          </a:stretch>
        </p:blipFill>
        <p:spPr>
          <a:xfrm>
            <a:off x="235825" y="1302295"/>
            <a:ext cx="3492500" cy="2324100"/>
          </a:xfrm>
          <a:prstGeom prst="rect">
            <a:avLst/>
          </a:prstGeom>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Caldwell, Domestication</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The incorporation of McDonald’s in Moscow into intimate spaces and discourses of what it means to be Russian.</a:t>
            </a:r>
          </a:p>
          <a:p>
            <a:r>
              <a:rPr lang="en-GB" dirty="0" smtClean="0"/>
              <a:t>Through their consumption, Muscovites localize McDonald’s</a:t>
            </a:r>
          </a:p>
          <a:p>
            <a:pPr lvl="1"/>
            <a:r>
              <a:rPr lang="en-GB" dirty="0" smtClean="0"/>
              <a:t>‘Local’ is reinvented, and the boundaries between local and global are blurred</a:t>
            </a:r>
          </a:p>
        </p:txBody>
      </p:sp>
      <p:pic>
        <p:nvPicPr>
          <p:cNvPr id="5" name="Picture 4"/>
          <p:cNvPicPr>
            <a:picLocks noChangeAspect="1"/>
          </p:cNvPicPr>
          <p:nvPr/>
        </p:nvPicPr>
        <p:blipFill>
          <a:blip r:embed="rId2"/>
          <a:stretch>
            <a:fillRect/>
          </a:stretch>
        </p:blipFill>
        <p:spPr>
          <a:xfrm>
            <a:off x="5147534" y="2595563"/>
            <a:ext cx="3492500" cy="3681412"/>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Local not Global </a:t>
            </a:r>
            <a:endParaRPr lang="en-GB" dirty="0"/>
          </a:p>
        </p:txBody>
      </p:sp>
      <p:sp>
        <p:nvSpPr>
          <p:cNvPr id="3" name="Content Placeholder 2"/>
          <p:cNvSpPr>
            <a:spLocks noGrp="1"/>
          </p:cNvSpPr>
          <p:nvPr>
            <p:ph idx="1"/>
          </p:nvPr>
        </p:nvSpPr>
        <p:spPr/>
        <p:txBody>
          <a:bodyPr/>
          <a:lstStyle/>
          <a:p>
            <a:r>
              <a:rPr lang="en-GB" dirty="0" smtClean="0"/>
              <a:t>The process through which McDonald’s is domesticated </a:t>
            </a:r>
          </a:p>
          <a:p>
            <a:pPr lvl="2"/>
            <a:r>
              <a:rPr lang="en-GB" sz="2000" dirty="0" smtClean="0"/>
              <a:t>Builds trust and friendship by situating itself in the community and emphasising the use of national produce</a:t>
            </a:r>
          </a:p>
          <a:p>
            <a:pPr lvl="2"/>
            <a:r>
              <a:rPr lang="en-GB" sz="2000" dirty="0" smtClean="0"/>
              <a:t>Seen as ordinary, not exotic </a:t>
            </a:r>
          </a:p>
          <a:p>
            <a:pPr lvl="2"/>
            <a:r>
              <a:rPr lang="en-GB" sz="2000" dirty="0" smtClean="0"/>
              <a:t>Imitate the foods at home, and transferred their social lives into McDonalds</a:t>
            </a:r>
          </a:p>
          <a:p>
            <a:pPr lvl="2"/>
            <a:r>
              <a:rPr lang="en-GB" sz="2000" dirty="0" smtClean="0"/>
              <a:t>Perceived as indigenous, not ‘foreign’</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624770" y="1101762"/>
            <a:ext cx="6256298" cy="4985938"/>
          </a:xfrm>
          <a:prstGeom prst="rect">
            <a:avLst/>
          </a:prstGeo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Miller (1997) </a:t>
            </a:r>
            <a:r>
              <a:rPr lang="en-GB" i="1" dirty="0" smtClean="0"/>
              <a:t>Material Cultures</a:t>
            </a:r>
            <a:endParaRPr lang="en-GB" i="1" dirty="0"/>
          </a:p>
        </p:txBody>
      </p:sp>
      <p:sp>
        <p:nvSpPr>
          <p:cNvPr id="3" name="Content Placeholder 2"/>
          <p:cNvSpPr>
            <a:spLocks noGrp="1"/>
          </p:cNvSpPr>
          <p:nvPr>
            <p:ph idx="1"/>
          </p:nvPr>
        </p:nvSpPr>
        <p:spPr/>
        <p:txBody>
          <a:bodyPr/>
          <a:lstStyle/>
          <a:p>
            <a:r>
              <a:rPr lang="en-GB" dirty="0" smtClean="0"/>
              <a:t>Despite it’s North American associations, Coca-Cola has become a defining symbol of Trinidad national identity</a:t>
            </a:r>
          </a:p>
          <a:p>
            <a:r>
              <a:rPr lang="en-GB" dirty="0" smtClean="0"/>
              <a:t>The national drink is Rum and Coke (a hybrid rooted in historical identity)</a:t>
            </a:r>
          </a:p>
          <a:p>
            <a:r>
              <a:rPr lang="en-GB" dirty="0" smtClean="0"/>
              <a:t>It’s bottled in Trinidad by a national corporation, not by Coca-Cola’s parent organisation</a:t>
            </a:r>
          </a:p>
          <a:p>
            <a:r>
              <a:rPr lang="en-GB" dirty="0" smtClean="0"/>
              <a:t>Not seen as a luxury item, but an essential</a:t>
            </a:r>
          </a:p>
          <a:p>
            <a:pPr lvl="1"/>
            <a:r>
              <a:rPr lang="en-GB" dirty="0" smtClean="0"/>
              <a:t>Price controls in place to ensure affordability</a:t>
            </a:r>
          </a:p>
          <a:p>
            <a:pPr>
              <a:buNone/>
            </a:pPr>
            <a:endParaRPr lang="en-GB" dirty="0" smtClean="0"/>
          </a:p>
          <a:p>
            <a:endParaRPr lang="en-GB"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Miller’s Conclusions</a:t>
            </a:r>
            <a:endParaRPr lang="en-GB" dirty="0"/>
          </a:p>
        </p:txBody>
      </p:sp>
      <p:sp>
        <p:nvSpPr>
          <p:cNvPr id="3" name="Content Placeholder 2"/>
          <p:cNvSpPr>
            <a:spLocks noGrp="1"/>
          </p:cNvSpPr>
          <p:nvPr>
            <p:ph idx="1"/>
          </p:nvPr>
        </p:nvSpPr>
        <p:spPr>
          <a:xfrm>
            <a:off x="1114424" y="2595562"/>
            <a:ext cx="7610476" cy="3813511"/>
          </a:xfrm>
        </p:spPr>
        <p:txBody>
          <a:bodyPr>
            <a:normAutofit/>
          </a:bodyPr>
          <a:lstStyle/>
          <a:p>
            <a:r>
              <a:rPr lang="en-GB" dirty="0" smtClean="0"/>
              <a:t>We need to rethink our assumptions regarding homogenisation</a:t>
            </a:r>
          </a:p>
          <a:p>
            <a:r>
              <a:rPr lang="en-GB" dirty="0" smtClean="0"/>
              <a:t>Western producers have to transform their advertising and product offering in line with local cultures and values</a:t>
            </a:r>
          </a:p>
          <a:p>
            <a:r>
              <a:rPr lang="en-GB" dirty="0" smtClean="0"/>
              <a:t>Global brands are subject to local meanings and interpretations</a:t>
            </a:r>
          </a:p>
          <a:p>
            <a:r>
              <a:rPr lang="en-GB" dirty="0" smtClean="0">
                <a:solidFill>
                  <a:srgbClr val="FF0000"/>
                </a:solidFill>
              </a:rPr>
              <a:t>Consumption as creativity</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Criticism: What about Structural Inequalities? </a:t>
            </a:r>
            <a:endParaRPr lang="en-GB" dirty="0"/>
          </a:p>
        </p:txBody>
      </p:sp>
      <p:pic>
        <p:nvPicPr>
          <p:cNvPr id="8" name="Picture 7"/>
          <p:cNvPicPr>
            <a:picLocks noChangeAspect="1"/>
          </p:cNvPicPr>
          <p:nvPr/>
        </p:nvPicPr>
        <p:blipFill>
          <a:blip r:embed="rId2"/>
          <a:stretch>
            <a:fillRect/>
          </a:stretch>
        </p:blipFill>
        <p:spPr>
          <a:xfrm>
            <a:off x="698501" y="2295985"/>
            <a:ext cx="3069165" cy="3955129"/>
          </a:xfrm>
          <a:prstGeom prst="rect">
            <a:avLst/>
          </a:prstGeom>
        </p:spPr>
      </p:pic>
      <p:pic>
        <p:nvPicPr>
          <p:cNvPr id="11" name="Picture 10"/>
          <p:cNvPicPr>
            <a:picLocks noChangeAspect="1"/>
          </p:cNvPicPr>
          <p:nvPr/>
        </p:nvPicPr>
        <p:blipFill>
          <a:blip r:embed="rId3"/>
          <a:stretch>
            <a:fillRect/>
          </a:stretch>
        </p:blipFill>
        <p:spPr>
          <a:xfrm>
            <a:off x="4219914" y="2603325"/>
            <a:ext cx="4260884" cy="3305343"/>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038064" y="989268"/>
            <a:ext cx="7061200" cy="486410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Gill (2007) </a:t>
            </a:r>
            <a:endParaRPr lang="en-GB" dirty="0"/>
          </a:p>
        </p:txBody>
      </p:sp>
      <p:sp>
        <p:nvSpPr>
          <p:cNvPr id="8" name="Content Placeholder 7"/>
          <p:cNvSpPr>
            <a:spLocks noGrp="1"/>
          </p:cNvSpPr>
          <p:nvPr>
            <p:ph sz="half" idx="1"/>
          </p:nvPr>
        </p:nvSpPr>
        <p:spPr>
          <a:xfrm>
            <a:off x="614551" y="2595563"/>
            <a:ext cx="4069209" cy="3681412"/>
          </a:xfrm>
        </p:spPr>
        <p:txBody>
          <a:bodyPr/>
          <a:lstStyle/>
          <a:p>
            <a:r>
              <a:rPr lang="en-GB" dirty="0" smtClean="0"/>
              <a:t>Coca-Cola in Colombia </a:t>
            </a:r>
          </a:p>
          <a:p>
            <a:r>
              <a:rPr lang="en-GB" dirty="0" smtClean="0"/>
              <a:t>Relation between </a:t>
            </a:r>
            <a:r>
              <a:rPr lang="en-GB" dirty="0" err="1" smtClean="0"/>
              <a:t>neoliberalism</a:t>
            </a:r>
            <a:r>
              <a:rPr lang="en-GB" dirty="0" smtClean="0"/>
              <a:t>, worker exploitation and political (</a:t>
            </a:r>
            <a:r>
              <a:rPr lang="en-GB" dirty="0" err="1" smtClean="0"/>
              <a:t>paramiltary</a:t>
            </a:r>
            <a:r>
              <a:rPr lang="en-GB" dirty="0" smtClean="0"/>
              <a:t>) violence </a:t>
            </a:r>
          </a:p>
          <a:p>
            <a:r>
              <a:rPr lang="en-GB" dirty="0" smtClean="0"/>
              <a:t>Focus on union activities  and responses </a:t>
            </a:r>
          </a:p>
          <a:p>
            <a:pPr lvl="1"/>
            <a:r>
              <a:rPr lang="en-GB" dirty="0" smtClean="0"/>
              <a:t>SINALTRAINAL</a:t>
            </a:r>
            <a:endParaRPr lang="en-GB" dirty="0"/>
          </a:p>
        </p:txBody>
      </p:sp>
      <p:pic>
        <p:nvPicPr>
          <p:cNvPr id="10" name="Picture 9"/>
          <p:cNvPicPr>
            <a:picLocks noChangeAspect="1"/>
          </p:cNvPicPr>
          <p:nvPr/>
        </p:nvPicPr>
        <p:blipFill>
          <a:blip r:embed="rId2"/>
          <a:stretch>
            <a:fillRect/>
          </a:stretch>
        </p:blipFill>
        <p:spPr>
          <a:xfrm>
            <a:off x="4683760" y="2294536"/>
            <a:ext cx="3653642" cy="3982439"/>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Coca-Cola: A local company?</a:t>
            </a:r>
            <a:endParaRPr lang="en-GB" dirty="0"/>
          </a:p>
        </p:txBody>
      </p:sp>
      <p:sp>
        <p:nvSpPr>
          <p:cNvPr id="5" name="Content Placeholder 4"/>
          <p:cNvSpPr>
            <a:spLocks noGrp="1"/>
          </p:cNvSpPr>
          <p:nvPr>
            <p:ph idx="1"/>
          </p:nvPr>
        </p:nvSpPr>
        <p:spPr/>
        <p:txBody>
          <a:bodyPr/>
          <a:lstStyle/>
          <a:p>
            <a:r>
              <a:rPr lang="en-GB" dirty="0" smtClean="0"/>
              <a:t>Insert themselves in the local context </a:t>
            </a:r>
          </a:p>
          <a:p>
            <a:pPr lvl="1"/>
            <a:r>
              <a:rPr lang="en-GB" dirty="0" smtClean="0"/>
              <a:t>Avoid transportation costs and use cheap labour </a:t>
            </a:r>
          </a:p>
          <a:p>
            <a:r>
              <a:rPr lang="en-GB" dirty="0" smtClean="0"/>
              <a:t>Three factors have contributed to their in-country success</a:t>
            </a:r>
          </a:p>
          <a:p>
            <a:pPr lvl="1"/>
            <a:r>
              <a:rPr lang="en-GB" dirty="0" smtClean="0"/>
              <a:t>State-sponsored neoliberal policies</a:t>
            </a:r>
          </a:p>
          <a:p>
            <a:pPr lvl="2"/>
            <a:r>
              <a:rPr lang="en-GB" dirty="0" err="1" smtClean="0"/>
              <a:t>Flexibilisation</a:t>
            </a:r>
            <a:r>
              <a:rPr lang="en-GB" dirty="0" smtClean="0"/>
              <a:t> of Labour, State Deregulation, New Labour Code</a:t>
            </a:r>
          </a:p>
          <a:p>
            <a:pPr lvl="1"/>
            <a:r>
              <a:rPr lang="en-GB" dirty="0" smtClean="0"/>
              <a:t>Corporate Policy that benefitted from these policies</a:t>
            </a:r>
          </a:p>
          <a:p>
            <a:pPr lvl="2"/>
            <a:r>
              <a:rPr lang="en-GB" dirty="0" smtClean="0"/>
              <a:t>Part-time labour and subcontracting</a:t>
            </a:r>
          </a:p>
          <a:p>
            <a:pPr lvl="1"/>
            <a:r>
              <a:rPr lang="en-GB" dirty="0" smtClean="0"/>
              <a:t>Right wing paramilitaries </a:t>
            </a:r>
          </a:p>
          <a:p>
            <a:pPr lvl="1"/>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Political Violence</a:t>
            </a:r>
            <a:endParaRPr lang="en-GB" dirty="0"/>
          </a:p>
        </p:txBody>
      </p:sp>
      <p:sp>
        <p:nvSpPr>
          <p:cNvPr id="3" name="Content Placeholder 2"/>
          <p:cNvSpPr>
            <a:spLocks noGrp="1"/>
          </p:cNvSpPr>
          <p:nvPr>
            <p:ph sz="half" idx="1"/>
          </p:nvPr>
        </p:nvSpPr>
        <p:spPr>
          <a:xfrm>
            <a:off x="778431" y="2595563"/>
            <a:ext cx="3905329" cy="3775872"/>
          </a:xfrm>
        </p:spPr>
        <p:txBody>
          <a:bodyPr>
            <a:normAutofit/>
          </a:bodyPr>
          <a:lstStyle/>
          <a:p>
            <a:r>
              <a:rPr lang="en-GB" dirty="0" smtClean="0"/>
              <a:t>Union activists responded </a:t>
            </a:r>
          </a:p>
          <a:p>
            <a:pPr lvl="1"/>
            <a:r>
              <a:rPr lang="en-GB" dirty="0" smtClean="0"/>
              <a:t>Protest marches, hunger strikes, legal manoeuvres</a:t>
            </a:r>
          </a:p>
          <a:p>
            <a:r>
              <a:rPr lang="en-GB" dirty="0" smtClean="0"/>
              <a:t>Met with threats of, and enacted, violence</a:t>
            </a:r>
          </a:p>
          <a:p>
            <a:pPr lvl="1"/>
            <a:r>
              <a:rPr lang="en-GB" dirty="0" smtClean="0"/>
              <a:t>Assassination of union leaders</a:t>
            </a:r>
          </a:p>
          <a:p>
            <a:pPr lvl="1"/>
            <a:r>
              <a:rPr lang="en-GB" dirty="0" smtClean="0"/>
              <a:t>Harassment </a:t>
            </a:r>
          </a:p>
          <a:p>
            <a:pPr lvl="1"/>
            <a:r>
              <a:rPr lang="en-GB" dirty="0" smtClean="0"/>
              <a:t>Arbitrary arrests and imprisonment </a:t>
            </a:r>
          </a:p>
          <a:p>
            <a:pPr>
              <a:buNone/>
            </a:pPr>
            <a:endParaRPr lang="en-GB" dirty="0" smtClean="0"/>
          </a:p>
          <a:p>
            <a:pPr lvl="1"/>
            <a:endParaRPr lang="en-GB" dirty="0"/>
          </a:p>
        </p:txBody>
      </p:sp>
      <p:pic>
        <p:nvPicPr>
          <p:cNvPr id="5" name="Picture 4"/>
          <p:cNvPicPr>
            <a:picLocks noChangeAspect="1"/>
          </p:cNvPicPr>
          <p:nvPr/>
        </p:nvPicPr>
        <p:blipFill>
          <a:blip r:embed="rId2"/>
          <a:stretch>
            <a:fillRect/>
          </a:stretch>
        </p:blipFill>
        <p:spPr>
          <a:xfrm>
            <a:off x="5235230" y="2279384"/>
            <a:ext cx="3327507" cy="3702800"/>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Consequences</a:t>
            </a:r>
            <a:endParaRPr lang="en-GB" dirty="0"/>
          </a:p>
        </p:txBody>
      </p:sp>
      <p:sp>
        <p:nvSpPr>
          <p:cNvPr id="3" name="Content Placeholder 2"/>
          <p:cNvSpPr>
            <a:spLocks noGrp="1"/>
          </p:cNvSpPr>
          <p:nvPr>
            <p:ph sz="half" idx="1"/>
          </p:nvPr>
        </p:nvSpPr>
        <p:spPr>
          <a:xfrm>
            <a:off x="1117600" y="2195713"/>
            <a:ext cx="4310930" cy="4081262"/>
          </a:xfrm>
        </p:spPr>
        <p:txBody>
          <a:bodyPr>
            <a:normAutofit fontScale="92500" lnSpcReduction="20000"/>
          </a:bodyPr>
          <a:lstStyle/>
          <a:p>
            <a:r>
              <a:rPr lang="en-GB" dirty="0" smtClean="0"/>
              <a:t>Violence extended into domestic spaces </a:t>
            </a:r>
          </a:p>
          <a:p>
            <a:r>
              <a:rPr lang="en-GB" dirty="0" smtClean="0"/>
              <a:t>Families were threatened and tensions emerged within unionists homes </a:t>
            </a:r>
          </a:p>
          <a:p>
            <a:pPr lvl="1"/>
            <a:r>
              <a:rPr lang="en-GB" dirty="0" smtClean="0"/>
              <a:t>Gendered dimensions</a:t>
            </a:r>
          </a:p>
          <a:p>
            <a:r>
              <a:rPr lang="en-GB" dirty="0" smtClean="0"/>
              <a:t>Old networks of solidarities broke down</a:t>
            </a:r>
          </a:p>
          <a:p>
            <a:pPr lvl="1"/>
            <a:r>
              <a:rPr lang="en-GB" dirty="0" smtClean="0"/>
              <a:t>Social Isolation</a:t>
            </a:r>
          </a:p>
          <a:p>
            <a:r>
              <a:rPr lang="en-GB" dirty="0" smtClean="0"/>
              <a:t>SINALTRAINAL created affiliations with other Human Rights organisations</a:t>
            </a:r>
          </a:p>
          <a:p>
            <a:pPr lvl="1"/>
            <a:r>
              <a:rPr lang="en-GB" dirty="0" smtClean="0"/>
              <a:t>Internationalised their fight</a:t>
            </a:r>
            <a:endParaRPr lang="en-GB" dirty="0"/>
          </a:p>
        </p:txBody>
      </p:sp>
      <p:pic>
        <p:nvPicPr>
          <p:cNvPr id="5" name="Picture 4"/>
          <p:cNvPicPr>
            <a:picLocks noChangeAspect="1"/>
          </p:cNvPicPr>
          <p:nvPr/>
        </p:nvPicPr>
        <p:blipFill>
          <a:blip r:embed="rId2"/>
          <a:stretch>
            <a:fillRect/>
          </a:stretch>
        </p:blipFill>
        <p:spPr>
          <a:xfrm>
            <a:off x="5961140" y="2195713"/>
            <a:ext cx="2509976" cy="4081262"/>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86969" y="491686"/>
            <a:ext cx="3667746" cy="5695367"/>
          </a:xfrm>
          <a:prstGeom prst="rect">
            <a:avLst/>
          </a:prstGeom>
        </p:spPr>
      </p:pic>
      <p:pic>
        <p:nvPicPr>
          <p:cNvPr id="7" name="Picture 6"/>
          <p:cNvPicPr>
            <a:picLocks noChangeAspect="1"/>
          </p:cNvPicPr>
          <p:nvPr/>
        </p:nvPicPr>
        <p:blipFill>
          <a:blip r:embed="rId3"/>
          <a:stretch>
            <a:fillRect/>
          </a:stretch>
        </p:blipFill>
        <p:spPr>
          <a:xfrm>
            <a:off x="4966163" y="350696"/>
            <a:ext cx="2785962" cy="3359857"/>
          </a:xfrm>
          <a:prstGeom prst="rect">
            <a:avLst/>
          </a:prstGeom>
        </p:spPr>
      </p:pic>
      <p:pic>
        <p:nvPicPr>
          <p:cNvPr id="8" name="Picture 7"/>
          <p:cNvPicPr>
            <a:picLocks noChangeAspect="1"/>
          </p:cNvPicPr>
          <p:nvPr/>
        </p:nvPicPr>
        <p:blipFill>
          <a:blip r:embed="rId4"/>
          <a:stretch>
            <a:fillRect/>
          </a:stretch>
        </p:blipFill>
        <p:spPr>
          <a:xfrm>
            <a:off x="4515492" y="3976884"/>
            <a:ext cx="4088216" cy="247650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655522" y="430225"/>
            <a:ext cx="4015062" cy="6059010"/>
          </a:xfrm>
          <a:prstGeom prst="rect">
            <a:avLst/>
          </a:prstGeom>
        </p:spPr>
      </p:pic>
      <p:pic>
        <p:nvPicPr>
          <p:cNvPr id="4" name="Picture 3"/>
          <p:cNvPicPr>
            <a:picLocks noChangeAspect="1"/>
          </p:cNvPicPr>
          <p:nvPr/>
        </p:nvPicPr>
        <p:blipFill>
          <a:blip r:embed="rId3"/>
          <a:stretch>
            <a:fillRect/>
          </a:stretch>
        </p:blipFill>
        <p:spPr>
          <a:xfrm>
            <a:off x="4916511" y="430225"/>
            <a:ext cx="3810000" cy="594360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Local-Global Dynamic</a:t>
            </a:r>
            <a:endParaRPr lang="en-GB" dirty="0"/>
          </a:p>
        </p:txBody>
      </p:sp>
      <p:sp>
        <p:nvSpPr>
          <p:cNvPr id="3" name="Content Placeholder 2"/>
          <p:cNvSpPr>
            <a:spLocks noGrp="1"/>
          </p:cNvSpPr>
          <p:nvPr>
            <p:ph idx="1"/>
          </p:nvPr>
        </p:nvSpPr>
        <p:spPr>
          <a:xfrm>
            <a:off x="1114424" y="2408878"/>
            <a:ext cx="7610476" cy="3857452"/>
          </a:xfrm>
        </p:spPr>
        <p:txBody>
          <a:bodyPr/>
          <a:lstStyle/>
          <a:p>
            <a:r>
              <a:rPr lang="en-GB" dirty="0" smtClean="0"/>
              <a:t>Homogenisation or Hybridisation?</a:t>
            </a:r>
          </a:p>
          <a:p>
            <a:r>
              <a:rPr lang="en-GB" dirty="0" smtClean="0"/>
              <a:t>What is ‘local’ and what is ‘global’?</a:t>
            </a:r>
          </a:p>
          <a:p>
            <a:r>
              <a:rPr lang="en-GB" dirty="0" smtClean="0"/>
              <a:t>How do we allow for structural asymmetries, the agency of consumers and the domestication of transnational products and brands? </a:t>
            </a:r>
          </a:p>
          <a:p>
            <a:pPr lvl="1"/>
            <a:r>
              <a:rPr lang="en-GB" dirty="0" smtClean="0"/>
              <a:t>The value of ethnography</a:t>
            </a:r>
          </a:p>
          <a:p>
            <a:pPr lvl="2"/>
            <a:r>
              <a:rPr lang="en-GB" dirty="0" smtClean="0"/>
              <a:t>Rather than assuming meaning, we can start to understand how symbols are appropriated and localised.</a:t>
            </a:r>
          </a:p>
          <a:p>
            <a:pPr lvl="2"/>
            <a:r>
              <a:rPr lang="en-GB" dirty="0" smtClean="0"/>
              <a:t>Dislocated products are (</a:t>
            </a:r>
            <a:r>
              <a:rPr lang="en-GB" dirty="0" err="1" smtClean="0"/>
              <a:t>re)inserted</a:t>
            </a:r>
            <a:r>
              <a:rPr lang="en-GB" dirty="0" smtClean="0"/>
              <a:t> and embedded into cultural frameworks  </a:t>
            </a:r>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Perspective">
  <a:themeElements>
    <a:clrScheme name="Spectrum">
      <a:dk1>
        <a:sysClr val="windowText" lastClr="000000"/>
      </a:dk1>
      <a:lt1>
        <a:sysClr val="window" lastClr="FFFFFF"/>
      </a:lt1>
      <a:dk2>
        <a:srgbClr val="252731"/>
      </a:dk2>
      <a:lt2>
        <a:srgbClr val="EAE7E4"/>
      </a:lt2>
      <a:accent1>
        <a:srgbClr val="990000"/>
      </a:accent1>
      <a:accent2>
        <a:srgbClr val="FF6600"/>
      </a:accent2>
      <a:accent3>
        <a:srgbClr val="FFBA00"/>
      </a:accent3>
      <a:accent4>
        <a:srgbClr val="99CC00"/>
      </a:accent4>
      <a:accent5>
        <a:srgbClr val="528A02"/>
      </a:accent5>
      <a:accent6>
        <a:srgbClr val="333333"/>
      </a:accent6>
      <a:hlink>
        <a:srgbClr val="660000"/>
      </a:hlink>
      <a:folHlink>
        <a:srgbClr val="CC3300"/>
      </a:folHlink>
    </a:clrScheme>
    <a:fontScheme name="Perspective">
      <a:majorFont>
        <a:latin typeface="Century Gothic"/>
        <a:ea typeface=""/>
        <a:cs typeface=""/>
        <a:font script="Jpan" typeface="メイリオ"/>
      </a:majorFont>
      <a:minorFont>
        <a:latin typeface="Century Gothic"/>
        <a:ea typeface=""/>
        <a:cs typeface=""/>
        <a:font script="Jpan" typeface="メイリオ"/>
      </a:minorFont>
    </a:fontScheme>
    <a:fmtScheme name="Perspective">
      <a:fillStyleLst>
        <a:solidFill>
          <a:schemeClr val="phClr"/>
        </a:solidFill>
        <a:solidFill>
          <a:schemeClr val="phClr">
            <a:shade val="90000"/>
          </a:schemeClr>
        </a:solidFill>
        <a:solidFill>
          <a:schemeClr val="phClr">
            <a:shade val="80000"/>
          </a:schemeClr>
        </a:solidFill>
      </a:fillStyleLst>
      <a:lnStyleLst>
        <a:ln w="12700" cap="flat" cmpd="sng" algn="ctr">
          <a:solidFill>
            <a:schemeClr val="phClr">
              <a:satMod val="105000"/>
            </a:schemeClr>
          </a:solidFill>
          <a:prstDash val="solid"/>
        </a:ln>
        <a:ln w="25400" cap="flat" cmpd="sng" algn="ctr">
          <a:solidFill>
            <a:schemeClr val="phClr"/>
          </a:solidFill>
          <a:prstDash val="solid"/>
        </a:ln>
        <a:ln w="25400" cap="flat" cmpd="sng" algn="ctr">
          <a:solidFill>
            <a:schemeClr val="phClr">
              <a:alpha val="80000"/>
            </a:schemeClr>
          </a:solidFill>
          <a:prstDash val="solid"/>
        </a:ln>
      </a:lnStyleLst>
      <a:effectStyleLst>
        <a:effectStyle>
          <a:effectLst/>
        </a:effectStyle>
        <a:effectStyle>
          <a:effectLst/>
          <a:scene3d>
            <a:camera prst="obliqueTopRight"/>
            <a:lightRig rig="threePt" dir="tl"/>
          </a:scene3d>
          <a:sp3d>
            <a:bevelT w="25400" h="25400"/>
          </a:sp3d>
        </a:effectStyle>
        <a:effectStyle>
          <a:effectLst/>
          <a:scene3d>
            <a:camera prst="perspectiveFront" fov="4200000"/>
            <a:lightRig rig="balanced" dir="tl">
              <a:rot lat="0" lon="0" rev="18600000"/>
            </a:lightRig>
          </a:scene3d>
          <a:sp3d prstMaterial="metal">
            <a:bevelT w="63500" h="50800" prst="angle"/>
          </a:sp3d>
        </a:effectStyle>
      </a:effectStyleLst>
      <a:bgFillStyleLst>
        <a:solidFill>
          <a:schemeClr val="phClr">
            <a:tint val="90000"/>
          </a:schemeClr>
        </a:solidFill>
        <a:solidFill>
          <a:schemeClr val="phClr">
            <a:tint val="50000"/>
          </a:schemeClr>
        </a:solidFill>
        <a:solidFill>
          <a:schemeClr val="phClr">
            <a:shade val="60000"/>
          </a:schemeClr>
        </a:solid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Perspective.thmx</Template>
  <TotalTime>538</TotalTime>
  <Words>1275</Words>
  <Application>Microsoft Macintosh PowerPoint</Application>
  <PresentationFormat>On-screen Show (4:3)</PresentationFormat>
  <Paragraphs>128</Paragraphs>
  <Slides>33</Slides>
  <Notes>0</Notes>
  <HiddenSlides>0</HiddenSlides>
  <MMClips>0</MMClips>
  <ScaleCrop>false</ScaleCrop>
  <HeadingPairs>
    <vt:vector size="4" baseType="variant">
      <vt:variant>
        <vt:lpstr>Design Template</vt:lpstr>
      </vt:variant>
      <vt:variant>
        <vt:i4>1</vt:i4>
      </vt:variant>
      <vt:variant>
        <vt:lpstr>Slide Titles</vt:lpstr>
      </vt:variant>
      <vt:variant>
        <vt:i4>33</vt:i4>
      </vt:variant>
    </vt:vector>
  </HeadingPairs>
  <TitlesOfParts>
    <vt:vector size="34" baseType="lpstr">
      <vt:lpstr>Perspective</vt:lpstr>
      <vt:lpstr>Consumption</vt:lpstr>
      <vt:lpstr> Key Themes  </vt:lpstr>
      <vt:lpstr>Adorno (2001) The Culture Industry</vt:lpstr>
      <vt:lpstr>Slide 4</vt:lpstr>
      <vt:lpstr>Ritzer, McDonaldization</vt:lpstr>
      <vt:lpstr>Slide 6</vt:lpstr>
      <vt:lpstr>Cultural Imperialism</vt:lpstr>
      <vt:lpstr>Criticisms</vt:lpstr>
      <vt:lpstr>Appadurai’s Social Life of Things</vt:lpstr>
      <vt:lpstr>A Social Commodity</vt:lpstr>
      <vt:lpstr>What is Consumption?</vt:lpstr>
      <vt:lpstr>Transforming Commodities</vt:lpstr>
      <vt:lpstr>Symbolic Approaches</vt:lpstr>
      <vt:lpstr>Gell: Consumption and Self-Definition</vt:lpstr>
      <vt:lpstr>Transforming Symbols</vt:lpstr>
      <vt:lpstr>Slide 16</vt:lpstr>
      <vt:lpstr>Slide 17</vt:lpstr>
      <vt:lpstr>Slide 18</vt:lpstr>
      <vt:lpstr>Slide 19</vt:lpstr>
      <vt:lpstr>Caldwell, Domestication</vt:lpstr>
      <vt:lpstr>Local not Global </vt:lpstr>
      <vt:lpstr>Slide 22</vt:lpstr>
      <vt:lpstr>Miller (1997) Material Cultures</vt:lpstr>
      <vt:lpstr>Miller’s Conclusions</vt:lpstr>
      <vt:lpstr>Criticism: What about Structural Inequalities? </vt:lpstr>
      <vt:lpstr>Slide 26</vt:lpstr>
      <vt:lpstr>Gill (2007) </vt:lpstr>
      <vt:lpstr>Coca-Cola: A local company?</vt:lpstr>
      <vt:lpstr>Political Violence</vt:lpstr>
      <vt:lpstr>Consequences</vt:lpstr>
      <vt:lpstr>Slide 31</vt:lpstr>
      <vt:lpstr>Slide 32</vt:lpstr>
      <vt:lpstr>The Local-Global Dynamic</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(Trans)Nationalism &amp; Regionalism</dc:title>
  <dc:creator>Emma-Jayne Abbots</dc:creator>
  <cp:lastModifiedBy>Emma-Jayne Abbots</cp:lastModifiedBy>
  <cp:revision>37</cp:revision>
  <dcterms:created xsi:type="dcterms:W3CDTF">2013-03-18T10:21:25Z</dcterms:created>
  <dcterms:modified xsi:type="dcterms:W3CDTF">2013-03-18T11:05:27Z</dcterms:modified>
</cp:coreProperties>
</file>