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p:cViewPr varScale="1">
        <p:scale>
          <a:sx n="114" d="100"/>
          <a:sy n="114" d="100"/>
        </p:scale>
        <p:origin x="867" y="6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710162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030767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7477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241F13A-777F-4705-8AF5-A8F9A402CCCB}"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612269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241F13A-777F-4705-8AF5-A8F9A402CCCB}" type="datetimeFigureOut">
              <a:rPr lang="en-GB" smtClean="0"/>
              <a:t>06/03/2021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74134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06/03/2021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50329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06/03/2021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83710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98713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9104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41328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917306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06/03/2021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39552" y="6108239"/>
            <a:ext cx="1721371" cy="586130"/>
          </a:xfrm>
          <a:prstGeom prst="rect">
            <a:avLst/>
          </a:prstGeom>
        </p:spPr>
      </p:pic>
    </p:spTree>
    <p:extLst>
      <p:ext uri="{BB962C8B-B14F-4D97-AF65-F5344CB8AC3E}">
        <p14:creationId xmlns:p14="http://schemas.microsoft.com/office/powerpoint/2010/main" val="1415102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stonewall.org.uk/"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legislation.gov.uk/ukpga/2010/15/pdfs/ukpga_20100015_en.pdf" TargetMode="External"/><Relationship Id="rId2" Type="http://schemas.openxmlformats.org/officeDocument/2006/relationships/hyperlink" Target="https://www.familylaw.co.uk/news_and_comment/civil-partnerships-for-heterosexual-couples" TargetMode="External"/><Relationship Id="rId1" Type="http://schemas.openxmlformats.org/officeDocument/2006/relationships/slideLayout" Target="../slideLayouts/slideLayout2.xml"/><Relationship Id="rId4" Type="http://schemas.openxmlformats.org/officeDocument/2006/relationships/hyperlink" Target="http://www.legislation.gov.uk/ukpga/1988/9/conten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332656"/>
            <a:ext cx="2232248" cy="252028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 name="Rectangle 4"/>
          <p:cNvSpPr/>
          <p:nvPr/>
        </p:nvSpPr>
        <p:spPr>
          <a:xfrm>
            <a:off x="5241866" y="309870"/>
            <a:ext cx="1152128" cy="1296144"/>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Rectangle 5"/>
          <p:cNvSpPr/>
          <p:nvPr/>
        </p:nvSpPr>
        <p:spPr>
          <a:xfrm>
            <a:off x="2627784" y="332656"/>
            <a:ext cx="864096" cy="1440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6588224" y="1916832"/>
            <a:ext cx="2232248" cy="18722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635896" y="332656"/>
            <a:ext cx="1154218" cy="72008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9" name="Rectangle 8"/>
          <p:cNvSpPr/>
          <p:nvPr/>
        </p:nvSpPr>
        <p:spPr>
          <a:xfrm>
            <a:off x="1115616" y="2996952"/>
            <a:ext cx="3062430" cy="1584176"/>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0" name="Rectangle 9"/>
          <p:cNvSpPr/>
          <p:nvPr/>
        </p:nvSpPr>
        <p:spPr>
          <a:xfrm>
            <a:off x="4375023" y="2359708"/>
            <a:ext cx="1277097" cy="111851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Rectangle 13"/>
          <p:cNvSpPr/>
          <p:nvPr/>
        </p:nvSpPr>
        <p:spPr>
          <a:xfrm>
            <a:off x="2627784" y="1844824"/>
            <a:ext cx="1584176" cy="1008112"/>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355976" y="3645024"/>
            <a:ext cx="2016224"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23528" y="4797152"/>
            <a:ext cx="8496944" cy="461665"/>
          </a:xfrm>
          <a:prstGeom prst="rect">
            <a:avLst/>
          </a:prstGeom>
          <a:noFill/>
        </p:spPr>
        <p:txBody>
          <a:bodyPr wrap="square" rtlCol="0">
            <a:spAutoFit/>
          </a:bodyPr>
          <a:lstStyle/>
          <a:p>
            <a:r>
              <a:rPr lang="en-GB" sz="2400" b="1" dirty="0" smtClean="0"/>
              <a:t>ECED7001: Political Influences in Inequality &amp; Diversity</a:t>
            </a:r>
            <a:endParaRPr lang="en-GB" sz="2400" b="1" dirty="0"/>
          </a:p>
        </p:txBody>
      </p:sp>
      <p:sp>
        <p:nvSpPr>
          <p:cNvPr id="18" name="TextBox 17"/>
          <p:cNvSpPr txBox="1"/>
          <p:nvPr/>
        </p:nvSpPr>
        <p:spPr>
          <a:xfrm>
            <a:off x="251520" y="5343599"/>
            <a:ext cx="8496944" cy="461665"/>
          </a:xfrm>
          <a:prstGeom prst="rect">
            <a:avLst/>
          </a:prstGeom>
          <a:noFill/>
        </p:spPr>
        <p:txBody>
          <a:bodyPr wrap="square" rtlCol="0">
            <a:spAutoFit/>
          </a:bodyPr>
          <a:lstStyle/>
          <a:p>
            <a:r>
              <a:rPr lang="en-GB" sz="2400" b="1" dirty="0" smtClean="0"/>
              <a:t>Theme </a:t>
            </a:r>
            <a:r>
              <a:rPr lang="en-GB" sz="2400" b="1" dirty="0" smtClean="0"/>
              <a:t>6: Socio-Political Attitudes to Sexuality</a:t>
            </a:r>
            <a:endParaRPr lang="en-GB" sz="2400" b="1" dirty="0"/>
          </a:p>
        </p:txBody>
      </p:sp>
      <p:pic>
        <p:nvPicPr>
          <p:cNvPr id="19" name="Picture 1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53336" y="2035039"/>
            <a:ext cx="2106085" cy="1609985"/>
          </a:xfrm>
          <a:prstGeom prst="rect">
            <a:avLst/>
          </a:prstGeom>
        </p:spPr>
      </p:pic>
      <p:sp>
        <p:nvSpPr>
          <p:cNvPr id="20" name="Rectangle 19"/>
          <p:cNvSpPr/>
          <p:nvPr/>
        </p:nvSpPr>
        <p:spPr>
          <a:xfrm>
            <a:off x="6588224" y="3861048"/>
            <a:ext cx="2232248" cy="72008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pic>
        <p:nvPicPr>
          <p:cNvPr id="21" name="Picture 2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85317" y="3045204"/>
            <a:ext cx="2884934" cy="1442467"/>
          </a:xfrm>
          <a:prstGeom prst="rect">
            <a:avLst/>
          </a:prstGeom>
        </p:spPr>
      </p:pic>
      <p:sp>
        <p:nvSpPr>
          <p:cNvPr id="22" name="Rectangle 21"/>
          <p:cNvSpPr/>
          <p:nvPr/>
        </p:nvSpPr>
        <p:spPr>
          <a:xfrm>
            <a:off x="323528" y="2996952"/>
            <a:ext cx="648072" cy="1584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05091" y="1957115"/>
            <a:ext cx="1392942" cy="783530"/>
          </a:xfrm>
          <a:prstGeom prst="rect">
            <a:avLst/>
          </a:prstGeom>
        </p:spPr>
      </p:pic>
      <p:pic>
        <p:nvPicPr>
          <p:cNvPr id="24" name="Picture 2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0950" y="483059"/>
            <a:ext cx="1501046" cy="2219474"/>
          </a:xfrm>
          <a:prstGeom prst="rect">
            <a:avLst/>
          </a:prstGeom>
        </p:spPr>
      </p:pic>
      <p:pic>
        <p:nvPicPr>
          <p:cNvPr id="25" name="Picture 2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32993" y="425933"/>
            <a:ext cx="988993" cy="984597"/>
          </a:xfrm>
          <a:prstGeom prst="rect">
            <a:avLst/>
          </a:prstGeom>
        </p:spPr>
      </p:pic>
      <p:sp>
        <p:nvSpPr>
          <p:cNvPr id="26" name="Rectangle 25"/>
          <p:cNvSpPr/>
          <p:nvPr/>
        </p:nvSpPr>
        <p:spPr>
          <a:xfrm>
            <a:off x="7668344" y="332656"/>
            <a:ext cx="1152128" cy="1440160"/>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9016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1393"/>
            <a:ext cx="8229600" cy="566936"/>
          </a:xfrm>
        </p:spPr>
        <p:txBody>
          <a:bodyPr>
            <a:normAutofit fontScale="90000"/>
          </a:bodyPr>
          <a:lstStyle/>
          <a:p>
            <a:r>
              <a:rPr lang="en-US" b="1" dirty="0"/>
              <a:t>Homosexuality and the Family</a:t>
            </a:r>
          </a:p>
        </p:txBody>
      </p:sp>
      <p:sp>
        <p:nvSpPr>
          <p:cNvPr id="5" name="TextBox 4"/>
          <p:cNvSpPr txBox="1"/>
          <p:nvPr/>
        </p:nvSpPr>
        <p:spPr>
          <a:xfrm>
            <a:off x="755576" y="188640"/>
            <a:ext cx="7560840" cy="646331"/>
          </a:xfrm>
          <a:prstGeom prst="rect">
            <a:avLst/>
          </a:prstGeom>
          <a:noFill/>
        </p:spPr>
        <p:txBody>
          <a:bodyPr wrap="square" rtlCol="0">
            <a:spAutoFit/>
          </a:bodyPr>
          <a:lstStyle/>
          <a:p>
            <a:pPr algn="ctr"/>
            <a:r>
              <a:rPr lang="en-GB" sz="3600" b="1" dirty="0"/>
              <a:t>Sexuality, Gender &amp; Families</a:t>
            </a:r>
          </a:p>
        </p:txBody>
      </p:sp>
    </p:spTree>
    <p:extLst>
      <p:ext uri="{BB962C8B-B14F-4D97-AF65-F5344CB8AC3E}">
        <p14:creationId xmlns:p14="http://schemas.microsoft.com/office/powerpoint/2010/main" val="3132883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33872"/>
            <a:ext cx="8229600" cy="566936"/>
          </a:xfrm>
        </p:spPr>
        <p:txBody>
          <a:bodyPr>
            <a:normAutofit fontScale="90000"/>
          </a:bodyPr>
          <a:lstStyle/>
          <a:p>
            <a:r>
              <a:rPr lang="en-US" dirty="0"/>
              <a:t>Historical context</a:t>
            </a:r>
          </a:p>
        </p:txBody>
      </p:sp>
      <p:sp>
        <p:nvSpPr>
          <p:cNvPr id="3" name="Content Placeholder 2"/>
          <p:cNvSpPr>
            <a:spLocks noGrp="1"/>
          </p:cNvSpPr>
          <p:nvPr>
            <p:ph idx="1"/>
          </p:nvPr>
        </p:nvSpPr>
        <p:spPr>
          <a:xfrm>
            <a:off x="457200" y="1887429"/>
            <a:ext cx="8229600" cy="1180727"/>
          </a:xfrm>
        </p:spPr>
        <p:txBody>
          <a:bodyPr>
            <a:normAutofit/>
          </a:bodyPr>
          <a:lstStyle/>
          <a:p>
            <a:r>
              <a:rPr lang="en-US" dirty="0"/>
              <a:t>In the past homosexual activity was often seen as:</a:t>
            </a:r>
          </a:p>
        </p:txBody>
      </p:sp>
      <p:sp>
        <p:nvSpPr>
          <p:cNvPr id="4" name="TextBox 3"/>
          <p:cNvSpPr txBox="1"/>
          <p:nvPr/>
        </p:nvSpPr>
        <p:spPr>
          <a:xfrm>
            <a:off x="2051720" y="3284984"/>
            <a:ext cx="6408712" cy="2554545"/>
          </a:xfrm>
          <a:prstGeom prst="rect">
            <a:avLst/>
          </a:prstGeom>
          <a:noFill/>
        </p:spPr>
        <p:txBody>
          <a:bodyPr wrap="square" rtlCol="0">
            <a:spAutoFit/>
          </a:bodyPr>
          <a:lstStyle/>
          <a:p>
            <a:pPr marL="457200" indent="-457200">
              <a:buFont typeface="Arial" panose="020B0604020202020204" pitchFamily="34" charset="0"/>
              <a:buChar char="•"/>
            </a:pPr>
            <a:r>
              <a:rPr lang="en-US" sz="3200" dirty="0"/>
              <a:t>Criminal Activity</a:t>
            </a:r>
          </a:p>
          <a:p>
            <a:pPr marL="457200" indent="-457200">
              <a:buFont typeface="Arial" panose="020B0604020202020204" pitchFamily="34" charset="0"/>
              <a:buChar char="•"/>
            </a:pPr>
            <a:r>
              <a:rPr lang="en-US" sz="3200" dirty="0"/>
              <a:t>Immorality </a:t>
            </a:r>
          </a:p>
          <a:p>
            <a:pPr marL="457200" indent="-457200">
              <a:buFont typeface="Arial" panose="020B0604020202020204" pitchFamily="34" charset="0"/>
              <a:buChar char="•"/>
            </a:pPr>
            <a:r>
              <a:rPr lang="en-US" sz="3200" dirty="0"/>
              <a:t>Mental illness</a:t>
            </a:r>
          </a:p>
          <a:p>
            <a:pPr marL="457200" indent="-457200">
              <a:buFont typeface="Arial" panose="020B0604020202020204" pitchFamily="34" charset="0"/>
              <a:buChar char="•"/>
            </a:pPr>
            <a:r>
              <a:rPr lang="en-US" sz="3200" dirty="0"/>
              <a:t>Disease</a:t>
            </a:r>
          </a:p>
          <a:p>
            <a:pPr marL="457200" indent="-457200">
              <a:buFont typeface="Arial" panose="020B0604020202020204" pitchFamily="34" charset="0"/>
              <a:buChar char="•"/>
            </a:pPr>
            <a:endParaRPr lang="en-GB" sz="3200" dirty="0"/>
          </a:p>
        </p:txBody>
      </p:sp>
      <p:sp>
        <p:nvSpPr>
          <p:cNvPr id="5" name="TextBox 4"/>
          <p:cNvSpPr txBox="1"/>
          <p:nvPr/>
        </p:nvSpPr>
        <p:spPr>
          <a:xfrm>
            <a:off x="755576" y="188640"/>
            <a:ext cx="7560840" cy="646331"/>
          </a:xfrm>
          <a:prstGeom prst="rect">
            <a:avLst/>
          </a:prstGeom>
          <a:noFill/>
        </p:spPr>
        <p:txBody>
          <a:bodyPr wrap="square" rtlCol="0">
            <a:spAutoFit/>
          </a:bodyPr>
          <a:lstStyle/>
          <a:p>
            <a:pPr algn="ctr"/>
            <a:r>
              <a:rPr lang="en-GB" sz="3600" b="1" dirty="0"/>
              <a:t>Sexuality, Gender &amp; Families</a:t>
            </a:r>
          </a:p>
        </p:txBody>
      </p:sp>
    </p:spTree>
    <p:extLst>
      <p:ext uri="{BB962C8B-B14F-4D97-AF65-F5344CB8AC3E}">
        <p14:creationId xmlns:p14="http://schemas.microsoft.com/office/powerpoint/2010/main" val="1168492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Wolfenden</a:t>
            </a:r>
            <a:r>
              <a:rPr lang="en-US" b="1" dirty="0"/>
              <a:t> Committee</a:t>
            </a:r>
          </a:p>
        </p:txBody>
      </p:sp>
      <p:sp>
        <p:nvSpPr>
          <p:cNvPr id="3" name="Content Placeholder 2"/>
          <p:cNvSpPr>
            <a:spLocks noGrp="1"/>
          </p:cNvSpPr>
          <p:nvPr>
            <p:ph sz="quarter" idx="4294967295"/>
          </p:nvPr>
        </p:nvSpPr>
        <p:spPr>
          <a:xfrm>
            <a:off x="611560" y="2313432"/>
            <a:ext cx="4248472" cy="2627736"/>
          </a:xfrm>
          <a:prstGeom prst="rect">
            <a:avLst/>
          </a:prstGeom>
        </p:spPr>
        <p:txBody>
          <a:bodyPr>
            <a:normAutofit/>
          </a:bodyPr>
          <a:lstStyle/>
          <a:p>
            <a:pPr marL="0" indent="0">
              <a:buNone/>
            </a:pPr>
            <a:r>
              <a:rPr lang="en-US" dirty="0"/>
              <a:t>“the law and practice relating to  homosexual offences and treatment of persons convicted of such offences”</a:t>
            </a:r>
          </a:p>
          <a:p>
            <a:endParaRPr lang="en-US" dirty="0"/>
          </a:p>
        </p:txBody>
      </p:sp>
      <p:pic>
        <p:nvPicPr>
          <p:cNvPr id="5" name="Content Placeholder 4" descr="_39188272_wolfenden238.jpg"/>
          <p:cNvPicPr>
            <a:picLocks noGrp="1" noChangeAspect="1"/>
          </p:cNvPicPr>
          <p:nvPr>
            <p:ph sz="quarter" idx="4294967295"/>
          </p:nvPr>
        </p:nvPicPr>
        <p:blipFill>
          <a:blip r:embed="rId2">
            <a:extLst>
              <a:ext uri="{28A0092B-C50C-407E-A947-70E740481C1C}">
                <a14:useLocalDpi xmlns:a14="http://schemas.microsoft.com/office/drawing/2010/main" val="0"/>
              </a:ext>
            </a:extLst>
          </a:blip>
          <a:stretch>
            <a:fillRect/>
          </a:stretch>
        </p:blipFill>
        <p:spPr>
          <a:xfrm>
            <a:off x="5580112" y="2636912"/>
            <a:ext cx="2266950" cy="1695450"/>
          </a:xfrm>
          <a:prstGeom prst="rect">
            <a:avLst/>
          </a:prstGeom>
        </p:spPr>
      </p:pic>
      <p:sp>
        <p:nvSpPr>
          <p:cNvPr id="4" name="TextBox 3"/>
          <p:cNvSpPr txBox="1"/>
          <p:nvPr/>
        </p:nvSpPr>
        <p:spPr>
          <a:xfrm>
            <a:off x="5580112" y="4437112"/>
            <a:ext cx="2266950" cy="369332"/>
          </a:xfrm>
          <a:prstGeom prst="rect">
            <a:avLst/>
          </a:prstGeom>
          <a:noFill/>
        </p:spPr>
        <p:txBody>
          <a:bodyPr wrap="square" rtlCol="0">
            <a:spAutoFit/>
          </a:bodyPr>
          <a:lstStyle/>
          <a:p>
            <a:pPr algn="ctr"/>
            <a:r>
              <a:rPr lang="en-GB" dirty="0"/>
              <a:t>Sir John </a:t>
            </a:r>
            <a:r>
              <a:rPr lang="en-GB" dirty="0" err="1"/>
              <a:t>Wolfenden</a:t>
            </a:r>
            <a:endParaRPr lang="en-GB" dirty="0"/>
          </a:p>
        </p:txBody>
      </p:sp>
      <p:sp>
        <p:nvSpPr>
          <p:cNvPr id="6" name="TextBox 5"/>
          <p:cNvSpPr txBox="1"/>
          <p:nvPr/>
        </p:nvSpPr>
        <p:spPr>
          <a:xfrm>
            <a:off x="251520" y="1417638"/>
            <a:ext cx="8229600" cy="1077218"/>
          </a:xfrm>
          <a:prstGeom prst="rect">
            <a:avLst/>
          </a:prstGeom>
          <a:noFill/>
        </p:spPr>
        <p:txBody>
          <a:bodyPr wrap="square" rtlCol="0">
            <a:spAutoFit/>
          </a:bodyPr>
          <a:lstStyle/>
          <a:p>
            <a:r>
              <a:rPr lang="en-US" sz="3200" dirty="0"/>
              <a:t>The Committee was set up in 1957 to consider: </a:t>
            </a:r>
          </a:p>
          <a:p>
            <a:endParaRPr lang="en-GB" sz="3200" dirty="0"/>
          </a:p>
        </p:txBody>
      </p:sp>
      <p:sp>
        <p:nvSpPr>
          <p:cNvPr id="7" name="TextBox 6"/>
          <p:cNvSpPr txBox="1"/>
          <p:nvPr/>
        </p:nvSpPr>
        <p:spPr>
          <a:xfrm>
            <a:off x="1619672" y="5229200"/>
            <a:ext cx="3888432" cy="369332"/>
          </a:xfrm>
          <a:prstGeom prst="rect">
            <a:avLst/>
          </a:prstGeom>
          <a:noFill/>
        </p:spPr>
        <p:txBody>
          <a:bodyPr wrap="square" rtlCol="0">
            <a:spAutoFit/>
          </a:bodyPr>
          <a:lstStyle/>
          <a:p>
            <a:r>
              <a:rPr lang="en-GB" dirty="0"/>
              <a:t>(Parliament. House of Commons, 1957)</a:t>
            </a:r>
          </a:p>
        </p:txBody>
      </p:sp>
    </p:spTree>
    <p:extLst>
      <p:ext uri="{BB962C8B-B14F-4D97-AF65-F5344CB8AC3E}">
        <p14:creationId xmlns:p14="http://schemas.microsoft.com/office/powerpoint/2010/main" val="121449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Wolfenden: continued </a:t>
            </a:r>
          </a:p>
        </p:txBody>
      </p:sp>
      <p:sp>
        <p:nvSpPr>
          <p:cNvPr id="3" name="Content Placeholder 2"/>
          <p:cNvSpPr>
            <a:spLocks noGrp="1"/>
          </p:cNvSpPr>
          <p:nvPr>
            <p:ph idx="1"/>
          </p:nvPr>
        </p:nvSpPr>
        <p:spPr>
          <a:xfrm>
            <a:off x="457200" y="1600201"/>
            <a:ext cx="8229600" cy="4133056"/>
          </a:xfrm>
        </p:spPr>
        <p:txBody>
          <a:bodyPr/>
          <a:lstStyle/>
          <a:p>
            <a:r>
              <a:rPr lang="en-US" dirty="0"/>
              <a:t>‘The law's function is to preserve public order and decency, to protect the citizen from what is offensive or injurious, and to provide sufficient safeguards against exploitation and corruption of others... It is not, in our view, the function of the law to intervene in the private life of citizens, or to seek to enforce any particular pattern of behaviour’.</a:t>
            </a:r>
          </a:p>
          <a:p>
            <a:endParaRPr lang="en-US" dirty="0"/>
          </a:p>
        </p:txBody>
      </p:sp>
      <p:sp>
        <p:nvSpPr>
          <p:cNvPr id="4" name="TextBox 3"/>
          <p:cNvSpPr txBox="1"/>
          <p:nvPr/>
        </p:nvSpPr>
        <p:spPr>
          <a:xfrm>
            <a:off x="4572000" y="5939393"/>
            <a:ext cx="3888432" cy="369332"/>
          </a:xfrm>
          <a:prstGeom prst="rect">
            <a:avLst/>
          </a:prstGeom>
          <a:noFill/>
        </p:spPr>
        <p:txBody>
          <a:bodyPr wrap="square" rtlCol="0">
            <a:spAutoFit/>
          </a:bodyPr>
          <a:lstStyle/>
          <a:p>
            <a:r>
              <a:rPr lang="en-GB" dirty="0"/>
              <a:t>(Parliament. House of Commons, 1957)</a:t>
            </a:r>
          </a:p>
        </p:txBody>
      </p:sp>
    </p:spTree>
    <p:extLst>
      <p:ext uri="{BB962C8B-B14F-4D97-AF65-F5344CB8AC3E}">
        <p14:creationId xmlns:p14="http://schemas.microsoft.com/office/powerpoint/2010/main" val="480014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Wolfenden Report 1957</a:t>
            </a:r>
          </a:p>
        </p:txBody>
      </p:sp>
      <p:sp>
        <p:nvSpPr>
          <p:cNvPr id="3" name="Content Placeholder 2"/>
          <p:cNvSpPr>
            <a:spLocks noGrp="1"/>
          </p:cNvSpPr>
          <p:nvPr>
            <p:ph idx="1"/>
          </p:nvPr>
        </p:nvSpPr>
        <p:spPr/>
        <p:txBody>
          <a:bodyPr>
            <a:normAutofit lnSpcReduction="10000"/>
          </a:bodyPr>
          <a:lstStyle/>
          <a:p>
            <a:r>
              <a:rPr lang="en-US" dirty="0"/>
              <a:t>The Report of the Departmental Committee on Homosexual Offences and Prostitution </a:t>
            </a:r>
          </a:p>
          <a:p>
            <a:r>
              <a:rPr lang="en-US" dirty="0"/>
              <a:t>Published on 4 September 1957 after a succession of well-known men, including Lord Montagu, Michael Pitt-Rivers and Peter </a:t>
            </a:r>
            <a:r>
              <a:rPr lang="en-US" dirty="0" err="1"/>
              <a:t>Wildeblood</a:t>
            </a:r>
            <a:r>
              <a:rPr lang="en-US" dirty="0"/>
              <a:t>, were convicted of homosexual offences.</a:t>
            </a:r>
          </a:p>
          <a:p>
            <a:r>
              <a:rPr lang="en-US" dirty="0"/>
              <a:t>At that time there were over 1000 men in prison for homosexual activity.</a:t>
            </a:r>
          </a:p>
        </p:txBody>
      </p:sp>
    </p:spTree>
    <p:extLst>
      <p:ext uri="{BB962C8B-B14F-4D97-AF65-F5344CB8AC3E}">
        <p14:creationId xmlns:p14="http://schemas.microsoft.com/office/powerpoint/2010/main" val="101777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Committee’s approach</a:t>
            </a:r>
          </a:p>
        </p:txBody>
      </p:sp>
      <p:sp>
        <p:nvSpPr>
          <p:cNvPr id="4" name="Content Placeholder 3"/>
          <p:cNvSpPr>
            <a:spLocks noGrp="1"/>
          </p:cNvSpPr>
          <p:nvPr>
            <p:ph idx="1"/>
          </p:nvPr>
        </p:nvSpPr>
        <p:spPr>
          <a:xfrm>
            <a:off x="457200" y="1600201"/>
            <a:ext cx="8229600" cy="2404864"/>
          </a:xfrm>
        </p:spPr>
        <p:txBody>
          <a:bodyPr/>
          <a:lstStyle/>
          <a:p>
            <a:pPr marL="514350" indent="-457200"/>
            <a:r>
              <a:rPr lang="en-US" dirty="0"/>
              <a:t>To preserve “public order and decency”</a:t>
            </a:r>
          </a:p>
          <a:p>
            <a:pPr marL="514350" indent="-457200"/>
            <a:r>
              <a:rPr lang="en-US" dirty="0"/>
              <a:t>To protect the citizen from what is injurious and offensive, and </a:t>
            </a:r>
          </a:p>
          <a:p>
            <a:pPr marL="514350" indent="-457200"/>
            <a:r>
              <a:rPr lang="en-US" dirty="0"/>
              <a:t>To provide safeguards against corruption</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3728" y="4365104"/>
            <a:ext cx="782817" cy="782817"/>
          </a:xfrm>
          <a:prstGeom prst="rect">
            <a:avLst/>
          </a:prstGeom>
        </p:spPr>
      </p:pic>
      <p:sp>
        <p:nvSpPr>
          <p:cNvPr id="6" name="TextBox 5"/>
          <p:cNvSpPr txBox="1"/>
          <p:nvPr/>
        </p:nvSpPr>
        <p:spPr>
          <a:xfrm>
            <a:off x="3059832" y="4407495"/>
            <a:ext cx="5184576" cy="830997"/>
          </a:xfrm>
          <a:prstGeom prst="rect">
            <a:avLst/>
          </a:prstGeom>
          <a:noFill/>
        </p:spPr>
        <p:txBody>
          <a:bodyPr wrap="square" rtlCol="0">
            <a:spAutoFit/>
          </a:bodyPr>
          <a:lstStyle/>
          <a:p>
            <a:r>
              <a:rPr lang="en-GB" sz="2400" dirty="0"/>
              <a:t>Why would legalising homosexuality help to safeguard against corruption?</a:t>
            </a:r>
          </a:p>
        </p:txBody>
      </p:sp>
    </p:spTree>
    <p:extLst>
      <p:ext uri="{BB962C8B-B14F-4D97-AF65-F5344CB8AC3E}">
        <p14:creationId xmlns:p14="http://schemas.microsoft.com/office/powerpoint/2010/main" val="142759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Conclusion</a:t>
            </a:r>
          </a:p>
        </p:txBody>
      </p:sp>
      <p:sp>
        <p:nvSpPr>
          <p:cNvPr id="3" name="Content Placeholder 2"/>
          <p:cNvSpPr>
            <a:spLocks noGrp="1"/>
          </p:cNvSpPr>
          <p:nvPr>
            <p:ph idx="1"/>
          </p:nvPr>
        </p:nvSpPr>
        <p:spPr/>
        <p:txBody>
          <a:bodyPr/>
          <a:lstStyle/>
          <a:p>
            <a:r>
              <a:rPr lang="en-US" dirty="0"/>
              <a:t>‘There must remain a realm of private morality and immorality which is, in brief and crude terms, not the law’s business’</a:t>
            </a:r>
          </a:p>
          <a:p>
            <a:endParaRPr lang="en-US" dirty="0"/>
          </a:p>
        </p:txBody>
      </p:sp>
      <p:sp>
        <p:nvSpPr>
          <p:cNvPr id="4" name="TextBox 3">
            <a:extLst>
              <a:ext uri="{FF2B5EF4-FFF2-40B4-BE49-F238E27FC236}">
                <a16:creationId xmlns:a16="http://schemas.microsoft.com/office/drawing/2014/main" id="{A8787645-E83E-4DCF-8D74-AEEE7A9B3D4D}"/>
              </a:ext>
            </a:extLst>
          </p:cNvPr>
          <p:cNvSpPr txBox="1"/>
          <p:nvPr/>
        </p:nvSpPr>
        <p:spPr>
          <a:xfrm>
            <a:off x="4572000" y="5939393"/>
            <a:ext cx="3888432" cy="369332"/>
          </a:xfrm>
          <a:prstGeom prst="rect">
            <a:avLst/>
          </a:prstGeom>
          <a:noFill/>
        </p:spPr>
        <p:txBody>
          <a:bodyPr wrap="square" rtlCol="0">
            <a:spAutoFit/>
          </a:bodyPr>
          <a:lstStyle/>
          <a:p>
            <a:r>
              <a:rPr lang="en-GB" dirty="0"/>
              <a:t>(Parliament. House of Commons, 1957)</a:t>
            </a:r>
          </a:p>
        </p:txBody>
      </p:sp>
    </p:spTree>
    <p:extLst>
      <p:ext uri="{BB962C8B-B14F-4D97-AF65-F5344CB8AC3E}">
        <p14:creationId xmlns:p14="http://schemas.microsoft.com/office/powerpoint/2010/main" val="83586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Committee conclusion</a:t>
            </a:r>
          </a:p>
        </p:txBody>
      </p:sp>
      <p:sp>
        <p:nvSpPr>
          <p:cNvPr id="3" name="Content Placeholder 2"/>
          <p:cNvSpPr>
            <a:spLocks noGrp="1"/>
          </p:cNvSpPr>
          <p:nvPr>
            <p:ph idx="1"/>
          </p:nvPr>
        </p:nvSpPr>
        <p:spPr/>
        <p:txBody>
          <a:bodyPr/>
          <a:lstStyle/>
          <a:p>
            <a:r>
              <a:rPr lang="en-US" dirty="0"/>
              <a:t>‘In contrast to the belief that male homosexuality has a damaging effect on family life….we have no reasons shown to us which would lead us to believe that homosexual behaviour between males inflicts any greater damage on family life than adultery, fornication or lesbian behaviour’</a:t>
            </a:r>
          </a:p>
          <a:p>
            <a:endParaRPr lang="en-US" dirty="0"/>
          </a:p>
          <a:p>
            <a:endParaRPr lang="en-US" dirty="0"/>
          </a:p>
        </p:txBody>
      </p:sp>
      <p:sp>
        <p:nvSpPr>
          <p:cNvPr id="4" name="TextBox 3">
            <a:extLst>
              <a:ext uri="{FF2B5EF4-FFF2-40B4-BE49-F238E27FC236}">
                <a16:creationId xmlns:a16="http://schemas.microsoft.com/office/drawing/2014/main" id="{02BFD19C-0F3A-4948-AF68-4E220D12CD92}"/>
              </a:ext>
            </a:extLst>
          </p:cNvPr>
          <p:cNvSpPr txBox="1"/>
          <p:nvPr/>
        </p:nvSpPr>
        <p:spPr>
          <a:xfrm>
            <a:off x="4572000" y="5939393"/>
            <a:ext cx="3888432" cy="369332"/>
          </a:xfrm>
          <a:prstGeom prst="rect">
            <a:avLst/>
          </a:prstGeom>
          <a:noFill/>
        </p:spPr>
        <p:txBody>
          <a:bodyPr wrap="square" rtlCol="0">
            <a:spAutoFit/>
          </a:bodyPr>
          <a:lstStyle/>
          <a:p>
            <a:r>
              <a:rPr lang="en-GB" dirty="0"/>
              <a:t>(Parliament. House of Commons, 1957)</a:t>
            </a:r>
          </a:p>
        </p:txBody>
      </p:sp>
    </p:spTree>
    <p:extLst>
      <p:ext uri="{BB962C8B-B14F-4D97-AF65-F5344CB8AC3E}">
        <p14:creationId xmlns:p14="http://schemas.microsoft.com/office/powerpoint/2010/main" val="3316254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Historical overview of same sex relationships</a:t>
            </a:r>
          </a:p>
        </p:txBody>
      </p:sp>
      <p:sp>
        <p:nvSpPr>
          <p:cNvPr id="3" name="Content Placeholder 2"/>
          <p:cNvSpPr>
            <a:spLocks noGrp="1"/>
          </p:cNvSpPr>
          <p:nvPr>
            <p:ph idx="1"/>
          </p:nvPr>
        </p:nvSpPr>
        <p:spPr>
          <a:xfrm>
            <a:off x="440395" y="2348880"/>
            <a:ext cx="8229600" cy="3412976"/>
          </a:xfrm>
        </p:spPr>
        <p:txBody>
          <a:bodyPr/>
          <a:lstStyle/>
          <a:p>
            <a:r>
              <a:rPr lang="en-US" dirty="0"/>
              <a:t>In 1967 the UK government passed the Sexual Offences Act.</a:t>
            </a:r>
          </a:p>
          <a:p>
            <a:r>
              <a:rPr lang="en-US" dirty="0"/>
              <a:t>This Act partially decriminalised homosexual acts in private between two men</a:t>
            </a:r>
          </a:p>
          <a:p>
            <a:r>
              <a:rPr lang="en-US" dirty="0"/>
              <a:t>This did not cover the Armed Forces,</a:t>
            </a:r>
          </a:p>
          <a:p>
            <a:r>
              <a:rPr lang="en-US" dirty="0"/>
              <a:t>Nor did it cover the whole of the UK…..</a:t>
            </a:r>
          </a:p>
        </p:txBody>
      </p:sp>
      <p:sp>
        <p:nvSpPr>
          <p:cNvPr id="4" name="TextBox 3"/>
          <p:cNvSpPr txBox="1"/>
          <p:nvPr/>
        </p:nvSpPr>
        <p:spPr>
          <a:xfrm>
            <a:off x="251520" y="1556792"/>
            <a:ext cx="4968552" cy="584775"/>
          </a:xfrm>
          <a:prstGeom prst="rect">
            <a:avLst/>
          </a:prstGeom>
          <a:noFill/>
        </p:spPr>
        <p:txBody>
          <a:bodyPr wrap="square" rtlCol="0">
            <a:spAutoFit/>
          </a:bodyPr>
          <a:lstStyle/>
          <a:p>
            <a:r>
              <a:rPr lang="en-GB" sz="3200" dirty="0"/>
              <a:t>Ten years later……</a:t>
            </a:r>
          </a:p>
        </p:txBody>
      </p:sp>
    </p:spTree>
    <p:extLst>
      <p:ext uri="{BB962C8B-B14F-4D97-AF65-F5344CB8AC3E}">
        <p14:creationId xmlns:p14="http://schemas.microsoft.com/office/powerpoint/2010/main" val="19292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44624"/>
            <a:ext cx="7024744" cy="1143000"/>
          </a:xfrm>
        </p:spPr>
        <p:txBody>
          <a:bodyPr>
            <a:normAutofit fontScale="90000"/>
          </a:bodyPr>
          <a:lstStyle/>
          <a:p>
            <a:r>
              <a:rPr lang="en-US" b="1" dirty="0"/>
              <a:t>Sexual Offences Act 1967 - Variations</a:t>
            </a:r>
          </a:p>
        </p:txBody>
      </p:sp>
      <p:sp>
        <p:nvSpPr>
          <p:cNvPr id="4" name="TextBox 3"/>
          <p:cNvSpPr txBox="1"/>
          <p:nvPr/>
        </p:nvSpPr>
        <p:spPr>
          <a:xfrm>
            <a:off x="323528" y="1249596"/>
            <a:ext cx="8496944" cy="523220"/>
          </a:xfrm>
          <a:prstGeom prst="rect">
            <a:avLst/>
          </a:prstGeom>
          <a:noFill/>
        </p:spPr>
        <p:txBody>
          <a:bodyPr wrap="square" rtlCol="0">
            <a:spAutoFit/>
          </a:bodyPr>
          <a:lstStyle/>
          <a:p>
            <a:r>
              <a:rPr lang="en-GB" sz="2800" dirty="0"/>
              <a:t>The 1967 Act covered England and Wales only.</a:t>
            </a:r>
          </a:p>
        </p:txBody>
      </p:sp>
      <p:sp>
        <p:nvSpPr>
          <p:cNvPr id="5" name="TextBox 4"/>
          <p:cNvSpPr txBox="1"/>
          <p:nvPr/>
        </p:nvSpPr>
        <p:spPr>
          <a:xfrm>
            <a:off x="683568" y="1897668"/>
            <a:ext cx="6984776" cy="523220"/>
          </a:xfrm>
          <a:prstGeom prst="rect">
            <a:avLst/>
          </a:prstGeom>
          <a:noFill/>
        </p:spPr>
        <p:txBody>
          <a:bodyPr wrap="square" rtlCol="0">
            <a:spAutoFit/>
          </a:bodyPr>
          <a:lstStyle/>
          <a:p>
            <a:r>
              <a:rPr lang="en-GB" sz="2800" dirty="0"/>
              <a:t>In other parts of the UK it took a lot longer:</a:t>
            </a:r>
          </a:p>
        </p:txBody>
      </p:sp>
      <p:sp>
        <p:nvSpPr>
          <p:cNvPr id="6" name="TextBox 5"/>
          <p:cNvSpPr txBox="1"/>
          <p:nvPr/>
        </p:nvSpPr>
        <p:spPr>
          <a:xfrm>
            <a:off x="1331640" y="2492896"/>
            <a:ext cx="6120680" cy="954107"/>
          </a:xfrm>
          <a:prstGeom prst="rect">
            <a:avLst/>
          </a:prstGeom>
          <a:noFill/>
        </p:spPr>
        <p:txBody>
          <a:bodyPr wrap="square" rtlCol="0">
            <a:spAutoFit/>
          </a:bodyPr>
          <a:lstStyle/>
          <a:p>
            <a:pPr marL="457200" indent="-457200">
              <a:buFont typeface="Arial" panose="020B0604020202020204" pitchFamily="34" charset="0"/>
              <a:buChar char="•"/>
            </a:pPr>
            <a:r>
              <a:rPr lang="en-US" sz="2800" dirty="0"/>
              <a:t>Scotland (1981)</a:t>
            </a:r>
          </a:p>
          <a:p>
            <a:pPr marL="457200" indent="-457200">
              <a:buFont typeface="Arial" panose="020B0604020202020204" pitchFamily="34" charset="0"/>
              <a:buChar char="•"/>
            </a:pPr>
            <a:r>
              <a:rPr lang="en-US" sz="2800" dirty="0"/>
              <a:t>Northern Ireland (1982) </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3877891"/>
            <a:ext cx="710809" cy="710809"/>
          </a:xfrm>
          <a:prstGeom prst="rect">
            <a:avLst/>
          </a:prstGeom>
        </p:spPr>
      </p:pic>
      <p:sp>
        <p:nvSpPr>
          <p:cNvPr id="8" name="TextBox 7"/>
          <p:cNvSpPr txBox="1"/>
          <p:nvPr/>
        </p:nvSpPr>
        <p:spPr>
          <a:xfrm>
            <a:off x="1958938" y="3717032"/>
            <a:ext cx="6501494" cy="954107"/>
          </a:xfrm>
          <a:prstGeom prst="rect">
            <a:avLst/>
          </a:prstGeom>
          <a:noFill/>
        </p:spPr>
        <p:txBody>
          <a:bodyPr wrap="square" rtlCol="0">
            <a:spAutoFit/>
          </a:bodyPr>
          <a:lstStyle/>
          <a:p>
            <a:r>
              <a:rPr lang="en-GB" sz="2800" dirty="0"/>
              <a:t>Why do you think it took longer to legalise homosexuality in these parts of the UK?</a:t>
            </a:r>
          </a:p>
        </p:txBody>
      </p:sp>
      <p:sp>
        <p:nvSpPr>
          <p:cNvPr id="10" name="TextBox 9"/>
          <p:cNvSpPr txBox="1"/>
          <p:nvPr/>
        </p:nvSpPr>
        <p:spPr>
          <a:xfrm>
            <a:off x="1958938" y="4671139"/>
            <a:ext cx="5709406" cy="523220"/>
          </a:xfrm>
          <a:prstGeom prst="rect">
            <a:avLst/>
          </a:prstGeom>
          <a:noFill/>
        </p:spPr>
        <p:txBody>
          <a:bodyPr wrap="square" rtlCol="0">
            <a:spAutoFit/>
          </a:bodyPr>
          <a:lstStyle/>
          <a:p>
            <a:r>
              <a:rPr lang="en-GB" sz="2800" dirty="0"/>
              <a:t>Discuss in small groups</a:t>
            </a:r>
          </a:p>
        </p:txBody>
      </p:sp>
      <p:sp>
        <p:nvSpPr>
          <p:cNvPr id="11" name="TextBox 10"/>
          <p:cNvSpPr txBox="1"/>
          <p:nvPr/>
        </p:nvSpPr>
        <p:spPr>
          <a:xfrm>
            <a:off x="1958938" y="5282044"/>
            <a:ext cx="3693182" cy="523220"/>
          </a:xfrm>
          <a:prstGeom prst="rect">
            <a:avLst/>
          </a:prstGeom>
          <a:noFill/>
        </p:spPr>
        <p:txBody>
          <a:bodyPr wrap="square" rtlCol="0">
            <a:spAutoFit/>
          </a:bodyPr>
          <a:lstStyle/>
          <a:p>
            <a:r>
              <a:rPr lang="en-GB" sz="2800" dirty="0"/>
              <a:t>Feedback to your tutor</a:t>
            </a:r>
          </a:p>
        </p:txBody>
      </p:sp>
    </p:spTree>
    <p:extLst>
      <p:ext uri="{BB962C8B-B14F-4D97-AF65-F5344CB8AC3E}">
        <p14:creationId xmlns:p14="http://schemas.microsoft.com/office/powerpoint/2010/main" val="93553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1967 Act….</a:t>
            </a:r>
          </a:p>
        </p:txBody>
      </p:sp>
      <p:sp>
        <p:nvSpPr>
          <p:cNvPr id="3" name="Content Placeholder 2"/>
          <p:cNvSpPr>
            <a:spLocks noGrp="1"/>
          </p:cNvSpPr>
          <p:nvPr>
            <p:ph idx="1"/>
          </p:nvPr>
        </p:nvSpPr>
        <p:spPr>
          <a:xfrm>
            <a:off x="457200" y="1600201"/>
            <a:ext cx="8229600" cy="676672"/>
          </a:xfrm>
        </p:spPr>
        <p:txBody>
          <a:bodyPr/>
          <a:lstStyle/>
          <a:p>
            <a:r>
              <a:rPr lang="en-US" dirty="0"/>
              <a:t>What does ‘partial decriminalization’ mean</a:t>
            </a:r>
          </a:p>
        </p:txBody>
      </p:sp>
      <p:sp>
        <p:nvSpPr>
          <p:cNvPr id="5" name="TextBox 4"/>
          <p:cNvSpPr txBox="1"/>
          <p:nvPr/>
        </p:nvSpPr>
        <p:spPr>
          <a:xfrm>
            <a:off x="755576" y="2492896"/>
            <a:ext cx="7931224" cy="2831544"/>
          </a:xfrm>
          <a:prstGeom prst="rect">
            <a:avLst/>
          </a:prstGeom>
          <a:noFill/>
        </p:spPr>
        <p:txBody>
          <a:bodyPr wrap="square" rtlCol="0">
            <a:spAutoFit/>
          </a:bodyPr>
          <a:lstStyle/>
          <a:p>
            <a:pPr marL="457200" indent="-457200">
              <a:buFont typeface="Arial" panose="020B0604020202020204" pitchFamily="34" charset="0"/>
              <a:buChar char="•"/>
            </a:pPr>
            <a:r>
              <a:rPr lang="en-US" sz="3200" dirty="0"/>
              <a:t>Age of consent set at 21 years (rather than 16 for heterosexual sex)</a:t>
            </a:r>
          </a:p>
          <a:p>
            <a:pPr marL="457200" indent="-457200">
              <a:buFont typeface="Arial" panose="020B0604020202020204" pitchFamily="34" charset="0"/>
              <a:buChar char="•"/>
            </a:pPr>
            <a:r>
              <a:rPr lang="en-US" sz="3200" dirty="0"/>
              <a:t>Narrow definition of “privacy” </a:t>
            </a:r>
          </a:p>
          <a:p>
            <a:pPr marL="457200" indent="-457200">
              <a:buFont typeface="Arial" panose="020B0604020202020204" pitchFamily="34" charset="0"/>
              <a:buChar char="•"/>
            </a:pPr>
            <a:r>
              <a:rPr lang="en-US" sz="3200" dirty="0"/>
              <a:t>Not more than 2 men</a:t>
            </a:r>
          </a:p>
          <a:p>
            <a:pPr marL="457200" indent="-457200">
              <a:buFont typeface="Arial" panose="020B0604020202020204" pitchFamily="34" charset="0"/>
              <a:buChar char="•"/>
            </a:pPr>
            <a:r>
              <a:rPr lang="en-US" sz="3200" dirty="0"/>
              <a:t>So no longer criminal but not equal!</a:t>
            </a:r>
          </a:p>
          <a:p>
            <a:endParaRPr lang="en-GB" dirty="0"/>
          </a:p>
        </p:txBody>
      </p:sp>
    </p:spTree>
    <p:extLst>
      <p:ext uri="{BB962C8B-B14F-4D97-AF65-F5344CB8AC3E}">
        <p14:creationId xmlns:p14="http://schemas.microsoft.com/office/powerpoint/2010/main" val="1315230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Section 28 of the Local Government Act 1988</a:t>
            </a:r>
          </a:p>
        </p:txBody>
      </p:sp>
      <p:sp>
        <p:nvSpPr>
          <p:cNvPr id="3" name="Content Placeholder 2"/>
          <p:cNvSpPr>
            <a:spLocks noGrp="1"/>
          </p:cNvSpPr>
          <p:nvPr>
            <p:ph sz="quarter" idx="4294967295"/>
          </p:nvPr>
        </p:nvSpPr>
        <p:spPr>
          <a:xfrm>
            <a:off x="1259632" y="2018917"/>
            <a:ext cx="7129984" cy="2088232"/>
          </a:xfrm>
          <a:prstGeom prst="rect">
            <a:avLst/>
          </a:prstGeom>
        </p:spPr>
        <p:txBody>
          <a:bodyPr/>
          <a:lstStyle/>
          <a:p>
            <a:r>
              <a:rPr lang="en-US" dirty="0"/>
              <a:t>Prohibited the promotion of homosexuality as a ‘</a:t>
            </a:r>
            <a:r>
              <a:rPr lang="en-US" u="sng" dirty="0"/>
              <a:t>pretended</a:t>
            </a:r>
            <a:r>
              <a:rPr lang="en-US" dirty="0"/>
              <a:t> family relationship’ on the basis that it ‘</a:t>
            </a:r>
            <a:r>
              <a:rPr lang="en-US" u="sng" dirty="0"/>
              <a:t>damages children and family life</a:t>
            </a:r>
            <a:r>
              <a:rPr lang="en-US" dirty="0"/>
              <a:t>’</a:t>
            </a:r>
          </a:p>
        </p:txBody>
      </p:sp>
      <p:sp>
        <p:nvSpPr>
          <p:cNvPr id="5" name="TextBox 4"/>
          <p:cNvSpPr txBox="1"/>
          <p:nvPr/>
        </p:nvSpPr>
        <p:spPr>
          <a:xfrm>
            <a:off x="5464704" y="4139788"/>
            <a:ext cx="3024336" cy="369332"/>
          </a:xfrm>
          <a:prstGeom prst="rect">
            <a:avLst/>
          </a:prstGeom>
          <a:noFill/>
        </p:spPr>
        <p:txBody>
          <a:bodyPr wrap="square" rtlCol="0">
            <a:spAutoFit/>
          </a:bodyPr>
          <a:lstStyle/>
          <a:p>
            <a:r>
              <a:rPr lang="en-GB" dirty="0"/>
              <a:t>(Local Government Act 1997)</a:t>
            </a:r>
          </a:p>
        </p:txBody>
      </p:sp>
      <p:sp>
        <p:nvSpPr>
          <p:cNvPr id="6" name="TextBox 5"/>
          <p:cNvSpPr txBox="1"/>
          <p:nvPr/>
        </p:nvSpPr>
        <p:spPr>
          <a:xfrm>
            <a:off x="251520" y="5157192"/>
            <a:ext cx="7488832" cy="369332"/>
          </a:xfrm>
          <a:prstGeom prst="rect">
            <a:avLst/>
          </a:prstGeom>
          <a:noFill/>
        </p:spPr>
        <p:txBody>
          <a:bodyPr wrap="square" rtlCol="0">
            <a:spAutoFit/>
          </a:bodyPr>
          <a:lstStyle/>
          <a:p>
            <a:r>
              <a:rPr lang="en-GB" dirty="0"/>
              <a:t>N.B. This act lead to the creation of the LGBT campaigning group Stonewall</a:t>
            </a:r>
          </a:p>
        </p:txBody>
      </p:sp>
      <p:sp>
        <p:nvSpPr>
          <p:cNvPr id="7" name="TextBox 6"/>
          <p:cNvSpPr txBox="1"/>
          <p:nvPr/>
        </p:nvSpPr>
        <p:spPr>
          <a:xfrm>
            <a:off x="5220072" y="5661248"/>
            <a:ext cx="3169544" cy="369332"/>
          </a:xfrm>
          <a:prstGeom prst="rect">
            <a:avLst/>
          </a:prstGeom>
          <a:noFill/>
        </p:spPr>
        <p:txBody>
          <a:bodyPr wrap="square" rtlCol="0">
            <a:spAutoFit/>
          </a:bodyPr>
          <a:lstStyle/>
          <a:p>
            <a:r>
              <a:rPr lang="en-GB" dirty="0">
                <a:hlinkClick r:id="rId2"/>
              </a:rPr>
              <a:t>www.stonewall.org.uk</a:t>
            </a:r>
            <a:r>
              <a:rPr lang="en-GB" dirty="0"/>
              <a:t> </a:t>
            </a:r>
          </a:p>
        </p:txBody>
      </p:sp>
    </p:spTree>
    <p:extLst>
      <p:ext uri="{BB962C8B-B14F-4D97-AF65-F5344CB8AC3E}">
        <p14:creationId xmlns:p14="http://schemas.microsoft.com/office/powerpoint/2010/main" val="3092696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78098"/>
          </a:xfrm>
        </p:spPr>
        <p:txBody>
          <a:bodyPr/>
          <a:lstStyle/>
          <a:p>
            <a:r>
              <a:rPr lang="en-US" b="1" dirty="0"/>
              <a:t>Repeal of Section 28…</a:t>
            </a:r>
          </a:p>
        </p:txBody>
      </p:sp>
      <p:sp>
        <p:nvSpPr>
          <p:cNvPr id="3" name="Content Placeholder 2"/>
          <p:cNvSpPr>
            <a:spLocks noGrp="1"/>
          </p:cNvSpPr>
          <p:nvPr>
            <p:ph sz="quarter" idx="4294967295"/>
          </p:nvPr>
        </p:nvSpPr>
        <p:spPr>
          <a:xfrm>
            <a:off x="611560" y="980728"/>
            <a:ext cx="8075240" cy="1666237"/>
          </a:xfrm>
          <a:prstGeom prst="rect">
            <a:avLst/>
          </a:prstGeom>
        </p:spPr>
        <p:txBody>
          <a:bodyPr/>
          <a:lstStyle/>
          <a:p>
            <a:r>
              <a:rPr lang="en-US" sz="2400" dirty="0"/>
              <a:t>Repealed in 2000 by the Scottish Parliament</a:t>
            </a:r>
          </a:p>
          <a:p>
            <a:r>
              <a:rPr lang="en-US" sz="2400" dirty="0"/>
              <a:t>Repealed by the Local Government Act 2003 for the rest of UK. </a:t>
            </a:r>
          </a:p>
          <a:p>
            <a:endParaRPr lang="en-US" sz="2400" dirty="0"/>
          </a:p>
          <a:p>
            <a:endParaRPr lang="en-US" sz="2400" dirty="0"/>
          </a:p>
        </p:txBody>
      </p:sp>
      <p:sp>
        <p:nvSpPr>
          <p:cNvPr id="4" name="Content Placeholder 3"/>
          <p:cNvSpPr>
            <a:spLocks noGrp="1"/>
          </p:cNvSpPr>
          <p:nvPr>
            <p:ph sz="quarter" idx="4294967295"/>
          </p:nvPr>
        </p:nvSpPr>
        <p:spPr>
          <a:xfrm>
            <a:off x="611560" y="2276872"/>
            <a:ext cx="8183314" cy="2376264"/>
          </a:xfrm>
          <a:prstGeom prst="rect">
            <a:avLst/>
          </a:prstGeom>
        </p:spPr>
        <p:txBody>
          <a:bodyPr>
            <a:noAutofit/>
          </a:bodyPr>
          <a:lstStyle/>
          <a:p>
            <a:r>
              <a:rPr lang="en-US" sz="2400" dirty="0"/>
              <a:t>However, in 2003 the  Local Government Association retained the link between homosexuality and the need to “protect” children from materials deemed “inappropriate” and reinforced the duty for children to learn about “the nature of marriage and its importance for family life and the bringing up of children”</a:t>
            </a:r>
          </a:p>
          <a:p>
            <a:endParaRPr lang="en-US" sz="24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4806423"/>
            <a:ext cx="710809" cy="710809"/>
          </a:xfrm>
          <a:prstGeom prst="rect">
            <a:avLst/>
          </a:prstGeom>
        </p:spPr>
      </p:pic>
      <p:sp>
        <p:nvSpPr>
          <p:cNvPr id="6" name="TextBox 5"/>
          <p:cNvSpPr txBox="1"/>
          <p:nvPr/>
        </p:nvSpPr>
        <p:spPr>
          <a:xfrm>
            <a:off x="1475656" y="4806423"/>
            <a:ext cx="7211144" cy="830997"/>
          </a:xfrm>
          <a:prstGeom prst="rect">
            <a:avLst/>
          </a:prstGeom>
          <a:noFill/>
        </p:spPr>
        <p:txBody>
          <a:bodyPr wrap="square" rtlCol="0">
            <a:spAutoFit/>
          </a:bodyPr>
          <a:lstStyle/>
          <a:p>
            <a:r>
              <a:rPr lang="en-GB" sz="2400" dirty="0"/>
              <a:t>What implications would this have for the teaching of sex education and for safer sex campaigns?</a:t>
            </a:r>
          </a:p>
        </p:txBody>
      </p:sp>
      <p:sp>
        <p:nvSpPr>
          <p:cNvPr id="8" name="TextBox 7"/>
          <p:cNvSpPr txBox="1"/>
          <p:nvPr/>
        </p:nvSpPr>
        <p:spPr>
          <a:xfrm>
            <a:off x="2843808" y="5877272"/>
            <a:ext cx="4752528" cy="830997"/>
          </a:xfrm>
          <a:prstGeom prst="rect">
            <a:avLst/>
          </a:prstGeom>
          <a:noFill/>
        </p:spPr>
        <p:txBody>
          <a:bodyPr wrap="square" rtlCol="0">
            <a:spAutoFit/>
          </a:bodyPr>
          <a:lstStyle/>
          <a:p>
            <a:r>
              <a:rPr lang="en-GB" sz="2400" dirty="0"/>
              <a:t>Discuss in groups and feedback to your tutor</a:t>
            </a:r>
          </a:p>
        </p:txBody>
      </p:sp>
    </p:spTree>
    <p:extLst>
      <p:ext uri="{BB962C8B-B14F-4D97-AF65-F5344CB8AC3E}">
        <p14:creationId xmlns:p14="http://schemas.microsoft.com/office/powerpoint/2010/main" val="304894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6"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392"/>
            <a:ext cx="8229600" cy="1143000"/>
          </a:xfrm>
        </p:spPr>
        <p:txBody>
          <a:bodyPr/>
          <a:lstStyle/>
          <a:p>
            <a:r>
              <a:rPr lang="en-US" b="1" dirty="0"/>
              <a:t>Policy developments</a:t>
            </a:r>
          </a:p>
        </p:txBody>
      </p:sp>
      <p:sp>
        <p:nvSpPr>
          <p:cNvPr id="3" name="Content Placeholder 2"/>
          <p:cNvSpPr>
            <a:spLocks noGrp="1"/>
          </p:cNvSpPr>
          <p:nvPr>
            <p:ph sz="quarter" idx="4294967295"/>
          </p:nvPr>
        </p:nvSpPr>
        <p:spPr>
          <a:xfrm>
            <a:off x="684712" y="1196752"/>
            <a:ext cx="7920880" cy="2016224"/>
          </a:xfrm>
          <a:prstGeom prst="rect">
            <a:avLst/>
          </a:prstGeom>
        </p:spPr>
        <p:txBody>
          <a:bodyPr>
            <a:normAutofit/>
          </a:bodyPr>
          <a:lstStyle/>
          <a:p>
            <a:r>
              <a:rPr lang="en-US" sz="2800" dirty="0"/>
              <a:t>Age of homosexual consent was lowered to 18 years in the Criminal Justice and Public Offences Act 1994</a:t>
            </a:r>
          </a:p>
          <a:p>
            <a:r>
              <a:rPr lang="en-US" sz="2800" dirty="0"/>
              <a:t>Lowered again to 16 by Sexual Offences Act 2000.</a:t>
            </a:r>
          </a:p>
          <a:p>
            <a:pPr marL="0" indent="0">
              <a:buNone/>
            </a:pPr>
            <a:endParaRPr lang="en-US" sz="2800" dirty="0"/>
          </a:p>
          <a:p>
            <a:endParaRPr lang="en-US" sz="2800" dirty="0"/>
          </a:p>
        </p:txBody>
      </p:sp>
      <p:sp>
        <p:nvSpPr>
          <p:cNvPr id="4" name="Content Placeholder 3"/>
          <p:cNvSpPr>
            <a:spLocks noGrp="1"/>
          </p:cNvSpPr>
          <p:nvPr>
            <p:ph sz="quarter" idx="4294967295"/>
          </p:nvPr>
        </p:nvSpPr>
        <p:spPr>
          <a:xfrm>
            <a:off x="395536" y="3224884"/>
            <a:ext cx="6166504" cy="636164"/>
          </a:xfrm>
          <a:prstGeom prst="rect">
            <a:avLst/>
          </a:prstGeom>
        </p:spPr>
        <p:txBody>
          <a:bodyPr/>
          <a:lstStyle/>
          <a:p>
            <a:pPr marL="0" indent="0">
              <a:buNone/>
            </a:pPr>
            <a:r>
              <a:rPr lang="en-US" dirty="0"/>
              <a:t>The Sexual Offences Act 2003</a:t>
            </a:r>
          </a:p>
        </p:txBody>
      </p:sp>
      <p:sp>
        <p:nvSpPr>
          <p:cNvPr id="5" name="TextBox 4"/>
          <p:cNvSpPr txBox="1"/>
          <p:nvPr/>
        </p:nvSpPr>
        <p:spPr>
          <a:xfrm>
            <a:off x="697842" y="4009257"/>
            <a:ext cx="6552728" cy="1384995"/>
          </a:xfrm>
          <a:prstGeom prst="rect">
            <a:avLst/>
          </a:prstGeom>
          <a:noFill/>
        </p:spPr>
        <p:txBody>
          <a:bodyPr wrap="square" rtlCol="0">
            <a:spAutoFit/>
          </a:bodyPr>
          <a:lstStyle/>
          <a:p>
            <a:pPr marL="285750" indent="-285750">
              <a:buFont typeface="Arial" panose="020B0604020202020204" pitchFamily="34" charset="0"/>
              <a:buChar char="•"/>
            </a:pPr>
            <a:r>
              <a:rPr lang="en-US" sz="2800" dirty="0"/>
              <a:t>Removed the acts of  ‘buggery’ and ‘gross indecency’ from UK law</a:t>
            </a:r>
          </a:p>
          <a:p>
            <a:endParaRPr lang="en-GB" sz="2800" dirty="0"/>
          </a:p>
        </p:txBody>
      </p:sp>
      <p:sp>
        <p:nvSpPr>
          <p:cNvPr id="6" name="TextBox 5"/>
          <p:cNvSpPr txBox="1"/>
          <p:nvPr/>
        </p:nvSpPr>
        <p:spPr>
          <a:xfrm>
            <a:off x="1907704" y="5229200"/>
            <a:ext cx="6624736" cy="369332"/>
          </a:xfrm>
          <a:prstGeom prst="rect">
            <a:avLst/>
          </a:prstGeom>
          <a:noFill/>
        </p:spPr>
        <p:txBody>
          <a:bodyPr wrap="square" rtlCol="0">
            <a:spAutoFit/>
          </a:bodyPr>
          <a:lstStyle/>
          <a:p>
            <a:r>
              <a:rPr lang="en-GB" dirty="0"/>
              <a:t>N.B. The act of ‘buggery’ had been on the statute books since 1533</a:t>
            </a:r>
          </a:p>
        </p:txBody>
      </p:sp>
      <p:sp>
        <p:nvSpPr>
          <p:cNvPr id="7" name="TextBox 6"/>
          <p:cNvSpPr txBox="1"/>
          <p:nvPr/>
        </p:nvSpPr>
        <p:spPr>
          <a:xfrm>
            <a:off x="4524234" y="6005867"/>
            <a:ext cx="4550778" cy="369332"/>
          </a:xfrm>
          <a:prstGeom prst="rect">
            <a:avLst/>
          </a:prstGeom>
          <a:noFill/>
        </p:spPr>
        <p:txBody>
          <a:bodyPr wrap="square" rtlCol="0">
            <a:spAutoFit/>
          </a:bodyPr>
          <a:lstStyle/>
          <a:p>
            <a:r>
              <a:rPr lang="en-GB" dirty="0"/>
              <a:t>What is the derivation of the word ‘buggery’?</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1920" y="5907136"/>
            <a:ext cx="566793" cy="566793"/>
          </a:xfrm>
          <a:prstGeom prst="rect">
            <a:avLst/>
          </a:prstGeom>
        </p:spPr>
      </p:pic>
    </p:spTree>
    <p:extLst>
      <p:ext uri="{BB962C8B-B14F-4D97-AF65-F5344CB8AC3E}">
        <p14:creationId xmlns:p14="http://schemas.microsoft.com/office/powerpoint/2010/main" val="1490404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4624"/>
            <a:ext cx="8229600" cy="1143000"/>
          </a:xfrm>
        </p:spPr>
        <p:txBody>
          <a:bodyPr/>
          <a:lstStyle/>
          <a:p>
            <a:r>
              <a:rPr lang="en-US" b="1" dirty="0"/>
              <a:t>Equality Act 2010</a:t>
            </a:r>
          </a:p>
        </p:txBody>
      </p:sp>
      <p:sp>
        <p:nvSpPr>
          <p:cNvPr id="5" name="TextBox 4"/>
          <p:cNvSpPr txBox="1"/>
          <p:nvPr/>
        </p:nvSpPr>
        <p:spPr>
          <a:xfrm>
            <a:off x="539552" y="1268760"/>
            <a:ext cx="8352928"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t>Has sexual orientation as one of the characteristics protected under the Act</a:t>
            </a:r>
          </a:p>
        </p:txBody>
      </p:sp>
      <p:sp>
        <p:nvSpPr>
          <p:cNvPr id="6" name="TextBox 5"/>
          <p:cNvSpPr txBox="1"/>
          <p:nvPr/>
        </p:nvSpPr>
        <p:spPr>
          <a:xfrm>
            <a:off x="539552" y="2420888"/>
            <a:ext cx="8352928" cy="523220"/>
          </a:xfrm>
          <a:prstGeom prst="rect">
            <a:avLst/>
          </a:prstGeom>
          <a:noFill/>
        </p:spPr>
        <p:txBody>
          <a:bodyPr wrap="square" rtlCol="0">
            <a:spAutoFit/>
          </a:bodyPr>
          <a:lstStyle/>
          <a:p>
            <a:r>
              <a:rPr lang="en-GB" sz="2800" dirty="0"/>
              <a:t>The Act provides for;</a:t>
            </a:r>
          </a:p>
        </p:txBody>
      </p:sp>
      <p:sp>
        <p:nvSpPr>
          <p:cNvPr id="7" name="TextBox 6"/>
          <p:cNvSpPr txBox="1"/>
          <p:nvPr/>
        </p:nvSpPr>
        <p:spPr>
          <a:xfrm>
            <a:off x="1619672" y="3068960"/>
            <a:ext cx="6120680" cy="2677656"/>
          </a:xfrm>
          <a:prstGeom prst="rect">
            <a:avLst/>
          </a:prstGeom>
          <a:noFill/>
        </p:spPr>
        <p:txBody>
          <a:bodyPr wrap="square" rtlCol="0">
            <a:spAutoFit/>
          </a:bodyPr>
          <a:lstStyle/>
          <a:p>
            <a:pPr marL="457200" indent="-457200">
              <a:lnSpc>
                <a:spcPct val="200000"/>
              </a:lnSpc>
              <a:buFont typeface="Arial" panose="020B0604020202020204" pitchFamily="34" charset="0"/>
              <a:buChar char="•"/>
            </a:pPr>
            <a:r>
              <a:rPr lang="en-GB" sz="2800" dirty="0"/>
              <a:t>Employment protection</a:t>
            </a:r>
          </a:p>
          <a:p>
            <a:pPr marL="457200" indent="-457200">
              <a:lnSpc>
                <a:spcPct val="200000"/>
              </a:lnSpc>
              <a:buFont typeface="Arial" panose="020B0604020202020204" pitchFamily="34" charset="0"/>
              <a:buChar char="•"/>
            </a:pPr>
            <a:r>
              <a:rPr lang="en-GB" sz="2800" dirty="0"/>
              <a:t>Goods, facilities and services</a:t>
            </a:r>
          </a:p>
          <a:p>
            <a:pPr marL="457200" indent="-457200">
              <a:lnSpc>
                <a:spcPct val="200000"/>
              </a:lnSpc>
              <a:buFont typeface="Arial" panose="020B0604020202020204" pitchFamily="34" charset="0"/>
              <a:buChar char="•"/>
            </a:pPr>
            <a:r>
              <a:rPr lang="en-GB" sz="2800" dirty="0"/>
              <a:t>The Public Sector Equality Duty</a:t>
            </a:r>
          </a:p>
        </p:txBody>
      </p:sp>
    </p:spTree>
    <p:extLst>
      <p:ext uri="{BB962C8B-B14F-4D97-AF65-F5344CB8AC3E}">
        <p14:creationId xmlns:p14="http://schemas.microsoft.com/office/powerpoint/2010/main" val="64929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4624"/>
            <a:ext cx="8229600" cy="1143000"/>
          </a:xfrm>
        </p:spPr>
        <p:txBody>
          <a:bodyPr/>
          <a:lstStyle/>
          <a:p>
            <a:r>
              <a:rPr lang="en-US" b="1" dirty="0"/>
              <a:t>Equality Act 2010</a:t>
            </a:r>
          </a:p>
        </p:txBody>
      </p:sp>
      <p:sp>
        <p:nvSpPr>
          <p:cNvPr id="8" name="Content Placeholder 3"/>
          <p:cNvSpPr>
            <a:spLocks noGrp="1"/>
          </p:cNvSpPr>
          <p:nvPr>
            <p:ph sz="quarter" idx="4294967295"/>
          </p:nvPr>
        </p:nvSpPr>
        <p:spPr>
          <a:xfrm>
            <a:off x="251520" y="1700808"/>
            <a:ext cx="8712968" cy="4248472"/>
          </a:xfrm>
          <a:prstGeom prst="rect">
            <a:avLst/>
          </a:prstGeom>
        </p:spPr>
        <p:txBody>
          <a:bodyPr>
            <a:noAutofit/>
          </a:bodyPr>
          <a:lstStyle/>
          <a:p>
            <a:r>
              <a:rPr lang="en-US" sz="2400" dirty="0"/>
              <a:t>No employer, with very limited exceptions, can treat a lesbian, gay or bisexual employee or applicant differently from a straight employee or applicant simply because of their sexual orientation </a:t>
            </a:r>
          </a:p>
          <a:p>
            <a:r>
              <a:rPr lang="en-US" sz="2400" dirty="0"/>
              <a:t>No </a:t>
            </a:r>
            <a:r>
              <a:rPr lang="en-US" sz="2400" dirty="0" err="1"/>
              <a:t>organisation</a:t>
            </a:r>
            <a:r>
              <a:rPr lang="en-US" sz="2400" dirty="0"/>
              <a:t> delivering a service can refuse to deliver it or give a poorer quality service to a customer simply because of their sexual orientation </a:t>
            </a:r>
          </a:p>
          <a:p>
            <a:r>
              <a:rPr lang="en-US" sz="2400" dirty="0"/>
              <a:t>Any </a:t>
            </a:r>
            <a:r>
              <a:rPr lang="en-US" sz="2400" dirty="0" err="1"/>
              <a:t>organisation</a:t>
            </a:r>
            <a:r>
              <a:rPr lang="en-US" sz="2400" dirty="0"/>
              <a:t> delivering a public service (such as NHS healthcare), including businesses contracted out to deliver a public service, must consider the needs of different groups who might use that service and commit themselves to tackling inequality </a:t>
            </a:r>
          </a:p>
          <a:p>
            <a:endParaRPr lang="en-US" sz="2400" dirty="0"/>
          </a:p>
        </p:txBody>
      </p:sp>
      <p:sp>
        <p:nvSpPr>
          <p:cNvPr id="3" name="TextBox 2"/>
          <p:cNvSpPr txBox="1"/>
          <p:nvPr/>
        </p:nvSpPr>
        <p:spPr>
          <a:xfrm>
            <a:off x="251520" y="1167135"/>
            <a:ext cx="4176464" cy="461665"/>
          </a:xfrm>
          <a:prstGeom prst="rect">
            <a:avLst/>
          </a:prstGeom>
          <a:noFill/>
        </p:spPr>
        <p:txBody>
          <a:bodyPr wrap="square" rtlCol="0">
            <a:spAutoFit/>
          </a:bodyPr>
          <a:lstStyle/>
          <a:p>
            <a:r>
              <a:rPr lang="en-US" sz="2400" b="1" dirty="0"/>
              <a:t>These protections mean that: </a:t>
            </a:r>
          </a:p>
        </p:txBody>
      </p:sp>
    </p:spTree>
    <p:extLst>
      <p:ext uri="{BB962C8B-B14F-4D97-AF65-F5344CB8AC3E}">
        <p14:creationId xmlns:p14="http://schemas.microsoft.com/office/powerpoint/2010/main" val="1801970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008112"/>
          </a:xfrm>
        </p:spPr>
        <p:txBody>
          <a:bodyPr/>
          <a:lstStyle/>
          <a:p>
            <a:r>
              <a:rPr lang="en-US" b="1" dirty="0"/>
              <a:t>Civil Partnership Act 2004</a:t>
            </a:r>
          </a:p>
        </p:txBody>
      </p:sp>
      <p:sp>
        <p:nvSpPr>
          <p:cNvPr id="3" name="TextBox 2"/>
          <p:cNvSpPr txBox="1"/>
          <p:nvPr/>
        </p:nvSpPr>
        <p:spPr>
          <a:xfrm>
            <a:off x="432876" y="1884888"/>
            <a:ext cx="8424936" cy="3877985"/>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GB" sz="2400" dirty="0"/>
              <a:t>Same-sex couples who register as civil partners or who marry have mostly the same employment rights as married opposite-sex couples. </a:t>
            </a:r>
          </a:p>
          <a:p>
            <a:pPr marL="342900" indent="-342900">
              <a:spcBef>
                <a:spcPts val="600"/>
              </a:spcBef>
              <a:spcAft>
                <a:spcPts val="600"/>
              </a:spcAft>
              <a:buFont typeface="Arial" panose="020B0604020202020204" pitchFamily="34" charset="0"/>
              <a:buChar char="•"/>
            </a:pPr>
            <a:r>
              <a:rPr lang="en-GB" sz="2400" dirty="0"/>
              <a:t>The Equality Act protects employees who are in a civil partnership or marriage against discrimination. </a:t>
            </a:r>
          </a:p>
          <a:p>
            <a:pPr marL="342900" indent="-342900">
              <a:spcBef>
                <a:spcPts val="600"/>
              </a:spcBef>
              <a:spcAft>
                <a:spcPts val="600"/>
              </a:spcAft>
              <a:buFont typeface="Arial" panose="020B0604020202020204" pitchFamily="34" charset="0"/>
              <a:buChar char="•"/>
            </a:pPr>
            <a:r>
              <a:rPr lang="en-GB" sz="2400" dirty="0"/>
              <a:t>The Equality Act also gives protection from discrimination because of an employee's sexual orientation. </a:t>
            </a:r>
          </a:p>
          <a:p>
            <a:pPr marL="342900" indent="-342900">
              <a:spcBef>
                <a:spcPts val="600"/>
              </a:spcBef>
              <a:spcAft>
                <a:spcPts val="600"/>
              </a:spcAft>
              <a:buFont typeface="Arial" panose="020B0604020202020204" pitchFamily="34" charset="0"/>
              <a:buChar char="•"/>
            </a:pPr>
            <a:r>
              <a:rPr lang="en-GB" sz="2400" dirty="0"/>
              <a:t>Recruitment and selection policies must not discriminate on the grounds of civil partnerships, marriage or sexual orientation.</a:t>
            </a:r>
          </a:p>
        </p:txBody>
      </p:sp>
      <p:sp>
        <p:nvSpPr>
          <p:cNvPr id="4" name="TextBox 3"/>
          <p:cNvSpPr txBox="1"/>
          <p:nvPr/>
        </p:nvSpPr>
        <p:spPr>
          <a:xfrm>
            <a:off x="411528" y="1124744"/>
            <a:ext cx="4032448" cy="646331"/>
          </a:xfrm>
          <a:prstGeom prst="rect">
            <a:avLst/>
          </a:prstGeom>
          <a:noFill/>
        </p:spPr>
        <p:txBody>
          <a:bodyPr wrap="square" rtlCol="0">
            <a:spAutoFit/>
          </a:bodyPr>
          <a:lstStyle/>
          <a:p>
            <a:r>
              <a:rPr lang="en-GB" sz="3600" b="1" dirty="0"/>
              <a:t>Key points</a:t>
            </a:r>
          </a:p>
        </p:txBody>
      </p:sp>
    </p:spTree>
    <p:extLst>
      <p:ext uri="{BB962C8B-B14F-4D97-AF65-F5344CB8AC3E}">
        <p14:creationId xmlns:p14="http://schemas.microsoft.com/office/powerpoint/2010/main" val="1858509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67544" y="188640"/>
            <a:ext cx="8229600" cy="778098"/>
          </a:xfrm>
        </p:spPr>
        <p:txBody>
          <a:bodyPr>
            <a:normAutofit/>
          </a:bodyPr>
          <a:lstStyle/>
          <a:p>
            <a:r>
              <a:rPr lang="en-US" sz="3600" b="1" dirty="0"/>
              <a:t>Civil Partnership compared to marriage</a:t>
            </a:r>
          </a:p>
        </p:txBody>
      </p:sp>
      <p:sp>
        <p:nvSpPr>
          <p:cNvPr id="6" name="Content Placeholder 5"/>
          <p:cNvSpPr>
            <a:spLocks noGrp="1"/>
          </p:cNvSpPr>
          <p:nvPr>
            <p:ph sz="quarter" idx="4294967295"/>
          </p:nvPr>
        </p:nvSpPr>
        <p:spPr>
          <a:xfrm>
            <a:off x="611560" y="1124744"/>
            <a:ext cx="7848872" cy="3493008"/>
          </a:xfrm>
          <a:prstGeom prst="rect">
            <a:avLst/>
          </a:prstGeom>
        </p:spPr>
        <p:txBody>
          <a:bodyPr>
            <a:noAutofit/>
          </a:bodyPr>
          <a:lstStyle/>
          <a:p>
            <a:r>
              <a:rPr lang="en-US" sz="2800" dirty="0"/>
              <a:t>Same property rights </a:t>
            </a:r>
          </a:p>
          <a:p>
            <a:r>
              <a:rPr lang="en-US" sz="2800" dirty="0"/>
              <a:t>Same exemption on inheritance tax </a:t>
            </a:r>
          </a:p>
          <a:p>
            <a:r>
              <a:rPr lang="en-US" sz="2800" dirty="0"/>
              <a:t>Ability to get parental responsibility for a partner's children as well as responsibility for reasonable maintenance of one's partner and their children</a:t>
            </a:r>
          </a:p>
          <a:p>
            <a:r>
              <a:rPr lang="en-US" sz="2800" dirty="0"/>
              <a:t>Tenancy rights </a:t>
            </a:r>
          </a:p>
          <a:p>
            <a:r>
              <a:rPr lang="en-US" sz="2800" dirty="0"/>
              <a:t>Next of kin rights in hospitals (e.g. consent for operations)</a:t>
            </a:r>
          </a:p>
          <a:p>
            <a:r>
              <a:rPr lang="en-US" sz="2800" dirty="0"/>
              <a:t>Formal process for dissolving partnerships akin to divorce</a:t>
            </a:r>
            <a:endParaRPr lang="en-GB" sz="2800" dirty="0"/>
          </a:p>
          <a:p>
            <a:endParaRPr lang="en-US" sz="2800" dirty="0"/>
          </a:p>
        </p:txBody>
      </p:sp>
    </p:spTree>
    <p:extLst>
      <p:ext uri="{BB962C8B-B14F-4D97-AF65-F5344CB8AC3E}">
        <p14:creationId xmlns:p14="http://schemas.microsoft.com/office/powerpoint/2010/main" val="238218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67544" y="188640"/>
            <a:ext cx="8229600" cy="778098"/>
          </a:xfrm>
        </p:spPr>
        <p:txBody>
          <a:bodyPr>
            <a:normAutofit/>
          </a:bodyPr>
          <a:lstStyle/>
          <a:p>
            <a:r>
              <a:rPr lang="en-US" sz="3600" b="1" dirty="0"/>
              <a:t>Civil Partnership compared to marriage</a:t>
            </a:r>
          </a:p>
        </p:txBody>
      </p:sp>
      <p:sp>
        <p:nvSpPr>
          <p:cNvPr id="7" name="Content Placeholder 6"/>
          <p:cNvSpPr>
            <a:spLocks noGrp="1"/>
          </p:cNvSpPr>
          <p:nvPr>
            <p:ph sz="quarter" idx="4294967295"/>
          </p:nvPr>
        </p:nvSpPr>
        <p:spPr>
          <a:xfrm>
            <a:off x="323528" y="1484784"/>
            <a:ext cx="8136904" cy="3493008"/>
          </a:xfrm>
          <a:prstGeom prst="rect">
            <a:avLst/>
          </a:prstGeom>
        </p:spPr>
        <p:txBody>
          <a:bodyPr>
            <a:noAutofit/>
          </a:bodyPr>
          <a:lstStyle/>
          <a:p>
            <a:r>
              <a:rPr lang="en-US" sz="2800" dirty="0"/>
              <a:t>Cultural acceptability</a:t>
            </a:r>
          </a:p>
          <a:p>
            <a:r>
              <a:rPr lang="en-US" sz="2800" dirty="0"/>
              <a:t>Religious ceremonies</a:t>
            </a:r>
          </a:p>
          <a:p>
            <a:r>
              <a:rPr lang="en-US" sz="2800" dirty="0"/>
              <a:t>Restricted pension rights</a:t>
            </a:r>
          </a:p>
          <a:p>
            <a:r>
              <a:rPr lang="en-US" sz="2800" dirty="0"/>
              <a:t>Recognition abroad/ living oversees</a:t>
            </a:r>
          </a:p>
          <a:p>
            <a:r>
              <a:rPr lang="en-US" sz="2800" dirty="0"/>
              <a:t>Different rules about adultery and consummation </a:t>
            </a:r>
          </a:p>
          <a:p>
            <a:r>
              <a:rPr lang="en-US" sz="2800" dirty="0"/>
              <a:t>Full life insurance recognition for partner</a:t>
            </a:r>
          </a:p>
          <a:p>
            <a:endParaRPr lang="en-US" sz="2800" dirty="0"/>
          </a:p>
          <a:p>
            <a:endParaRPr lang="en-US" sz="2800" dirty="0"/>
          </a:p>
          <a:p>
            <a:endParaRPr lang="en-US" sz="2800" dirty="0"/>
          </a:p>
          <a:p>
            <a:endParaRPr lang="en-US" sz="2800" dirty="0"/>
          </a:p>
        </p:txBody>
      </p:sp>
    </p:spTree>
    <p:extLst>
      <p:ext uri="{BB962C8B-B14F-4D97-AF65-F5344CB8AC3E}">
        <p14:creationId xmlns:p14="http://schemas.microsoft.com/office/powerpoint/2010/main" val="20316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67544" y="188640"/>
            <a:ext cx="8229600" cy="778098"/>
          </a:xfrm>
        </p:spPr>
        <p:txBody>
          <a:bodyPr>
            <a:normAutofit/>
          </a:bodyPr>
          <a:lstStyle/>
          <a:p>
            <a:r>
              <a:rPr lang="en-US" sz="3600" b="1" dirty="0"/>
              <a:t>Civil Partnership compared to marriage</a:t>
            </a:r>
          </a:p>
        </p:txBody>
      </p:sp>
      <p:sp>
        <p:nvSpPr>
          <p:cNvPr id="7" name="Content Placeholder 6"/>
          <p:cNvSpPr>
            <a:spLocks noGrp="1"/>
          </p:cNvSpPr>
          <p:nvPr>
            <p:ph sz="quarter" idx="4294967295"/>
          </p:nvPr>
        </p:nvSpPr>
        <p:spPr>
          <a:xfrm>
            <a:off x="179512" y="1736192"/>
            <a:ext cx="8712968" cy="3493008"/>
          </a:xfrm>
          <a:prstGeom prst="rect">
            <a:avLst/>
          </a:prstGeom>
        </p:spPr>
        <p:txBody>
          <a:bodyPr>
            <a:noAutofit/>
          </a:bodyPr>
          <a:lstStyle/>
          <a:p>
            <a:r>
              <a:rPr lang="en-US" sz="2800" dirty="0"/>
              <a:t>Official forms such as the UK Census still required a declaration of marital status.</a:t>
            </a:r>
          </a:p>
          <a:p>
            <a:pPr lvl="1"/>
            <a:r>
              <a:rPr lang="en-US" dirty="0"/>
              <a:t>This often means that civilly partnered people were forced to state their sexuality, ticking a separate box that says 'civil partnership' rather than 'marriage’.</a:t>
            </a:r>
          </a:p>
          <a:p>
            <a:r>
              <a:rPr lang="en-US" sz="2800" dirty="0"/>
              <a:t>Heterosexuals were not permitted to have a civil partnership</a:t>
            </a:r>
          </a:p>
          <a:p>
            <a:r>
              <a:rPr lang="en-US" sz="2800" dirty="0"/>
              <a:t>Not the same as marriage and therefore can be considered discriminatory</a:t>
            </a:r>
          </a:p>
          <a:p>
            <a:pPr marL="0" indent="0">
              <a:buNone/>
            </a:pPr>
            <a:endParaRPr lang="en-US" sz="2800" dirty="0"/>
          </a:p>
          <a:p>
            <a:endParaRPr lang="en-US" sz="2800" dirty="0"/>
          </a:p>
          <a:p>
            <a:endParaRPr lang="en-US" sz="2800" dirty="0"/>
          </a:p>
          <a:p>
            <a:endParaRPr lang="en-US" sz="2800" dirty="0"/>
          </a:p>
        </p:txBody>
      </p:sp>
      <p:sp>
        <p:nvSpPr>
          <p:cNvPr id="2" name="TextBox 1"/>
          <p:cNvSpPr txBox="1"/>
          <p:nvPr/>
        </p:nvSpPr>
        <p:spPr>
          <a:xfrm>
            <a:off x="323528" y="908720"/>
            <a:ext cx="3744416" cy="584775"/>
          </a:xfrm>
          <a:prstGeom prst="rect">
            <a:avLst/>
          </a:prstGeom>
          <a:noFill/>
        </p:spPr>
        <p:txBody>
          <a:bodyPr wrap="square" rtlCol="0">
            <a:spAutoFit/>
          </a:bodyPr>
          <a:lstStyle/>
          <a:p>
            <a:r>
              <a:rPr lang="en-GB" sz="3200" b="1" dirty="0"/>
              <a:t>But…..</a:t>
            </a:r>
          </a:p>
        </p:txBody>
      </p:sp>
    </p:spTree>
    <p:extLst>
      <p:ext uri="{BB962C8B-B14F-4D97-AF65-F5344CB8AC3E}">
        <p14:creationId xmlns:p14="http://schemas.microsoft.com/office/powerpoint/2010/main" val="2357989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50106"/>
          </a:xfrm>
        </p:spPr>
        <p:txBody>
          <a:bodyPr>
            <a:normAutofit fontScale="90000"/>
          </a:bodyPr>
          <a:lstStyle/>
          <a:p>
            <a:r>
              <a:rPr lang="en-US" b="1" dirty="0"/>
              <a:t>Marriage (Same Sex Couples) Act 2013</a:t>
            </a:r>
          </a:p>
        </p:txBody>
      </p:sp>
      <p:sp>
        <p:nvSpPr>
          <p:cNvPr id="3" name="Content Placeholder 2"/>
          <p:cNvSpPr>
            <a:spLocks noGrp="1"/>
          </p:cNvSpPr>
          <p:nvPr>
            <p:ph sz="quarter" idx="4294967295"/>
          </p:nvPr>
        </p:nvSpPr>
        <p:spPr>
          <a:xfrm>
            <a:off x="251520" y="1052736"/>
            <a:ext cx="6768752" cy="648072"/>
          </a:xfrm>
          <a:prstGeom prst="rect">
            <a:avLst/>
          </a:prstGeom>
        </p:spPr>
        <p:txBody>
          <a:bodyPr/>
          <a:lstStyle/>
          <a:p>
            <a:pPr marL="0" indent="0">
              <a:buNone/>
            </a:pPr>
            <a:r>
              <a:rPr lang="en-US" dirty="0"/>
              <a:t>Came into force on 13th March 2014</a:t>
            </a:r>
          </a:p>
          <a:p>
            <a:endParaRPr lang="en-US" dirty="0"/>
          </a:p>
          <a:p>
            <a:endParaRPr lang="en-US" dirty="0"/>
          </a:p>
        </p:txBody>
      </p:sp>
      <p:sp>
        <p:nvSpPr>
          <p:cNvPr id="6" name="TextBox 5"/>
          <p:cNvSpPr txBox="1"/>
          <p:nvPr/>
        </p:nvSpPr>
        <p:spPr>
          <a:xfrm>
            <a:off x="467544" y="1772816"/>
            <a:ext cx="8424936" cy="4154984"/>
          </a:xfrm>
          <a:prstGeom prst="rect">
            <a:avLst/>
          </a:prstGeom>
          <a:noFill/>
        </p:spPr>
        <p:txBody>
          <a:bodyPr wrap="square" rtlCol="0">
            <a:spAutoFit/>
          </a:bodyPr>
          <a:lstStyle/>
          <a:p>
            <a:pPr marL="342900" indent="-342900">
              <a:buFont typeface="Arial" panose="020B0604020202020204" pitchFamily="34" charset="0"/>
              <a:buChar char="•"/>
            </a:pPr>
            <a:r>
              <a:rPr lang="en-GB" sz="2400" dirty="0"/>
              <a:t>enables same sex couples to marry in civil ceremonies;</a:t>
            </a:r>
          </a:p>
          <a:p>
            <a:pPr marL="342900" indent="-342900">
              <a:buFont typeface="Arial" panose="020B0604020202020204" pitchFamily="34" charset="0"/>
              <a:buChar char="•"/>
            </a:pPr>
            <a:r>
              <a:rPr lang="en-GB" sz="2400" dirty="0"/>
              <a:t>ensures those religious organisations which wish to do so can opt in to marry</a:t>
            </a:r>
          </a:p>
          <a:p>
            <a:pPr marL="342900" indent="-342900">
              <a:buFont typeface="Arial" panose="020B0604020202020204" pitchFamily="34" charset="0"/>
              <a:buChar char="•"/>
            </a:pPr>
            <a:r>
              <a:rPr lang="en-GB" sz="2400" dirty="0"/>
              <a:t>same sex couples according to their rites;</a:t>
            </a:r>
          </a:p>
          <a:p>
            <a:pPr marL="342900" indent="-342900">
              <a:buFont typeface="Arial" panose="020B0604020202020204" pitchFamily="34" charset="0"/>
              <a:buChar char="•"/>
            </a:pPr>
            <a:r>
              <a:rPr lang="en-GB" sz="2400" dirty="0"/>
              <a:t>protects religious organisations and their representatives from successful legal</a:t>
            </a:r>
          </a:p>
          <a:p>
            <a:pPr marL="342900" indent="-342900">
              <a:buFont typeface="Arial" panose="020B0604020202020204" pitchFamily="34" charset="0"/>
              <a:buChar char="•"/>
            </a:pPr>
            <a:r>
              <a:rPr lang="en-GB" sz="2400" dirty="0"/>
              <a:t>challenge if they do not wish to marry same sex couples;</a:t>
            </a:r>
          </a:p>
          <a:p>
            <a:pPr marL="342900" indent="-342900">
              <a:buFont typeface="Arial" panose="020B0604020202020204" pitchFamily="34" charset="0"/>
              <a:buChar char="•"/>
            </a:pPr>
            <a:r>
              <a:rPr lang="en-GB" sz="2400" dirty="0"/>
              <a:t>enables civil partners to convert their partnership to a marriage, if they wish; and</a:t>
            </a:r>
          </a:p>
          <a:p>
            <a:pPr marL="342900" indent="-342900">
              <a:buFont typeface="Arial" panose="020B0604020202020204" pitchFamily="34" charset="0"/>
              <a:buChar char="•"/>
            </a:pPr>
            <a:r>
              <a:rPr lang="en-GB" sz="2400" dirty="0"/>
              <a:t>enables individuals to change their legal gender without having to end their marriage.</a:t>
            </a:r>
          </a:p>
        </p:txBody>
      </p:sp>
    </p:spTree>
    <p:extLst>
      <p:ext uri="{BB962C8B-B14F-4D97-AF65-F5344CB8AC3E}">
        <p14:creationId xmlns:p14="http://schemas.microsoft.com/office/powerpoint/2010/main" val="134619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fontScale="90000"/>
          </a:bodyPr>
          <a:lstStyle/>
          <a:p>
            <a:r>
              <a:rPr lang="en-GB" b="1" dirty="0"/>
              <a:t>Civil Partnerships, Marriages and Deaths (Registration Etc.) Act 2019</a:t>
            </a:r>
            <a:endParaRPr lang="en-US" b="1" dirty="0"/>
          </a:p>
        </p:txBody>
      </p:sp>
      <p:sp>
        <p:nvSpPr>
          <p:cNvPr id="6" name="TextBox 5"/>
          <p:cNvSpPr txBox="1"/>
          <p:nvPr/>
        </p:nvSpPr>
        <p:spPr>
          <a:xfrm>
            <a:off x="457200" y="1556792"/>
            <a:ext cx="8424936" cy="4616648"/>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GB" sz="2400" dirty="0"/>
              <a:t>The Marriage (Same Sex Couples) Act 2013 created an unusual situation where same sex couples could choose between marriage or civil partnership, but heterosexual couples could only choose marriage</a:t>
            </a:r>
          </a:p>
          <a:p>
            <a:pPr marL="342900" indent="-342900">
              <a:spcBef>
                <a:spcPts val="600"/>
              </a:spcBef>
              <a:spcAft>
                <a:spcPts val="600"/>
              </a:spcAft>
              <a:buFont typeface="Arial" panose="020B0604020202020204" pitchFamily="34" charset="0"/>
              <a:buChar char="•"/>
            </a:pPr>
            <a:r>
              <a:rPr lang="en-GB" sz="2400" dirty="0"/>
              <a:t>Steinfeld and </a:t>
            </a:r>
            <a:r>
              <a:rPr lang="en-GB" sz="2400" dirty="0" err="1"/>
              <a:t>Keidan</a:t>
            </a:r>
            <a:r>
              <a:rPr lang="en-GB" sz="2400" dirty="0"/>
              <a:t> were an opposite sex couple who felt that the bar on opposite sex civil partnerships were discriminatory. </a:t>
            </a:r>
          </a:p>
          <a:p>
            <a:pPr marL="342900" indent="-342900">
              <a:spcBef>
                <a:spcPts val="600"/>
              </a:spcBef>
              <a:spcAft>
                <a:spcPts val="600"/>
              </a:spcAft>
              <a:buFont typeface="Arial" panose="020B0604020202020204" pitchFamily="34" charset="0"/>
              <a:buChar char="•"/>
            </a:pPr>
            <a:r>
              <a:rPr lang="en-GB" sz="2400" dirty="0"/>
              <a:t>They felt that for those for ‘whom marriage is simply not an available alternative’ due to their fundamental disagreement with its patriarchal origins, they have no way of obtaining state recognition for their relationship.</a:t>
            </a:r>
          </a:p>
          <a:p>
            <a:pPr marL="342900" indent="-342900">
              <a:spcBef>
                <a:spcPts val="600"/>
              </a:spcBef>
              <a:spcAft>
                <a:spcPts val="600"/>
              </a:spcAft>
              <a:buFont typeface="Arial" panose="020B0604020202020204" pitchFamily="34" charset="0"/>
              <a:buChar char="•"/>
            </a:pPr>
            <a:endParaRPr lang="en-GB" sz="2400" dirty="0"/>
          </a:p>
        </p:txBody>
      </p:sp>
      <p:sp>
        <p:nvSpPr>
          <p:cNvPr id="4" name="TextBox 3">
            <a:extLst>
              <a:ext uri="{FF2B5EF4-FFF2-40B4-BE49-F238E27FC236}">
                <a16:creationId xmlns:a16="http://schemas.microsoft.com/office/drawing/2014/main" id="{DAFD0CE7-F32D-40C1-A660-EF1F95DB5DA0}"/>
              </a:ext>
            </a:extLst>
          </p:cNvPr>
          <p:cNvSpPr txBox="1"/>
          <p:nvPr/>
        </p:nvSpPr>
        <p:spPr>
          <a:xfrm>
            <a:off x="6006988" y="5949280"/>
            <a:ext cx="2376264" cy="369332"/>
          </a:xfrm>
          <a:prstGeom prst="rect">
            <a:avLst/>
          </a:prstGeom>
          <a:noFill/>
        </p:spPr>
        <p:txBody>
          <a:bodyPr wrap="square" rtlCol="0">
            <a:spAutoFit/>
          </a:bodyPr>
          <a:lstStyle/>
          <a:p>
            <a:pPr algn="r"/>
            <a:r>
              <a:rPr lang="en-GB" dirty="0"/>
              <a:t>(</a:t>
            </a:r>
            <a:r>
              <a:rPr lang="en-GB" dirty="0" err="1"/>
              <a:t>Biney</a:t>
            </a:r>
            <a:r>
              <a:rPr lang="en-GB" dirty="0"/>
              <a:t>, 2019)</a:t>
            </a:r>
          </a:p>
        </p:txBody>
      </p:sp>
    </p:spTree>
    <p:extLst>
      <p:ext uri="{BB962C8B-B14F-4D97-AF65-F5344CB8AC3E}">
        <p14:creationId xmlns:p14="http://schemas.microsoft.com/office/powerpoint/2010/main" val="16899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50106"/>
          </a:xfrm>
        </p:spPr>
        <p:txBody>
          <a:bodyPr>
            <a:normAutofit fontScale="90000"/>
          </a:bodyPr>
          <a:lstStyle/>
          <a:p>
            <a:r>
              <a:rPr lang="en-GB" b="1" dirty="0"/>
              <a:t>Civil Partnerships, Marriages and Deaths (Registration Etc.) Act 2019</a:t>
            </a:r>
            <a:endParaRPr lang="en-US" b="1" dirty="0"/>
          </a:p>
        </p:txBody>
      </p:sp>
      <p:sp>
        <p:nvSpPr>
          <p:cNvPr id="6" name="TextBox 5"/>
          <p:cNvSpPr txBox="1"/>
          <p:nvPr/>
        </p:nvSpPr>
        <p:spPr>
          <a:xfrm>
            <a:off x="359532" y="1700808"/>
            <a:ext cx="8424936" cy="4093428"/>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GB" sz="2400" dirty="0"/>
              <a:t>They challenged the law on the basis that it was discriminatory under Article 8 (right to family life) of the European Convention on Human Rights when considered alongside article 14 (prohibition of discrimination). </a:t>
            </a:r>
          </a:p>
          <a:p>
            <a:pPr marL="342900" indent="-342900">
              <a:spcBef>
                <a:spcPts val="600"/>
              </a:spcBef>
              <a:spcAft>
                <a:spcPts val="600"/>
              </a:spcAft>
              <a:buFont typeface="Arial" panose="020B0604020202020204" pitchFamily="34" charset="0"/>
              <a:buChar char="•"/>
            </a:pPr>
            <a:r>
              <a:rPr lang="en-GB" sz="2400" dirty="0"/>
              <a:t>Their case went all the way to the Supreme Court and in June 2018, the judges unanimously agreed that the ban was in fact discriminatory. </a:t>
            </a:r>
          </a:p>
          <a:p>
            <a:pPr marL="342900" indent="-342900">
              <a:spcBef>
                <a:spcPts val="600"/>
              </a:spcBef>
              <a:spcAft>
                <a:spcPts val="600"/>
              </a:spcAft>
              <a:buFont typeface="Arial" panose="020B0604020202020204" pitchFamily="34" charset="0"/>
              <a:buChar char="•"/>
            </a:pPr>
            <a:r>
              <a:rPr lang="en-GB" sz="2400" dirty="0"/>
              <a:t>The Civil Partnerships, Marriages and Deaths (Registration Etc.) Act 2019 changed the law and allowed opposite sex couples to have Civil Partnerships.</a:t>
            </a:r>
          </a:p>
        </p:txBody>
      </p:sp>
      <p:sp>
        <p:nvSpPr>
          <p:cNvPr id="4" name="TextBox 3">
            <a:extLst>
              <a:ext uri="{FF2B5EF4-FFF2-40B4-BE49-F238E27FC236}">
                <a16:creationId xmlns:a16="http://schemas.microsoft.com/office/drawing/2014/main" id="{4965C3F4-EEDD-4AA3-AEAE-C00852BF92B4}"/>
              </a:ext>
            </a:extLst>
          </p:cNvPr>
          <p:cNvSpPr txBox="1"/>
          <p:nvPr/>
        </p:nvSpPr>
        <p:spPr>
          <a:xfrm>
            <a:off x="6006988" y="5949280"/>
            <a:ext cx="2376264" cy="369332"/>
          </a:xfrm>
          <a:prstGeom prst="rect">
            <a:avLst/>
          </a:prstGeom>
          <a:noFill/>
        </p:spPr>
        <p:txBody>
          <a:bodyPr wrap="square" rtlCol="0">
            <a:spAutoFit/>
          </a:bodyPr>
          <a:lstStyle/>
          <a:p>
            <a:pPr algn="r"/>
            <a:r>
              <a:rPr lang="en-GB" dirty="0"/>
              <a:t>(</a:t>
            </a:r>
            <a:r>
              <a:rPr lang="en-GB" dirty="0" err="1"/>
              <a:t>Biney</a:t>
            </a:r>
            <a:r>
              <a:rPr lang="en-GB" dirty="0"/>
              <a:t>, 2019)</a:t>
            </a:r>
          </a:p>
        </p:txBody>
      </p:sp>
    </p:spTree>
    <p:extLst>
      <p:ext uri="{BB962C8B-B14F-4D97-AF65-F5344CB8AC3E}">
        <p14:creationId xmlns:p14="http://schemas.microsoft.com/office/powerpoint/2010/main" val="95391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792088"/>
          </a:xfrm>
        </p:spPr>
        <p:txBody>
          <a:bodyPr/>
          <a:lstStyle/>
          <a:p>
            <a:r>
              <a:rPr lang="en-US" dirty="0"/>
              <a:t>Opposition</a:t>
            </a:r>
          </a:p>
        </p:txBody>
      </p:sp>
      <p:sp>
        <p:nvSpPr>
          <p:cNvPr id="3" name="Content Placeholder 2"/>
          <p:cNvSpPr>
            <a:spLocks noGrp="1"/>
          </p:cNvSpPr>
          <p:nvPr>
            <p:ph sz="quarter" idx="4294967295"/>
          </p:nvPr>
        </p:nvSpPr>
        <p:spPr>
          <a:xfrm>
            <a:off x="539552" y="1628800"/>
            <a:ext cx="8208912" cy="1512168"/>
          </a:xfrm>
          <a:prstGeom prst="rect">
            <a:avLst/>
          </a:prstGeom>
        </p:spPr>
        <p:txBody>
          <a:bodyPr>
            <a:normAutofit/>
          </a:bodyPr>
          <a:lstStyle/>
          <a:p>
            <a:r>
              <a:rPr lang="en-US" sz="2400" dirty="0"/>
              <a:t>The Coalition for Marriage, (C4M) is a Christian campaign group which opposes UK government proposals to allow same-sex couples to marry. </a:t>
            </a:r>
          </a:p>
        </p:txBody>
      </p:sp>
      <p:sp>
        <p:nvSpPr>
          <p:cNvPr id="4" name="Content Placeholder 3"/>
          <p:cNvSpPr>
            <a:spLocks noGrp="1"/>
          </p:cNvSpPr>
          <p:nvPr>
            <p:ph sz="quarter" idx="4294967295"/>
          </p:nvPr>
        </p:nvSpPr>
        <p:spPr>
          <a:xfrm>
            <a:off x="504072" y="2852936"/>
            <a:ext cx="8532424" cy="864096"/>
          </a:xfrm>
          <a:prstGeom prst="rect">
            <a:avLst/>
          </a:prstGeom>
        </p:spPr>
        <p:txBody>
          <a:bodyPr>
            <a:normAutofit/>
          </a:bodyPr>
          <a:lstStyle/>
          <a:p>
            <a:r>
              <a:rPr lang="en-US" sz="2400" dirty="0"/>
              <a:t>People signing the petition against the Act did so with the words:</a:t>
            </a:r>
          </a:p>
        </p:txBody>
      </p:sp>
      <p:sp>
        <p:nvSpPr>
          <p:cNvPr id="5" name="TextBox 4"/>
          <p:cNvSpPr txBox="1"/>
          <p:nvPr/>
        </p:nvSpPr>
        <p:spPr>
          <a:xfrm>
            <a:off x="395536" y="1052736"/>
            <a:ext cx="7704856" cy="523220"/>
          </a:xfrm>
          <a:prstGeom prst="rect">
            <a:avLst/>
          </a:prstGeom>
          <a:noFill/>
        </p:spPr>
        <p:txBody>
          <a:bodyPr wrap="square" rtlCol="0">
            <a:spAutoFit/>
          </a:bodyPr>
          <a:lstStyle/>
          <a:p>
            <a:r>
              <a:rPr lang="en-GB" sz="2800" dirty="0"/>
              <a:t>Many are opposed to these changes, for example;</a:t>
            </a:r>
          </a:p>
        </p:txBody>
      </p:sp>
      <p:sp>
        <p:nvSpPr>
          <p:cNvPr id="6" name="TextBox 5"/>
          <p:cNvSpPr txBox="1"/>
          <p:nvPr/>
        </p:nvSpPr>
        <p:spPr>
          <a:xfrm>
            <a:off x="995861" y="3789040"/>
            <a:ext cx="7848872" cy="2308324"/>
          </a:xfrm>
          <a:prstGeom prst="rect">
            <a:avLst/>
          </a:prstGeom>
          <a:noFill/>
        </p:spPr>
        <p:txBody>
          <a:bodyPr wrap="square" rtlCol="0">
            <a:spAutoFit/>
          </a:bodyPr>
          <a:lstStyle/>
          <a:p>
            <a:pPr algn="ctr"/>
            <a:r>
              <a:rPr lang="en-US" sz="2400" dirty="0"/>
              <a:t>“I support the legal definition of marriage which is the voluntary union for life of one man and one woman to the exclusion of all others. I oppose any attempt to redefine it”.</a:t>
            </a:r>
          </a:p>
          <a:p>
            <a:pPr algn="ctr"/>
            <a:r>
              <a:rPr lang="en-US" sz="2400" dirty="0"/>
              <a:t>“I believe it will undermine the institution of marriage and the stability it brings to society”</a:t>
            </a:r>
          </a:p>
          <a:p>
            <a:pPr marL="285750" indent="-285750" algn="ctr">
              <a:buFont typeface="Arial" panose="020B0604020202020204" pitchFamily="34" charset="0"/>
              <a:buChar char="•"/>
            </a:pPr>
            <a:endParaRPr lang="en-GB" sz="2400" dirty="0"/>
          </a:p>
        </p:txBody>
      </p:sp>
    </p:spTree>
    <p:extLst>
      <p:ext uri="{BB962C8B-B14F-4D97-AF65-F5344CB8AC3E}">
        <p14:creationId xmlns:p14="http://schemas.microsoft.com/office/powerpoint/2010/main" val="192349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a:t>Common Stresses &amp; Concerns of </a:t>
            </a:r>
            <a:br>
              <a:rPr lang="en-US" sz="3200" b="1" dirty="0"/>
            </a:br>
            <a:r>
              <a:rPr lang="en-US" sz="3200" b="1" dirty="0"/>
              <a:t>Gay and Lesbian Families</a:t>
            </a:r>
          </a:p>
        </p:txBody>
      </p:sp>
      <p:sp>
        <p:nvSpPr>
          <p:cNvPr id="3" name="TextBox 2"/>
          <p:cNvSpPr txBox="1"/>
          <p:nvPr/>
        </p:nvSpPr>
        <p:spPr>
          <a:xfrm>
            <a:off x="467544" y="2204864"/>
            <a:ext cx="8075240" cy="1384995"/>
          </a:xfrm>
          <a:prstGeom prst="rect">
            <a:avLst/>
          </a:prstGeom>
          <a:noFill/>
        </p:spPr>
        <p:txBody>
          <a:bodyPr wrap="square" rtlCol="0">
            <a:spAutoFit/>
          </a:bodyPr>
          <a:lstStyle/>
          <a:p>
            <a:pPr marL="457200" indent="-457200">
              <a:buFont typeface="Arial" panose="020B0604020202020204" pitchFamily="34" charset="0"/>
              <a:buChar char="•"/>
            </a:pPr>
            <a:r>
              <a:rPr lang="en-GB" sz="2800" dirty="0"/>
              <a:t>Over the course of this Module we have looked at the stresses and concerns faced by various types of families</a:t>
            </a:r>
          </a:p>
        </p:txBody>
      </p:sp>
      <p:sp>
        <p:nvSpPr>
          <p:cNvPr id="4" name="TextBox 3"/>
          <p:cNvSpPr txBox="1"/>
          <p:nvPr/>
        </p:nvSpPr>
        <p:spPr>
          <a:xfrm>
            <a:off x="467544" y="3553852"/>
            <a:ext cx="8075240"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t>In groups identify the particular stresses and concerns faced by gay and lesbian families</a:t>
            </a:r>
          </a:p>
        </p:txBody>
      </p:sp>
      <p:sp>
        <p:nvSpPr>
          <p:cNvPr id="5" name="TextBox 4"/>
          <p:cNvSpPr txBox="1"/>
          <p:nvPr/>
        </p:nvSpPr>
        <p:spPr>
          <a:xfrm>
            <a:off x="467544" y="4633972"/>
            <a:ext cx="8075240" cy="523220"/>
          </a:xfrm>
          <a:prstGeom prst="rect">
            <a:avLst/>
          </a:prstGeom>
          <a:noFill/>
        </p:spPr>
        <p:txBody>
          <a:bodyPr wrap="square" rtlCol="0">
            <a:spAutoFit/>
          </a:bodyPr>
          <a:lstStyle/>
          <a:p>
            <a:pPr marL="457200" indent="-457200">
              <a:buFont typeface="Arial" panose="020B0604020202020204" pitchFamily="34" charset="0"/>
              <a:buChar char="•"/>
            </a:pPr>
            <a:r>
              <a:rPr lang="en-GB" sz="2800" dirty="0"/>
              <a:t>Share your findings with the larger group</a:t>
            </a:r>
          </a:p>
        </p:txBody>
      </p:sp>
      <p:sp>
        <p:nvSpPr>
          <p:cNvPr id="7" name="TextBox 6"/>
          <p:cNvSpPr txBox="1"/>
          <p:nvPr/>
        </p:nvSpPr>
        <p:spPr>
          <a:xfrm>
            <a:off x="251520" y="1556792"/>
            <a:ext cx="4253644" cy="523220"/>
          </a:xfrm>
          <a:prstGeom prst="rect">
            <a:avLst/>
          </a:prstGeom>
          <a:noFill/>
        </p:spPr>
        <p:txBody>
          <a:bodyPr wrap="square" rtlCol="0">
            <a:spAutoFit/>
          </a:bodyPr>
          <a:lstStyle/>
          <a:p>
            <a:r>
              <a:rPr lang="en-GB" sz="2800" b="1" dirty="0"/>
              <a:t>Group Activity 3</a:t>
            </a:r>
          </a:p>
        </p:txBody>
      </p:sp>
    </p:spTree>
    <p:extLst>
      <p:ext uri="{BB962C8B-B14F-4D97-AF65-F5344CB8AC3E}">
        <p14:creationId xmlns:p14="http://schemas.microsoft.com/office/powerpoint/2010/main" val="2662843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sz="3200" b="1" dirty="0"/>
              <a:t>Common Stresses &amp; Concerns of </a:t>
            </a:r>
            <a:br>
              <a:rPr lang="en-US" sz="3200" b="1" dirty="0"/>
            </a:br>
            <a:r>
              <a:rPr lang="en-US" sz="3200" b="1" dirty="0"/>
              <a:t>Gay and Lesbian Families</a:t>
            </a:r>
          </a:p>
        </p:txBody>
      </p:sp>
      <p:sp>
        <p:nvSpPr>
          <p:cNvPr id="65539" name="Rectangle 3"/>
          <p:cNvSpPr>
            <a:spLocks noGrp="1" noChangeArrowheads="1"/>
          </p:cNvSpPr>
          <p:nvPr>
            <p:ph idx="1"/>
          </p:nvPr>
        </p:nvSpPr>
        <p:spPr/>
        <p:txBody>
          <a:bodyPr/>
          <a:lstStyle/>
          <a:p>
            <a:r>
              <a:rPr lang="en-US" altLang="en-US" dirty="0"/>
              <a:t>Reaching agreement and commitment to raise children together</a:t>
            </a:r>
          </a:p>
          <a:p>
            <a:r>
              <a:rPr lang="en-US" altLang="en-US" dirty="0"/>
              <a:t>Recognizing strengths, successes, and capacities of homosexual parents</a:t>
            </a:r>
          </a:p>
        </p:txBody>
      </p:sp>
      <p:sp>
        <p:nvSpPr>
          <p:cNvPr id="4" name="Slide Number Placeholder 5"/>
          <p:cNvSpPr>
            <a:spLocks noGrp="1"/>
          </p:cNvSpPr>
          <p:nvPr>
            <p:ph type="sldNum" sz="quarter" idx="12"/>
          </p:nvPr>
        </p:nvSpPr>
        <p:spPr/>
        <p:txBody>
          <a:bodyPr/>
          <a:lstStyle/>
          <a:p>
            <a:fld id="{8548C1FC-65B9-4A6A-95D4-DFFB5163656D}" type="slidenum">
              <a:rPr lang="en-US" smtClean="0"/>
              <a:pPr/>
              <a:t>27</a:t>
            </a:fld>
            <a:endParaRPr lang="en-US"/>
          </a:p>
        </p:txBody>
      </p:sp>
    </p:spTree>
    <p:extLst>
      <p:ext uri="{BB962C8B-B14F-4D97-AF65-F5344CB8AC3E}">
        <p14:creationId xmlns:p14="http://schemas.microsoft.com/office/powerpoint/2010/main" val="153794218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3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sz="3200" b="1" dirty="0"/>
              <a:t>Common Stresses &amp; Concerns of </a:t>
            </a:r>
            <a:br>
              <a:rPr lang="en-US" sz="3200" b="1" dirty="0"/>
            </a:br>
            <a:r>
              <a:rPr lang="en-US" sz="3200" b="1" dirty="0"/>
              <a:t>Gay and Lesbian Families</a:t>
            </a:r>
          </a:p>
        </p:txBody>
      </p:sp>
      <p:sp>
        <p:nvSpPr>
          <p:cNvPr id="66563" name="Rectangle 3"/>
          <p:cNvSpPr>
            <a:spLocks noGrp="1" noChangeArrowheads="1"/>
          </p:cNvSpPr>
          <p:nvPr>
            <p:ph idx="1"/>
          </p:nvPr>
        </p:nvSpPr>
        <p:spPr>
          <a:xfrm>
            <a:off x="457200" y="1600201"/>
            <a:ext cx="8229600" cy="1540768"/>
          </a:xfrm>
        </p:spPr>
        <p:txBody>
          <a:bodyPr>
            <a:normAutofit lnSpcReduction="10000"/>
          </a:bodyPr>
          <a:lstStyle/>
          <a:p>
            <a:r>
              <a:rPr lang="en-US" altLang="en-US" dirty="0"/>
              <a:t>Dealing with the degree to which each parental partner is open about his or her lifestyle with; </a:t>
            </a:r>
          </a:p>
        </p:txBody>
      </p:sp>
      <p:sp>
        <p:nvSpPr>
          <p:cNvPr id="4" name="Slide Number Placeholder 5"/>
          <p:cNvSpPr>
            <a:spLocks noGrp="1"/>
          </p:cNvSpPr>
          <p:nvPr>
            <p:ph type="sldNum" sz="quarter" idx="12"/>
          </p:nvPr>
        </p:nvSpPr>
        <p:spPr/>
        <p:txBody>
          <a:bodyPr/>
          <a:lstStyle/>
          <a:p>
            <a:fld id="{1646C966-D193-487A-90DA-20D3904193FD}" type="slidenum">
              <a:rPr lang="en-US" smtClean="0"/>
              <a:pPr/>
              <a:t>28</a:t>
            </a:fld>
            <a:endParaRPr lang="en-US"/>
          </a:p>
        </p:txBody>
      </p:sp>
      <p:sp>
        <p:nvSpPr>
          <p:cNvPr id="2" name="TextBox 1"/>
          <p:cNvSpPr txBox="1"/>
          <p:nvPr/>
        </p:nvSpPr>
        <p:spPr>
          <a:xfrm>
            <a:off x="1475656" y="3140969"/>
            <a:ext cx="5976664" cy="2677656"/>
          </a:xfrm>
          <a:prstGeom prst="rect">
            <a:avLst/>
          </a:prstGeom>
          <a:noFill/>
        </p:spPr>
        <p:txBody>
          <a:bodyPr wrap="square" rtlCol="0">
            <a:spAutoFit/>
          </a:bodyPr>
          <a:lstStyle/>
          <a:p>
            <a:pPr lvl="1" indent="-457200">
              <a:buFont typeface="Arial" panose="020B0604020202020204" pitchFamily="34" charset="0"/>
              <a:buChar char="•"/>
            </a:pPr>
            <a:r>
              <a:rPr lang="en-US" altLang="en-US" sz="2800" dirty="0"/>
              <a:t>extended family; </a:t>
            </a:r>
          </a:p>
          <a:p>
            <a:pPr lvl="1" indent="-457200">
              <a:buFont typeface="Arial" panose="020B0604020202020204" pitchFamily="34" charset="0"/>
              <a:buChar char="•"/>
            </a:pPr>
            <a:r>
              <a:rPr lang="en-US" altLang="en-US" sz="2800" dirty="0"/>
              <a:t>neighbors and community; </a:t>
            </a:r>
          </a:p>
          <a:p>
            <a:pPr lvl="1" indent="-457200">
              <a:buFont typeface="Arial" panose="020B0604020202020204" pitchFamily="34" charset="0"/>
              <a:buChar char="•"/>
            </a:pPr>
            <a:r>
              <a:rPr lang="en-US" altLang="en-US" sz="2800" dirty="0"/>
              <a:t>the education system; </a:t>
            </a:r>
          </a:p>
          <a:p>
            <a:pPr lvl="1" indent="-457200">
              <a:buFont typeface="Arial" panose="020B0604020202020204" pitchFamily="34" charset="0"/>
              <a:buChar char="•"/>
            </a:pPr>
            <a:r>
              <a:rPr lang="en-US" altLang="en-US" sz="2800" dirty="0"/>
              <a:t>health and mental health services;</a:t>
            </a:r>
          </a:p>
          <a:p>
            <a:pPr lvl="1" indent="-457200">
              <a:buFont typeface="Arial" panose="020B0604020202020204" pitchFamily="34" charset="0"/>
              <a:buChar char="•"/>
            </a:pPr>
            <a:r>
              <a:rPr lang="en-US" altLang="en-US" sz="2800" dirty="0"/>
              <a:t> and the other biologic parent</a:t>
            </a:r>
          </a:p>
          <a:p>
            <a:endParaRPr lang="en-GB" sz="2800" dirty="0"/>
          </a:p>
        </p:txBody>
      </p:sp>
    </p:spTree>
    <p:extLst>
      <p:ext uri="{BB962C8B-B14F-4D97-AF65-F5344CB8AC3E}">
        <p14:creationId xmlns:p14="http://schemas.microsoft.com/office/powerpoint/2010/main" val="182539050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p:bldP spid="2"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sz="3200" b="1" dirty="0"/>
              <a:t>Common Stresses &amp; Concerns of </a:t>
            </a:r>
            <a:br>
              <a:rPr lang="en-US" sz="3200" b="1" dirty="0"/>
            </a:br>
            <a:r>
              <a:rPr lang="en-US" sz="3200" b="1" dirty="0"/>
              <a:t>Gay and Lesbian Families</a:t>
            </a:r>
          </a:p>
        </p:txBody>
      </p:sp>
      <p:sp>
        <p:nvSpPr>
          <p:cNvPr id="67587" name="Rectangle 3"/>
          <p:cNvSpPr>
            <a:spLocks noGrp="1" noChangeArrowheads="1"/>
          </p:cNvSpPr>
          <p:nvPr>
            <p:ph idx="1"/>
          </p:nvPr>
        </p:nvSpPr>
        <p:spPr/>
        <p:txBody>
          <a:bodyPr/>
          <a:lstStyle/>
          <a:p>
            <a:r>
              <a:rPr lang="en-US" altLang="en-US" dirty="0"/>
              <a:t>Developing a way to explain parental lifestyle to children</a:t>
            </a:r>
          </a:p>
          <a:p>
            <a:r>
              <a:rPr lang="en-US" altLang="en-US" dirty="0"/>
              <a:t>Assisting children with an explanation of their family for peers, teachers, coaches, and others</a:t>
            </a:r>
          </a:p>
        </p:txBody>
      </p:sp>
      <p:sp>
        <p:nvSpPr>
          <p:cNvPr id="4" name="Slide Number Placeholder 5"/>
          <p:cNvSpPr>
            <a:spLocks noGrp="1"/>
          </p:cNvSpPr>
          <p:nvPr>
            <p:ph type="sldNum" sz="quarter" idx="12"/>
          </p:nvPr>
        </p:nvSpPr>
        <p:spPr/>
        <p:txBody>
          <a:bodyPr/>
          <a:lstStyle/>
          <a:p>
            <a:fld id="{11D36244-A7E5-4152-B6C6-52CAE0BEAD3E}" type="slidenum">
              <a:rPr lang="en-US" smtClean="0"/>
              <a:pPr/>
              <a:t>29</a:t>
            </a:fld>
            <a:endParaRPr lang="en-US"/>
          </a:p>
        </p:txBody>
      </p:sp>
    </p:spTree>
    <p:extLst>
      <p:ext uri="{BB962C8B-B14F-4D97-AF65-F5344CB8AC3E}">
        <p14:creationId xmlns:p14="http://schemas.microsoft.com/office/powerpoint/2010/main" val="409892933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75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sz="3200" b="1" dirty="0"/>
              <a:t>Common Stresses &amp; Concerns of </a:t>
            </a:r>
            <a:br>
              <a:rPr lang="en-US" sz="3200" b="1" dirty="0"/>
            </a:br>
            <a:r>
              <a:rPr lang="en-US" sz="3200" b="1" dirty="0"/>
              <a:t>Gay and Lesbian Families</a:t>
            </a:r>
          </a:p>
        </p:txBody>
      </p:sp>
      <p:sp>
        <p:nvSpPr>
          <p:cNvPr id="68611" name="Rectangle 3"/>
          <p:cNvSpPr>
            <a:spLocks noGrp="1" noChangeArrowheads="1"/>
          </p:cNvSpPr>
          <p:nvPr>
            <p:ph idx="1"/>
          </p:nvPr>
        </p:nvSpPr>
        <p:spPr>
          <a:xfrm>
            <a:off x="457200" y="1600201"/>
            <a:ext cx="8229600" cy="1108720"/>
          </a:xfrm>
        </p:spPr>
        <p:txBody>
          <a:bodyPr/>
          <a:lstStyle/>
          <a:p>
            <a:r>
              <a:rPr lang="en-US" altLang="en-US" dirty="0"/>
              <a:t>Responding to discriminatory or misunderstanding comments by:</a:t>
            </a:r>
          </a:p>
        </p:txBody>
      </p:sp>
      <p:sp>
        <p:nvSpPr>
          <p:cNvPr id="4" name="Slide Number Placeholder 5"/>
          <p:cNvSpPr>
            <a:spLocks noGrp="1"/>
          </p:cNvSpPr>
          <p:nvPr>
            <p:ph type="sldNum" sz="quarter" idx="12"/>
          </p:nvPr>
        </p:nvSpPr>
        <p:spPr/>
        <p:txBody>
          <a:bodyPr/>
          <a:lstStyle/>
          <a:p>
            <a:fld id="{346C9142-3CD3-4DC4-AE20-993289B34BB8}" type="slidenum">
              <a:rPr lang="en-US" smtClean="0"/>
              <a:pPr/>
              <a:t>30</a:t>
            </a:fld>
            <a:endParaRPr lang="en-US"/>
          </a:p>
        </p:txBody>
      </p:sp>
      <p:sp>
        <p:nvSpPr>
          <p:cNvPr id="2" name="TextBox 1"/>
          <p:cNvSpPr txBox="1"/>
          <p:nvPr/>
        </p:nvSpPr>
        <p:spPr>
          <a:xfrm>
            <a:off x="1187624" y="2916028"/>
            <a:ext cx="6768752" cy="3108543"/>
          </a:xfrm>
          <a:prstGeom prst="rect">
            <a:avLst/>
          </a:prstGeom>
          <a:noFill/>
        </p:spPr>
        <p:txBody>
          <a:bodyPr wrap="square" rtlCol="0">
            <a:spAutoFit/>
          </a:bodyPr>
          <a:lstStyle/>
          <a:p>
            <a:pPr marL="457200" indent="-457200">
              <a:buFont typeface="Arial" panose="020B0604020202020204" pitchFamily="34" charset="0"/>
              <a:buChar char="•"/>
            </a:pPr>
            <a:r>
              <a:rPr lang="en-US" altLang="en-US" sz="2800" dirty="0"/>
              <a:t>family, </a:t>
            </a:r>
          </a:p>
          <a:p>
            <a:pPr marL="457200" indent="-457200">
              <a:buFont typeface="Arial" panose="020B0604020202020204" pitchFamily="34" charset="0"/>
              <a:buChar char="•"/>
            </a:pPr>
            <a:r>
              <a:rPr lang="en-US" altLang="en-US" sz="2800" dirty="0"/>
              <a:t>community members, </a:t>
            </a:r>
          </a:p>
          <a:p>
            <a:pPr marL="457200" indent="-457200">
              <a:buFont typeface="Arial" panose="020B0604020202020204" pitchFamily="34" charset="0"/>
              <a:buChar char="•"/>
            </a:pPr>
            <a:r>
              <a:rPr lang="en-US" altLang="en-US" sz="2800" dirty="0"/>
              <a:t>ex-partners, </a:t>
            </a:r>
          </a:p>
          <a:p>
            <a:pPr marL="457200" indent="-457200">
              <a:buFont typeface="Arial" panose="020B0604020202020204" pitchFamily="34" charset="0"/>
              <a:buChar char="•"/>
            </a:pPr>
            <a:r>
              <a:rPr lang="en-US" altLang="en-US" sz="2800" dirty="0"/>
              <a:t>school personnel, </a:t>
            </a:r>
          </a:p>
          <a:p>
            <a:pPr marL="457200" indent="-457200">
              <a:buFont typeface="Arial" panose="020B0604020202020204" pitchFamily="34" charset="0"/>
              <a:buChar char="•"/>
            </a:pPr>
            <a:r>
              <a:rPr lang="en-US" altLang="en-US" sz="2800" dirty="0"/>
              <a:t>health or mental health providers, or,</a:t>
            </a:r>
          </a:p>
          <a:p>
            <a:pPr marL="457200" indent="-457200">
              <a:buFont typeface="Arial" panose="020B0604020202020204" pitchFamily="34" charset="0"/>
              <a:buChar char="•"/>
            </a:pPr>
            <a:r>
              <a:rPr lang="en-US" altLang="en-US" sz="2800" dirty="0"/>
              <a:t>children’s peers</a:t>
            </a:r>
          </a:p>
          <a:p>
            <a:endParaRPr lang="en-GB" sz="2800" dirty="0"/>
          </a:p>
        </p:txBody>
      </p:sp>
    </p:spTree>
    <p:extLst>
      <p:ext uri="{BB962C8B-B14F-4D97-AF65-F5344CB8AC3E}">
        <p14:creationId xmlns:p14="http://schemas.microsoft.com/office/powerpoint/2010/main" val="294741907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uild="p"/>
      <p:bldP spid="2"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sz="3200" b="1" dirty="0"/>
              <a:t>Common Stresses &amp; Concerns of </a:t>
            </a:r>
            <a:br>
              <a:rPr lang="en-US" sz="3200" b="1" dirty="0"/>
            </a:br>
            <a:r>
              <a:rPr lang="en-US" sz="3200" b="1" dirty="0"/>
              <a:t>Gay and Lesbian Families</a:t>
            </a:r>
          </a:p>
        </p:txBody>
      </p:sp>
      <p:sp>
        <p:nvSpPr>
          <p:cNvPr id="69635" name="Rectangle 3"/>
          <p:cNvSpPr>
            <a:spLocks noGrp="1" noChangeArrowheads="1"/>
          </p:cNvSpPr>
          <p:nvPr>
            <p:ph idx="1"/>
          </p:nvPr>
        </p:nvSpPr>
        <p:spPr/>
        <p:txBody>
          <a:bodyPr/>
          <a:lstStyle/>
          <a:p>
            <a:r>
              <a:rPr lang="en-US" altLang="en-US" dirty="0"/>
              <a:t>Dealing with the children’s questions and preferences throughout development</a:t>
            </a:r>
          </a:p>
          <a:p>
            <a:r>
              <a:rPr lang="en-US" altLang="en-US" dirty="0"/>
              <a:t>Dealing with naturally occurring parent-child conflicts, recognizing how they may be altered by parental lifestyle</a:t>
            </a:r>
          </a:p>
        </p:txBody>
      </p:sp>
      <p:sp>
        <p:nvSpPr>
          <p:cNvPr id="4" name="Slide Number Placeholder 5"/>
          <p:cNvSpPr>
            <a:spLocks noGrp="1"/>
          </p:cNvSpPr>
          <p:nvPr>
            <p:ph type="sldNum" sz="quarter" idx="12"/>
          </p:nvPr>
        </p:nvSpPr>
        <p:spPr/>
        <p:txBody>
          <a:bodyPr/>
          <a:lstStyle/>
          <a:p>
            <a:fld id="{2ED4C3CB-3E77-422E-A1E0-73E36CD31C04}" type="slidenum">
              <a:rPr lang="en-US" smtClean="0"/>
              <a:pPr/>
              <a:t>31</a:t>
            </a:fld>
            <a:endParaRPr lang="en-US"/>
          </a:p>
        </p:txBody>
      </p:sp>
    </p:spTree>
    <p:extLst>
      <p:ext uri="{BB962C8B-B14F-4D97-AF65-F5344CB8AC3E}">
        <p14:creationId xmlns:p14="http://schemas.microsoft.com/office/powerpoint/2010/main" val="156304964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963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US" sz="3200" b="1" dirty="0"/>
              <a:t>Common Stresses &amp; Concerns of </a:t>
            </a:r>
            <a:br>
              <a:rPr lang="en-US" sz="3200" b="1" dirty="0"/>
            </a:br>
            <a:r>
              <a:rPr lang="en-US" sz="3200" b="1" dirty="0"/>
              <a:t>Gay and Lesbian Families</a:t>
            </a:r>
          </a:p>
        </p:txBody>
      </p:sp>
      <p:sp>
        <p:nvSpPr>
          <p:cNvPr id="70659" name="Rectangle 3"/>
          <p:cNvSpPr>
            <a:spLocks noGrp="1" noChangeArrowheads="1"/>
          </p:cNvSpPr>
          <p:nvPr>
            <p:ph idx="1"/>
          </p:nvPr>
        </p:nvSpPr>
        <p:spPr/>
        <p:txBody>
          <a:bodyPr/>
          <a:lstStyle/>
          <a:p>
            <a:r>
              <a:rPr lang="en-US" altLang="en-US" dirty="0"/>
              <a:t>Assisting children with their own lifestyle and relationship choices</a:t>
            </a:r>
          </a:p>
          <a:p>
            <a:r>
              <a:rPr lang="en-US" altLang="en-US" dirty="0"/>
              <a:t>Dealing with stresses within the parents’ relationship</a:t>
            </a:r>
          </a:p>
        </p:txBody>
      </p:sp>
      <p:sp>
        <p:nvSpPr>
          <p:cNvPr id="4" name="Slide Number Placeholder 5"/>
          <p:cNvSpPr>
            <a:spLocks noGrp="1"/>
          </p:cNvSpPr>
          <p:nvPr>
            <p:ph type="sldNum" sz="quarter" idx="12"/>
          </p:nvPr>
        </p:nvSpPr>
        <p:spPr/>
        <p:txBody>
          <a:bodyPr/>
          <a:lstStyle/>
          <a:p>
            <a:fld id="{17D07C3C-5D1E-4C7D-81D0-910741E73B79}" type="slidenum">
              <a:rPr lang="en-US" smtClean="0"/>
              <a:pPr/>
              <a:t>32</a:t>
            </a:fld>
            <a:endParaRPr lang="en-US"/>
          </a:p>
        </p:txBody>
      </p:sp>
    </p:spTree>
    <p:extLst>
      <p:ext uri="{BB962C8B-B14F-4D97-AF65-F5344CB8AC3E}">
        <p14:creationId xmlns:p14="http://schemas.microsoft.com/office/powerpoint/2010/main" val="2692830460"/>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06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06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720080"/>
          </a:xfrm>
        </p:spPr>
        <p:txBody>
          <a:bodyPr>
            <a:normAutofit fontScale="90000"/>
          </a:bodyPr>
          <a:lstStyle/>
          <a:p>
            <a:r>
              <a:rPr lang="en-GB" b="1" dirty="0"/>
              <a:t>Reference List</a:t>
            </a:r>
          </a:p>
        </p:txBody>
      </p:sp>
      <p:sp>
        <p:nvSpPr>
          <p:cNvPr id="5" name="Content Placeholder 4"/>
          <p:cNvSpPr>
            <a:spLocks noGrp="1"/>
          </p:cNvSpPr>
          <p:nvPr>
            <p:ph idx="1"/>
          </p:nvPr>
        </p:nvSpPr>
        <p:spPr>
          <a:xfrm>
            <a:off x="89756" y="692696"/>
            <a:ext cx="8964488" cy="4525963"/>
          </a:xfrm>
        </p:spPr>
        <p:txBody>
          <a:bodyPr>
            <a:noAutofit/>
          </a:bodyPr>
          <a:lstStyle/>
          <a:p>
            <a:r>
              <a:rPr lang="en-GB" sz="1400" dirty="0" err="1"/>
              <a:t>Biney</a:t>
            </a:r>
            <a:r>
              <a:rPr lang="en-GB" sz="1400" dirty="0"/>
              <a:t>, E (2019) </a:t>
            </a:r>
            <a:r>
              <a:rPr lang="en-GB" sz="1400" i="1" dirty="0"/>
              <a:t>Civil Partnerships for Heterosexual Couples</a:t>
            </a:r>
            <a:r>
              <a:rPr lang="en-GB" sz="1400" dirty="0"/>
              <a:t> Family Law Available at: </a:t>
            </a:r>
            <a:r>
              <a:rPr lang="en-GB" sz="1400" dirty="0">
                <a:hlinkClick r:id="rId2"/>
              </a:rPr>
              <a:t>https://www.familylaw.co.uk/news_and_comment/civil-partnerships-for-heterosexual-couples</a:t>
            </a:r>
            <a:r>
              <a:rPr lang="en-GB" sz="1400" dirty="0"/>
              <a:t> [Accessed 09/02/2020]</a:t>
            </a:r>
            <a:endParaRPr lang="en-GB" sz="1400" i="1" dirty="0"/>
          </a:p>
          <a:p>
            <a:r>
              <a:rPr lang="en-GB" sz="1400" dirty="0"/>
              <a:t>Gittins, D (1993) </a:t>
            </a:r>
            <a:r>
              <a:rPr lang="en-GB" sz="1400" i="1" dirty="0"/>
              <a:t>The Family in Question: Changing Households and Familiar Ideologies, </a:t>
            </a:r>
            <a:r>
              <a:rPr lang="en-GB" sz="1400" dirty="0"/>
              <a:t>Basingstoke: Macmillan.</a:t>
            </a:r>
          </a:p>
          <a:p>
            <a:r>
              <a:rPr lang="en-GB" sz="1400" dirty="0"/>
              <a:t>Goldthorpe, JH (1987) </a:t>
            </a:r>
            <a:r>
              <a:rPr lang="en-GB" sz="1400" i="1" dirty="0"/>
              <a:t>Social Mobility and Class Structure in Modern Britain, </a:t>
            </a:r>
            <a:r>
              <a:rPr lang="en-GB" sz="1400" dirty="0"/>
              <a:t>Oxford: Clarendon Press.</a:t>
            </a:r>
          </a:p>
          <a:p>
            <a:r>
              <a:rPr lang="en-GB" sz="1400" dirty="0"/>
              <a:t>Equalities Act 2010 ,Available at: </a:t>
            </a:r>
            <a:r>
              <a:rPr lang="en-GB" sz="1400" dirty="0">
                <a:hlinkClick r:id="rId3"/>
              </a:rPr>
              <a:t>http://www.legislation.gov.uk/ukpga/2010/15/pdfs/ukpga_20100015_en.pdf</a:t>
            </a:r>
            <a:r>
              <a:rPr lang="en-GB" sz="1400" dirty="0"/>
              <a:t> [Accessed 09/02/2020]</a:t>
            </a:r>
          </a:p>
          <a:p>
            <a:r>
              <a:rPr lang="en-GB" sz="1400" dirty="0"/>
              <a:t>Lawson, T &amp; Garrod, J (2001)</a:t>
            </a:r>
            <a:r>
              <a:rPr lang="en-GB" sz="1400" i="1" dirty="0"/>
              <a:t> Dictionary of Sociology, </a:t>
            </a:r>
            <a:r>
              <a:rPr lang="en-GB" sz="1400" dirty="0"/>
              <a:t>Chicago, Illinois: Hodder &amp; Stoughton Educational.</a:t>
            </a:r>
            <a:r>
              <a:rPr lang="en-GB" sz="1400" i="1" dirty="0"/>
              <a:t> </a:t>
            </a:r>
            <a:endParaRPr lang="en-GB" sz="1400" dirty="0"/>
          </a:p>
          <a:p>
            <a:r>
              <a:rPr lang="en-GB" sz="1400" dirty="0"/>
              <a:t>Lawson, T &amp; Garrod, J (2009) </a:t>
            </a:r>
            <a:r>
              <a:rPr lang="en-GB" sz="1400" i="1" dirty="0"/>
              <a:t>A-Z Sociology Handbook, </a:t>
            </a:r>
            <a:r>
              <a:rPr lang="en-GB" sz="1400" dirty="0" err="1"/>
              <a:t>Deddington</a:t>
            </a:r>
            <a:r>
              <a:rPr lang="en-GB" sz="1400" dirty="0"/>
              <a:t>, Oxon: Philip Allan Updates.</a:t>
            </a:r>
          </a:p>
          <a:p>
            <a:r>
              <a:rPr lang="en-GB" sz="1400" i="1" dirty="0"/>
              <a:t>Local Government Act </a:t>
            </a:r>
            <a:r>
              <a:rPr lang="en-GB" sz="1400" dirty="0"/>
              <a:t>(1988) Available at </a:t>
            </a:r>
            <a:r>
              <a:rPr lang="en-GB" sz="1400" dirty="0">
                <a:hlinkClick r:id="rId4"/>
              </a:rPr>
              <a:t>http://www.legislation.gov.uk/ukpga/1988/9/contents</a:t>
            </a:r>
            <a:r>
              <a:rPr lang="en-GB" sz="1400" dirty="0"/>
              <a:t> [Accessed 09/02/2020]</a:t>
            </a:r>
            <a:endParaRPr lang="en-GB" sz="1400" i="1" dirty="0"/>
          </a:p>
          <a:p>
            <a:r>
              <a:rPr lang="en-GB" sz="1400" dirty="0" err="1"/>
              <a:t>McKie</a:t>
            </a:r>
            <a:r>
              <a:rPr lang="en-GB" sz="1400" dirty="0"/>
              <a:t>, L &amp; Callan, S (2012) </a:t>
            </a:r>
            <a:r>
              <a:rPr lang="en-GB" sz="1400" i="1" dirty="0"/>
              <a:t>Understanding Families: A Global Introduction, </a:t>
            </a:r>
            <a:r>
              <a:rPr lang="en-GB" sz="1400" dirty="0"/>
              <a:t>London: Sage.</a:t>
            </a:r>
          </a:p>
          <a:p>
            <a:r>
              <a:rPr lang="en-GB" sz="1400" dirty="0"/>
              <a:t>Muncie, J. et al (</a:t>
            </a:r>
            <a:r>
              <a:rPr lang="en-GB" sz="1400" dirty="0" err="1"/>
              <a:t>Eds</a:t>
            </a:r>
            <a:r>
              <a:rPr lang="en-GB" sz="1400" dirty="0"/>
              <a:t>) (1997) </a:t>
            </a:r>
            <a:r>
              <a:rPr lang="en-GB" sz="1400" i="1" dirty="0"/>
              <a:t>Understanding the Family  </a:t>
            </a:r>
            <a:r>
              <a:rPr lang="en-GB" sz="1400" dirty="0"/>
              <a:t>London: Sage</a:t>
            </a:r>
          </a:p>
          <a:p>
            <a:r>
              <a:rPr lang="en-GB" sz="1400" dirty="0"/>
              <a:t>Murdock, GP (1949)</a:t>
            </a:r>
            <a:r>
              <a:rPr lang="en-GB" sz="1400" i="1" dirty="0"/>
              <a:t> Social Structure, </a:t>
            </a:r>
            <a:r>
              <a:rPr lang="en-GB" sz="1400" dirty="0"/>
              <a:t>New York: Macmillan.</a:t>
            </a:r>
          </a:p>
          <a:p>
            <a:r>
              <a:rPr lang="en-GB" sz="1400" dirty="0"/>
              <a:t>Newman, D.M. &amp; </a:t>
            </a:r>
            <a:r>
              <a:rPr lang="en-GB" sz="1400" dirty="0" err="1"/>
              <a:t>Grauerholz</a:t>
            </a:r>
            <a:r>
              <a:rPr lang="en-GB" sz="1400" dirty="0"/>
              <a:t>, L. (2002) </a:t>
            </a:r>
            <a:r>
              <a:rPr lang="en-GB" sz="1400" i="1" dirty="0"/>
              <a:t>Sociology of Families </a:t>
            </a:r>
            <a:r>
              <a:rPr lang="en-GB" sz="1400" dirty="0"/>
              <a:t>Thousand Oaks: Pine Forge Press</a:t>
            </a:r>
          </a:p>
          <a:p>
            <a:r>
              <a:rPr lang="en-GB" sz="1400" dirty="0"/>
              <a:t>OUP (2011) </a:t>
            </a:r>
            <a:r>
              <a:rPr lang="en-GB" sz="1400" i="1" dirty="0"/>
              <a:t>Concise Oxford Dictionary, </a:t>
            </a:r>
            <a:r>
              <a:rPr lang="en-GB" sz="1400" dirty="0"/>
              <a:t>Oxford: OUP.</a:t>
            </a:r>
          </a:p>
          <a:p>
            <a:r>
              <a:rPr lang="en-GB" sz="1400" dirty="0"/>
              <a:t>Parliament. House of Commons, (1957). Report of the Committee on Homosexual Offences and Prostitution. London: Her Majesty's Stationery Office</a:t>
            </a:r>
          </a:p>
          <a:p>
            <a:r>
              <a:rPr lang="en-GB" sz="1400" dirty="0" err="1"/>
              <a:t>Parke</a:t>
            </a:r>
            <a:r>
              <a:rPr lang="en-GB" sz="1400" dirty="0"/>
              <a:t>, R.D. (2013) </a:t>
            </a:r>
            <a:r>
              <a:rPr lang="en-GB" sz="1400" i="1" dirty="0"/>
              <a:t>Future Families: Diverse Forms, Rich Possibilities, </a:t>
            </a:r>
            <a:r>
              <a:rPr lang="en-GB" sz="1400" dirty="0"/>
              <a:t>Chichester, Sussex: Wiley Blackwell.</a:t>
            </a:r>
          </a:p>
          <a:p>
            <a:r>
              <a:rPr lang="en-GB" sz="1400" dirty="0" err="1"/>
              <a:t>Ribbens</a:t>
            </a:r>
            <a:r>
              <a:rPr lang="en-GB" sz="1400" dirty="0"/>
              <a:t> McCarthy, J &amp; Edwards, R (2011) </a:t>
            </a:r>
            <a:r>
              <a:rPr lang="en-GB" sz="1400" i="1" dirty="0"/>
              <a:t>Key concepts in Family Studies, </a:t>
            </a:r>
            <a:r>
              <a:rPr lang="en-GB" sz="1400" dirty="0"/>
              <a:t>London: Sage.</a:t>
            </a:r>
          </a:p>
          <a:p>
            <a:r>
              <a:rPr lang="en-GB" sz="1400" dirty="0"/>
              <a:t>Steel, L, Kidd, W &amp; Brown, A (2012) </a:t>
            </a:r>
            <a:r>
              <a:rPr lang="en-GB" sz="1400" i="1" dirty="0"/>
              <a:t>The Family, </a:t>
            </a:r>
            <a:r>
              <a:rPr lang="en-GB" sz="1400" dirty="0"/>
              <a:t>Basingstoke, Hampshire: Palgrave Macmillan.</a:t>
            </a:r>
          </a:p>
          <a:p>
            <a:endParaRPr lang="en-GB" sz="1400" dirty="0"/>
          </a:p>
        </p:txBody>
      </p:sp>
    </p:spTree>
    <p:extLst>
      <p:ext uri="{BB962C8B-B14F-4D97-AF65-F5344CB8AC3E}">
        <p14:creationId xmlns:p14="http://schemas.microsoft.com/office/powerpoint/2010/main" val="4177416753"/>
      </p:ext>
    </p:extLst>
  </p:cSld>
  <p:clrMapOvr>
    <a:masterClrMapping/>
  </p:clrMapOvr>
</p:sld>
</file>

<file path=ppt/theme/theme1.xml><?xml version="1.0" encoding="utf-8"?>
<a:theme xmlns:a="http://schemas.openxmlformats.org/drawingml/2006/main" name="UWTSD blue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 Template (lectures)</Template>
  <TotalTime>14</TotalTime>
  <Words>2127</Words>
  <Application>Microsoft Office PowerPoint</Application>
  <PresentationFormat>On-screen Show (4:3)</PresentationFormat>
  <Paragraphs>193</Paragraphs>
  <Slides>33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33</vt:i4>
      </vt:variant>
    </vt:vector>
  </HeadingPairs>
  <TitlesOfParts>
    <vt:vector size="36" baseType="lpstr">
      <vt:lpstr>Arial</vt:lpstr>
      <vt:lpstr>Calibri</vt:lpstr>
      <vt:lpstr>UWTSD blue background</vt:lpstr>
      <vt:lpstr>PowerPoint Presentation</vt:lpstr>
      <vt:lpstr>Homosexuality and the Family</vt:lpstr>
      <vt:lpstr>Historical context</vt:lpstr>
      <vt:lpstr>Wolfenden Committee</vt:lpstr>
      <vt:lpstr>Wolfenden: continued </vt:lpstr>
      <vt:lpstr>Wolfenden Report 1957</vt:lpstr>
      <vt:lpstr>The Committee’s approach</vt:lpstr>
      <vt:lpstr>Conclusion</vt:lpstr>
      <vt:lpstr>Committee conclusion</vt:lpstr>
      <vt:lpstr>Historical overview of same sex relationships</vt:lpstr>
      <vt:lpstr>Sexual Offences Act 1967 - Variations</vt:lpstr>
      <vt:lpstr>1967 Act….</vt:lpstr>
      <vt:lpstr>Section 28 of the Local Government Act 1988</vt:lpstr>
      <vt:lpstr>Repeal of Section 28…</vt:lpstr>
      <vt:lpstr>Policy developments</vt:lpstr>
      <vt:lpstr>Equality Act 2010</vt:lpstr>
      <vt:lpstr>Equality Act 2010</vt:lpstr>
      <vt:lpstr>Civil Partnership Act 2004</vt:lpstr>
      <vt:lpstr>Civil Partnership compared to marriage</vt:lpstr>
      <vt:lpstr>Civil Partnership compared to marriage</vt:lpstr>
      <vt:lpstr>Civil Partnership compared to marriage</vt:lpstr>
      <vt:lpstr>Marriage (Same Sex Couples) Act 2013</vt:lpstr>
      <vt:lpstr>Civil Partnerships, Marriages and Deaths (Registration Etc.) Act 2019</vt:lpstr>
      <vt:lpstr>Civil Partnerships, Marriages and Deaths (Registration Etc.) Act 2019</vt:lpstr>
      <vt:lpstr>Opposition</vt:lpstr>
      <vt:lpstr>PowerPoint Presentation</vt:lpstr>
      <vt:lpstr>Common Stresses &amp; Concerns of  Gay and Lesbian Families</vt:lpstr>
      <vt:lpstr>Common Stresses &amp; Concerns of  Gay and Lesbian Families</vt:lpstr>
      <vt:lpstr>Common Stresses &amp; Concerns of  Gay and Lesbian Families</vt:lpstr>
      <vt:lpstr>Common Stresses &amp; Concerns of  Gay and Lesbian Families</vt:lpstr>
      <vt:lpstr>Common Stresses &amp; Concerns of  Gay and Lesbian Families</vt:lpstr>
      <vt:lpstr>Common Stresses &amp; Concerns of  Gay and Lesbian Families</vt:lpstr>
      <vt:lpstr>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 Dicks</dc:creator>
  <cp:lastModifiedBy>Ken Dicks</cp:lastModifiedBy>
  <cp:revision>3</cp:revision>
  <dcterms:created xsi:type="dcterms:W3CDTF">2021-02-09T14:04:40Z</dcterms:created>
  <dcterms:modified xsi:type="dcterms:W3CDTF">2021-03-06T10:57:08Z</dcterms:modified>
</cp:coreProperties>
</file>