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4" r:id="rId10"/>
    <p:sldId id="265" r:id="rId11"/>
    <p:sldId id="266" r:id="rId12"/>
    <p:sldId id="270" r:id="rId13"/>
    <p:sldId id="271" r:id="rId14"/>
    <p:sldId id="274" r:id="rId15"/>
    <p:sldId id="272" r:id="rId16"/>
    <p:sldId id="275" r:id="rId17"/>
    <p:sldId id="276" r:id="rId18"/>
    <p:sldId id="277" r:id="rId19"/>
    <p:sldId id="278" r:id="rId20"/>
    <p:sldId id="273" r:id="rId21"/>
    <p:sldId id="269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7CF121-B10A-944D-99CA-79F7F9B27A10}" v="3" dt="2026-03-02T10:37:56.6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82653" autoAdjust="0"/>
  </p:normalViewPr>
  <p:slideViewPr>
    <p:cSldViewPr snapToGrid="0">
      <p:cViewPr varScale="1">
        <p:scale>
          <a:sx n="77" d="100"/>
          <a:sy n="77" d="100"/>
        </p:scale>
        <p:origin x="28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S::r.phillips@uwtsd.ac.uk::c604230b-847d-4cb1-9e23-f810d4c0fde1" providerId="AD" clId="Web-{B0FC9355-35A0-A320-0741-75149E5AC2D1}"/>
    <pc:docChg chg="modSld">
      <pc:chgData name="Ross Phillips" userId="S::r.phillips@uwtsd.ac.uk::c604230b-847d-4cb1-9e23-f810d4c0fde1" providerId="AD" clId="Web-{B0FC9355-35A0-A320-0741-75149E5AC2D1}" dt="2026-02-13T11:11:29.943" v="49" actId="20577"/>
      <pc:docMkLst>
        <pc:docMk/>
      </pc:docMkLst>
      <pc:sldChg chg="modSp">
        <pc:chgData name="Ross Phillips" userId="S::r.phillips@uwtsd.ac.uk::c604230b-847d-4cb1-9e23-f810d4c0fde1" providerId="AD" clId="Web-{B0FC9355-35A0-A320-0741-75149E5AC2D1}" dt="2026-02-13T11:09:15.237" v="45"/>
        <pc:sldMkLst>
          <pc:docMk/>
          <pc:sldMk cId="2229432561" sldId="262"/>
        </pc:sldMkLst>
        <pc:graphicFrameChg chg="mod modGraphic">
          <ac:chgData name="Ross Phillips" userId="S::r.phillips@uwtsd.ac.uk::c604230b-847d-4cb1-9e23-f810d4c0fde1" providerId="AD" clId="Web-{B0FC9355-35A0-A320-0741-75149E5AC2D1}" dt="2026-02-13T11:09:15.237" v="45"/>
          <ac:graphicFrameMkLst>
            <pc:docMk/>
            <pc:sldMk cId="2229432561" sldId="262"/>
            <ac:graphicFrameMk id="5" creationId="{B0D73173-7DE7-47D5-9382-9A71AB7B5655}"/>
          </ac:graphicFrameMkLst>
        </pc:graphicFrameChg>
      </pc:sldChg>
      <pc:sldChg chg="modSp">
        <pc:chgData name="Ross Phillips" userId="S::r.phillips@uwtsd.ac.uk::c604230b-847d-4cb1-9e23-f810d4c0fde1" providerId="AD" clId="Web-{B0FC9355-35A0-A320-0741-75149E5AC2D1}" dt="2026-02-13T11:11:29.943" v="49" actId="20577"/>
        <pc:sldMkLst>
          <pc:docMk/>
          <pc:sldMk cId="2720409258" sldId="276"/>
        </pc:sldMkLst>
        <pc:spChg chg="mod">
          <ac:chgData name="Ross Phillips" userId="S::r.phillips@uwtsd.ac.uk::c604230b-847d-4cb1-9e23-f810d4c0fde1" providerId="AD" clId="Web-{B0FC9355-35A0-A320-0741-75149E5AC2D1}" dt="2026-02-13T11:11:29.943" v="49" actId="20577"/>
          <ac:spMkLst>
            <pc:docMk/>
            <pc:sldMk cId="2720409258" sldId="276"/>
            <ac:spMk id="7" creationId="{3C752CC7-5150-D99E-5F19-9377D2CB4AC3}"/>
          </ac:spMkLst>
        </pc:spChg>
      </pc:sldChg>
    </pc:docChg>
  </pc:docChgLst>
  <pc:docChgLst>
    <pc:chgData name="Ross Phillips" userId="S::r.phillips@uwtsd.ac.uk::c604230b-847d-4cb1-9e23-f810d4c0fde1" providerId="AD" clId="Web-{D67CF121-B10A-944D-99CA-79F7F9B27A10}"/>
    <pc:docChg chg="modSld">
      <pc:chgData name="Ross Phillips" userId="S::r.phillips@uwtsd.ac.uk::c604230b-847d-4cb1-9e23-f810d4c0fde1" providerId="AD" clId="Web-{D67CF121-B10A-944D-99CA-79F7F9B27A10}" dt="2026-03-02T10:37:56.621" v="2" actId="20577"/>
      <pc:docMkLst>
        <pc:docMk/>
      </pc:docMkLst>
      <pc:sldChg chg="modSp">
        <pc:chgData name="Ross Phillips" userId="S::r.phillips@uwtsd.ac.uk::c604230b-847d-4cb1-9e23-f810d4c0fde1" providerId="AD" clId="Web-{D67CF121-B10A-944D-99CA-79F7F9B27A10}" dt="2026-03-02T10:37:56.621" v="2" actId="20577"/>
        <pc:sldMkLst>
          <pc:docMk/>
          <pc:sldMk cId="1772293097" sldId="264"/>
        </pc:sldMkLst>
        <pc:spChg chg="mod">
          <ac:chgData name="Ross Phillips" userId="S::r.phillips@uwtsd.ac.uk::c604230b-847d-4cb1-9e23-f810d4c0fde1" providerId="AD" clId="Web-{D67CF121-B10A-944D-99CA-79F7F9B27A10}" dt="2026-03-02T10:37:56.621" v="2" actId="20577"/>
          <ac:spMkLst>
            <pc:docMk/>
            <pc:sldMk cId="1772293097" sldId="264"/>
            <ac:spMk id="3" creationId="{04BD2FBF-7AE0-4664-8E33-084B23C80761}"/>
          </ac:spMkLst>
        </pc:spChg>
        <pc:spChg chg="mod">
          <ac:chgData name="Ross Phillips" userId="S::r.phillips@uwtsd.ac.uk::c604230b-847d-4cb1-9e23-f810d4c0fde1" providerId="AD" clId="Web-{D67CF121-B10A-944D-99CA-79F7F9B27A10}" dt="2026-03-02T10:37:51.793" v="1" actId="20577"/>
          <ac:spMkLst>
            <pc:docMk/>
            <pc:sldMk cId="1772293097" sldId="264"/>
            <ac:spMk id="4" creationId="{5D1A0A3A-CD59-4BA1-A201-B2240B6FF11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4C5085-BDAF-47BF-8193-6876EAD4A0B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143C6B-E827-4BAB-A70C-3E2ED5E31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01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Either set a task for students to define the terms or define terms</a:t>
            </a:r>
          </a:p>
          <a:p>
            <a:r>
              <a:rPr lang="en-GB" dirty="0"/>
              <a:t>In either case ask students to think about the links to contemporary mainstream education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 dirty="0"/>
          </a:p>
          <a:p>
            <a:pPr marL="171450" indent="-171450">
              <a:buFont typeface="Arial"/>
              <a:buChar char="•"/>
            </a:pPr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143C6B-E827-4BAB-A70C-3E2ED5E319E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6768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Empiricism - philosophical approach arguing that knowledge is derived from experience and sensory perceptions, rather than innate ideas or intuition. Emphasises observation, measurement and evidence. John Locke and the tabula rasa – blank slate. In education – measuring knowledge through exams/assessments which are standardised, direct instruction whereby knowledge is transmitted to student, (</a:t>
            </a:r>
            <a:r>
              <a:rPr lang="en-GB" dirty="0" err="1"/>
              <a:t>ofsted</a:t>
            </a:r>
            <a:r>
              <a:rPr lang="en-GB" dirty="0"/>
              <a:t> inspections and league tables)</a:t>
            </a:r>
          </a:p>
          <a:p>
            <a:endParaRPr lang="en-GB" dirty="0"/>
          </a:p>
          <a:p>
            <a:r>
              <a:rPr lang="en-GB" dirty="0"/>
              <a:t>Romanticism - intellectual movement from the late 18th to mid-19th centuries that focused upon emotion, imagination, individuality, and a deep connection with nature. The best way of perceiving reality/learning is through some subjective feeling/intuition and through creating personal meaning. Nature is an experience, and not an object for manipulation and study. In education – child-centred learning, creativity, experiential learning, outdoor learning and learning with nature (forest schools, early years education and play groups </a:t>
            </a:r>
            <a:r>
              <a:rPr lang="en-GB" dirty="0" err="1"/>
              <a:t>ect.</a:t>
            </a:r>
            <a:r>
              <a:rPr lang="en-GB" dirty="0"/>
              <a:t> 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143C6B-E827-4BAB-A70C-3E2ED5E319E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640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small groups research one of these thinkers and consider their perspective on education</a:t>
            </a:r>
          </a:p>
          <a:p>
            <a:r>
              <a:rPr lang="en-GB" dirty="0">
                <a:ea typeface="Calibri"/>
                <a:cs typeface="Calibri"/>
              </a:rPr>
              <a:t>What was their perspective? What about ALE? Work </a:t>
            </a:r>
            <a:r>
              <a:rPr lang="en-GB" dirty="0" err="1">
                <a:ea typeface="Calibri"/>
                <a:cs typeface="Calibri"/>
              </a:rPr>
              <a:t>influencial</a:t>
            </a:r>
            <a:r>
              <a:rPr lang="en-GB" dirty="0">
                <a:ea typeface="Calibri"/>
                <a:cs typeface="Calibri"/>
              </a:rPr>
              <a:t>? Links to present day?</a:t>
            </a: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143C6B-E827-4BAB-A70C-3E2ED5E319E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83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dirty="0"/>
              <a:t>Natural Education – education should follow a child's natural development rather than being imposed by rigid societal structures. Children learn best when they are free to explore and engage with the world around them.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Learning Through Experience (rather than </a:t>
            </a:r>
            <a:r>
              <a:rPr lang="en-US" dirty="0" err="1"/>
              <a:t>memorising</a:t>
            </a:r>
            <a:r>
              <a:rPr lang="en-US" dirty="0"/>
              <a:t>/interact with nature and real world to develop understandings)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Teachers/adults as guides (Montessori/ unschooling)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Freedom and Autonomy rather than strict discipline which hinders curiosity 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143C6B-E827-4BAB-A70C-3E2ED5E319E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143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"</a:t>
            </a:r>
            <a:r>
              <a:rPr lang="en-US" dirty="0" err="1"/>
              <a:t>deschooling</a:t>
            </a:r>
            <a:r>
              <a:rPr lang="en-US" dirty="0"/>
              <a:t> society" - meaning education integrated into everyday life rather than only in strict institutions. Learning should happen through personal interest, real-world experiences, and community interactions, not through </a:t>
            </a:r>
            <a:r>
              <a:rPr lang="en-US" dirty="0" err="1"/>
              <a:t>standardised</a:t>
            </a:r>
            <a:r>
              <a:rPr lang="en-US" dirty="0"/>
              <a:t> curricula.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dirty="0"/>
              <a:t> "learning webs"—networks where people could connect based on shared learning interests.</a:t>
            </a:r>
            <a:endParaRPr lang="en-US" dirty="0">
              <a:ea typeface="Calibri"/>
              <a:cs typeface="Calibri"/>
            </a:endParaRPr>
          </a:p>
          <a:p>
            <a:pPr lvl="1"/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/>
              <a:t>Against Credentialism – meaningless, can show competence through displaying our skills</a:t>
            </a:r>
            <a:endParaRPr lang="en-US" b="1" dirty="0"/>
          </a:p>
          <a:p>
            <a:pPr marL="171450" indent="-171450">
              <a:buFont typeface="Arial"/>
              <a:buChar char="•"/>
            </a:pPr>
            <a:r>
              <a:rPr lang="en-US" dirty="0"/>
              <a:t>His ideas influenced unschooling, homeschooling, and open education movements/platforms e.g. </a:t>
            </a:r>
            <a:r>
              <a:rPr lang="en-US" dirty="0" err="1"/>
              <a:t>youtube</a:t>
            </a:r>
            <a:r>
              <a:rPr lang="en-US" dirty="0"/>
              <a:t> that </a:t>
            </a:r>
            <a:r>
              <a:rPr lang="en-US" dirty="0" err="1"/>
              <a:t>democraticises</a:t>
            </a:r>
            <a:r>
              <a:rPr lang="en-US" dirty="0"/>
              <a:t> access to knowledge today.</a:t>
            </a:r>
            <a:endParaRPr lang="en-US" dirty="0">
              <a:ea typeface="Calibri"/>
              <a:cs typeface="Calibri"/>
            </a:endParaRPr>
          </a:p>
          <a:p>
            <a:pPr lvl="1"/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143C6B-E827-4BAB-A70C-3E2ED5E319E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885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Play central to a child’s cognitive, social, and emotional development – expressing emotions and problem solving when playing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Education should focus on the needs and interests of the child rather than a rigid curriculum.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Active learning = where children explore concepts at  own pace 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Learning as a social process – occurs when we interact with one another (Vygotsky and ZPD – importance of interaction here)</a:t>
            </a:r>
          </a:p>
          <a:p>
            <a:r>
              <a:rPr lang="en-US" dirty="0">
                <a:ea typeface="Calibri"/>
                <a:cs typeface="Calibri"/>
              </a:rPr>
              <a:t>Teachers should observe and not get involved – see how children learn naturally</a:t>
            </a:r>
          </a:p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143C6B-E827-4BAB-A70C-3E2ED5E319E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405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dirty="0"/>
              <a:t>critical of institutionalized education, arguing that schools often reinforce obedience, conformity, and state control rather than true intellectual development – children should be autonomous and </a:t>
            </a:r>
            <a:r>
              <a:rPr lang="en-US" err="1"/>
              <a:t>shohld</a:t>
            </a:r>
            <a:r>
              <a:rPr lang="en-US" dirty="0"/>
              <a:t> not be coerced through </a:t>
            </a:r>
            <a:r>
              <a:rPr lang="en-US" err="1"/>
              <a:t>harsdh</a:t>
            </a:r>
            <a:r>
              <a:rPr lang="en-US" dirty="0"/>
              <a:t> discipline or punishment</a:t>
            </a: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Education should promote happiness and</a:t>
            </a:r>
            <a:r>
              <a:rPr lang="en-GB" dirty="0"/>
              <a:t> children should develop curiosity and self-motivation rather than be forced into learning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Influences - </a:t>
            </a:r>
          </a:p>
          <a:p>
            <a:pPr marL="171450" indent="-171450">
              <a:buFont typeface="Arial"/>
              <a:buChar char="•"/>
            </a:pPr>
            <a:r>
              <a:rPr lang="en-US" dirty="0"/>
              <a:t>Self-Directed  Education,  free schools like Summerhill, which promotes student autonomy.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143C6B-E827-4BAB-A70C-3E2ED5E319E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657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052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6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943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418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862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085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227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705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700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040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934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83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Amgylcheddau Dysgu Amgen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Alternative Learning Environments.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7871" y="4953581"/>
            <a:ext cx="7315200" cy="914400"/>
          </a:xfrm>
        </p:spPr>
        <p:txBody>
          <a:bodyPr/>
          <a:lstStyle/>
          <a:p>
            <a:r>
              <a:rPr lang="cy-GB" dirty="0"/>
              <a:t>Cyflwyniad i’r Modwl  </a:t>
            </a:r>
            <a:r>
              <a:rPr lang="en-GB" dirty="0"/>
              <a:t>                                        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D128-EF4C-41A9-84E6-942A42878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Amcanion y Sesiwn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CF5E1-2EA8-4FB1-947B-AFD7917706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Erbyn diwedd y sesiwn hon byddwch yn gallu:</a:t>
            </a:r>
          </a:p>
          <a:p>
            <a:pPr lvl="1"/>
            <a:r>
              <a:rPr lang="cy-GB" dirty="0"/>
              <a:t>Cofio prif amcanion y modwl</a:t>
            </a:r>
          </a:p>
          <a:p>
            <a:pPr lvl="1"/>
            <a:r>
              <a:rPr lang="cy-GB" dirty="0"/>
              <a:t>Trafod briff yr aseiniad</a:t>
            </a:r>
          </a:p>
          <a:p>
            <a:pPr lvl="1"/>
            <a:r>
              <a:rPr lang="cy-GB" dirty="0"/>
              <a:t>Cofio amserlen y modwl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5908D4-5FFE-426A-9A69-B448C24C92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By the end of this session you will be able to:</a:t>
            </a:r>
          </a:p>
          <a:p>
            <a:pPr lvl="1"/>
            <a:r>
              <a:rPr lang="en-GB" dirty="0"/>
              <a:t>Recall the key objectives for the module</a:t>
            </a:r>
          </a:p>
          <a:p>
            <a:pPr lvl="1"/>
            <a:r>
              <a:rPr lang="en-GB" dirty="0"/>
              <a:t>Discuss the assignment brief</a:t>
            </a:r>
          </a:p>
          <a:p>
            <a:pPr lvl="1"/>
            <a:r>
              <a:rPr lang="en-GB" dirty="0"/>
              <a:t>Recall the timetable for the module</a:t>
            </a:r>
          </a:p>
        </p:txBody>
      </p:sp>
    </p:spTree>
    <p:extLst>
      <p:ext uri="{BB962C8B-B14F-4D97-AF65-F5344CB8AC3E}">
        <p14:creationId xmlns:p14="http://schemas.microsoft.com/office/powerpoint/2010/main" val="3700682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FDECF-F547-444B-9DDA-045FD82AE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Amcanion y Modwl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D3179-E01D-414E-9380-2D3CCC4B5A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/>
            <a:r>
              <a:rPr lang="en-GB" b="1" dirty="0">
                <a:ea typeface="+mn-lt"/>
                <a:cs typeface="+mn-lt"/>
              </a:rPr>
              <a:t>AMCANION</a:t>
            </a:r>
            <a:endParaRPr lang="en-GB" dirty="0">
              <a:ea typeface="+mn-lt"/>
              <a:cs typeface="+mn-lt"/>
            </a:endParaRPr>
          </a:p>
          <a:p>
            <a:pPr algn="just"/>
            <a:r>
              <a:rPr lang="cy-GB" dirty="0">
                <a:ea typeface="+mn-lt"/>
                <a:cs typeface="+mn-lt"/>
              </a:rPr>
              <a:t>Datblygu’n feirniadol ddealltwriaeth o ystod amrywiol o syniadau, damcaniaethau ac arferion addysg amgen.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Datblygu archwiliad personol o ddysgu yn yr awyr agored a dysgu drwy brofiadau a chymharu ystod o amgylcheddau dysgu amgen yn feirniadol.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48B999-1A6C-4E9A-9C7B-FDE3B6D69A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/>
            <a:r>
              <a:rPr lang="en-GB" b="1" dirty="0">
                <a:ea typeface="+mn-lt"/>
                <a:cs typeface="+mn-lt"/>
              </a:rPr>
              <a:t>AIMS</a:t>
            </a:r>
            <a:endParaRPr lang="en-GB" dirty="0">
              <a:ea typeface="+mn-lt"/>
              <a:cs typeface="+mn-lt"/>
            </a:endParaRPr>
          </a:p>
          <a:p>
            <a:pPr algn="just"/>
            <a:r>
              <a:rPr lang="en-GB" dirty="0">
                <a:ea typeface="+mn-lt"/>
                <a:cs typeface="+mn-lt"/>
              </a:rPr>
              <a:t>To critically develop an understanding of a diverse range of alternative education ideas, theories and practices.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To develop a personal exploration of outdoor and experiential learning and critically compare a range of alternative learning environments.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5414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12506-ED06-474C-86AF-8062CE05D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</a:t>
            </a:r>
            <a:br>
              <a:rPr lang="cy-GB" dirty="0"/>
            </a:b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2B5E5-1EBF-4374-9CDA-EA0E8564B2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Fel grŵp trafodwch eich dealltwriaeth o amcanion y modwl.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C4C7CD-F25B-460B-9414-8CC03FF8A6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As a group discuss your understanding of the module aims.</a:t>
            </a:r>
          </a:p>
        </p:txBody>
      </p:sp>
    </p:spTree>
    <p:extLst>
      <p:ext uri="{BB962C8B-B14F-4D97-AF65-F5344CB8AC3E}">
        <p14:creationId xmlns:p14="http://schemas.microsoft.com/office/powerpoint/2010/main" val="2689437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B717C-DB6D-46CE-BEB1-D6F20A7F1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Deilliannau Dysgu’r Modwl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30693-330F-46BE-A1D6-7DA84E5D4B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>
                <a:ea typeface="+mn-lt"/>
                <a:cs typeface="+mn-lt"/>
              </a:rPr>
              <a:t>Ar ôl cwblhau’r modwl hwn yn llwyddiannus, dylai’r myfyriwr allu: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Mynd i’r afael â nodau, cysyniadau, gwerthoedd a chyd-destunau sylfaenol dysgu drwy brofiadau a bod â gwybodaeth eang a chytbwys ohonynt. 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Adfyfyrio ar rôl a statws dysgu yn yr awyr agored a dysgu drwy brofiadau o fewn polisi ac arfer addysgol.</a:t>
            </a:r>
          </a:p>
          <a:p>
            <a:pPr algn="just"/>
            <a:r>
              <a:rPr lang="cy-GB" dirty="0">
                <a:ea typeface="+mn-lt"/>
                <a:cs typeface="+mn-lt"/>
              </a:rPr>
              <a:t>Datblygu dulliau dychmygus ac arloesol o ymdrin ag addysg, y cwricwlwm, asesu, yr ystafell ddosbarth a deunyddiau dysgu ac addysgu eraill.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BE2654-6B90-479A-9BA3-57B8A22371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Upon the successful completion of this module, the student should be able to: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Engage with and have a broad and balanced knowledge of the fundamental aims, concepts, values and contexts of experiential learning. 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Reflect upon the role and status of outdoor learning and experiential learning within educational policy and practice.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Develop imaginative and innovative approaches to schooling, curriculum, assessment, the classroom and other learning and teaching materials.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52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29959-B347-4174-9F7E-E854F05F1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  <a:br>
              <a:rPr lang="cy-GB" dirty="0"/>
            </a:br>
            <a:br>
              <a:rPr lang="en-GB" dirty="0"/>
            </a:br>
            <a:r>
              <a:rPr lang="en-GB" dirty="0"/>
              <a:t>Task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843DE4E-A444-440C-A3C2-EB31F7C1BF8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67844074"/>
              </p:ext>
            </p:extLst>
          </p:nvPr>
        </p:nvGraphicFramePr>
        <p:xfrm>
          <a:off x="3867150" y="868363"/>
          <a:ext cx="3475038" cy="5286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8346">
                  <a:extLst>
                    <a:ext uri="{9D8B030D-6E8A-4147-A177-3AD203B41FA5}">
                      <a16:colId xmlns:a16="http://schemas.microsoft.com/office/drawing/2014/main" val="2716099414"/>
                    </a:ext>
                  </a:extLst>
                </a:gridCol>
                <a:gridCol w="1158346">
                  <a:extLst>
                    <a:ext uri="{9D8B030D-6E8A-4147-A177-3AD203B41FA5}">
                      <a16:colId xmlns:a16="http://schemas.microsoft.com/office/drawing/2014/main" val="175935404"/>
                    </a:ext>
                  </a:extLst>
                </a:gridCol>
                <a:gridCol w="1158346">
                  <a:extLst>
                    <a:ext uri="{9D8B030D-6E8A-4147-A177-3AD203B41FA5}">
                      <a16:colId xmlns:a16="http://schemas.microsoft.com/office/drawing/2014/main" val="2998575347"/>
                    </a:ext>
                  </a:extLst>
                </a:gridCol>
              </a:tblGrid>
              <a:tr h="2399760">
                <a:tc>
                  <a:txBody>
                    <a:bodyPr/>
                    <a:lstStyle/>
                    <a:p>
                      <a:r>
                        <a:rPr lang="cy-GB" noProof="0" dirty="0"/>
                        <a:t>Gwybod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Know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Eisiau gwybod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Want to Know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Beth ydym ni wedi’i ddysgu?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What have we learnt?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468854"/>
                  </a:ext>
                </a:extLst>
              </a:tr>
              <a:tr h="288691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210066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F78601-1063-4CE8-9341-9DC7D72C6C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KWL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393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2B801-8B47-4BA4-9761-CF119063B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0D73173-7DE7-47D5-9382-9A71AB7B56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662246"/>
              </p:ext>
            </p:extLst>
          </p:nvPr>
        </p:nvGraphicFramePr>
        <p:xfrm>
          <a:off x="3835685" y="864741"/>
          <a:ext cx="5827773" cy="5154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8409">
                  <a:extLst>
                    <a:ext uri="{9D8B030D-6E8A-4147-A177-3AD203B41FA5}">
                      <a16:colId xmlns:a16="http://schemas.microsoft.com/office/drawing/2014/main" val="1916204474"/>
                    </a:ext>
                  </a:extLst>
                </a:gridCol>
                <a:gridCol w="2889364">
                  <a:extLst>
                    <a:ext uri="{9D8B030D-6E8A-4147-A177-3AD203B41FA5}">
                      <a16:colId xmlns:a16="http://schemas.microsoft.com/office/drawing/2014/main" val="3570957678"/>
                    </a:ext>
                  </a:extLst>
                </a:gridCol>
              </a:tblGrid>
              <a:tr h="1124645">
                <a:tc>
                  <a:txBody>
                    <a:bodyPr/>
                    <a:lstStyle/>
                    <a:p>
                      <a:pPr rtl="0" fontAlgn="base"/>
                      <a:r>
                        <a:rPr lang="en-GB" sz="4400" dirty="0">
                          <a:effectLst/>
                        </a:rPr>
                        <a:t>Location </a:t>
                      </a:r>
                      <a:endParaRPr lang="en-GB" sz="4400" b="1">
                        <a:solidFill>
                          <a:srgbClr val="2F5496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4400" dirty="0">
                          <a:effectLst/>
                        </a:rPr>
                        <a:t>What </a:t>
                      </a:r>
                      <a:endParaRPr lang="en-GB" sz="4400" b="1">
                        <a:solidFill>
                          <a:srgbClr val="2F5496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4151862"/>
                  </a:ext>
                </a:extLst>
              </a:tr>
              <a:tr h="609183"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Teams </a:t>
                      </a:r>
                      <a:endParaRPr lang="en-GB" sz="16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Introduction to the module and assignment brief. </a:t>
                      </a:r>
                      <a:endParaRPr lang="en-GB" sz="160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5088744"/>
                  </a:ext>
                </a:extLst>
              </a:tr>
              <a:tr h="6091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effectLst/>
                        </a:rPr>
                        <a:t>Campus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When School Isn’t School </a:t>
                      </a:r>
                    </a:p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rgbClr val="2F2B20"/>
                          </a:solidFill>
                          <a:effectLst/>
                          <a:latin typeface="Corbel"/>
                        </a:rPr>
                        <a:t>The Democratic School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530686"/>
                  </a:ext>
                </a:extLst>
              </a:tr>
              <a:tr h="609183"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rgbClr val="2F2B20"/>
                          </a:solidFill>
                          <a:latin typeface="Corbel"/>
                        </a:rPr>
                        <a:t>Taking the Curriculum Outside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455625"/>
                  </a:ext>
                </a:extLst>
              </a:tr>
              <a:tr h="98406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effectLst/>
                        </a:rPr>
                        <a:t>Swansea Beach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>
                          <a:effectLst/>
                        </a:rPr>
                        <a:t>Inspire Training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 err="1">
                          <a:effectLst/>
                        </a:rPr>
                        <a:t>Cwmdonkin</a:t>
                      </a:r>
                      <a:r>
                        <a:rPr lang="en-GB" sz="1600" dirty="0">
                          <a:effectLst/>
                        </a:rPr>
                        <a:t> Park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Alternative provision in education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>
                          <a:effectLst/>
                        </a:rPr>
                        <a:t>Taking the Curriculum Outside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247305"/>
                  </a:ext>
                </a:extLst>
              </a:tr>
              <a:tr h="609183"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Teams </a:t>
                      </a:r>
                      <a:endParaRPr lang="en-GB" sz="16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Work based Learning, Forest Schools, Hospital Schools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108088"/>
                  </a:ext>
                </a:extLst>
              </a:tr>
              <a:tr h="609183"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Campus </a:t>
                      </a:r>
                      <a:endParaRPr lang="en-GB" sz="160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600" dirty="0">
                          <a:effectLst/>
                        </a:rPr>
                        <a:t>AI in the classroom, Tutorials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316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9432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9A365-2E78-4F72-B118-AAE7CC49D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400" dirty="0"/>
              <a:t>Tasgau Anghydamserol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Asynchronous Tasks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9E64181-B7A1-4F2B-AD27-A5D05E15683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85611009"/>
              </p:ext>
            </p:extLst>
          </p:nvPr>
        </p:nvGraphicFramePr>
        <p:xfrm>
          <a:off x="3867150" y="868363"/>
          <a:ext cx="7656788" cy="5369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3806">
                  <a:extLst>
                    <a:ext uri="{9D8B030D-6E8A-4147-A177-3AD203B41FA5}">
                      <a16:colId xmlns:a16="http://schemas.microsoft.com/office/drawing/2014/main" val="2865004650"/>
                    </a:ext>
                  </a:extLst>
                </a:gridCol>
                <a:gridCol w="2381097">
                  <a:extLst>
                    <a:ext uri="{9D8B030D-6E8A-4147-A177-3AD203B41FA5}">
                      <a16:colId xmlns:a16="http://schemas.microsoft.com/office/drawing/2014/main" val="1852823999"/>
                    </a:ext>
                  </a:extLst>
                </a:gridCol>
                <a:gridCol w="3071885">
                  <a:extLst>
                    <a:ext uri="{9D8B030D-6E8A-4147-A177-3AD203B41FA5}">
                      <a16:colId xmlns:a16="http://schemas.microsoft.com/office/drawing/2014/main" val="3646697304"/>
                    </a:ext>
                  </a:extLst>
                </a:gridCol>
              </a:tblGrid>
              <a:tr h="3082221">
                <a:tc>
                  <a:txBody>
                    <a:bodyPr/>
                    <a:lstStyle/>
                    <a:p>
                      <a:pPr rtl="0" fontAlgn="base"/>
                      <a:r>
                        <a:rPr lang="cy-GB" sz="4400" dirty="0">
                          <a:effectLst/>
                        </a:rPr>
                        <a:t>Wythnos yn  Cychwyn </a:t>
                      </a:r>
                      <a:endParaRPr lang="cy-GB" sz="4400" b="1">
                        <a:solidFill>
                          <a:srgbClr val="2F5496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cy-GB" sz="4400" dirty="0">
                          <a:effectLst/>
                        </a:rPr>
                        <a:t>Beth </a:t>
                      </a:r>
                      <a:endParaRPr lang="cy-GB" sz="4400" b="1">
                        <a:solidFill>
                          <a:srgbClr val="2F5496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4400" dirty="0" err="1">
                          <a:effectLst/>
                        </a:rPr>
                        <a:t>What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1013774"/>
                  </a:ext>
                </a:extLst>
              </a:tr>
              <a:tr h="646271">
                <a:tc>
                  <a:txBody>
                    <a:bodyPr/>
                    <a:lstStyle/>
                    <a:p>
                      <a:pPr rtl="0" fontAlgn="base"/>
                      <a:r>
                        <a:rPr lang="cy-GB" sz="1600" dirty="0">
                          <a:effectLst/>
                        </a:rPr>
                        <a:t>04/03/24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cy-GB" sz="1600" dirty="0">
                          <a:effectLst/>
                        </a:rPr>
                        <a:t>Ysgolion Amgen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effectLst/>
                          <a:latin typeface="Corbel"/>
                        </a:rPr>
                        <a:t>Alternative Schools</a:t>
                      </a:r>
                      <a:endParaRPr lang="cy-GB" sz="1600" b="0" i="0" u="none" strike="noStrike" noProof="0">
                        <a:effectLst/>
                        <a:latin typeface="Corbe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783250"/>
                  </a:ext>
                </a:extLst>
              </a:tr>
              <a:tr h="994261">
                <a:tc>
                  <a:txBody>
                    <a:bodyPr/>
                    <a:lstStyle/>
                    <a:p>
                      <a:pPr rtl="0" fontAlgn="base"/>
                      <a:r>
                        <a:rPr lang="cy-GB" sz="1600" dirty="0">
                          <a:effectLst/>
                        </a:rPr>
                        <a:t>11/03/24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600" b="0" i="0" u="none" strike="noStrike" noProof="0" dirty="0">
                          <a:solidFill>
                            <a:srgbClr val="2F2B20"/>
                          </a:solidFill>
                          <a:effectLst/>
                          <a:latin typeface="Corbel"/>
                        </a:rPr>
                        <a:t>Asesu yn yr awyr agored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rgbClr val="2F2B20"/>
                          </a:solidFill>
                          <a:effectLst/>
                          <a:latin typeface="Corbel"/>
                        </a:rPr>
                        <a:t>Assessment in the outdoors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3960535"/>
                  </a:ext>
                </a:extLst>
              </a:tr>
              <a:tr h="64627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1600" b="0" i="0" u="none" strike="noStrike" noProof="0" dirty="0">
                        <a:solidFill>
                          <a:srgbClr val="2F2B20"/>
                        </a:solidFill>
                        <a:effectLst/>
                        <a:latin typeface="Corbe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cy-GB" sz="1600" b="0" i="0" u="none" strike="noStrike" noProof="0" dirty="0">
                        <a:effectLst/>
                        <a:latin typeface="Corbe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600" b="0" i="0" u="none" strike="noStrike" noProof="0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9717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4935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C5BB6-43CA-4D05-802D-46603A11A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Aseiniad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D2FBF-7AE0-4664-8E33-084B23C8076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>
                <a:ea typeface="+mn-lt"/>
                <a:cs typeface="+mn-lt"/>
              </a:rPr>
              <a:t>Gwerthuswch yn feirniadol 3 </a:t>
            </a:r>
            <a:r>
              <a:rPr lang="cy-GB" dirty="0">
                <a:ea typeface="+mn-lt"/>
                <a:cs typeface="+mn-lt"/>
              </a:rPr>
              <a:t>gweithgaredd gwahanol i ddatblygu dysgu mewn amgylcheddau amgen.  Dylech gefnogi eich dadleuon ag ystod amrywiol o syniadau, theorïau ac arferion addysgol.  </a:t>
            </a:r>
          </a:p>
          <a:p>
            <a:endParaRPr lang="cy-GB" dirty="0">
              <a:ea typeface="+mn-lt"/>
              <a:cs typeface="+mn-lt"/>
            </a:endParaRPr>
          </a:p>
          <a:p>
            <a:r>
              <a:rPr lang="cy-GB" dirty="0">
                <a:effectLst/>
                <a:latin typeface="+mj-lt"/>
                <a:ea typeface="Times New Roman" panose="02020603050405020304" pitchFamily="18" charset="0"/>
              </a:rPr>
              <a:t>Sicrhewch eich bod yn cynnwys trafodaethau ynghylch cysyniadau, gwerthoedd, a chyd-destunau</a:t>
            </a:r>
            <a:endParaRPr lang="cy-GB" sz="2400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A0A3A-CD59-4BA1-A201-B2240B6FF1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>
                <a:ea typeface="+mn-lt"/>
                <a:cs typeface="+mn-lt"/>
              </a:rPr>
              <a:t>Critically evaluate 3 different </a:t>
            </a:r>
            <a:r>
              <a:rPr lang="en-GB" dirty="0">
                <a:ea typeface="+mn-lt"/>
                <a:cs typeface="+mn-lt"/>
              </a:rPr>
              <a:t>activities to develop learning in alternative environments. Support your arguments with a diverse range of alternative education ideas, theories and practices.  </a:t>
            </a:r>
            <a:endParaRPr lang="en-US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Ensure you include discussions around concepts, values, and contexts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293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9D9FA-122B-4008-9084-5CDF76C38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  <a:br>
              <a:rPr lang="cy-GB" dirty="0"/>
            </a:b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B1CA3-5D47-4AED-A775-743E2D5D26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Mewn grwpiau trafodwch gwestiwn yr aseiniad</a:t>
            </a:r>
          </a:p>
          <a:p>
            <a:r>
              <a:rPr lang="cy-GB" dirty="0"/>
              <a:t>Ystyriwch: </a:t>
            </a:r>
          </a:p>
          <a:p>
            <a:r>
              <a:rPr lang="cy-GB" dirty="0"/>
              <a:t>Beth yw’r prif elfennau?</a:t>
            </a:r>
          </a:p>
          <a:p>
            <a:r>
              <a:rPr lang="cy-GB" dirty="0"/>
              <a:t>Beth yw’r heriau?</a:t>
            </a:r>
          </a:p>
          <a:p>
            <a:r>
              <a:rPr lang="cy-GB" dirty="0"/>
              <a:t>Pa gwestiynau sydd gennych?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6CD68C-2045-4F03-B016-F8C796AE48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groups discuss the assignment question</a:t>
            </a:r>
          </a:p>
          <a:p>
            <a:r>
              <a:rPr lang="en-GB" dirty="0"/>
              <a:t>Consider: </a:t>
            </a:r>
          </a:p>
          <a:p>
            <a:r>
              <a:rPr lang="en-GB" dirty="0"/>
              <a:t>What are the key elements?</a:t>
            </a:r>
          </a:p>
          <a:p>
            <a:r>
              <a:rPr lang="en-GB" dirty="0"/>
              <a:t>What are the challenges?</a:t>
            </a:r>
          </a:p>
          <a:p>
            <a:r>
              <a:rPr lang="en-GB" dirty="0"/>
              <a:t>What questions do you have?</a:t>
            </a:r>
          </a:p>
        </p:txBody>
      </p:sp>
    </p:spTree>
    <p:extLst>
      <p:ext uri="{BB962C8B-B14F-4D97-AF65-F5344CB8AC3E}">
        <p14:creationId xmlns:p14="http://schemas.microsoft.com/office/powerpoint/2010/main" val="2674825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AF8B7-AF9B-4697-8808-CEB6FE66B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Cynllun Marcio’r Aseiniad</a:t>
            </a:r>
            <a:br>
              <a:rPr lang="cy-GB" dirty="0"/>
            </a:br>
            <a:br>
              <a:rPr lang="en-GB" dirty="0"/>
            </a:br>
            <a:r>
              <a:rPr lang="en-GB" dirty="0"/>
              <a:t>Assignment Marking Scheme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F6750-CE68-4898-AABD-D03D806928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Ewch i ffurflen y fanyleb asesu ar </a:t>
            </a:r>
            <a:r>
              <a:rPr lang="en-GB" dirty="0"/>
              <a:t>Moodle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FC8508-D713-49B8-AEF7-B3CC359A19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Go to the assessment specification form on Moodle</a:t>
            </a:r>
          </a:p>
        </p:txBody>
      </p:sp>
    </p:spTree>
    <p:extLst>
      <p:ext uri="{BB962C8B-B14F-4D97-AF65-F5344CB8AC3E}">
        <p14:creationId xmlns:p14="http://schemas.microsoft.com/office/powerpoint/2010/main" val="1288682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20AE3-523B-E8B1-31A1-C463D0F83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 and Theorists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FCA15F-0C1F-A38A-137F-DCAD70334D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567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006DC-48BA-E259-1783-38D06FAA8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6ABDF-6DCF-C6F1-7B13-2BE1EED2CB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Empiricism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86218-34CA-9260-8AEA-23BB440600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Romanticism</a:t>
            </a:r>
          </a:p>
        </p:txBody>
      </p:sp>
    </p:spTree>
    <p:extLst>
      <p:ext uri="{BB962C8B-B14F-4D97-AF65-F5344CB8AC3E}">
        <p14:creationId xmlns:p14="http://schemas.microsoft.com/office/powerpoint/2010/main" val="2168473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D48EF-E836-2360-93BD-C34450CF2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0D10F-65DD-3DF0-0B63-06F469D7E5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Empiricism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GB" dirty="0"/>
              <a:t> Philosophical approach which asserts that knowledge is derived from experience and sensory perceptions</a:t>
            </a:r>
            <a:endParaRPr lang="en-GB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DBE5C-BFEB-871B-DE64-E91E9F8AE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7887" y="767538"/>
            <a:ext cx="3474720" cy="51206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Romanticism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dirty="0"/>
              <a:t>Intellectual movement that focused upon emotion, imagination and subjectivity 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829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1" name="Rectangle 1060">
            <a:extLst>
              <a:ext uri="{FF2B5EF4-FFF2-40B4-BE49-F238E27FC236}">
                <a16:creationId xmlns:a16="http://schemas.microsoft.com/office/drawing/2014/main" id="{A1DFCBE5-52C1-48A9-89CF-E7D68CCA1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EB17C8F6-D357-4254-BBAC-96B01EEBE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47203"/>
            <a:ext cx="11707367" cy="2572622"/>
          </a:xfrm>
          <a:prstGeom prst="rect">
            <a:avLst/>
          </a:prstGeom>
          <a:solidFill>
            <a:srgbClr val="878787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87B042-7320-48F5-4145-ED699EE8E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91" y="4049486"/>
            <a:ext cx="4825480" cy="1883228"/>
          </a:xfrm>
        </p:spPr>
        <p:txBody>
          <a:bodyPr>
            <a:normAutofit/>
          </a:bodyPr>
          <a:lstStyle/>
          <a:p>
            <a:pPr algn="r"/>
            <a:r>
              <a:rPr lang="en-GB" sz="3200" dirty="0" err="1"/>
              <a:t>Meddylwyr</a:t>
            </a:r>
            <a:r>
              <a:rPr lang="en-GB" sz="3200" dirty="0"/>
              <a:t> a </a:t>
            </a:r>
            <a:r>
              <a:rPr lang="en-GB" sz="3200" dirty="0" err="1"/>
              <a:t>Damcaniaethwyr</a:t>
            </a:r>
            <a:r>
              <a:rPr lang="en-GB" sz="3200" dirty="0"/>
              <a:t> </a:t>
            </a:r>
            <a:r>
              <a:rPr lang="en-GB" sz="3200" dirty="0" err="1"/>
              <a:t>Allweddol</a:t>
            </a:r>
            <a:br>
              <a:rPr lang="en-GB" sz="3200"/>
            </a:br>
            <a:br>
              <a:rPr lang="en-GB" sz="3200"/>
            </a:br>
            <a:r>
              <a:rPr lang="en-GB" sz="3200"/>
              <a:t>Key </a:t>
            </a:r>
            <a:r>
              <a:rPr lang="en-GB" sz="3200" dirty="0"/>
              <a:t>Thinkers and Theorists</a:t>
            </a:r>
          </a:p>
        </p:txBody>
      </p:sp>
      <p:pic>
        <p:nvPicPr>
          <p:cNvPr id="1032" name="Picture 8" descr="A person in a black coat&#10;&#10;Description automatically generated">
            <a:extLst>
              <a:ext uri="{FF2B5EF4-FFF2-40B4-BE49-F238E27FC236}">
                <a16:creationId xmlns:a16="http://schemas.microsoft.com/office/drawing/2014/main" id="{D84784CC-D3D3-FD44-ABC7-CEC65DB1A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3691" y="530755"/>
            <a:ext cx="2539145" cy="278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ean-Jacques Rousseau: as relevant as ever | Theo Hobson | The Guardian">
            <a:extLst>
              <a:ext uri="{FF2B5EF4-FFF2-40B4-BE49-F238E27FC236}">
                <a16:creationId xmlns:a16="http://schemas.microsoft.com/office/drawing/2014/main" id="{80B60F4F-DA63-8832-BF2A-8F5CBF7938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48" r="8375" b="-1"/>
          <a:stretch/>
        </p:blipFill>
        <p:spPr bwMode="auto">
          <a:xfrm>
            <a:off x="3763702" y="951142"/>
            <a:ext cx="2539145" cy="195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usan Isaccs – The unseen force behind every nursery practitioner – Mindful  history">
            <a:extLst>
              <a:ext uri="{FF2B5EF4-FFF2-40B4-BE49-F238E27FC236}">
                <a16:creationId xmlns:a16="http://schemas.microsoft.com/office/drawing/2014/main" id="{A20602E3-1A16-2A5C-905E-C6D46F9D6A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81" r="2" b="7961"/>
          <a:stretch/>
        </p:blipFill>
        <p:spPr bwMode="auto">
          <a:xfrm>
            <a:off x="6463713" y="1030638"/>
            <a:ext cx="2539147" cy="178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van Illich - Schumacher Center for a New Economics">
            <a:extLst>
              <a:ext uri="{FF2B5EF4-FFF2-40B4-BE49-F238E27FC236}">
                <a16:creationId xmlns:a16="http://schemas.microsoft.com/office/drawing/2014/main" id="{312B1F80-6822-85A4-99B8-101A2C019D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3" r="-3" b="-3"/>
          <a:stretch/>
        </p:blipFill>
        <p:spPr bwMode="auto">
          <a:xfrm>
            <a:off x="9163725" y="505485"/>
            <a:ext cx="2539147" cy="2832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E44B61-319A-799B-FB69-3035A1CD1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8316" y="4049485"/>
            <a:ext cx="4846151" cy="1883229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Jean-Jacques Rousseau</a:t>
            </a:r>
          </a:p>
          <a:p>
            <a:r>
              <a:rPr lang="en-GB" sz="2400" dirty="0">
                <a:solidFill>
                  <a:srgbClr val="FFFFFF"/>
                </a:solidFill>
              </a:rPr>
              <a:t>Ivan Illich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Susan Isaacs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William Godwin</a:t>
            </a:r>
          </a:p>
          <a:p>
            <a:endParaRPr lang="en-GB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199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with white hair&#10;&#10;AI-generated content may be incorrect.">
            <a:extLst>
              <a:ext uri="{FF2B5EF4-FFF2-40B4-BE49-F238E27FC236}">
                <a16:creationId xmlns:a16="http://schemas.microsoft.com/office/drawing/2014/main" id="{140AB5A4-B542-BC18-233A-F78159BFAA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-34" t="-11172" r="34" b="11343"/>
          <a:stretch/>
        </p:blipFill>
        <p:spPr>
          <a:xfrm>
            <a:off x="-1139" y="1015709"/>
            <a:ext cx="3333753" cy="423138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161685-19F2-EFA0-9F89-6281976A6A6B}"/>
              </a:ext>
            </a:extLst>
          </p:cNvPr>
          <p:cNvSpPr txBox="1"/>
          <p:nvPr/>
        </p:nvSpPr>
        <p:spPr>
          <a:xfrm>
            <a:off x="3827372" y="1014680"/>
            <a:ext cx="77893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Jean-Jacques </a:t>
            </a:r>
            <a:r>
              <a:rPr lang="en-GB" sz="3600" err="1"/>
              <a:t>Rousseaues</a:t>
            </a:r>
            <a:r>
              <a:rPr lang="en-GB" sz="36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DC2B5A-EF67-F4AE-B99D-28431BD9FE4E}"/>
              </a:ext>
            </a:extLst>
          </p:cNvPr>
          <p:cNvSpPr txBox="1"/>
          <p:nvPr/>
        </p:nvSpPr>
        <p:spPr>
          <a:xfrm>
            <a:off x="4034971" y="2278743"/>
            <a:ext cx="6792685" cy="33590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Critiqued traditional/formal schooling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Advocated for 'natural education' (outdoors/in 'real-world' settings and scenarios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Learning through doing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Freedom and autonomy – teachers/adults as guides</a:t>
            </a:r>
          </a:p>
        </p:txBody>
      </p:sp>
    </p:spTree>
    <p:extLst>
      <p:ext uri="{BB962C8B-B14F-4D97-AF65-F5344CB8AC3E}">
        <p14:creationId xmlns:p14="http://schemas.microsoft.com/office/powerpoint/2010/main" val="3027726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5098F50-D3BF-4E02-0000-27620795A605}"/>
              </a:ext>
            </a:extLst>
          </p:cNvPr>
          <p:cNvSpPr txBox="1"/>
          <p:nvPr/>
        </p:nvSpPr>
        <p:spPr>
          <a:xfrm>
            <a:off x="3799967" y="1124590"/>
            <a:ext cx="60234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Ivan Illich </a:t>
            </a:r>
          </a:p>
        </p:txBody>
      </p:sp>
      <p:pic>
        <p:nvPicPr>
          <p:cNvPr id="5" name="Picture 4" descr="Ivan Illich - Schumacher Center for a New Economics">
            <a:extLst>
              <a:ext uri="{FF2B5EF4-FFF2-40B4-BE49-F238E27FC236}">
                <a16:creationId xmlns:a16="http://schemas.microsoft.com/office/drawing/2014/main" id="{09ABA9ED-6C8E-EF39-F6E1-D566444AAC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53" y="1460218"/>
            <a:ext cx="3195779" cy="36729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752CC7-5150-D99E-5F19-9377D2CB4AC3}"/>
              </a:ext>
            </a:extLst>
          </p:cNvPr>
          <p:cNvSpPr txBox="1"/>
          <p:nvPr/>
        </p:nvSpPr>
        <p:spPr>
          <a:xfrm>
            <a:off x="3918857" y="2104571"/>
            <a:ext cx="7213598" cy="39130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 err="1"/>
              <a:t>Deschooling</a:t>
            </a:r>
            <a:r>
              <a:rPr lang="en-GB" sz="2400" dirty="0"/>
              <a:t> Society (1971) - challenging traditional education institutions, education should be embedded in everyday life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Learning webs – learning from individuals with shared interests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Credentialism is not the best way of proving competence</a:t>
            </a:r>
          </a:p>
        </p:txBody>
      </p:sp>
    </p:spTree>
    <p:extLst>
      <p:ext uri="{BB962C8B-B14F-4D97-AF65-F5344CB8AC3E}">
        <p14:creationId xmlns:p14="http://schemas.microsoft.com/office/powerpoint/2010/main" val="2720409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omen of The Institute of Education ...">
            <a:extLst>
              <a:ext uri="{FF2B5EF4-FFF2-40B4-BE49-F238E27FC236}">
                <a16:creationId xmlns:a16="http://schemas.microsoft.com/office/drawing/2014/main" id="{60BA75C7-3E7D-E786-1509-1D97AF7972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1057" y="1286073"/>
            <a:ext cx="3187122" cy="427759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980BDD-9544-6BC0-9B4F-67D271D45362}"/>
              </a:ext>
            </a:extLst>
          </p:cNvPr>
          <p:cNvSpPr txBox="1"/>
          <p:nvPr/>
        </p:nvSpPr>
        <p:spPr>
          <a:xfrm>
            <a:off x="3889828" y="928914"/>
            <a:ext cx="596537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Susan Isaac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5A199A-B509-714A-B62C-A6472DDE65FC}"/>
              </a:ext>
            </a:extLst>
          </p:cNvPr>
          <p:cNvSpPr txBox="1"/>
          <p:nvPr/>
        </p:nvSpPr>
        <p:spPr>
          <a:xfrm>
            <a:off x="4209142" y="2162628"/>
            <a:ext cx="6865256" cy="33590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Play-based learning important, particularly for expressing emotions</a:t>
            </a:r>
            <a:endParaRPr lang="en-US" sz="2400" dirty="0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Active, child-centred learning 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Learning through social interaction (Vygotsky)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Teachers as observers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753583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A person in a black coat&#10;&#10;Description automatically generated">
            <a:extLst>
              <a:ext uri="{FF2B5EF4-FFF2-40B4-BE49-F238E27FC236}">
                <a16:creationId xmlns:a16="http://schemas.microsoft.com/office/drawing/2014/main" id="{5EBB01AC-77A0-C33D-EC84-D3F985B45F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470" y="1687280"/>
            <a:ext cx="3224175" cy="351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369085E-AA75-D222-70DA-81F96DEBA542}"/>
              </a:ext>
            </a:extLst>
          </p:cNvPr>
          <p:cNvSpPr txBox="1"/>
          <p:nvPr/>
        </p:nvSpPr>
        <p:spPr>
          <a:xfrm>
            <a:off x="4048605" y="1154545"/>
            <a:ext cx="575733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William Goodwin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334C5F-CE49-4220-AC03-7C565CA227B7}"/>
              </a:ext>
            </a:extLst>
          </p:cNvPr>
          <p:cNvSpPr txBox="1"/>
          <p:nvPr/>
        </p:nvSpPr>
        <p:spPr>
          <a:xfrm>
            <a:off x="4368800" y="2264228"/>
            <a:ext cx="6386285" cy="39130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Critical of formal educational institutions for promoting obedience and conformity – children should not coerced through harsh discipline</a:t>
            </a:r>
            <a:endParaRPr lang="en-US" dirty="0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2400" dirty="0"/>
              <a:t>Education should promote happiness, and children should be allowed to develop their own motivation </a:t>
            </a:r>
          </a:p>
        </p:txBody>
      </p:sp>
    </p:spTree>
    <p:extLst>
      <p:ext uri="{BB962C8B-B14F-4D97-AF65-F5344CB8AC3E}">
        <p14:creationId xmlns:p14="http://schemas.microsoft.com/office/powerpoint/2010/main" val="36783051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BC728C4-BC3E-757B-1878-2644D98B2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 session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067A9D1-F36D-17BC-AB25-3B400A3FB0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>
                <a:ea typeface="+mn-lt"/>
                <a:cs typeface="+mn-lt"/>
              </a:rPr>
              <a:t>Gan </a:t>
            </a:r>
            <a:r>
              <a:rPr lang="en-GB" err="1">
                <a:ea typeface="+mn-lt"/>
                <a:cs typeface="+mn-lt"/>
              </a:rPr>
              <a:t>ddefnyddio’r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dolenni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isod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man </a:t>
            </a:r>
            <a:r>
              <a:rPr lang="en-GB" err="1">
                <a:ea typeface="+mn-lt"/>
                <a:cs typeface="+mn-lt"/>
              </a:rPr>
              <a:t>cychwyn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ymchwiliwch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leoliad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amgen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y DU. </a:t>
            </a:r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Ystyriwch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canlynol</a:t>
            </a:r>
            <a:r>
              <a:rPr lang="en-GB" dirty="0">
                <a:ea typeface="+mn-lt"/>
                <a:cs typeface="+mn-lt"/>
              </a:rPr>
              <a:t>;</a:t>
            </a:r>
            <a:endParaRPr lang="en-GB" dirty="0"/>
          </a:p>
          <a:p>
            <a:pPr lvl="1"/>
            <a:r>
              <a:rPr lang="en-GB">
                <a:ea typeface="+mn-lt"/>
                <a:cs typeface="+mn-lt"/>
              </a:rPr>
              <a:t>Beth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athroniaeth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neu’r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lleoliad</a:t>
            </a:r>
            <a:r>
              <a:rPr lang="en-GB" dirty="0">
                <a:ea typeface="+mn-lt"/>
                <a:cs typeface="+mn-lt"/>
              </a:rPr>
              <a:t>? </a:t>
            </a:r>
            <a:endParaRPr lang="en-GB" dirty="0"/>
          </a:p>
          <a:p>
            <a:pPr lvl="1"/>
            <a:r>
              <a:rPr lang="en-GB" err="1">
                <a:ea typeface="+mn-lt"/>
                <a:cs typeface="+mn-lt"/>
              </a:rPr>
              <a:t>Ydy’r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neu’r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lleoliad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cynnig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cyfle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gyfer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arholiadau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ffurfiol</a:t>
            </a:r>
            <a:r>
              <a:rPr lang="en-GB">
                <a:ea typeface="+mn-lt"/>
                <a:cs typeface="+mn-lt"/>
              </a:rPr>
              <a:t>? </a:t>
            </a:r>
            <a:endParaRPr lang="en-GB"/>
          </a:p>
          <a:p>
            <a:pPr lvl="1">
              <a:spcAft>
                <a:spcPts val="0"/>
              </a:spcAft>
            </a:pPr>
            <a:r>
              <a:rPr lang="en-GB" dirty="0">
                <a:ea typeface="+mn-lt"/>
                <a:cs typeface="+mn-lt"/>
              </a:rPr>
              <a:t>I </a:t>
            </a:r>
            <a:r>
              <a:rPr lang="en-GB" dirty="0" err="1">
                <a:ea typeface="+mn-lt"/>
                <a:cs typeface="+mn-lt"/>
              </a:rPr>
              <a:t>ba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raddau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gellid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gweithredu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athroniaeth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ysgol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neu'r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lleoliad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mewn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ysgol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brif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ffrwd</a:t>
            </a:r>
            <a:r>
              <a:rPr lang="en-GB" dirty="0">
                <a:ea typeface="+mn-lt"/>
                <a:cs typeface="+mn-lt"/>
              </a:rPr>
              <a:t>? </a:t>
            </a:r>
            <a:r>
              <a:rPr lang="en-GB" dirty="0" err="1">
                <a:ea typeface="+mn-lt"/>
                <a:cs typeface="+mn-lt"/>
              </a:rPr>
              <a:t>yn</a:t>
            </a:r>
            <a:endParaRPr lang="en-GB"/>
          </a:p>
          <a:p>
            <a:pPr lvl="1"/>
            <a:r>
              <a:rPr lang="en-GB" dirty="0">
                <a:ea typeface="+mn-lt"/>
                <a:cs typeface="+mn-lt"/>
              </a:rPr>
              <a:t>Pa </a:t>
            </a:r>
            <a:r>
              <a:rPr lang="en-GB" dirty="0" err="1">
                <a:ea typeface="+mn-lt"/>
                <a:cs typeface="+mn-lt"/>
              </a:rPr>
              <a:t>ddamcaniaethau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addysgol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sy'n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cael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defnyddio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lleoliadau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hyn</a:t>
            </a:r>
            <a:endParaRPr lang="en-GB" dirty="0" err="1"/>
          </a:p>
          <a:p>
            <a:r>
              <a:rPr lang="en-GB" dirty="0" err="1">
                <a:ea typeface="+mn-lt"/>
                <a:cs typeface="+mn-lt"/>
              </a:rPr>
              <a:t>Sylwch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ni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fyddwch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gallu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ateb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cwestiynau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hyn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llawn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o'r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dolenni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defnyddio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adnoddau'r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llyfrgell</a:t>
            </a:r>
            <a:r>
              <a:rPr lang="en-GB" dirty="0">
                <a:ea typeface="+mn-lt"/>
                <a:cs typeface="+mn-lt"/>
              </a:rPr>
              <a:t> a </a:t>
            </a:r>
            <a:r>
              <a:rPr lang="en-GB" dirty="0" err="1">
                <a:ea typeface="+mn-lt"/>
                <a:cs typeface="+mn-lt"/>
              </a:rPr>
              <a:t>chwiliad</a:t>
            </a:r>
            <a:r>
              <a:rPr lang="en-GB" dirty="0">
                <a:ea typeface="+mn-lt"/>
                <a:cs typeface="+mn-lt"/>
              </a:rPr>
              <a:t> Boolean </a:t>
            </a:r>
            <a:r>
              <a:rPr lang="en-GB" dirty="0" err="1">
                <a:ea typeface="+mn-lt"/>
                <a:cs typeface="+mn-lt"/>
              </a:rPr>
              <a:t>effeithiol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ddod</a:t>
            </a:r>
            <a:r>
              <a:rPr lang="en-GB" dirty="0">
                <a:ea typeface="+mn-lt"/>
                <a:cs typeface="+mn-lt"/>
              </a:rPr>
              <a:t> o </a:t>
            </a:r>
            <a:r>
              <a:rPr lang="en-GB" dirty="0" err="1">
                <a:ea typeface="+mn-lt"/>
                <a:cs typeface="+mn-lt"/>
              </a:rPr>
              <a:t>hyd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i'r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atebion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5AF9B7-6135-AC41-F2D0-90EDC8625E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Using the links below as a starting point, research two alternative school settings in the UK.</a:t>
            </a:r>
          </a:p>
          <a:p>
            <a:r>
              <a:rPr lang="en-GB" dirty="0"/>
              <a:t>Consider the following;</a:t>
            </a:r>
          </a:p>
          <a:p>
            <a:pPr lvl="1">
              <a:spcAft>
                <a:spcPts val="0"/>
              </a:spcAft>
              <a:buFont typeface="Courier New" pitchFamily="18" charset="2"/>
              <a:buChar char="o"/>
            </a:pPr>
            <a:r>
              <a:rPr lang="en-GB" dirty="0"/>
              <a:t>What is the educational philosophy of the school or setting?</a:t>
            </a:r>
          </a:p>
          <a:p>
            <a:pPr lvl="1">
              <a:spcAft>
                <a:spcPts val="0"/>
              </a:spcAft>
              <a:buFont typeface="Courier New" pitchFamily="18" charset="2"/>
              <a:buChar char="o"/>
            </a:pPr>
            <a:r>
              <a:rPr lang="en-GB" dirty="0"/>
              <a:t>Does the school or setting offer the opportunity for formal exams?</a:t>
            </a:r>
          </a:p>
          <a:p>
            <a:pPr lvl="1">
              <a:spcAft>
                <a:spcPts val="0"/>
              </a:spcAft>
              <a:buFont typeface="Courier New" pitchFamily="18" charset="2"/>
              <a:buChar char="o"/>
            </a:pPr>
            <a:r>
              <a:rPr lang="en-GB" dirty="0"/>
              <a:t>To what extent could the school or settings philosophy be implemented in a mainstream school? </a:t>
            </a:r>
          </a:p>
          <a:p>
            <a:pPr lvl="1">
              <a:spcAft>
                <a:spcPts val="0"/>
              </a:spcAft>
              <a:buFont typeface="Courier New" pitchFamily="18" charset="2"/>
              <a:buChar char="o"/>
            </a:pPr>
            <a:r>
              <a:rPr lang="en-GB" dirty="0"/>
              <a:t>What educational theories are utilised in these settings.</a:t>
            </a:r>
          </a:p>
          <a:p>
            <a:r>
              <a:rPr lang="en-GB" dirty="0"/>
              <a:t>Please note, you will not be able to answer these questions fully from the links, use the library resources and an effective Boolean search to find the answers.</a:t>
            </a:r>
          </a:p>
        </p:txBody>
      </p:sp>
    </p:spTree>
    <p:extLst>
      <p:ext uri="{BB962C8B-B14F-4D97-AF65-F5344CB8AC3E}">
        <p14:creationId xmlns:p14="http://schemas.microsoft.com/office/powerpoint/2010/main" val="19163022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3072D6-06FB-4FD1-AF2E-CAC73C69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10A26E-D82C-4CF8-AD4B-F4C4CABE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264E6-D94C-49A9-BD2E-95D1A6FEB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90661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dirty="0">
                <a:solidFill>
                  <a:srgbClr val="FFFFFF"/>
                </a:solidFill>
              </a:rPr>
              <a:t>Cwestiynau</a:t>
            </a:r>
            <a:r>
              <a:rPr lang="en-US" dirty="0">
                <a:solidFill>
                  <a:srgbClr val="FFFFFF"/>
                </a:solidFill>
              </a:rPr>
              <a:t>                      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FE076-C74B-48A9-9AAD-A0CF850FFF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0014" y="5666792"/>
            <a:ext cx="10180696" cy="54259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D2B117FC-2068-4CCE-B7FC-5011197FAF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9847" y="484632"/>
            <a:ext cx="3556755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1648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1D2F987-2AB9-415C-A924-9786B353EB2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154</TotalTime>
  <Words>1426</Words>
  <Application>Microsoft Office PowerPoint</Application>
  <PresentationFormat>Widescreen</PresentationFormat>
  <Paragraphs>197</Paragraphs>
  <Slides>21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Frame</vt:lpstr>
      <vt:lpstr>Amgylcheddau Dysgu Amgen   Alternative Learning Environments.</vt:lpstr>
      <vt:lpstr>Amcanion y Sesiwn   Session Objectives</vt:lpstr>
      <vt:lpstr>Amcanion y Modwl   Module Aims</vt:lpstr>
      <vt:lpstr>Tasg   Task</vt:lpstr>
      <vt:lpstr>Deilliannau Dysgu’r Modwl   Module Objectives</vt:lpstr>
      <vt:lpstr>Tasg  Task</vt:lpstr>
      <vt:lpstr>Timetable</vt:lpstr>
      <vt:lpstr>Tasgau Anghydamserol  Asynchronous Tasks</vt:lpstr>
      <vt:lpstr>Aseiniad  Assignment</vt:lpstr>
      <vt:lpstr>Tasg  Task</vt:lpstr>
      <vt:lpstr>Cynllun Marcio’r Aseiniad  Assignment Marking Scheme</vt:lpstr>
      <vt:lpstr>Key Terms and Theorists</vt:lpstr>
      <vt:lpstr>Key Terms</vt:lpstr>
      <vt:lpstr>Key Terms</vt:lpstr>
      <vt:lpstr>Meddylwyr a Damcaniaethwyr Allweddol  Key Thinkers and Theorists</vt:lpstr>
      <vt:lpstr>PowerPoint Presentation</vt:lpstr>
      <vt:lpstr>PowerPoint Presentation</vt:lpstr>
      <vt:lpstr>PowerPoint Presentation</vt:lpstr>
      <vt:lpstr>PowerPoint Presentation</vt:lpstr>
      <vt:lpstr>Asynchronous session</vt:lpstr>
      <vt:lpstr>Cwestiynau                      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Ross Phillips</cp:lastModifiedBy>
  <cp:revision>609</cp:revision>
  <dcterms:created xsi:type="dcterms:W3CDTF">2021-11-26T16:12:39Z</dcterms:created>
  <dcterms:modified xsi:type="dcterms:W3CDTF">2026-03-02T10:38:02Z</dcterms:modified>
</cp:coreProperties>
</file>