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720" r:id="rId1"/>
    <p:sldMasterId id="2147483733" r:id="rId2"/>
  </p:sldMasterIdLst>
  <p:notesMasterIdLst>
    <p:notesMasterId r:id="rId15"/>
  </p:notesMasterIdLst>
  <p:sldIdLst>
    <p:sldId id="333" r:id="rId3"/>
    <p:sldId id="334" r:id="rId4"/>
    <p:sldId id="390" r:id="rId5"/>
    <p:sldId id="305" r:id="rId6"/>
    <p:sldId id="306" r:id="rId7"/>
    <p:sldId id="386" r:id="rId8"/>
    <p:sldId id="307" r:id="rId9"/>
    <p:sldId id="387" r:id="rId10"/>
    <p:sldId id="308" r:id="rId11"/>
    <p:sldId id="388" r:id="rId12"/>
    <p:sldId id="309" r:id="rId13"/>
    <p:sldId id="389" r:id="rId1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5D7A"/>
    <a:srgbClr val="4684C2"/>
    <a:srgbClr val="88B0D8"/>
    <a:srgbClr val="327C8E"/>
    <a:srgbClr val="000099"/>
    <a:srgbClr val="660066"/>
    <a:srgbClr val="80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62" autoAdjust="0"/>
    <p:restoredTop sz="71393" autoAdjust="0"/>
  </p:normalViewPr>
  <p:slideViewPr>
    <p:cSldViewPr>
      <p:cViewPr varScale="1">
        <p:scale>
          <a:sx n="81" d="100"/>
          <a:sy n="81" d="100"/>
        </p:scale>
        <p:origin x="178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1144"/>
    </p:cViewPr>
  </p:notesTextViewPr>
  <p:sorterViewPr>
    <p:cViewPr>
      <p:scale>
        <a:sx n="66" d="100"/>
        <a:sy n="66" d="100"/>
      </p:scale>
      <p:origin x="0" y="110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dirty="0"/>
          </a:p>
        </p:txBody>
      </p:sp>
      <p:sp>
        <p:nvSpPr>
          <p:cNvPr id="3379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dirty="0"/>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379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79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dirty="0"/>
          </a:p>
        </p:txBody>
      </p:sp>
      <p:sp>
        <p:nvSpPr>
          <p:cNvPr id="3379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88AD9A97-E2A4-4485-BA00-64F9362A8AD2}" type="slidenum">
              <a:rPr lang="en-US"/>
              <a:pPr/>
              <a:t>‹#›</a:t>
            </a:fld>
            <a:endParaRPr lang="en-US" dirty="0"/>
          </a:p>
        </p:txBody>
      </p:sp>
    </p:spTree>
    <p:extLst>
      <p:ext uri="{BB962C8B-B14F-4D97-AF65-F5344CB8AC3E}">
        <p14:creationId xmlns:p14="http://schemas.microsoft.com/office/powerpoint/2010/main" val="35476697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mn-cs"/>
      </a:defRPr>
    </a:lvl1pPr>
    <a:lvl2pPr marL="457200" algn="l" rtl="0" fontAlgn="base">
      <a:spcBef>
        <a:spcPct val="30000"/>
      </a:spcBef>
      <a:spcAft>
        <a:spcPct val="0"/>
      </a:spcAft>
      <a:defRPr sz="1200" kern="1200">
        <a:solidFill>
          <a:schemeClr val="tx1"/>
        </a:solidFill>
        <a:latin typeface="Arial" pitchFamily="34" charset="0"/>
        <a:ea typeface="+mn-ea"/>
        <a:cs typeface="+mn-cs"/>
      </a:defRPr>
    </a:lvl2pPr>
    <a:lvl3pPr marL="914400" algn="l" rtl="0" fontAlgn="base">
      <a:spcBef>
        <a:spcPct val="30000"/>
      </a:spcBef>
      <a:spcAft>
        <a:spcPct val="0"/>
      </a:spcAft>
      <a:defRPr sz="1200" kern="1200">
        <a:solidFill>
          <a:schemeClr val="tx1"/>
        </a:solidFill>
        <a:latin typeface="Arial" pitchFamily="34" charset="0"/>
        <a:ea typeface="+mn-ea"/>
        <a:cs typeface="+mn-cs"/>
      </a:defRPr>
    </a:lvl3pPr>
    <a:lvl4pPr marL="1371600" algn="l" rtl="0" fontAlgn="base">
      <a:spcBef>
        <a:spcPct val="30000"/>
      </a:spcBef>
      <a:spcAft>
        <a:spcPct val="0"/>
      </a:spcAft>
      <a:defRPr sz="1200" kern="1200">
        <a:solidFill>
          <a:schemeClr val="tx1"/>
        </a:solidFill>
        <a:latin typeface="Arial" pitchFamily="34" charset="0"/>
        <a:ea typeface="+mn-ea"/>
        <a:cs typeface="+mn-cs"/>
      </a:defRPr>
    </a:lvl4pPr>
    <a:lvl5pPr marL="1828800" algn="l" rtl="0" fontAlgn="base">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endParaRPr lang="en-US" dirty="0"/>
          </a:p>
        </p:txBody>
      </p:sp>
      <p:sp>
        <p:nvSpPr>
          <p:cNvPr id="4" name="Slide Number Placeholder 3"/>
          <p:cNvSpPr>
            <a:spLocks noGrp="1"/>
          </p:cNvSpPr>
          <p:nvPr>
            <p:ph type="sldNum" sz="quarter" idx="10"/>
          </p:nvPr>
        </p:nvSpPr>
        <p:spPr/>
        <p:txBody>
          <a:bodyPr/>
          <a:lstStyle/>
          <a:p>
            <a:fld id="{88AD9A97-E2A4-4485-BA00-64F9362A8AD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88AD9A97-E2A4-4485-BA00-64F9362A8AD2}"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b="0" i="0" kern="1200" dirty="0">
              <a:solidFill>
                <a:schemeClr val="tx1"/>
              </a:solidFill>
              <a:effectLst/>
              <a:latin typeface="Arial" pitchFamily="34"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88AD9A97-E2A4-4485-BA00-64F9362A8AD2}"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367200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NEGATIVE EXTERNALITIES OF CONSUMPTION AND WELFARE LOSS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Essential statement: A private benefit is gained by consumers from the consumption of goods and services. The consumption of certain goods and services can create external costs (negative externalities) that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dirty="0">
                <a:effectLst/>
                <a:latin typeface="Calibri" panose="020F0502020204030204" pitchFamily="34" charset="0"/>
                <a:ea typeface="Calibri" panose="020F0502020204030204" pitchFamily="34" charset="0"/>
                <a:cs typeface="Times New Roman" panose="02020603050405020304" pitchFamily="18" charset="0"/>
              </a:rPr>
              <a:t> from private consumption that must be paid for by third parties.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Negative externalities of consumption refer to the external costs created by the consumers during the course of using the product or service.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 classic example is the consumption of cigarettes. There is a private benefit to the smoker as she purchases and consumes cigarettes. There is also a cost to society imposed by the smoker on third parties. The consumption of cigarettes affects others indirectly – passive smoking, higher healthcare costs (higher taxes being paid), less productivity in the work place (through ill health), and so on and such forth.</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Essential statement: Demerit goods are goods and services that create negative externalities when they are consumed. Examples include, cigarettes, drugs and alcohol, sugar and junk food, petrol, cars and coal.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consumer when deciding how much of a good or service to consume does not necessarily consider what external costs their consumption may impose on others. Only the marginal private costs and marginal benefits are considered, and the level of consumption is determined where the marginal private cost (MPC) = marginal private benefit (MPB). This is where the cost to the cons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 a free market, third parties – whom are external to the market – pay for any negative external costs. Those in society who are experiencing the negative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dirty="0">
                <a:effectLst/>
                <a:latin typeface="Calibri" panose="020F0502020204030204" pitchFamily="34" charset="0"/>
                <a:ea typeface="Calibri" panose="020F0502020204030204" pitchFamily="34" charset="0"/>
                <a:cs typeface="Times New Roman" panose="02020603050405020304" pitchFamily="18" charset="0"/>
              </a:rPr>
              <a:t> effects of consumption such as second-hand smoking (cigarettes) and traffic congestion (cars), are not involved as consumers or producers yet they are still being forced to pay a cost.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additional benefit of consuming one more unit of a good or service is the marginal private benefit. The additional external benefit obtained or harm caused by consuming an extra unit of a good or service is the marginal external benefit. Thus, MSB = MPB + MEB. Thus, negative externalities of consumption result in the MSB curve being below and to the left of the MPB curve (see Figure 11).</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 Figure 11 above, it is assumed that there are no external positive effects from cigarette consumption on third parties, only harm. Each packet of cigarettes consumed affects others through the unpleasant and harmful effects of second hand smoking, and reduces worker productivity and adds to the healthcare costs of society.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Thus, MPB &gt; MSB. The individual consumer is aiming to maximise her satisfaction and does not take into account any external harm she is causing when consuming the next packet of cigarettes. She maximises her utility at the point where marginal private cost equals marginal private benefit. This is where the cost (price paid) to the consumer of consuming an additional unit of a good is equal to the value of the additional benefit that is to be gained from consuming one more additional unit of a good.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is the optimum level of individual private consumption at the price Pe. However, because cigarette consumption negatively affects others, the benefit gained by the private consumer is greater than the benefit obtained by society as a whole. Thus the MSB &lt; MPB. The allocatively efficient point of consumption is Q* which is less than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In the free market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is achieved because the price of cigarettes is too low, and at the low price too many cigarettes are being consumed. The yellow triangle shows the total welfare loss.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E889AC-F578-4367-9E9D-D6D7FB1C1BB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7327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Government regulations to remove externality of consumption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 government can legislate or impose regulations that limit or prevent types of consumption that impose negative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dirty="0">
                <a:effectLst/>
                <a:latin typeface="Calibri" panose="020F0502020204030204" pitchFamily="34" charset="0"/>
                <a:ea typeface="Calibri" panose="020F0502020204030204" pitchFamily="34" charset="0"/>
                <a:cs typeface="Times New Roman" panose="02020603050405020304" pitchFamily="18" charset="0"/>
              </a:rPr>
              <a:t> effects on third parties; e.g., cigarette smoking and the extra healthcare burden imposed on the taxpayer.</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A government can regulate to correct a negative externality of consumption.  For example, regulating that cigarettes can only be sold to those aged 18 and over, and that cigarettes cannot be smoked in workplaces, cafes, bars and restaurants will reduce the demand for cigarettes. The demand curve will decrease from D1 = MPB until it overlaps with D2 = MSB, the socially desirable level of demand where the externality has been eliminated (internalising the externality). As demand decreases, the important effect is that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decreases to Q*; and (unimportantly) price reduces from Pe to P* as producers lower their prices to reduce the surplus (excess supply) of the demerit good. See Figure on slide</a:t>
            </a:r>
          </a:p>
          <a:p>
            <a:endParaRPr lang="en-GB" sz="1800" dirty="0">
              <a:effectLst/>
              <a:latin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Advertising ban to remove negative externality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Governments often run advertising campaigns in an attempt to persuade consumers from purchasing a product. Anti-gambling, anti-alcohol, and anti-smoking advertisements are examples of advertising campaigns that can be observed in many countries, especially developed countries. Other campaigns will attempt to increase the demand for other goods such as public transport, to reduce the demand for the substitute good (cars and roading congestion and pollution).Just as with regulations, the aim of such campaigns is to reduce the demand for demerit goods.</a:t>
            </a:r>
          </a:p>
          <a:p>
            <a:r>
              <a:rPr lang="en-GB" sz="1200" dirty="0">
                <a:effectLst/>
                <a:latin typeface="Calibri" panose="020F0502020204030204" pitchFamily="34" charset="0"/>
                <a:ea typeface="Calibri" panose="020F0502020204030204" pitchFamily="34" charset="0"/>
                <a:cs typeface="Times New Roman" panose="02020603050405020304" pitchFamily="18" charset="0"/>
              </a:rPr>
              <a:t>For example, health campaigns and advertisements that demonstrate the harm cigarettes do will reduce the demand for cigarettes. The demand curve will decrease from D1 = MPB until it overlaps with D2 = MSB, the socially desirable level of demand where the externality has been eliminated (internalising the externality). As demand decreases, the important effect is that </a:t>
            </a:r>
            <a:r>
              <a:rPr lang="en-GB" sz="12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200" dirty="0">
                <a:effectLst/>
                <a:latin typeface="Calibri" panose="020F0502020204030204" pitchFamily="34" charset="0"/>
                <a:ea typeface="Calibri" panose="020F0502020204030204" pitchFamily="34" charset="0"/>
                <a:cs typeface="Times New Roman" panose="02020603050405020304" pitchFamily="18" charset="0"/>
              </a:rPr>
              <a:t> decreases to Q*; and (unimportantly) price reduces from Pe to P* as producers lower their prices to reduce the surplus (excess supply) of the demerit good. See Figure 12</a:t>
            </a:r>
            <a:endParaRPr lang="en-GB" dirty="0"/>
          </a:p>
        </p:txBody>
      </p:sp>
      <p:sp>
        <p:nvSpPr>
          <p:cNvPr id="4" name="Slide Number Placeholder 3"/>
          <p:cNvSpPr>
            <a:spLocks noGrp="1"/>
          </p:cNvSpPr>
          <p:nvPr>
            <p:ph type="sldNum" sz="quarter" idx="5"/>
          </p:nvPr>
        </p:nvSpPr>
        <p:spPr/>
        <p:txBody>
          <a:bodyPr/>
          <a:lstStyle/>
          <a:p>
            <a:fld id="{88AD9A97-E2A4-4485-BA00-64F9362A8AD2}" type="slidenum">
              <a:rPr lang="en-US" smtClean="0"/>
              <a:pPr/>
              <a:t>6</a:t>
            </a:fld>
            <a:endParaRPr lang="en-US" dirty="0"/>
          </a:p>
        </p:txBody>
      </p:sp>
    </p:spTree>
    <p:extLst>
      <p:ext uri="{BB962C8B-B14F-4D97-AF65-F5344CB8AC3E}">
        <p14:creationId xmlns:p14="http://schemas.microsoft.com/office/powerpoint/2010/main" val="12782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 positive externality of consumption occurs when an external or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dirty="0">
                <a:effectLst/>
                <a:latin typeface="Calibri" panose="020F0502020204030204" pitchFamily="34" charset="0"/>
                <a:ea typeface="Calibri" panose="020F0502020204030204" pitchFamily="34" charset="0"/>
                <a:cs typeface="Times New Roman" panose="02020603050405020304" pitchFamily="18" charset="0"/>
              </a:rPr>
              <a:t> benefit is created by the consumption of a good or service. An example is education. When education is consumed there is both a private benefit to the individual receiving the education (e.g., higher wages and salaries), as well as social benefits such as increased productivity, lower unemployment, lower crime rates, and increased economic development.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Collectively, goods which generate positive externalities of consumption are termed merit goods. Merit goods are those goods and services that the government feels that people will under-consume, and which ought to be subsidised or provided free at the point of use so that consumption does not depend primarily on the ability to pay for the good or service.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 other words, society benefits when an individual consumes a certain good or a service over and above the private benefits from consuming that good or service (e.g., marginal utility).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Examples of positive externalities of consumption include: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800" b="0" dirty="0">
                <a:effectLst/>
                <a:latin typeface="Calibri" panose="020F0502020204030204" pitchFamily="34" charset="0"/>
                <a:ea typeface="Calibri" panose="020F0502020204030204" pitchFamily="34" charset="0"/>
                <a:cs typeface="Times New Roman" panose="02020603050405020304" pitchFamily="18" charset="0"/>
              </a:rPr>
              <a:t>Vaccinations for diseases confer protection to the individual being vaccinated and it also reduces the chances of others in society becoming infected from the disease.</a:t>
            </a:r>
          </a:p>
          <a:p>
            <a:pPr marL="285750" indent="-285750">
              <a:lnSpc>
                <a:spcPct val="107000"/>
              </a:lnSpc>
              <a:spcAft>
                <a:spcPts val="800"/>
              </a:spcAft>
              <a:buFont typeface="Arial" panose="020B0604020202020204" pitchFamily="34" charset="0"/>
              <a:buChar char="•"/>
            </a:pPr>
            <a:r>
              <a:rPr lang="en-GB" sz="1800" b="0" dirty="0">
                <a:effectLst/>
                <a:latin typeface="Calibri" panose="020F0502020204030204" pitchFamily="34" charset="0"/>
                <a:ea typeface="Calibri" panose="020F0502020204030204" pitchFamily="34" charset="0"/>
                <a:cs typeface="Times New Roman" panose="02020603050405020304" pitchFamily="18" charset="0"/>
              </a:rPr>
              <a:t>Healthcare services benefit those receiving the services and has </a:t>
            </a:r>
            <a:r>
              <a:rPr lang="en-GB" sz="1800" b="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b="0" dirty="0">
                <a:effectLst/>
                <a:latin typeface="Calibri" panose="020F0502020204030204" pitchFamily="34" charset="0"/>
                <a:ea typeface="Calibri" panose="020F0502020204030204" pitchFamily="34" charset="0"/>
                <a:cs typeface="Times New Roman" panose="02020603050405020304" pitchFamily="18" charset="0"/>
              </a:rPr>
              <a:t> benefits for society in terms of increased productivity – a healthy worker is more productive.</a:t>
            </a:r>
          </a:p>
          <a:p>
            <a:pPr marL="285750" indent="-285750">
              <a:lnSpc>
                <a:spcPct val="107000"/>
              </a:lnSpc>
              <a:spcAft>
                <a:spcPts val="800"/>
              </a:spcAft>
              <a:buFont typeface="Arial" panose="020B0604020202020204" pitchFamily="34" charset="0"/>
              <a:buChar char="•"/>
            </a:pPr>
            <a:r>
              <a:rPr lang="en-GB" sz="1800" b="0" dirty="0">
                <a:effectLst/>
                <a:latin typeface="Calibri" panose="020F0502020204030204" pitchFamily="34" charset="0"/>
                <a:ea typeface="Calibri" panose="020F0502020204030204" pitchFamily="34" charset="0"/>
                <a:cs typeface="Times New Roman" panose="02020603050405020304" pitchFamily="18" charset="0"/>
              </a:rPr>
              <a:t>Electric vehicles transport individuals around the city and at the same time reduce the overall pollution produced by the vehicle fleet and making the air everyone breathes cleaner and less harmful.</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Thus, third parties or individuals and groups external to the market are benefiting from the consumption decision without having to pay a cost. And the consumer continues to receive the private benefit (e.g., profit).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individual’s marginal private benefit is lower than that of the marginal social cost because the benefits are not internalised in the competitive free market. Thus MSB &gt; MSC. Consumers in the free market will choose to consume 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 the optimum private level – MSB = MSC (see Figure 18 below). At the market equilibrium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MSB &gt; MSC and this is an allocatively inefficient market outcome because 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the benefits to society from the next additional unit of the good consumed are greater than the value of the benefits gained by the individual consuming it.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MSB &gt; MSC for the level of consumption between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Q*. This area of allocative inefficiency is shown in the yellow shaded triangle and it represents the potential welfare gains that additional consumption of the good could produce. At Q* the marginal social benefits equals the marginal social cost and this is the optimal level of consumption because the benefits to society from the next additional unit of output consumed are equal to the value of the benefit gained by the individual + society.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At the equilibrium where MSB = MSC, the social optimum equilibrium, P* and Q* results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Whereas, at the free market equilibrium where MPB = MSC, the allocatively inefficient equilibrium, Pe and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a:effectLst/>
                <a:latin typeface="Calibri" panose="020F0502020204030204" pitchFamily="34" charset="0"/>
                <a:ea typeface="Calibri" panose="020F0502020204030204" pitchFamily="34" charset="0"/>
                <a:cs typeface="Times New Roman" panose="02020603050405020304" pitchFamily="18" charset="0"/>
              </a:rPr>
              <a:t> results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Essential statement: In the free market merit goods are under consumed. Consumers do not consider the external benefits that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dirty="0">
                <a:effectLst/>
                <a:latin typeface="Calibri" panose="020F0502020204030204" pitchFamily="34" charset="0"/>
                <a:ea typeface="Calibri" panose="020F0502020204030204" pitchFamily="34" charset="0"/>
                <a:cs typeface="Times New Roman" panose="02020603050405020304" pitchFamily="18" charset="0"/>
              </a:rPr>
              <a:t> to others in society when consuming a merit good. MSB &gt; MSC at the optimum level of private consumption. The government must intervene in the market to increase the consumption of merit goods so that it increases to MSB = MSC which is the social optimum level that maximises the welfare of society.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E889AC-F578-4367-9E9D-D6D7FB1C1BB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27141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Direct government provision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 government can provide the good or service that is creating a positive externality of consumption. A good example of this is that governments will fund K-12 education, healthcare services and hospitals, and vaccination programmes. With the benefits of such merit goods being so great it is generally accepted that such important goods and services cannot be left to the free market to provide.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All such activities are paid for through government funding that comes from taxes. As can be seen in Figure 22 below, direct provision of the good generating the positive externality of production increases the supply of the good (shifts the supply curve – MPC – right) towards the MSC curve. At MSC the socially optimum quantity of the good or service is produced at Q* and the price will decrease from Pe to P*.</a:t>
            </a:r>
          </a:p>
          <a:p>
            <a:endParaRPr lang="en-GB" dirty="0"/>
          </a:p>
        </p:txBody>
      </p:sp>
      <p:sp>
        <p:nvSpPr>
          <p:cNvPr id="4" name="Slide Number Placeholder 3"/>
          <p:cNvSpPr>
            <a:spLocks noGrp="1"/>
          </p:cNvSpPr>
          <p:nvPr>
            <p:ph type="sldNum" sz="quarter" idx="5"/>
          </p:nvPr>
        </p:nvSpPr>
        <p:spPr/>
        <p:txBody>
          <a:bodyPr/>
          <a:lstStyle/>
          <a:p>
            <a:fld id="{88AD9A97-E2A4-4485-BA00-64F9362A8AD2}" type="slidenum">
              <a:rPr lang="en-US" smtClean="0"/>
              <a:pPr/>
              <a:t>8</a:t>
            </a:fld>
            <a:endParaRPr lang="en-US" dirty="0"/>
          </a:p>
        </p:txBody>
      </p:sp>
    </p:spTree>
    <p:extLst>
      <p:ext uri="{BB962C8B-B14F-4D97-AF65-F5344CB8AC3E}">
        <p14:creationId xmlns:p14="http://schemas.microsoft.com/office/powerpoint/2010/main" val="1139074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NEGATIVE EXTERNALITIES OF PRODUCTION AND WELFARE LOSS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Essential statement: A private cost is a cost that firms incur in producing goods and services to supply the market, such as wages and rent (i.e., costs of production). Negative externalities of production, or the external costs affecting third parties, are created by firms in the process of producing goods and services, however, they do not pay these costs (e.g., the healthcare costs associated with a factory’s air pollution).</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 a free market, third parties – whom are external to the market – pay for any negative external costs, not the firms creating them. Those in society who are experiencing the negative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dirty="0">
                <a:effectLst/>
                <a:latin typeface="Calibri" panose="020F0502020204030204" pitchFamily="34" charset="0"/>
                <a:ea typeface="Calibri" panose="020F0502020204030204" pitchFamily="34" charset="0"/>
                <a:cs typeface="Times New Roman" panose="02020603050405020304" pitchFamily="18" charset="0"/>
              </a:rPr>
              <a:t> effects of production such as pollution and traffic congestion, are not involved as consumers or producers yet they are still being forced to pay a cost.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total of private and external costs equal the social costs associated with production (SC = PC + EC).</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additional cost of producing one more unit of a good or service is the marginal private cost. The additional external cost of producing an extra unit of output is the marginal external cost. Thus, MSC = MPC + MEC. Thus, negative externalities of production result in the MSC curve being above and to the left of the MPC curve (see Figure 5 right).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Steel manufacturing is often very polluting as the lowest cost method of production is to burn lots of coal to provide the energy needed in the steel manufacturing process.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 Figure 5 above, it is assumed that there are only external costs associated with producing steel, and no external benefits. Each tonne of steel produced adds to the surrounding air pollution. Thus, MSB = MPB.</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firm producing the good aims to maximise profits and as such does not take into account any external costs associated with producing the next unit of output. The profit maximising firm sets quantity to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where the MSB = MPC. This is not the socially optimum level of output because this is where MSB = MSC, and factors of production are being misallocated (e.g., more labour and capital are being used to produce steel, and less labour and capital is being used to produce, say, education and health services).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Figure 5 illustrates this. In the free market the price of steel is too low – Pe instead of P* – and the output of steel is too high –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instead of Q*. Thus, between Q* and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MSC &gt; MSB. The value of the resources used to make additional tonnes of steel (MSC) is greater than the satisfaction gained from society buying and consuming another tonne of steel (MSB). Thus, MSC &gt; MSB in regards to steel production and consumption. On and every unit of output (tonnes of steel produced) between Q* and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a loss of social welfare occurs. The MSC is less than private benefit of steel consumption because of the negative externalities associated with the production of that good. The yellow triangle shows the total welfare loss.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E889AC-F578-4367-9E9D-D6D7FB1C1BB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98095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Solution Tradeable Government Regulation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Governments can enact legislation and regulate firms to reduce or prevent the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spillover</a:t>
            </a:r>
            <a:r>
              <a:rPr lang="en-GB" sz="1800" dirty="0">
                <a:effectLst/>
                <a:latin typeface="Calibri" panose="020F0502020204030204" pitchFamily="34" charset="0"/>
                <a:ea typeface="Calibri" panose="020F0502020204030204" pitchFamily="34" charset="0"/>
                <a:cs typeface="Times New Roman" panose="02020603050405020304" pitchFamily="18" charset="0"/>
              </a:rPr>
              <a:t> costs associated with negative production externalities. If firms are polluting then governments may ban the dumping of toxic waste and materials into the environment, such as a factory using a river to dump its waste. More often than not, legislation and regulations do not result in a total ban on firms producing pollutants, rather government legislation aims to achieve: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Limits on the quantity of pollutants firms may produce by setting a maximum level of pollutants that are permitted.</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Limits on output of firms to reduce the quantity of polluting goods and services that are being produced.</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Polluting firms to adopt technology that reduces the emission of polluting emissions.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aim of government enacting and enforcing such laws and regulations is to reduce the quantity of the polluting good being produced by firms and move the quantity to the socially optimal equilibrium (Q*) seen in Figure 6. Regulations and legislation will shift the MPC of firms upward and towards the MSC curve.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Being forced to install new technology increases the costs of production faced by firms and this decreases supply. Similarly, firms that are required to limit their pollutants will have to adopt new and higher cost production processes, which again, decreases supply. And, being forced to limit the output of goods which pollute increases the marginal costs of production as economies of scale can no longer be achieved. Higher marginal costs will also decrease supply to the market.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higher costs of production which decrease supply of the products associated with the external costs would ideally be equal to the value of the negative externality. By regulating the firms producing the good and increasing their costs of production the government aims to achieve a shift of the MPC curve upwards to a point where it overlies the MSC curve and the allocatively efficient supply of the polluting good is achieved. The overallocation of resources (factors of production) to the production of a good imposing external costs on third parties is corrected. Any polluting firm not in compliance with regulations and legislation governing pollutants would be required to face fines and/or legal sanctions such as criminal charges being laid against a company’s directors.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88AD9A97-E2A4-4485-BA00-64F9362A8AD2}" type="slidenum">
              <a:rPr lang="en-US" smtClean="0"/>
              <a:pPr/>
              <a:t>10</a:t>
            </a:fld>
            <a:endParaRPr lang="en-US" dirty="0"/>
          </a:p>
        </p:txBody>
      </p:sp>
    </p:spTree>
    <p:extLst>
      <p:ext uri="{BB962C8B-B14F-4D97-AF65-F5344CB8AC3E}">
        <p14:creationId xmlns:p14="http://schemas.microsoft.com/office/powerpoint/2010/main" val="37156235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POSITIVE EXTERNALITIES OF PRODUCTION AND WELFARE LOSS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 positive externality of production is a situation where a firm producing a good or service creates an external benefit that spills over and is enjoyed by third parties whom are external to the market.  In other words, society benefits when a firm creases a certain good or a service over and above the private benefits from producing that good or service (e.g., shareholder profit).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Examples of positive externalities of production include: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Research and development that increases productivity in manufacturing a certain good will increase the productivity of manufacturing across a wide range of goods, firms and industries.</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A forestry corporation growing sustainable forests for pulp and paper manufacturing allows hikers and mountain bikers to use their forests for recreational purposes.</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A firm that engages workers in extensive training and development will benefit other firms who later go on to employ some of its highly productive former workers.</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A firm that produces scrubbers for cleaning pollution from chimney stacks at Tata still and removing emissions.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Thus, third parties or individuals and groups external to the market are benefiting from the production decision without having to pay a cost. And the firm continues to receive the private benefit (e.g., profit)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firm’s marginal private cost is higher than that of the marginal social cost because the benefits are not internalised in the competitive free market. Thus MPC &gt; MSC. The firm will set output 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 the optimum private level – MPC = MSB (see Figure 15 below). At the market equilibrium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MSB &gt; MSC and this is an allocatively inefficient market outcome because 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the benefits to society from the next additional unit of output produced are greater than the value of the resources employed by the firm to produce it. MSB &gt; MSC for the level of output between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Q*. This area of allocative inefficiency is shown in the yellow shaded triangle and it represents the potential welfare gains that additional production could produce. At Q* the marginal social benefits equals the marginal social cost and this is the optimal level of production because the benefits to society from the next additional unit of output produced are equal to the value of the resources employed by the firm to produce it.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At the equilibrium where MSC = MSB, the social optimum equilibrium, P* and Q* results – a lower price and a greater quantity of the good or service is produced and consumed in the market.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Whereas, at the free market equilibrium </a:t>
            </a:r>
            <a:r>
              <a:rPr lang="en-GB" sz="1800">
                <a:effectLst/>
                <a:latin typeface="Calibri" panose="020F0502020204030204" pitchFamily="34" charset="0"/>
                <a:ea typeface="Calibri" panose="020F0502020204030204" pitchFamily="34" charset="0"/>
                <a:cs typeface="Times New Roman" panose="02020603050405020304" pitchFamily="18" charset="0"/>
              </a:rPr>
              <a:t>where MPC </a:t>
            </a:r>
            <a:r>
              <a:rPr lang="en-GB" sz="1800" dirty="0">
                <a:effectLst/>
                <a:latin typeface="Calibri" panose="020F0502020204030204" pitchFamily="34" charset="0"/>
                <a:ea typeface="Calibri" panose="020F0502020204030204" pitchFamily="34" charset="0"/>
                <a:cs typeface="Times New Roman" panose="02020603050405020304" pitchFamily="18" charset="0"/>
              </a:rPr>
              <a:t>= MSB, the allocatively inefficient equilibrium, Pe and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Qe</a:t>
            </a:r>
            <a:r>
              <a:rPr lang="en-GB" sz="1800" dirty="0">
                <a:effectLst/>
                <a:latin typeface="Calibri" panose="020F0502020204030204" pitchFamily="34" charset="0"/>
                <a:ea typeface="Calibri" panose="020F0502020204030204" pitchFamily="34" charset="0"/>
                <a:cs typeface="Times New Roman" panose="02020603050405020304" pitchFamily="18" charset="0"/>
              </a:rPr>
              <a:t> results – a higher price and a lower quantity of the good or service is produced and consumed in the market.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E889AC-F578-4367-9E9D-D6D7FB1C1BB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63999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CORRECTING POSITIVE EXTERNALITIES OF PRODUCTION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Direct government provision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 government can provide the good or service that is creating a positive externality of production. A good example of this is that governments will often fund and engage in research and development programmes in many diverse areas such as food and agricultural science, new technologies, defence, pharmaceuticals and medicine.</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Governments will often directly provide education and training for workers – schools, tertiary institutions such as universities and polytechnics, and back to work courses for the unemployed.</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All such activities are paid for through government funding that comes from taxes. As can be seen in Figure 16 below, direct provision of the good generating the positive externality of production increases the supply of the good (shifts the supply curve – MPC – right) towards the MSC curve. At MSC the socially optimum quantity of the good or service is produced at Q* and the price will decrease from Pe to P*.</a:t>
            </a:r>
          </a:p>
          <a:p>
            <a:endParaRPr lang="en-GB" dirty="0"/>
          </a:p>
        </p:txBody>
      </p:sp>
      <p:sp>
        <p:nvSpPr>
          <p:cNvPr id="4" name="Slide Number Placeholder 3"/>
          <p:cNvSpPr>
            <a:spLocks noGrp="1"/>
          </p:cNvSpPr>
          <p:nvPr>
            <p:ph type="sldNum" sz="quarter" idx="5"/>
          </p:nvPr>
        </p:nvSpPr>
        <p:spPr/>
        <p:txBody>
          <a:bodyPr/>
          <a:lstStyle/>
          <a:p>
            <a:fld id="{88AD9A97-E2A4-4485-BA00-64F9362A8AD2}" type="slidenum">
              <a:rPr lang="en-US" smtClean="0"/>
              <a:pPr/>
              <a:t>12</a:t>
            </a:fld>
            <a:endParaRPr lang="en-US" dirty="0"/>
          </a:p>
        </p:txBody>
      </p:sp>
    </p:spTree>
    <p:extLst>
      <p:ext uri="{BB962C8B-B14F-4D97-AF65-F5344CB8AC3E}">
        <p14:creationId xmlns:p14="http://schemas.microsoft.com/office/powerpoint/2010/main" val="2943942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77890" name="Rectangle 2"/>
          <p:cNvSpPr>
            <a:spLocks noGrp="1" noChangeArrowheads="1"/>
          </p:cNvSpPr>
          <p:nvPr>
            <p:ph type="ctrTitle"/>
          </p:nvPr>
        </p:nvSpPr>
        <p:spPr>
          <a:xfrm>
            <a:off x="4218709" y="685800"/>
            <a:ext cx="4620491" cy="3048000"/>
          </a:xfrm>
        </p:spPr>
        <p:txBody>
          <a:bodyPr/>
          <a:lstStyle>
            <a:lvl1pPr>
              <a:defRPr sz="4000">
                <a:latin typeface="+mj-lt"/>
              </a:defRPr>
            </a:lvl1pPr>
          </a:lstStyle>
          <a:p>
            <a:r>
              <a:rPr lang="en-US"/>
              <a:t>Click to edit Master title style</a:t>
            </a:r>
            <a:endParaRPr lang="en-US" dirty="0"/>
          </a:p>
        </p:txBody>
      </p:sp>
      <p:sp>
        <p:nvSpPr>
          <p:cNvPr id="677891" name="Rectangle 3"/>
          <p:cNvSpPr>
            <a:spLocks noGrp="1" noChangeArrowheads="1"/>
          </p:cNvSpPr>
          <p:nvPr>
            <p:ph type="subTitle" idx="1"/>
          </p:nvPr>
        </p:nvSpPr>
        <p:spPr>
          <a:xfrm>
            <a:off x="4267200" y="4087091"/>
            <a:ext cx="4495800" cy="1143000"/>
          </a:xfrm>
        </p:spPr>
        <p:txBody>
          <a:bodyPr/>
          <a:lstStyle>
            <a:lvl1pPr marL="0" indent="0">
              <a:buFont typeface="Wingdings" pitchFamily="2" charset="2"/>
              <a:buNone/>
              <a:defRPr sz="2000" b="0"/>
            </a:lvl1pPr>
          </a:lstStyle>
          <a:p>
            <a:r>
              <a:rPr lang="en-US"/>
              <a:t>Click to edit Master subtitle style</a:t>
            </a:r>
            <a:endParaRPr lang="en-US" dirty="0"/>
          </a:p>
        </p:txBody>
      </p:sp>
      <p:sp>
        <p:nvSpPr>
          <p:cNvPr id="677894" name="Rectangle 6"/>
          <p:cNvSpPr>
            <a:spLocks noGrp="1" noChangeArrowheads="1"/>
          </p:cNvSpPr>
          <p:nvPr>
            <p:ph type="sldNum" sz="quarter" idx="4"/>
          </p:nvPr>
        </p:nvSpPr>
        <p:spPr>
          <a:xfrm>
            <a:off x="8001000" y="6248400"/>
            <a:ext cx="838200" cy="457200"/>
          </a:xfrm>
        </p:spPr>
        <p:txBody>
          <a:bodyPr/>
          <a:lstStyle>
            <a:lvl1pPr>
              <a:defRPr/>
            </a:lvl1pPr>
          </a:lstStyle>
          <a:p>
            <a:fld id="{62BE4E80-1C54-4C83-99C5-DE2B4938F5EA}" type="slidenum">
              <a:rPr lang="en-US" smtClean="0"/>
              <a:pPr/>
              <a:t>‹#›</a:t>
            </a:fld>
            <a:endParaRPr lang="en-US" dirty="0"/>
          </a:p>
        </p:txBody>
      </p:sp>
      <p:sp>
        <p:nvSpPr>
          <p:cNvPr id="677896" name="Line 8"/>
          <p:cNvSpPr>
            <a:spLocks noChangeShapeType="1"/>
          </p:cNvSpPr>
          <p:nvPr/>
        </p:nvSpPr>
        <p:spPr bwMode="auto">
          <a:xfrm>
            <a:off x="266700" y="6172200"/>
            <a:ext cx="8610600" cy="0"/>
          </a:xfrm>
          <a:prstGeom prst="line">
            <a:avLst/>
          </a:prstGeom>
          <a:noFill/>
          <a:ln w="12700">
            <a:solidFill>
              <a:schemeClr val="tx2"/>
            </a:solidFill>
            <a:round/>
            <a:headEnd/>
            <a:tailEnd/>
          </a:ln>
          <a:effectLst/>
        </p:spPr>
        <p:txBody>
          <a:bodyPr/>
          <a:lstStyle/>
          <a:p>
            <a:endParaRPr lang="en-US" dirty="0"/>
          </a:p>
        </p:txBody>
      </p:sp>
      <p:sp>
        <p:nvSpPr>
          <p:cNvPr id="11" name="Footer Placeholder 10"/>
          <p:cNvSpPr>
            <a:spLocks noGrp="1"/>
          </p:cNvSpPr>
          <p:nvPr>
            <p:ph type="ftr" sz="quarter" idx="10"/>
          </p:nvPr>
        </p:nvSpPr>
        <p:spPr/>
        <p:txBody>
          <a:bodyPr/>
          <a:lstStyle/>
          <a:p>
            <a:endParaRPr lang="en-US" dirty="0"/>
          </a:p>
        </p:txBody>
      </p:sp>
    </p:spTree>
  </p:cSld>
  <p:clrMapOvr>
    <a:masterClrMapping/>
  </p:clrMapOvr>
  <p:transition spd="slow">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1524000"/>
          </a:xfrm>
        </p:spPr>
        <p:txBody>
          <a:bodyPr anchor="t"/>
          <a:lstStyle>
            <a:lvl1pPr algn="l">
              <a:defRPr sz="3200" b="1" cap="all"/>
            </a:lvl1pPr>
          </a:lstStyle>
          <a:p>
            <a:r>
              <a:rPr lang="en-US" dirty="0"/>
              <a:t>Click to edit Master title style</a:t>
            </a:r>
          </a:p>
        </p:txBody>
      </p:sp>
      <p:sp>
        <p:nvSpPr>
          <p:cNvPr id="5" name="Slide Number Placeholder 4"/>
          <p:cNvSpPr>
            <a:spLocks noGrp="1"/>
          </p:cNvSpPr>
          <p:nvPr>
            <p:ph type="sldNum" sz="quarter" idx="11"/>
          </p:nvPr>
        </p:nvSpPr>
        <p:spPr/>
        <p:txBody>
          <a:bodyPr/>
          <a:lstStyle>
            <a:lvl1pPr>
              <a:defRPr/>
            </a:lvl1pPr>
          </a:lstStyle>
          <a:p>
            <a:fld id="{38AA6209-990F-415F-82E0-90ABFF425FC6}"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p:cNvSpPr>
            <a:spLocks noGrp="1"/>
          </p:cNvSpPr>
          <p:nvPr>
            <p:ph type="sldNum" sz="quarter" idx="11"/>
          </p:nvPr>
        </p:nvSpPr>
        <p:spPr>
          <a:xfrm>
            <a:off x="8077200" y="6248400"/>
            <a:ext cx="838200" cy="457200"/>
          </a:xfrm>
        </p:spPr>
        <p:txBody>
          <a:bodyPr/>
          <a:lstStyle>
            <a:lvl1pPr>
              <a:defRPr/>
            </a:lvl1pPr>
          </a:lstStyle>
          <a:p>
            <a:fld id="{8897E7C1-0865-4250-AD9A-30DBA53C896E}"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906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p:txBody>
          <a:bodyPr/>
          <a:lstStyle>
            <a:lvl1pPr>
              <a:defRPr/>
            </a:lvl1pPr>
          </a:lstStyle>
          <a:p>
            <a:fld id="{453140D3-180A-436A-AC7B-A7C7F4053E1D}"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153400" cy="1249362"/>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p:cNvSpPr>
            <a:spLocks noGrp="1"/>
          </p:cNvSpPr>
          <p:nvPr>
            <p:ph type="sldNum" sz="quarter" idx="11"/>
          </p:nvPr>
        </p:nvSpPr>
        <p:spPr/>
        <p:txBody>
          <a:bodyPr/>
          <a:lstStyle>
            <a:lvl1pPr>
              <a:defRPr/>
            </a:lvl1pPr>
          </a:lstStyle>
          <a:p>
            <a:fld id="{AD510F2A-39BB-4CA6-98A7-0C8A0D51122A}"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lide Number Placeholder 3"/>
          <p:cNvSpPr>
            <a:spLocks noGrp="1"/>
          </p:cNvSpPr>
          <p:nvPr>
            <p:ph type="sldNum" sz="quarter" idx="11"/>
          </p:nvPr>
        </p:nvSpPr>
        <p:spPr/>
        <p:txBody>
          <a:bodyPr/>
          <a:lstStyle>
            <a:lvl1pPr>
              <a:defRPr/>
            </a:lvl1pPr>
          </a:lstStyle>
          <a:p>
            <a:fld id="{AF9BC990-6642-4875-8271-3DD73125CB5D}" type="slidenum">
              <a:rPr lang="en-US" smtClean="0"/>
              <a:pPr/>
              <a:t>‹#›</a:t>
            </a:fld>
            <a:endParaRPr lang="en-US" dirty="0"/>
          </a:p>
        </p:txBody>
      </p:sp>
      <p:sp>
        <p:nvSpPr>
          <p:cNvPr id="5" name="Footer Placeholder 4"/>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lvl1pPr>
              <a:defRPr/>
            </a:lvl1pPr>
          </a:lstStyle>
          <a:p>
            <a:fld id="{4ADBCBC7-546B-4F57-9847-E16608CBCA99}" type="slidenum">
              <a:rPr lang="en-US" smtClean="0"/>
              <a:pPr/>
              <a:t>‹#›</a:t>
            </a:fld>
            <a:endParaRPr lang="en-US" dirty="0"/>
          </a:p>
        </p:txBody>
      </p:sp>
      <p:sp>
        <p:nvSpPr>
          <p:cNvPr id="4" name="Footer Placeholder 3"/>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2E8B0996-BED4-437E-915C-EF2879D1BAB7}"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E7F8C586-5227-4769-AA53-B060F485BE75}"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4BA59546-4128-438A-A037-16D142117E5D}"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457200"/>
            <a:ext cx="19431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90600" y="457200"/>
            <a:ext cx="56769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8C0DCAA2-BADA-4624-AB0C-81D3D856E738}"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848600" cy="1295400"/>
          </a:xfrm>
        </p:spPr>
        <p:txBody>
          <a:bodyPr/>
          <a:lstStyle/>
          <a:p>
            <a:r>
              <a:rPr lang="en-US"/>
              <a:t>Click to edit Master title style</a:t>
            </a:r>
          </a:p>
        </p:txBody>
      </p:sp>
      <p:sp>
        <p:nvSpPr>
          <p:cNvPr id="3" name="Text Placeholder 2"/>
          <p:cNvSpPr>
            <a:spLocks noGrp="1"/>
          </p:cNvSpPr>
          <p:nvPr>
            <p:ph type="body" sz="half" idx="1"/>
          </p:nvPr>
        </p:nvSpPr>
        <p:spPr>
          <a:xfrm>
            <a:off x="9906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a:xfrm>
            <a:off x="7848600" y="6248400"/>
            <a:ext cx="1066800" cy="457200"/>
          </a:xfrm>
        </p:spPr>
        <p:txBody>
          <a:bodyPr/>
          <a:lstStyle>
            <a:lvl1pPr>
              <a:defRPr/>
            </a:lvl1pPr>
          </a:lstStyle>
          <a:p>
            <a:fld id="{38AA6209-990F-415F-82E0-90ABFF425FC6}"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79DD079-B4CC-49B6-AA54-A1D179BBAC7C}"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21860041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9DD079-B4CC-49B6-AA54-A1D179BBAC7C}"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22428870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DD079-B4CC-49B6-AA54-A1D179BBAC7C}"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41286724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79DD079-B4CC-49B6-AA54-A1D179BBAC7C}" type="datetimeFigureOut">
              <a:rPr lang="en-GB" smtClean="0"/>
              <a:t>15/03/2022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40808784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79DD079-B4CC-49B6-AA54-A1D179BBAC7C}" type="datetimeFigureOut">
              <a:rPr lang="en-GB" smtClean="0"/>
              <a:t>15/03/2022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33562113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79DD079-B4CC-49B6-AA54-A1D179BBAC7C}" type="datetimeFigureOut">
              <a:rPr lang="en-GB" smtClean="0"/>
              <a:t>15/03/2022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38591072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9DD079-B4CC-49B6-AA54-A1D179BBAC7C}" type="datetimeFigureOut">
              <a:rPr lang="en-GB" smtClean="0"/>
              <a:t>15/03/2022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29386956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9DD079-B4CC-49B6-AA54-A1D179BBAC7C}" type="datetimeFigureOut">
              <a:rPr lang="en-GB" smtClean="0"/>
              <a:t>15/03/2022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2147406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9DD079-B4CC-49B6-AA54-A1D179BBAC7C}" type="datetimeFigureOut">
              <a:rPr lang="en-GB" smtClean="0"/>
              <a:t>15/03/2022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6866879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9DD079-B4CC-49B6-AA54-A1D179BBAC7C}"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29814408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79DD079-B4CC-49B6-AA54-A1D179BBAC7C}" type="datetimeFigureOut">
              <a:rPr lang="en-GB" smtClean="0"/>
              <a:t>15/03/2022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857A5E9-1196-4C5D-A63D-9E83CF8EA84E}" type="slidenum">
              <a:rPr lang="en-GB" smtClean="0"/>
              <a:t>‹#›</a:t>
            </a:fld>
            <a:endParaRPr lang="en-GB"/>
          </a:p>
        </p:txBody>
      </p:sp>
    </p:spTree>
    <p:extLst>
      <p:ext uri="{BB962C8B-B14F-4D97-AF65-F5344CB8AC3E}">
        <p14:creationId xmlns:p14="http://schemas.microsoft.com/office/powerpoint/2010/main" val="16298541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1524000"/>
          </a:xfrm>
        </p:spPr>
        <p:txBody>
          <a:bodyPr anchor="t"/>
          <a:lstStyle>
            <a:lvl1pPr algn="l">
              <a:defRPr sz="3600" b="1" cap="all"/>
            </a:lvl1pPr>
          </a:lstStyle>
          <a:p>
            <a:r>
              <a:rPr lang="en-US" dirty="0"/>
              <a:t>Click to edit Master title style</a:t>
            </a:r>
          </a:p>
        </p:txBody>
      </p:sp>
      <p:sp>
        <p:nvSpPr>
          <p:cNvPr id="5" name="Slide Number Placeholder 4"/>
          <p:cNvSpPr>
            <a:spLocks noGrp="1"/>
          </p:cNvSpPr>
          <p:nvPr>
            <p:ph type="sldNum" sz="quarter" idx="11"/>
          </p:nvPr>
        </p:nvSpPr>
        <p:spPr/>
        <p:txBody>
          <a:bodyPr/>
          <a:lstStyle>
            <a:lvl1pPr>
              <a:defRPr/>
            </a:lvl1pPr>
          </a:lstStyle>
          <a:p>
            <a:fld id="{B0560D38-29AF-4666-8F27-F0EA33375C0D}"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3757174885"/>
      </p:ext>
    </p:extLst>
  </p:cSld>
  <p:clrMapOvr>
    <a:masterClrMapping/>
  </p:clrMapOvr>
  <p:transition spd="slow">
    <p:strips dir="rd"/>
  </p:transition>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3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1524000"/>
          </a:xfrm>
        </p:spPr>
        <p:txBody>
          <a:bodyPr anchor="t"/>
          <a:lstStyle>
            <a:lvl1pPr algn="l">
              <a:defRPr sz="3600" b="1" cap="all"/>
            </a:lvl1pPr>
          </a:lstStyle>
          <a:p>
            <a:r>
              <a:rPr lang="en-US" dirty="0"/>
              <a:t>Click to edit Master title style</a:t>
            </a:r>
          </a:p>
        </p:txBody>
      </p:sp>
      <p:sp>
        <p:nvSpPr>
          <p:cNvPr id="5" name="Slide Number Placeholder 4"/>
          <p:cNvSpPr>
            <a:spLocks noGrp="1"/>
          </p:cNvSpPr>
          <p:nvPr>
            <p:ph type="sldNum" sz="quarter" idx="11"/>
          </p:nvPr>
        </p:nvSpPr>
        <p:spPr/>
        <p:txBody>
          <a:bodyPr/>
          <a:lstStyle>
            <a:lvl1pPr>
              <a:defRPr/>
            </a:lvl1pPr>
          </a:lstStyle>
          <a:p>
            <a:fld id="{B0560D38-29AF-4666-8F27-F0EA33375C0D}"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a:p>
        </p:txBody>
      </p:sp>
      <p:pic>
        <p:nvPicPr>
          <p:cNvPr id="10"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5799" y="2438400"/>
            <a:ext cx="2692307" cy="3463358"/>
          </a:xfrm>
          <a:prstGeom prst="rect">
            <a:avLst/>
          </a:prstGeom>
          <a:noFill/>
          <a:ln>
            <a:noFill/>
          </a:ln>
          <a:effectLst>
            <a:outerShdw blurRad="76200" dir="18900000" sy="23000" kx="-1200000" algn="bl" rotWithShape="0">
              <a:prstClr val="black">
                <a:alpha val="17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552283"/>
      </p:ext>
    </p:extLst>
  </p:cSld>
  <p:clrMapOvr>
    <a:masterClrMapping/>
  </p:clrMapOvr>
  <p:transition spd="slow">
    <p:strips dir="rd"/>
  </p:transition>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rgbClr val="AFC5C9">
                <a:lumMod val="90000"/>
                <a:lumOff val="10000"/>
                <a:alpha val="66000"/>
              </a:srgbClr>
            </a:gs>
            <a:gs pos="57000">
              <a:srgbClr val="D2E2F6"/>
            </a:gs>
            <a:gs pos="93000">
              <a:srgbClr val="4F6F71"/>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676866" name="Rectangle 2"/>
          <p:cNvSpPr>
            <a:spLocks noGrp="1" noChangeArrowheads="1"/>
          </p:cNvSpPr>
          <p:nvPr>
            <p:ph type="title"/>
          </p:nvPr>
        </p:nvSpPr>
        <p:spPr bwMode="auto">
          <a:xfrm>
            <a:off x="914400" y="457200"/>
            <a:ext cx="7848600" cy="1295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US" dirty="0"/>
          </a:p>
        </p:txBody>
      </p:sp>
      <p:sp>
        <p:nvSpPr>
          <p:cNvPr id="676867" name="Rectangle 3"/>
          <p:cNvSpPr>
            <a:spLocks noGrp="1" noChangeArrowheads="1"/>
          </p:cNvSpPr>
          <p:nvPr>
            <p:ph type="body" idx="1"/>
          </p:nvPr>
        </p:nvSpPr>
        <p:spPr bwMode="auto">
          <a:xfrm>
            <a:off x="838200" y="1981200"/>
            <a:ext cx="79248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76869" name="Rectangle 5"/>
          <p:cNvSpPr>
            <a:spLocks noGrp="1" noChangeArrowheads="1"/>
          </p:cNvSpPr>
          <p:nvPr>
            <p:ph type="sldNum" sz="quarter" idx="4"/>
          </p:nvPr>
        </p:nvSpPr>
        <p:spPr bwMode="auto">
          <a:xfrm>
            <a:off x="8305800" y="6248400"/>
            <a:ext cx="609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chemeClr val="tx2"/>
                </a:solidFill>
              </a:defRPr>
            </a:lvl1pPr>
          </a:lstStyle>
          <a:p>
            <a:fld id="{38AA6209-990F-415F-82E0-90ABFF425FC6}" type="slidenum">
              <a:rPr lang="en-US" smtClean="0"/>
              <a:pPr/>
              <a:t>‹#›</a:t>
            </a:fld>
            <a:endParaRPr lang="en-US" dirty="0"/>
          </a:p>
        </p:txBody>
      </p:sp>
      <p:sp>
        <p:nvSpPr>
          <p:cNvPr id="676871" name="Line 7"/>
          <p:cNvSpPr>
            <a:spLocks noChangeShapeType="1"/>
          </p:cNvSpPr>
          <p:nvPr/>
        </p:nvSpPr>
        <p:spPr bwMode="auto">
          <a:xfrm>
            <a:off x="228600" y="304800"/>
            <a:ext cx="8610600" cy="0"/>
          </a:xfrm>
          <a:prstGeom prst="line">
            <a:avLst/>
          </a:prstGeom>
          <a:noFill/>
          <a:ln w="82550">
            <a:solidFill>
              <a:srgbClr val="006C00"/>
            </a:solidFill>
            <a:round/>
            <a:headEnd/>
            <a:tailEnd/>
          </a:ln>
          <a:effectLst>
            <a:outerShdw blurRad="50800" dist="50800" dir="5400000" algn="ctr" rotWithShape="0">
              <a:schemeClr val="tx1"/>
            </a:outerShdw>
          </a:effectLst>
        </p:spPr>
        <p:txBody>
          <a:bodyPr/>
          <a:lstStyle/>
          <a:p>
            <a:endParaRPr lang="en-US" dirty="0"/>
          </a:p>
        </p:txBody>
      </p:sp>
      <p:sp>
        <p:nvSpPr>
          <p:cNvPr id="10" name="Footer Placeholder 9"/>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Lst>
  <p:transition spd="slow">
    <p:strips dir="rd"/>
  </p:transition>
  <p:hf hdr="0" ftr="0" dt="0"/>
  <p:txStyles>
    <p:titleStyle>
      <a:lvl1pPr algn="l" rtl="0" eaLnBrk="1" fontAlgn="base" hangingPunct="1">
        <a:spcBef>
          <a:spcPct val="0"/>
        </a:spcBef>
        <a:spcAft>
          <a:spcPct val="0"/>
        </a:spcAft>
        <a:defRPr sz="3900">
          <a:solidFill>
            <a:schemeClr val="tx2"/>
          </a:solidFill>
          <a:latin typeface="+mj-lt"/>
          <a:ea typeface="+mj-ea"/>
          <a:cs typeface="+mj-cs"/>
        </a:defRPr>
      </a:lvl1pPr>
      <a:lvl2pPr algn="l" rtl="0" eaLnBrk="1" fontAlgn="base" hangingPunct="1">
        <a:spcBef>
          <a:spcPct val="0"/>
        </a:spcBef>
        <a:spcAft>
          <a:spcPct val="0"/>
        </a:spcAft>
        <a:defRPr sz="3900">
          <a:solidFill>
            <a:schemeClr val="tx2"/>
          </a:solidFill>
          <a:latin typeface="Arial" pitchFamily="34" charset="0"/>
        </a:defRPr>
      </a:lvl2pPr>
      <a:lvl3pPr algn="l" rtl="0" eaLnBrk="1" fontAlgn="base" hangingPunct="1">
        <a:spcBef>
          <a:spcPct val="0"/>
        </a:spcBef>
        <a:spcAft>
          <a:spcPct val="0"/>
        </a:spcAft>
        <a:defRPr sz="3900">
          <a:solidFill>
            <a:schemeClr val="tx2"/>
          </a:solidFill>
          <a:latin typeface="Arial" pitchFamily="34" charset="0"/>
        </a:defRPr>
      </a:lvl3pPr>
      <a:lvl4pPr algn="l" rtl="0" eaLnBrk="1" fontAlgn="base" hangingPunct="1">
        <a:spcBef>
          <a:spcPct val="0"/>
        </a:spcBef>
        <a:spcAft>
          <a:spcPct val="0"/>
        </a:spcAft>
        <a:defRPr sz="3900">
          <a:solidFill>
            <a:schemeClr val="tx2"/>
          </a:solidFill>
          <a:latin typeface="Arial" pitchFamily="34" charset="0"/>
        </a:defRPr>
      </a:lvl4pPr>
      <a:lvl5pPr algn="l" rtl="0" eaLnBrk="1" fontAlgn="base" hangingPunct="1">
        <a:spcBef>
          <a:spcPct val="0"/>
        </a:spcBef>
        <a:spcAft>
          <a:spcPct val="0"/>
        </a:spcAft>
        <a:defRPr sz="3900">
          <a:solidFill>
            <a:schemeClr val="tx2"/>
          </a:solidFill>
          <a:latin typeface="Arial" pitchFamily="34" charset="0"/>
        </a:defRPr>
      </a:lvl5pPr>
      <a:lvl6pPr marL="457200" algn="l" rtl="0" eaLnBrk="1" fontAlgn="base" hangingPunct="1">
        <a:spcBef>
          <a:spcPct val="0"/>
        </a:spcBef>
        <a:spcAft>
          <a:spcPct val="0"/>
        </a:spcAft>
        <a:defRPr sz="3900">
          <a:solidFill>
            <a:schemeClr val="tx2"/>
          </a:solidFill>
          <a:latin typeface="Arial" pitchFamily="34" charset="0"/>
        </a:defRPr>
      </a:lvl6pPr>
      <a:lvl7pPr marL="914400" algn="l" rtl="0" eaLnBrk="1" fontAlgn="base" hangingPunct="1">
        <a:spcBef>
          <a:spcPct val="0"/>
        </a:spcBef>
        <a:spcAft>
          <a:spcPct val="0"/>
        </a:spcAft>
        <a:defRPr sz="3900">
          <a:solidFill>
            <a:schemeClr val="tx2"/>
          </a:solidFill>
          <a:latin typeface="Arial" pitchFamily="34" charset="0"/>
        </a:defRPr>
      </a:lvl7pPr>
      <a:lvl8pPr marL="1371600" algn="l" rtl="0" eaLnBrk="1" fontAlgn="base" hangingPunct="1">
        <a:spcBef>
          <a:spcPct val="0"/>
        </a:spcBef>
        <a:spcAft>
          <a:spcPct val="0"/>
        </a:spcAft>
        <a:defRPr sz="3900">
          <a:solidFill>
            <a:schemeClr val="tx2"/>
          </a:solidFill>
          <a:latin typeface="Arial" pitchFamily="34" charset="0"/>
        </a:defRPr>
      </a:lvl8pPr>
      <a:lvl9pPr marL="1828800" algn="l" rtl="0" eaLnBrk="1" fontAlgn="base" hangingPunct="1">
        <a:spcBef>
          <a:spcPct val="0"/>
        </a:spcBef>
        <a:spcAft>
          <a:spcPct val="0"/>
        </a:spcAft>
        <a:defRPr sz="3900">
          <a:solidFill>
            <a:schemeClr val="tx2"/>
          </a:solidFill>
          <a:latin typeface="Arial" pitchFamily="34" charset="0"/>
        </a:defRPr>
      </a:lvl9pPr>
    </p:titleStyle>
    <p:bodyStyle>
      <a:lvl1pPr marL="342900" indent="-342900" algn="l" rtl="0" eaLnBrk="1" fontAlgn="base" hangingPunct="1">
        <a:spcBef>
          <a:spcPct val="20000"/>
        </a:spcBef>
        <a:spcAft>
          <a:spcPct val="0"/>
        </a:spcAft>
        <a:buClr>
          <a:schemeClr val="bg2"/>
        </a:buClr>
        <a:buSzPct val="85000"/>
        <a:buFont typeface="Wingdings" pitchFamily="2" charset="2"/>
        <a:buChar char="n"/>
        <a:defRPr sz="2800">
          <a:solidFill>
            <a:schemeClr val="tx2"/>
          </a:solidFill>
          <a:latin typeface="+mn-lt"/>
          <a:ea typeface="+mn-ea"/>
          <a:cs typeface="+mn-cs"/>
        </a:defRPr>
      </a:lvl1pPr>
      <a:lvl2pPr marL="742950" indent="-285750" algn="l" rtl="0" eaLnBrk="1" fontAlgn="base" hangingPunct="1">
        <a:spcBef>
          <a:spcPct val="20000"/>
        </a:spcBef>
        <a:spcAft>
          <a:spcPct val="0"/>
        </a:spcAft>
        <a:buClr>
          <a:schemeClr val="bg2"/>
        </a:buClr>
        <a:buSzPct val="75000"/>
        <a:buFont typeface="Wingdings" pitchFamily="2" charset="2"/>
        <a:buChar char="n"/>
        <a:defRPr sz="2500">
          <a:solidFill>
            <a:schemeClr val="tx2"/>
          </a:solidFill>
          <a:latin typeface="+mn-lt"/>
        </a:defRPr>
      </a:lvl2pPr>
      <a:lvl3pPr marL="1143000" indent="-228600" algn="l" rtl="0" eaLnBrk="1" fontAlgn="base" hangingPunct="1">
        <a:spcBef>
          <a:spcPct val="20000"/>
        </a:spcBef>
        <a:spcAft>
          <a:spcPct val="0"/>
        </a:spcAft>
        <a:buClr>
          <a:schemeClr val="bg2"/>
        </a:buClr>
        <a:buSzPct val="70000"/>
        <a:buFont typeface="Wingdings" pitchFamily="2" charset="2"/>
        <a:buChar char="p"/>
        <a:defRPr sz="2200">
          <a:solidFill>
            <a:schemeClr val="tx2"/>
          </a:solidFill>
          <a:latin typeface="+mn-lt"/>
        </a:defRPr>
      </a:lvl3pPr>
      <a:lvl4pPr marL="1600200" indent="-228600" algn="l" rtl="0" eaLnBrk="1" fontAlgn="base" hangingPunct="1">
        <a:spcBef>
          <a:spcPct val="20000"/>
        </a:spcBef>
        <a:spcAft>
          <a:spcPct val="0"/>
        </a:spcAft>
        <a:buClr>
          <a:schemeClr val="bg2"/>
        </a:buClr>
        <a:buSzPct val="70000"/>
        <a:buFont typeface="Wingdings" pitchFamily="2" charset="2"/>
        <a:buChar char="n"/>
        <a:defRPr sz="2000">
          <a:solidFill>
            <a:schemeClr val="tx2"/>
          </a:solidFill>
          <a:latin typeface="+mn-lt"/>
        </a:defRPr>
      </a:lvl4pPr>
      <a:lvl5pPr marL="20574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5pPr>
      <a:lvl6pPr marL="25146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6pPr>
      <a:lvl7pPr marL="29718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7pPr>
      <a:lvl8pPr marL="34290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8pPr>
      <a:lvl9pPr marL="38862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9DD079-B4CC-49B6-AA54-A1D179BBAC7C}" type="datetimeFigureOut">
              <a:rPr lang="en-GB" smtClean="0"/>
              <a:t>15/03/2022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57A5E9-1196-4C5D-A63D-9E83CF8EA84E}" type="slidenum">
              <a:rPr lang="en-GB" smtClean="0"/>
              <a:t>‹#›</a:t>
            </a:fld>
            <a:endParaRPr lang="en-GB"/>
          </a:p>
        </p:txBody>
      </p:sp>
    </p:spTree>
    <p:extLst>
      <p:ext uri="{BB962C8B-B14F-4D97-AF65-F5344CB8AC3E}">
        <p14:creationId xmlns:p14="http://schemas.microsoft.com/office/powerpoint/2010/main" val="4294324675"/>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pa.gov/lawsregs/index.html"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en-US" sz="3600" dirty="0"/>
              <a:t>Conventional Solutions to Environmental Problems:</a:t>
            </a:r>
            <a:br>
              <a:rPr lang="en-US" sz="3600" dirty="0"/>
            </a:br>
            <a:r>
              <a:rPr lang="en-US" sz="2400" dirty="0">
                <a:hlinkClick r:id="rId3"/>
              </a:rPr>
              <a:t>Command-and-Control Approach</a:t>
            </a:r>
            <a:endParaRPr lang="en-US" sz="2800" dirty="0"/>
          </a:p>
        </p:txBody>
      </p:sp>
      <p:sp>
        <p:nvSpPr>
          <p:cNvPr id="97290" name="Text Box 10"/>
          <p:cNvSpPr txBox="1">
            <a:spLocks noChangeArrowheads="1"/>
          </p:cNvSpPr>
          <p:nvPr/>
        </p:nvSpPr>
        <p:spPr bwMode="auto">
          <a:xfrm>
            <a:off x="228600" y="6324588"/>
            <a:ext cx="3505200" cy="276225"/>
          </a:xfrm>
          <a:prstGeom prst="rect">
            <a:avLst/>
          </a:prstGeom>
          <a:noFill/>
          <a:ln w="9525">
            <a:noFill/>
            <a:miter lim="800000"/>
            <a:headEnd/>
            <a:tailEnd/>
          </a:ln>
          <a:effectLst/>
        </p:spPr>
        <p:txBody>
          <a:bodyPr>
            <a:spAutoFit/>
          </a:bodyPr>
          <a:lstStyle/>
          <a:p>
            <a:pPr>
              <a:spcBef>
                <a:spcPct val="50000"/>
              </a:spcBef>
            </a:pPr>
            <a:endParaRPr lang="en-US" sz="1200" dirty="0"/>
          </a:p>
        </p:txBody>
      </p:sp>
    </p:spTree>
  </p:cSld>
  <p:clrMapOvr>
    <a:masterClrMapping/>
  </p:clrMapOvr>
  <p:transition spd="slow">
    <p:strips dir="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457200" y="457200"/>
            <a:ext cx="8458200" cy="1143000"/>
          </a:xfrm>
        </p:spPr>
        <p:txBody>
          <a:bodyPr/>
          <a:lstStyle/>
          <a:p>
            <a:r>
              <a:rPr lang="en-US" sz="3600" dirty="0"/>
              <a:t>Standards in Environmental Policy</a:t>
            </a:r>
          </a:p>
        </p:txBody>
      </p:sp>
      <p:sp>
        <p:nvSpPr>
          <p:cNvPr id="98307" name="Rectangle 3"/>
          <p:cNvSpPr>
            <a:spLocks noGrp="1" noChangeArrowheads="1"/>
          </p:cNvSpPr>
          <p:nvPr>
            <p:ph idx="1"/>
          </p:nvPr>
        </p:nvSpPr>
        <p:spPr>
          <a:xfrm>
            <a:off x="381000" y="1828801"/>
            <a:ext cx="8458200" cy="4343400"/>
          </a:xfrm>
        </p:spPr>
        <p:txBody>
          <a:bodyPr/>
          <a:lstStyle/>
          <a:p>
            <a:r>
              <a:rPr lang="en-US" dirty="0"/>
              <a:t>Types of Environmental Standards</a:t>
            </a:r>
          </a:p>
          <a:p>
            <a:pPr lvl="1"/>
            <a:r>
              <a:rPr lang="en-US" sz="2200" dirty="0">
                <a:solidFill>
                  <a:srgbClr val="2E5D7A"/>
                </a:solidFill>
              </a:rPr>
              <a:t>Ambient standard</a:t>
            </a:r>
            <a:r>
              <a:rPr lang="en-US" sz="2200" dirty="0"/>
              <a:t> – a standard that designates the quality of the environment to be achieved, typically expressed as a maximum allowable pollutant concentration</a:t>
            </a:r>
          </a:p>
          <a:p>
            <a:pPr lvl="1"/>
            <a:r>
              <a:rPr lang="en-US" sz="2200" dirty="0">
                <a:solidFill>
                  <a:srgbClr val="2E5D7A"/>
                </a:solidFill>
              </a:rPr>
              <a:t>Technology-based standard </a:t>
            </a:r>
            <a:r>
              <a:rPr lang="en-US" sz="2200" dirty="0"/>
              <a:t>– a standard that designates the equipment or method to be used to achieve some abatement level</a:t>
            </a:r>
          </a:p>
          <a:p>
            <a:pPr lvl="1"/>
            <a:r>
              <a:rPr lang="en-US" sz="2200" dirty="0">
                <a:solidFill>
                  <a:srgbClr val="2E5D7A"/>
                </a:solidFill>
              </a:rPr>
              <a:t>Performance-based standard</a:t>
            </a:r>
            <a:r>
              <a:rPr lang="en-US" sz="2200" dirty="0"/>
              <a:t> – a standard that specifies a pollution limit to be achieved but does not stipulate the technology</a:t>
            </a:r>
          </a:p>
        </p:txBody>
      </p:sp>
      <p:sp>
        <p:nvSpPr>
          <p:cNvPr id="5" name="Slide Number Placeholder 4"/>
          <p:cNvSpPr>
            <a:spLocks noGrp="1"/>
          </p:cNvSpPr>
          <p:nvPr>
            <p:ph type="sldNum" sz="quarter" idx="11"/>
          </p:nvPr>
        </p:nvSpPr>
        <p:spPr/>
        <p:txBody>
          <a:bodyPr/>
          <a:lstStyle/>
          <a:p>
            <a:fld id="{684745F4-B0A5-40C4-B792-F39341475BDE}" type="slidenum">
              <a:rPr lang="en-US"/>
              <a:pPr/>
              <a:t>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98307">
                                            <p:txEl>
                                              <p:pRg st="0" end="0"/>
                                            </p:txEl>
                                          </p:spTgt>
                                        </p:tgtEl>
                                        <p:attrNameLst>
                                          <p:attrName>style.visibility</p:attrName>
                                        </p:attrNameLst>
                                      </p:cBhvr>
                                      <p:to>
                                        <p:strVal val="visible"/>
                                      </p:to>
                                    </p:set>
                                    <p:animEffect transition="in" filter="strips(downRight)">
                                      <p:cBhvr>
                                        <p:cTn id="7" dur="500"/>
                                        <p:tgtEl>
                                          <p:spTgt spid="983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98307">
                                            <p:txEl>
                                              <p:pRg st="1" end="1"/>
                                            </p:txEl>
                                          </p:spTgt>
                                        </p:tgtEl>
                                        <p:attrNameLst>
                                          <p:attrName>style.visibility</p:attrName>
                                        </p:attrNameLst>
                                      </p:cBhvr>
                                      <p:to>
                                        <p:strVal val="visible"/>
                                      </p:to>
                                    </p:set>
                                    <p:animEffect transition="in" filter="strips(downRight)">
                                      <p:cBhvr>
                                        <p:cTn id="12" dur="1000"/>
                                        <p:tgtEl>
                                          <p:spTgt spid="983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98307">
                                            <p:txEl>
                                              <p:pRg st="2" end="2"/>
                                            </p:txEl>
                                          </p:spTgt>
                                        </p:tgtEl>
                                        <p:attrNameLst>
                                          <p:attrName>style.visibility</p:attrName>
                                        </p:attrNameLst>
                                      </p:cBhvr>
                                      <p:to>
                                        <p:strVal val="visible"/>
                                      </p:to>
                                    </p:set>
                                    <p:animEffect transition="in" filter="strips(downRight)">
                                      <p:cBhvr>
                                        <p:cTn id="17" dur="1000"/>
                                        <p:tgtEl>
                                          <p:spTgt spid="983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98307">
                                            <p:txEl>
                                              <p:pRg st="3" end="3"/>
                                            </p:txEl>
                                          </p:spTgt>
                                        </p:tgtEl>
                                        <p:attrNameLst>
                                          <p:attrName>style.visibility</p:attrName>
                                        </p:attrNameLst>
                                      </p:cBhvr>
                                      <p:to>
                                        <p:strVal val="visible"/>
                                      </p:to>
                                    </p:set>
                                    <p:animEffect transition="in" filter="strips(downRight)">
                                      <p:cBhvr>
                                        <p:cTn id="22" dur="1000"/>
                                        <p:tgtEl>
                                          <p:spTgt spid="983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533400" y="533400"/>
            <a:ext cx="8458200" cy="1143000"/>
          </a:xfrm>
        </p:spPr>
        <p:txBody>
          <a:bodyPr/>
          <a:lstStyle/>
          <a:p>
            <a:r>
              <a:rPr lang="en-US" sz="3600"/>
              <a:t>Economic Implications </a:t>
            </a:r>
            <a:r>
              <a:rPr lang="en-US" sz="3600" dirty="0"/>
              <a:t>of Using Standards</a:t>
            </a:r>
          </a:p>
        </p:txBody>
      </p:sp>
      <p:sp>
        <p:nvSpPr>
          <p:cNvPr id="99331" name="Rectangle 3"/>
          <p:cNvSpPr>
            <a:spLocks noGrp="1" noChangeArrowheads="1"/>
          </p:cNvSpPr>
          <p:nvPr>
            <p:ph idx="1"/>
          </p:nvPr>
        </p:nvSpPr>
        <p:spPr>
          <a:xfrm>
            <a:off x="457200" y="1905000"/>
            <a:ext cx="8458200" cy="4454525"/>
          </a:xfrm>
        </p:spPr>
        <p:txBody>
          <a:bodyPr/>
          <a:lstStyle/>
          <a:p>
            <a:r>
              <a:rPr lang="en-US" dirty="0"/>
              <a:t>To remove the various externalities the government has to use regulations/provisions/standards</a:t>
            </a:r>
          </a:p>
          <a:p>
            <a:r>
              <a:rPr lang="en-US" dirty="0"/>
              <a:t> </a:t>
            </a:r>
            <a:r>
              <a:rPr lang="en-US" sz="2200" dirty="0"/>
              <a:t>To achieve </a:t>
            </a:r>
            <a:r>
              <a:rPr lang="en-US" sz="2200" dirty="0">
                <a:solidFill>
                  <a:srgbClr val="2E5D7A"/>
                </a:solidFill>
              </a:rPr>
              <a:t>allocative efficiency</a:t>
            </a:r>
            <a:endParaRPr lang="en-US" sz="2200" dirty="0"/>
          </a:p>
        </p:txBody>
      </p:sp>
      <p:sp>
        <p:nvSpPr>
          <p:cNvPr id="5" name="Slide Number Placeholder 4"/>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48DBC99-280A-4737-BE52-54FD128BB0FE}" type="slidenum">
              <a:rPr kumimoji="0" lang="en-US" sz="1200" b="0" i="0" u="none" strike="noStrike" kern="1200" cap="none" spc="0" normalizeH="0" baseline="0" noProof="0">
                <a:ln>
                  <a:noFill/>
                </a:ln>
                <a:solidFill>
                  <a:srgbClr val="1C1C34"/>
                </a:solidFill>
                <a:effectLst/>
                <a:uLnTx/>
                <a:uFillTx/>
                <a:latin typeface="Arial"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sz="1200" b="0" i="0" u="none" strike="noStrike" kern="1200" cap="none" spc="0" normalizeH="0" baseline="0" noProof="0" dirty="0">
              <a:ln>
                <a:noFill/>
              </a:ln>
              <a:solidFill>
                <a:srgbClr val="1C1C34"/>
              </a:solidFill>
              <a:effectLst/>
              <a:uLnTx/>
              <a:uFillTx/>
              <a:latin typeface="Arial" pitchFamily="34" charset="0"/>
              <a:ea typeface="+mn-ea"/>
              <a:cs typeface="+mn-cs"/>
            </a:endParaRPr>
          </a:p>
        </p:txBody>
      </p:sp>
    </p:spTree>
    <p:extLst>
      <p:ext uri="{BB962C8B-B14F-4D97-AF65-F5344CB8AC3E}">
        <p14:creationId xmlns:p14="http://schemas.microsoft.com/office/powerpoint/2010/main" val="117116951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9331">
                                            <p:txEl>
                                              <p:pRg st="0" end="0"/>
                                            </p:txEl>
                                          </p:spTgt>
                                        </p:tgtEl>
                                        <p:attrNameLst>
                                          <p:attrName>style.visibility</p:attrName>
                                        </p:attrNameLst>
                                      </p:cBhvr>
                                      <p:to>
                                        <p:strVal val="visible"/>
                                      </p:to>
                                    </p:set>
                                    <p:animEffect transition="in" filter="checkerboard(across)">
                                      <p:cBhvr>
                                        <p:cTn id="7" dur="500"/>
                                        <p:tgtEl>
                                          <p:spTgt spid="993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9331">
                                            <p:txEl>
                                              <p:pRg st="1" end="1"/>
                                            </p:txEl>
                                          </p:spTgt>
                                        </p:tgtEl>
                                        <p:attrNameLst>
                                          <p:attrName>style.visibility</p:attrName>
                                        </p:attrNameLst>
                                      </p:cBhvr>
                                      <p:to>
                                        <p:strVal val="visible"/>
                                      </p:to>
                                    </p:set>
                                    <p:animEffect transition="in" filter="checkerboard(across)">
                                      <p:cBhvr>
                                        <p:cTn id="12" dur="500"/>
                                        <p:tgtEl>
                                          <p:spTgt spid="993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8C2BE-F09C-46FB-9558-87FEF76465AA}"/>
              </a:ext>
            </a:extLst>
          </p:cNvPr>
          <p:cNvSpPr>
            <a:spLocks noGrp="1"/>
          </p:cNvSpPr>
          <p:nvPr>
            <p:ph type="title"/>
          </p:nvPr>
        </p:nvSpPr>
        <p:spPr/>
        <p:txBody>
          <a:bodyPr>
            <a:normAutofit fontScale="90000"/>
          </a:bodyPr>
          <a:lstStyle/>
          <a:p>
            <a:r>
              <a:rPr lang="en-GB" dirty="0"/>
              <a:t>Types of Externality</a:t>
            </a:r>
            <a:br>
              <a:rPr lang="en-GB" dirty="0"/>
            </a:br>
            <a:endParaRPr lang="en-GB" dirty="0"/>
          </a:p>
        </p:txBody>
      </p:sp>
      <p:sp>
        <p:nvSpPr>
          <p:cNvPr id="3" name="Content Placeholder 2">
            <a:extLst>
              <a:ext uri="{FF2B5EF4-FFF2-40B4-BE49-F238E27FC236}">
                <a16:creationId xmlns:a16="http://schemas.microsoft.com/office/drawing/2014/main" id="{C104AD13-750C-4FA9-AB02-63A19199ABEA}"/>
              </a:ext>
            </a:extLst>
          </p:cNvPr>
          <p:cNvSpPr>
            <a:spLocks noGrp="1"/>
          </p:cNvSpPr>
          <p:nvPr>
            <p:ph idx="1"/>
          </p:nvPr>
        </p:nvSpPr>
        <p:spPr/>
        <p:txBody>
          <a:bodyPr/>
          <a:lstStyle/>
          <a:p>
            <a:pPr lvl="1">
              <a:buFont typeface="Arial" panose="020B0604020202020204" pitchFamily="34" charset="0"/>
              <a:buChar char="•"/>
            </a:pPr>
            <a:r>
              <a:rPr lang="en-GB" dirty="0"/>
              <a:t>Negative Externalities of Consumption</a:t>
            </a:r>
          </a:p>
          <a:p>
            <a:pPr lvl="1">
              <a:buFont typeface="Arial" panose="020B0604020202020204" pitchFamily="34" charset="0"/>
              <a:buChar char="•"/>
            </a:pPr>
            <a:r>
              <a:rPr lang="en-GB" dirty="0"/>
              <a:t>Positive Externalities of Consumption</a:t>
            </a:r>
          </a:p>
          <a:p>
            <a:pPr lvl="1">
              <a:buFont typeface="Arial" panose="020B0604020202020204" pitchFamily="34" charset="0"/>
              <a:buChar char="•"/>
            </a:pPr>
            <a:r>
              <a:rPr lang="en-GB" dirty="0"/>
              <a:t>Negative Externalities of Production</a:t>
            </a:r>
          </a:p>
          <a:p>
            <a:pPr lvl="1">
              <a:buFont typeface="Arial" panose="020B0604020202020204" pitchFamily="34" charset="0"/>
              <a:buChar char="•"/>
            </a:pPr>
            <a:r>
              <a:rPr lang="en-GB" dirty="0"/>
              <a:t>Positive Externalities of Production</a:t>
            </a:r>
          </a:p>
        </p:txBody>
      </p:sp>
    </p:spTree>
    <p:extLst>
      <p:ext uri="{BB962C8B-B14F-4D97-AF65-F5344CB8AC3E}">
        <p14:creationId xmlns:p14="http://schemas.microsoft.com/office/powerpoint/2010/main" val="39064043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33517-362F-4A07-9501-EDF3F820D219}"/>
              </a:ext>
            </a:extLst>
          </p:cNvPr>
          <p:cNvSpPr>
            <a:spLocks noGrp="1"/>
          </p:cNvSpPr>
          <p:nvPr>
            <p:ph type="title"/>
          </p:nvPr>
        </p:nvSpPr>
        <p:spPr/>
        <p:txBody>
          <a:bodyPr>
            <a:normAutofit fontScale="90000"/>
          </a:bodyPr>
          <a:lstStyle/>
          <a:p>
            <a:r>
              <a:rPr lang="en-GB" dirty="0"/>
              <a:t>Negative Externalities of Consumption</a:t>
            </a:r>
            <a:br>
              <a:rPr lang="en-GB" dirty="0"/>
            </a:br>
            <a:endParaRPr lang="en-GB" dirty="0"/>
          </a:p>
        </p:txBody>
      </p:sp>
      <p:pic>
        <p:nvPicPr>
          <p:cNvPr id="4" name="Picture 3" descr="Graphical user interface, application&#10;&#10;Description automatically generated">
            <a:extLst>
              <a:ext uri="{FF2B5EF4-FFF2-40B4-BE49-F238E27FC236}">
                <a16:creationId xmlns:a16="http://schemas.microsoft.com/office/drawing/2014/main" id="{4C73A5F7-7522-417F-BF77-4DCBD63C1DAC}"/>
              </a:ext>
            </a:extLst>
          </p:cNvPr>
          <p:cNvPicPr>
            <a:picLocks noChangeAspect="1"/>
          </p:cNvPicPr>
          <p:nvPr/>
        </p:nvPicPr>
        <p:blipFill rotWithShape="1">
          <a:blip r:embed="rId3"/>
          <a:srcRect l="21937" t="39828" r="51141" b="25000"/>
          <a:stretch/>
        </p:blipFill>
        <p:spPr bwMode="auto">
          <a:xfrm>
            <a:off x="960804" y="795732"/>
            <a:ext cx="7222392" cy="60622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0219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7DA45-3ED4-4778-95AC-F27A429267D6}"/>
              </a:ext>
            </a:extLst>
          </p:cNvPr>
          <p:cNvSpPr>
            <a:spLocks noGrp="1"/>
          </p:cNvSpPr>
          <p:nvPr>
            <p:ph type="title"/>
          </p:nvPr>
        </p:nvSpPr>
        <p:spPr/>
        <p:txBody>
          <a:bodyPr>
            <a:normAutofit fontScale="90000"/>
          </a:bodyPr>
          <a:lstStyle/>
          <a:p>
            <a:r>
              <a:rPr lang="en-GB" dirty="0"/>
              <a:t>Government regulations to remove Externality of Negative Consumption</a:t>
            </a:r>
          </a:p>
        </p:txBody>
      </p:sp>
      <p:pic>
        <p:nvPicPr>
          <p:cNvPr id="4" name="Picture 3" descr="Application&#10;&#10;Description automatically generated with medium confidence">
            <a:extLst>
              <a:ext uri="{FF2B5EF4-FFF2-40B4-BE49-F238E27FC236}">
                <a16:creationId xmlns:a16="http://schemas.microsoft.com/office/drawing/2014/main" id="{66D598E0-02DD-484B-8445-E31C9F26CDB4}"/>
              </a:ext>
            </a:extLst>
          </p:cNvPr>
          <p:cNvPicPr>
            <a:picLocks noChangeAspect="1"/>
          </p:cNvPicPr>
          <p:nvPr/>
        </p:nvPicPr>
        <p:blipFill rotWithShape="1">
          <a:blip r:embed="rId3"/>
          <a:srcRect l="50410" t="52414" r="22114" b="12068"/>
          <a:stretch/>
        </p:blipFill>
        <p:spPr bwMode="auto">
          <a:xfrm>
            <a:off x="1219200" y="1524000"/>
            <a:ext cx="6324600" cy="525334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84999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3072B-E79B-4096-9508-4FBC0A542332}"/>
              </a:ext>
            </a:extLst>
          </p:cNvPr>
          <p:cNvSpPr>
            <a:spLocks noGrp="1"/>
          </p:cNvSpPr>
          <p:nvPr>
            <p:ph type="title"/>
          </p:nvPr>
        </p:nvSpPr>
        <p:spPr/>
        <p:txBody>
          <a:bodyPr>
            <a:normAutofit fontScale="90000"/>
          </a:bodyPr>
          <a:lstStyle/>
          <a:p>
            <a:r>
              <a:rPr lang="en-GB" dirty="0"/>
              <a:t>Positive Externalities of Consumption</a:t>
            </a:r>
            <a:br>
              <a:rPr lang="en-GB" dirty="0"/>
            </a:br>
            <a:endParaRPr lang="en-GB" dirty="0"/>
          </a:p>
        </p:txBody>
      </p:sp>
      <p:pic>
        <p:nvPicPr>
          <p:cNvPr id="4" name="Picture 3" descr="Graphical user interface&#10;&#10;Description automatically generated">
            <a:extLst>
              <a:ext uri="{FF2B5EF4-FFF2-40B4-BE49-F238E27FC236}">
                <a16:creationId xmlns:a16="http://schemas.microsoft.com/office/drawing/2014/main" id="{3E7A0145-3264-48A1-8081-753D7236C6C6}"/>
              </a:ext>
            </a:extLst>
          </p:cNvPr>
          <p:cNvPicPr>
            <a:picLocks noChangeAspect="1"/>
          </p:cNvPicPr>
          <p:nvPr/>
        </p:nvPicPr>
        <p:blipFill rotWithShape="1">
          <a:blip r:embed="rId3"/>
          <a:srcRect l="51296" t="27931" r="22557" b="35517"/>
          <a:stretch/>
        </p:blipFill>
        <p:spPr bwMode="auto">
          <a:xfrm>
            <a:off x="899592" y="887002"/>
            <a:ext cx="6624736" cy="595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12823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8A14D-4BD7-4CFC-B554-716ADA14D85F}"/>
              </a:ext>
            </a:extLst>
          </p:cNvPr>
          <p:cNvSpPr>
            <a:spLocks noGrp="1"/>
          </p:cNvSpPr>
          <p:nvPr>
            <p:ph type="title"/>
          </p:nvPr>
        </p:nvSpPr>
        <p:spPr/>
        <p:txBody>
          <a:bodyPr>
            <a:normAutofit fontScale="90000"/>
          </a:bodyPr>
          <a:lstStyle/>
          <a:p>
            <a:r>
              <a:rPr lang="en-GB" dirty="0"/>
              <a:t>Government Provision to correct Positive Externality of Consumption</a:t>
            </a:r>
          </a:p>
        </p:txBody>
      </p:sp>
      <p:pic>
        <p:nvPicPr>
          <p:cNvPr id="5" name="Picture 4" descr="Graphical user interface, application&#10;&#10;Description automatically generated">
            <a:extLst>
              <a:ext uri="{FF2B5EF4-FFF2-40B4-BE49-F238E27FC236}">
                <a16:creationId xmlns:a16="http://schemas.microsoft.com/office/drawing/2014/main" id="{2FFF6F23-D892-445E-AC3B-36F336197E9E}"/>
              </a:ext>
            </a:extLst>
          </p:cNvPr>
          <p:cNvPicPr>
            <a:picLocks noChangeAspect="1"/>
          </p:cNvPicPr>
          <p:nvPr/>
        </p:nvPicPr>
        <p:blipFill rotWithShape="1">
          <a:blip r:embed="rId3"/>
          <a:srcRect l="21937" t="24655" r="52138" b="43276"/>
          <a:stretch/>
        </p:blipFill>
        <p:spPr bwMode="auto">
          <a:xfrm>
            <a:off x="1474787" y="1676400"/>
            <a:ext cx="6194425" cy="492338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44221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6B067-837A-49EA-9597-DBA07C092924}"/>
              </a:ext>
            </a:extLst>
          </p:cNvPr>
          <p:cNvSpPr>
            <a:spLocks noGrp="1"/>
          </p:cNvSpPr>
          <p:nvPr>
            <p:ph type="title"/>
          </p:nvPr>
        </p:nvSpPr>
        <p:spPr/>
        <p:txBody>
          <a:bodyPr>
            <a:normAutofit fontScale="90000"/>
          </a:bodyPr>
          <a:lstStyle/>
          <a:p>
            <a:r>
              <a:rPr lang="en-GB" dirty="0"/>
              <a:t>Negative Externalities of Production</a:t>
            </a:r>
            <a:br>
              <a:rPr lang="en-GB" dirty="0"/>
            </a:br>
            <a:endParaRPr lang="en-GB" dirty="0"/>
          </a:p>
        </p:txBody>
      </p:sp>
      <p:pic>
        <p:nvPicPr>
          <p:cNvPr id="4" name="Picture 3" descr="Graphical user interface&#10;&#10;Description automatically generated with medium confidence">
            <a:extLst>
              <a:ext uri="{FF2B5EF4-FFF2-40B4-BE49-F238E27FC236}">
                <a16:creationId xmlns:a16="http://schemas.microsoft.com/office/drawing/2014/main" id="{432B1AA2-43D8-4DB6-B6C2-EA3441F8672F}"/>
              </a:ext>
            </a:extLst>
          </p:cNvPr>
          <p:cNvPicPr>
            <a:picLocks noChangeAspect="1"/>
          </p:cNvPicPr>
          <p:nvPr/>
        </p:nvPicPr>
        <p:blipFill rotWithShape="1">
          <a:blip r:embed="rId3"/>
          <a:srcRect l="51629" t="29655" r="22667" b="35000"/>
          <a:stretch/>
        </p:blipFill>
        <p:spPr bwMode="auto">
          <a:xfrm>
            <a:off x="899592" y="908720"/>
            <a:ext cx="6480720" cy="57264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1349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0FEF7-5943-41DD-BB8A-C87DAE9E24B5}"/>
              </a:ext>
            </a:extLst>
          </p:cNvPr>
          <p:cNvSpPr>
            <a:spLocks noGrp="1"/>
          </p:cNvSpPr>
          <p:nvPr>
            <p:ph type="title"/>
          </p:nvPr>
        </p:nvSpPr>
        <p:spPr/>
        <p:txBody>
          <a:bodyPr>
            <a:noAutofit/>
          </a:bodyPr>
          <a:lstStyle/>
          <a:p>
            <a:r>
              <a:rPr lang="en-GB" sz="3600" dirty="0"/>
              <a:t>Tradeable Government Regulation to correct Negative Externality of Production</a:t>
            </a:r>
          </a:p>
        </p:txBody>
      </p:sp>
      <p:pic>
        <p:nvPicPr>
          <p:cNvPr id="4" name="Picture 3" descr="Graphical user interface, application&#10;&#10;Description automatically generated">
            <a:extLst>
              <a:ext uri="{FF2B5EF4-FFF2-40B4-BE49-F238E27FC236}">
                <a16:creationId xmlns:a16="http://schemas.microsoft.com/office/drawing/2014/main" id="{925D5D0C-DC56-4E22-84C2-DE44CA014EDA}"/>
              </a:ext>
            </a:extLst>
          </p:cNvPr>
          <p:cNvPicPr>
            <a:picLocks noChangeAspect="1"/>
          </p:cNvPicPr>
          <p:nvPr/>
        </p:nvPicPr>
        <p:blipFill rotWithShape="1">
          <a:blip r:embed="rId3"/>
          <a:srcRect l="50521" t="31552" r="22224" b="31379"/>
          <a:stretch/>
        </p:blipFill>
        <p:spPr bwMode="auto">
          <a:xfrm>
            <a:off x="1143000" y="1524000"/>
            <a:ext cx="6019800" cy="526101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437155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6C739-693B-4167-B8B5-FD5CFB7CEE04}"/>
              </a:ext>
            </a:extLst>
          </p:cNvPr>
          <p:cNvSpPr>
            <a:spLocks noGrp="1"/>
          </p:cNvSpPr>
          <p:nvPr>
            <p:ph type="title"/>
          </p:nvPr>
        </p:nvSpPr>
        <p:spPr/>
        <p:txBody>
          <a:bodyPr>
            <a:normAutofit fontScale="90000"/>
          </a:bodyPr>
          <a:lstStyle/>
          <a:p>
            <a:r>
              <a:rPr lang="en-GB" dirty="0"/>
              <a:t>Positive Externalities of Production</a:t>
            </a:r>
            <a:br>
              <a:rPr lang="en-GB" dirty="0"/>
            </a:br>
            <a:endParaRPr lang="en-GB" dirty="0"/>
          </a:p>
        </p:txBody>
      </p:sp>
      <p:pic>
        <p:nvPicPr>
          <p:cNvPr id="4" name="Picture 3" descr="Graphical user interface, application&#10;&#10;Description automatically generated">
            <a:extLst>
              <a:ext uri="{FF2B5EF4-FFF2-40B4-BE49-F238E27FC236}">
                <a16:creationId xmlns:a16="http://schemas.microsoft.com/office/drawing/2014/main" id="{E15F7FF3-9B82-4D51-A493-3E694DDCEA86}"/>
              </a:ext>
            </a:extLst>
          </p:cNvPr>
          <p:cNvPicPr>
            <a:picLocks noChangeAspect="1"/>
          </p:cNvPicPr>
          <p:nvPr/>
        </p:nvPicPr>
        <p:blipFill rotWithShape="1">
          <a:blip r:embed="rId3"/>
          <a:srcRect l="50521" t="18621" r="22779" b="44138"/>
          <a:stretch/>
        </p:blipFill>
        <p:spPr bwMode="auto">
          <a:xfrm>
            <a:off x="1043608" y="846138"/>
            <a:ext cx="6624736" cy="593654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98242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A4AEB-6E42-4074-825B-A21DECA0291D}"/>
              </a:ext>
            </a:extLst>
          </p:cNvPr>
          <p:cNvSpPr>
            <a:spLocks noGrp="1"/>
          </p:cNvSpPr>
          <p:nvPr>
            <p:ph type="title"/>
          </p:nvPr>
        </p:nvSpPr>
        <p:spPr/>
        <p:txBody>
          <a:bodyPr>
            <a:noAutofit/>
          </a:bodyPr>
          <a:lstStyle/>
          <a:p>
            <a:r>
              <a:rPr lang="en-GB" sz="3600" dirty="0"/>
              <a:t>Direct Government Provision to correct Positive Externality of Production</a:t>
            </a:r>
          </a:p>
        </p:txBody>
      </p:sp>
      <p:pic>
        <p:nvPicPr>
          <p:cNvPr id="4" name="Picture 3" descr="Graphical user interface, application&#10;&#10;Description automatically generated">
            <a:extLst>
              <a:ext uri="{FF2B5EF4-FFF2-40B4-BE49-F238E27FC236}">
                <a16:creationId xmlns:a16="http://schemas.microsoft.com/office/drawing/2014/main" id="{40A8223C-75E8-4B53-B64E-CD0F53DBE9A4}"/>
              </a:ext>
            </a:extLst>
          </p:cNvPr>
          <p:cNvPicPr>
            <a:picLocks noChangeAspect="1"/>
          </p:cNvPicPr>
          <p:nvPr/>
        </p:nvPicPr>
        <p:blipFill rotWithShape="1">
          <a:blip r:embed="rId3"/>
          <a:srcRect l="22054" t="30790" r="52363" b="32535"/>
          <a:stretch/>
        </p:blipFill>
        <p:spPr bwMode="auto">
          <a:xfrm>
            <a:off x="1295400" y="1353406"/>
            <a:ext cx="5943600" cy="547467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82780716"/>
      </p:ext>
    </p:extLst>
  </p:cSld>
  <p:clrMapOvr>
    <a:masterClrMapping/>
  </p:clrMapOvr>
</p:sld>
</file>

<file path=ppt/theme/theme1.xml><?xml version="1.0" encoding="utf-8"?>
<a:theme xmlns:a="http://schemas.openxmlformats.org/drawingml/2006/main" name="CallanThomas6e">
  <a:themeElements>
    <a:clrScheme name="Custom 1">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414179"/>
      </a:folHlink>
    </a:clrScheme>
    <a:fontScheme name="Cascad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Cascade 1">
        <a:dk1>
          <a:srgbClr val="C0C0C0"/>
        </a:dk1>
        <a:lt1>
          <a:srgbClr val="FFFFFF"/>
        </a:lt1>
        <a:dk2>
          <a:srgbClr val="000000"/>
        </a:dk2>
        <a:lt2>
          <a:srgbClr val="FFFFFF"/>
        </a:lt2>
        <a:accent1>
          <a:srgbClr val="FF3300"/>
        </a:accent1>
        <a:accent2>
          <a:srgbClr val="666699"/>
        </a:accent2>
        <a:accent3>
          <a:srgbClr val="AAAAAA"/>
        </a:accent3>
        <a:accent4>
          <a:srgbClr val="DADADA"/>
        </a:accent4>
        <a:accent5>
          <a:srgbClr val="FFADAA"/>
        </a:accent5>
        <a:accent6>
          <a:srgbClr val="5C5C8A"/>
        </a:accent6>
        <a:hlink>
          <a:srgbClr val="FFFF99"/>
        </a:hlink>
        <a:folHlink>
          <a:srgbClr val="FF9900"/>
        </a:folHlink>
      </a:clrScheme>
      <a:clrMap bg1="dk2" tx1="lt1" bg2="dk1" tx2="lt2" accent1="accent1" accent2="accent2" accent3="accent3" accent4="accent4" accent5="accent5" accent6="accent6" hlink="hlink" folHlink="folHlink"/>
    </a:extraClrScheme>
    <a:extraClrScheme>
      <a:clrScheme name="Cascade 2">
        <a:dk1>
          <a:srgbClr val="CC99FF"/>
        </a:dk1>
        <a:lt1>
          <a:srgbClr val="FFFFFF"/>
        </a:lt1>
        <a:dk2>
          <a:srgbClr val="400040"/>
        </a:dk2>
        <a:lt2>
          <a:srgbClr val="FFFFFF"/>
        </a:lt2>
        <a:accent1>
          <a:srgbClr val="FF66FF"/>
        </a:accent1>
        <a:accent2>
          <a:srgbClr val="CC00CC"/>
        </a:accent2>
        <a:accent3>
          <a:srgbClr val="AFAAAF"/>
        </a:accent3>
        <a:accent4>
          <a:srgbClr val="DADADA"/>
        </a:accent4>
        <a:accent5>
          <a:srgbClr val="FFB8FF"/>
        </a:accent5>
        <a:accent6>
          <a:srgbClr val="B900B9"/>
        </a:accent6>
        <a:hlink>
          <a:srgbClr val="FF7C80"/>
        </a:hlink>
        <a:folHlink>
          <a:srgbClr val="990099"/>
        </a:folHlink>
      </a:clrScheme>
      <a:clrMap bg1="dk2" tx1="lt1" bg2="dk1" tx2="lt2" accent1="accent1" accent2="accent2" accent3="accent3" accent4="accent4" accent5="accent5" accent6="accent6" hlink="hlink" folHlink="folHlink"/>
    </a:extraClrScheme>
    <a:extraClrScheme>
      <a:clrScheme name="Cascade 3">
        <a:dk1>
          <a:srgbClr val="CC99FF"/>
        </a:dk1>
        <a:lt1>
          <a:srgbClr val="FFFFFF"/>
        </a:lt1>
        <a:dk2>
          <a:srgbClr val="34022D"/>
        </a:dk2>
        <a:lt2>
          <a:srgbClr val="FFFFFF"/>
        </a:lt2>
        <a:accent1>
          <a:srgbClr val="775EC8"/>
        </a:accent1>
        <a:accent2>
          <a:srgbClr val="9933FF"/>
        </a:accent2>
        <a:accent3>
          <a:srgbClr val="AEAAAD"/>
        </a:accent3>
        <a:accent4>
          <a:srgbClr val="DADADA"/>
        </a:accent4>
        <a:accent5>
          <a:srgbClr val="BDB6E0"/>
        </a:accent5>
        <a:accent6>
          <a:srgbClr val="8A2DE7"/>
        </a:accent6>
        <a:hlink>
          <a:srgbClr val="993366"/>
        </a:hlink>
        <a:folHlink>
          <a:srgbClr val="969696"/>
        </a:folHlink>
      </a:clrScheme>
      <a:clrMap bg1="dk2" tx1="lt1" bg2="dk1" tx2="lt2" accent1="accent1" accent2="accent2" accent3="accent3" accent4="accent4" accent5="accent5" accent6="accent6" hlink="hlink" folHlink="folHlink"/>
    </a:extraClrScheme>
    <a:extraClrScheme>
      <a:clrScheme name="Cascade 4">
        <a:dk1>
          <a:srgbClr val="FFFFCC"/>
        </a:dk1>
        <a:lt1>
          <a:srgbClr val="FFFFFF"/>
        </a:lt1>
        <a:dk2>
          <a:srgbClr val="000066"/>
        </a:dk2>
        <a:lt2>
          <a:srgbClr val="FFFFFF"/>
        </a:lt2>
        <a:accent1>
          <a:srgbClr val="0078F0"/>
        </a:accent1>
        <a:accent2>
          <a:srgbClr val="CCECFF"/>
        </a:accent2>
        <a:accent3>
          <a:srgbClr val="AAAAB8"/>
        </a:accent3>
        <a:accent4>
          <a:srgbClr val="DADADA"/>
        </a:accent4>
        <a:accent5>
          <a:srgbClr val="AABEF6"/>
        </a:accent5>
        <a:accent6>
          <a:srgbClr val="B9D6E7"/>
        </a:accent6>
        <a:hlink>
          <a:srgbClr val="3399FF"/>
        </a:hlink>
        <a:folHlink>
          <a:srgbClr val="FFCC00"/>
        </a:folHlink>
      </a:clrScheme>
      <a:clrMap bg1="dk2" tx1="lt1" bg2="dk1" tx2="lt2" accent1="accent1" accent2="accent2" accent3="accent3" accent4="accent4" accent5="accent5" accent6="accent6" hlink="hlink" folHlink="folHlink"/>
    </a:extraClrScheme>
    <a:extraClrScheme>
      <a:clrScheme name="Cascade 5">
        <a:dk1>
          <a:srgbClr val="00FFFF"/>
        </a:dk1>
        <a:lt1>
          <a:srgbClr val="FFFFFF"/>
        </a:lt1>
        <a:dk2>
          <a:srgbClr val="4E009C"/>
        </a:dk2>
        <a:lt2>
          <a:srgbClr val="FFFFFF"/>
        </a:lt2>
        <a:accent1>
          <a:srgbClr val="00A8A4"/>
        </a:accent1>
        <a:accent2>
          <a:srgbClr val="3399FF"/>
        </a:accent2>
        <a:accent3>
          <a:srgbClr val="B2AACB"/>
        </a:accent3>
        <a:accent4>
          <a:srgbClr val="DADADA"/>
        </a:accent4>
        <a:accent5>
          <a:srgbClr val="AAD1CF"/>
        </a:accent5>
        <a:accent6>
          <a:srgbClr val="2D8A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ascade 6">
        <a:dk1>
          <a:srgbClr val="CCCC33"/>
        </a:dk1>
        <a:lt1>
          <a:srgbClr val="FFFFFF"/>
        </a:lt1>
        <a:dk2>
          <a:srgbClr val="003300"/>
        </a:dk2>
        <a:lt2>
          <a:srgbClr val="FFFFCC"/>
        </a:lt2>
        <a:accent1>
          <a:srgbClr val="008000"/>
        </a:accent1>
        <a:accent2>
          <a:srgbClr val="669900"/>
        </a:accent2>
        <a:accent3>
          <a:srgbClr val="AAADAA"/>
        </a:accent3>
        <a:accent4>
          <a:srgbClr val="DADADA"/>
        </a:accent4>
        <a:accent5>
          <a:srgbClr val="AAC0AA"/>
        </a:accent5>
        <a:accent6>
          <a:srgbClr val="5C8A00"/>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ascade 7">
        <a:dk1>
          <a:srgbClr val="CCCC99"/>
        </a:dk1>
        <a:lt1>
          <a:srgbClr val="FFFFFF"/>
        </a:lt1>
        <a:dk2>
          <a:srgbClr val="800000"/>
        </a:dk2>
        <a:lt2>
          <a:srgbClr val="FFFFFF"/>
        </a:lt2>
        <a:accent1>
          <a:srgbClr val="CC9900"/>
        </a:accent1>
        <a:accent2>
          <a:srgbClr val="996633"/>
        </a:accent2>
        <a:accent3>
          <a:srgbClr val="C0AAAA"/>
        </a:accent3>
        <a:accent4>
          <a:srgbClr val="DADADA"/>
        </a:accent4>
        <a:accent5>
          <a:srgbClr val="E2CAAA"/>
        </a:accent5>
        <a:accent6>
          <a:srgbClr val="8A5C2D"/>
        </a:accent6>
        <a:hlink>
          <a:srgbClr val="FFFFCC"/>
        </a:hlink>
        <a:folHlink>
          <a:srgbClr val="DDD800"/>
        </a:folHlink>
      </a:clrScheme>
      <a:clrMap bg1="dk2" tx1="lt1" bg2="dk1" tx2="lt2" accent1="accent1" accent2="accent2" accent3="accent3" accent4="accent4" accent5="accent5" accent6="accent6" hlink="hlink" folHlink="folHlink"/>
    </a:extraClrScheme>
    <a:extraClrScheme>
      <a:clrScheme name="Cascade 8">
        <a:dk1>
          <a:srgbClr val="204162"/>
        </a:dk1>
        <a:lt1>
          <a:srgbClr val="FFFFFF"/>
        </a:lt1>
        <a:dk2>
          <a:srgbClr val="204162"/>
        </a:dk2>
        <a:lt2>
          <a:srgbClr val="003300"/>
        </a:lt2>
        <a:accent1>
          <a:srgbClr val="99CC00"/>
        </a:accent1>
        <a:accent2>
          <a:srgbClr val="336633"/>
        </a:accent2>
        <a:accent3>
          <a:srgbClr val="FFFFFF"/>
        </a:accent3>
        <a:accent4>
          <a:srgbClr val="1A3653"/>
        </a:accent4>
        <a:accent5>
          <a:srgbClr val="CAE2AA"/>
        </a:accent5>
        <a:accent6>
          <a:srgbClr val="2D5C2D"/>
        </a:accent6>
        <a:hlink>
          <a:srgbClr val="6666FF"/>
        </a:hlink>
        <a:folHlink>
          <a:srgbClr val="C5C248"/>
        </a:folHlink>
      </a:clrScheme>
      <a:clrMap bg1="lt1" tx1="dk1" bg2="lt2" tx2="dk2" accent1="accent1" accent2="accent2" accent3="accent3" accent4="accent4" accent5="accent5" accent6="accent6" hlink="hlink" folHlink="folHlink"/>
    </a:extraClrScheme>
    <a:extraClrScheme>
      <a:clrScheme name="Cascade 9">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CallanThomas6e</Template>
  <TotalTime>0</TotalTime>
  <Words>3643</Words>
  <Application>Microsoft Office PowerPoint</Application>
  <PresentationFormat>On-screen Show (4:3)</PresentationFormat>
  <Paragraphs>137</Paragraphs>
  <Slides>12</Slides>
  <Notes>11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12</vt:i4>
      </vt:variant>
    </vt:vector>
  </HeadingPairs>
  <TitlesOfParts>
    <vt:vector size="18" baseType="lpstr">
      <vt:lpstr>Arial</vt:lpstr>
      <vt:lpstr>Calibri</vt:lpstr>
      <vt:lpstr>Times New Roman</vt:lpstr>
      <vt:lpstr>Wingdings</vt:lpstr>
      <vt:lpstr>CallanThomas6e</vt:lpstr>
      <vt:lpstr>Office Theme</vt:lpstr>
      <vt:lpstr>Conventional Solutions to Environmental Problems: Command-and-Control Approach</vt:lpstr>
      <vt:lpstr>Standards in Environmental Policy</vt:lpstr>
      <vt:lpstr>Economic Implications of Using Standards</vt:lpstr>
      <vt:lpstr>Types of Externality </vt:lpstr>
      <vt:lpstr>Negative Externalities of Consumption </vt:lpstr>
      <vt:lpstr>Government regulations to remove Externality of Negative Consumption</vt:lpstr>
      <vt:lpstr>Positive Externalities of Consumption </vt:lpstr>
      <vt:lpstr>Government Provision to correct Positive Externality of Consumption</vt:lpstr>
      <vt:lpstr>Negative Externalities of Production </vt:lpstr>
      <vt:lpstr>Tradeable Government Regulation to correct Negative Externality of Production</vt:lpstr>
      <vt:lpstr>Positive Externalities of Production </vt:lpstr>
      <vt:lpstr>Direct Government Provision to correct Positive Externality of Production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2009-08-24T14:51:02Z</dcterms:created>
  <dcterms:modified xsi:type="dcterms:W3CDTF">2022-03-15T16:12:46Z</dcterms:modified>
  <cp:contentStatus/>
</cp:coreProperties>
</file>