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1"/>
  </p:notesMasterIdLst>
  <p:sldIdLst>
    <p:sldId id="256" r:id="rId2"/>
    <p:sldId id="336" r:id="rId3"/>
    <p:sldId id="337" r:id="rId4"/>
    <p:sldId id="338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47" r:id="rId14"/>
    <p:sldId id="348" r:id="rId15"/>
    <p:sldId id="349" r:id="rId16"/>
    <p:sldId id="350" r:id="rId17"/>
    <p:sldId id="351" r:id="rId18"/>
    <p:sldId id="352" r:id="rId19"/>
    <p:sldId id="353" r:id="rId20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79"/>
    <p:restoredTop sz="93224"/>
  </p:normalViewPr>
  <p:slideViewPr>
    <p:cSldViewPr>
      <p:cViewPr varScale="1">
        <p:scale>
          <a:sx n="66" d="100"/>
          <a:sy n="66" d="100"/>
        </p:scale>
        <p:origin x="148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78E62-39F3-8C4C-BA68-398230AFA956}" type="datetimeFigureOut">
              <a:rPr lang="en-GB" smtClean="0"/>
              <a:t>15/10/2017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EF7E9-CF21-A643-BD19-255580BE3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354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7773C-2F43-024A-B150-E2807C879BC5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0501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7773C-2F43-024A-B150-E2807C879BC5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36157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7773C-2F43-024A-B150-E2807C879BC5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798074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7773C-2F43-024A-B150-E2807C879BC5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4815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7773C-2F43-024A-B150-E2807C879BC5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111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7773C-2F43-024A-B150-E2807C879BC5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4510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7773C-2F43-024A-B150-E2807C879BC5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5748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7773C-2F43-024A-B150-E2807C879BC5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432765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7773C-2F43-024A-B150-E2807C879BC5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4181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7773C-2F43-024A-B150-E2807C879BC5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7042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7773C-2F43-024A-B150-E2807C879BC5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0869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200" baseline="0">
                <a:solidFill>
                  <a:schemeClr val="tx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>
            <a:normAutofit/>
          </a:bodyPr>
          <a:lstStyle>
            <a:lvl1pPr marL="0" indent="0" algn="l">
              <a:buNone/>
              <a:defRPr sz="20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fld id="{DA8DEF35-6AE3-7A48-A391-7EA3E11513A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40386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BDB15-24C6-C54C-9483-9DD530D03FBF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5312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200" b="1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1D8884-FD74-DD44-8411-1EABD6297D1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98787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7DA1B-3DD8-094F-9DA2-2805780FF34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8980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7185"/>
            <a:ext cx="336042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599432" y="1717185"/>
            <a:ext cx="3364992" cy="731520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94F2B4-BDDB-8E41-B8C9-65B955086BB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478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C59E97-E4E8-794C-BAAD-97ACE59D56B5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0786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4FD295-E9F9-8142-8164-2BFE9963219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2868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99CC7E-0846-734F-AFFF-8830566540D9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6275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1" y="5105400"/>
            <a:ext cx="8417859" cy="1752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AEF78-2586-2C4B-848C-86700E23F7B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5355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44D724-410D-2948-AA0F-7FF886E2436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6257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4DE01E-6039-844E-80A7-AC5103E6E787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6095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404" y="365760"/>
            <a:ext cx="726948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828801"/>
            <a:ext cx="644652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456" y="1044178"/>
            <a:ext cx="190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3255" y="4092178"/>
            <a:ext cx="3581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1055" y="6172201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>
              <a:defRPr sz="320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2C3EC882-7FAB-9C4E-86FB-B36C6C52ADD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0188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 spc="-7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1844824"/>
            <a:ext cx="7772400" cy="9366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sz="4800" dirty="0" smtClean="0">
                <a:ea typeface="ＭＳ Ｐゴシック" charset="-128"/>
              </a:rPr>
              <a:t>Anatomy and Physiology</a:t>
            </a:r>
            <a:br>
              <a:rPr lang="en-GB" altLang="en-US" sz="4800" dirty="0" smtClean="0">
                <a:ea typeface="ＭＳ Ｐゴシック" charset="-128"/>
              </a:rPr>
            </a:br>
            <a:r>
              <a:rPr lang="en-GB" altLang="en-US" sz="4800" dirty="0" smtClean="0">
                <a:ea typeface="ＭＳ Ｐゴシック" charset="-128"/>
              </a:rPr>
              <a:t>Kinesiology </a:t>
            </a:r>
            <a:r>
              <a:rPr lang="en-GB" altLang="en-US" sz="4800" dirty="0" smtClean="0">
                <a:ea typeface="ＭＳ Ｐゴシック" charset="-128"/>
              </a:rPr>
              <a:t>3 </a:t>
            </a:r>
            <a:r>
              <a:rPr lang="en-GB" altLang="en-US" sz="4800" dirty="0" smtClean="0">
                <a:ea typeface="ＭＳ Ｐゴシック" charset="-128"/>
              </a:rPr>
              <a:t>–  </a:t>
            </a:r>
            <a:r>
              <a:rPr lang="en-GB" altLang="en-US" sz="4800" smtClean="0">
                <a:ea typeface="ＭＳ Ｐゴシック" charset="-128"/>
              </a:rPr>
              <a:t>Hip </a:t>
            </a:r>
            <a:r>
              <a:rPr lang="en-GB" altLang="en-US" sz="4800" smtClean="0">
                <a:ea typeface="ＭＳ Ｐゴシック" charset="-128"/>
              </a:rPr>
              <a:t>AROM</a:t>
            </a:r>
            <a:endParaRPr lang="en-GB" altLang="en-US" sz="4800" dirty="0">
              <a:ea typeface="ＭＳ Ｐゴシック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68" y="5805264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2761500" cy="4351337"/>
          </a:xfrm>
        </p:spPr>
        <p:txBody>
          <a:bodyPr/>
          <a:lstStyle/>
          <a:p>
            <a:r>
              <a:rPr lang="en-GB" dirty="0" smtClean="0"/>
              <a:t>Bony Landmarks</a:t>
            </a:r>
          </a:p>
          <a:p>
            <a:pPr lvl="1"/>
            <a:r>
              <a:rPr lang="en-GB" dirty="0" smtClean="0"/>
              <a:t>ASIS</a:t>
            </a:r>
          </a:p>
          <a:p>
            <a:pPr lvl="1"/>
            <a:r>
              <a:rPr lang="en-GB" dirty="0" smtClean="0"/>
              <a:t>Pubic Symphysis</a:t>
            </a:r>
          </a:p>
          <a:p>
            <a:pPr lvl="1"/>
            <a:r>
              <a:rPr lang="en-GB" dirty="0" smtClean="0"/>
              <a:t>Inguinal Ligament</a:t>
            </a:r>
          </a:p>
          <a:p>
            <a:pPr lvl="1"/>
            <a:r>
              <a:rPr lang="en-GB" dirty="0" smtClean="0"/>
              <a:t>Greater Trochanter</a:t>
            </a:r>
          </a:p>
          <a:p>
            <a:pPr lvl="1"/>
            <a:r>
              <a:rPr lang="en-GB" dirty="0" err="1" smtClean="0"/>
              <a:t>Femoroacetabular</a:t>
            </a:r>
            <a:r>
              <a:rPr lang="en-GB" dirty="0" smtClean="0"/>
              <a:t> Joint Line</a:t>
            </a:r>
          </a:p>
          <a:p>
            <a:pPr lvl="1"/>
            <a:r>
              <a:rPr lang="en-GB" dirty="0" smtClean="0"/>
              <a:t>AIIS</a:t>
            </a:r>
          </a:p>
          <a:p>
            <a:pPr lvl="1"/>
            <a:r>
              <a:rPr lang="en-GB" dirty="0" smtClean="0"/>
              <a:t>PSIS</a:t>
            </a:r>
          </a:p>
          <a:p>
            <a:pPr lvl="1"/>
            <a:r>
              <a:rPr lang="en-GB" dirty="0" smtClean="0"/>
              <a:t>Iliac Crest</a:t>
            </a:r>
          </a:p>
          <a:p>
            <a:pPr lvl="1"/>
            <a:r>
              <a:rPr lang="en-GB" dirty="0" err="1" smtClean="0"/>
              <a:t>Ischial</a:t>
            </a:r>
            <a:r>
              <a:rPr lang="en-GB" dirty="0" smtClean="0"/>
              <a:t> Tuberosity</a:t>
            </a:r>
          </a:p>
          <a:p>
            <a:pPr lvl="1"/>
            <a:r>
              <a:rPr lang="en-GB" dirty="0" smtClean="0"/>
              <a:t>Sacrum</a:t>
            </a:r>
          </a:p>
          <a:p>
            <a:pPr lvl="1"/>
            <a:r>
              <a:rPr lang="en-GB" dirty="0" smtClean="0"/>
              <a:t>Coccyx</a:t>
            </a: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581144" y="1691322"/>
            <a:ext cx="2473468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defRPr sz="2000" kern="1200" spc="1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GB" dirty="0" smtClean="0"/>
              <a:t>Anatomy of the Hip </a:t>
            </a:r>
          </a:p>
          <a:p>
            <a:pPr lvl="1" fontAlgn="auto"/>
            <a:r>
              <a:rPr lang="en-GB" dirty="0" smtClean="0"/>
              <a:t>Bones</a:t>
            </a:r>
          </a:p>
          <a:p>
            <a:pPr lvl="1" fontAlgn="auto"/>
            <a:r>
              <a:rPr lang="en-GB" dirty="0" smtClean="0"/>
              <a:t>Ligaments</a:t>
            </a:r>
          </a:p>
          <a:p>
            <a:pPr lvl="1" fontAlgn="auto"/>
            <a:r>
              <a:rPr lang="en-GB" dirty="0" smtClean="0"/>
              <a:t>Bursa</a:t>
            </a:r>
          </a:p>
          <a:p>
            <a:pPr lvl="1" fontAlgn="auto"/>
            <a:r>
              <a:rPr lang="en-GB" dirty="0" smtClean="0"/>
              <a:t>Capsule</a:t>
            </a:r>
          </a:p>
          <a:p>
            <a:pPr lvl="1" fontAlgn="auto"/>
            <a:r>
              <a:rPr lang="en-GB" dirty="0" smtClean="0"/>
              <a:t>Muscles</a:t>
            </a:r>
          </a:p>
          <a:p>
            <a:pPr lvl="1" fontAlgn="auto"/>
            <a:r>
              <a:rPr lang="en-GB" dirty="0" smtClean="0"/>
              <a:t>Tendons</a:t>
            </a:r>
          </a:p>
          <a:p>
            <a:pPr lvl="1" fontAlgn="auto"/>
            <a:endParaRPr lang="en-GB" dirty="0" smtClean="0"/>
          </a:p>
          <a:p>
            <a:pPr lvl="1" fontAlgn="auto"/>
            <a:endParaRPr lang="en-GB" dirty="0" smtClean="0"/>
          </a:p>
          <a:p>
            <a:pPr fontAlgn="auto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6583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332656"/>
            <a:ext cx="7269163" cy="7596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spc="-7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altLang="en-US" dirty="0" smtClean="0"/>
              <a:t>Hip ROM </a:t>
            </a:r>
            <a:endParaRPr lang="en-GB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28800"/>
            <a:ext cx="7427168" cy="4525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ct val="50000"/>
              </a:spcAft>
            </a:pPr>
            <a:r>
              <a:rPr lang="en-GB" altLang="en-US" sz="2400" dirty="0" smtClean="0"/>
              <a:t>Movements</a:t>
            </a:r>
          </a:p>
          <a:p>
            <a:pPr lvl="1">
              <a:spcAft>
                <a:spcPct val="50000"/>
              </a:spcAft>
            </a:pPr>
            <a:r>
              <a:rPr lang="en-GB" altLang="en-US" dirty="0" smtClean="0"/>
              <a:t>Flexion</a:t>
            </a:r>
          </a:p>
          <a:p>
            <a:pPr lvl="1">
              <a:spcAft>
                <a:spcPct val="50000"/>
              </a:spcAft>
            </a:pPr>
            <a:r>
              <a:rPr lang="en-GB" altLang="en-US" dirty="0" smtClean="0"/>
              <a:t>Extension</a:t>
            </a:r>
          </a:p>
          <a:p>
            <a:pPr lvl="1">
              <a:spcAft>
                <a:spcPct val="50000"/>
              </a:spcAft>
            </a:pPr>
            <a:r>
              <a:rPr lang="en-GB" altLang="en-US" dirty="0" smtClean="0"/>
              <a:t>Medial Rotation</a:t>
            </a:r>
          </a:p>
          <a:p>
            <a:pPr lvl="1">
              <a:spcAft>
                <a:spcPct val="50000"/>
              </a:spcAft>
            </a:pPr>
            <a:r>
              <a:rPr lang="en-GB" altLang="en-US" dirty="0" smtClean="0"/>
              <a:t>Lateral Rotation</a:t>
            </a:r>
          </a:p>
          <a:p>
            <a:pPr lvl="1">
              <a:spcAft>
                <a:spcPct val="50000"/>
              </a:spcAft>
            </a:pPr>
            <a:r>
              <a:rPr lang="en-GB" altLang="en-US" dirty="0" smtClean="0"/>
              <a:t>Abduction</a:t>
            </a:r>
          </a:p>
          <a:p>
            <a:pPr lvl="1">
              <a:spcAft>
                <a:spcPct val="50000"/>
              </a:spcAft>
            </a:pPr>
            <a:r>
              <a:rPr lang="en-GB" altLang="en-US" dirty="0" smtClean="0"/>
              <a:t>Adduction</a:t>
            </a:r>
          </a:p>
          <a:p>
            <a:pPr lvl="1">
              <a:spcAft>
                <a:spcPct val="50000"/>
              </a:spcAft>
            </a:pPr>
            <a:r>
              <a:rPr lang="en-GB" altLang="en-US" dirty="0" smtClean="0"/>
              <a:t>Circumduction</a:t>
            </a:r>
            <a:endParaRPr lang="en-GB" altLang="en-US" dirty="0"/>
          </a:p>
          <a:p>
            <a:pPr lvl="1">
              <a:spcAft>
                <a:spcPct val="50000"/>
              </a:spcAft>
            </a:pPr>
            <a:r>
              <a:rPr lang="en-GB" altLang="en-US" dirty="0" smtClean="0"/>
              <a:t>Combined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69036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332656"/>
            <a:ext cx="7269163" cy="7596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spc="-7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altLang="en-US" dirty="0" smtClean="0"/>
              <a:t>Assessment</a:t>
            </a:r>
            <a:endParaRPr lang="en-GB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28800"/>
            <a:ext cx="7427168" cy="4525963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Assessing ROM</a:t>
            </a:r>
          </a:p>
          <a:p>
            <a:r>
              <a:rPr lang="en-GB" sz="2400" dirty="0" smtClean="0"/>
              <a:t>Active</a:t>
            </a:r>
            <a:endParaRPr lang="en-GB" sz="2400" dirty="0"/>
          </a:p>
          <a:p>
            <a:pPr lvl="1"/>
            <a:r>
              <a:rPr lang="en-GB" sz="2200" dirty="0" smtClean="0"/>
              <a:t>What </a:t>
            </a:r>
            <a:r>
              <a:rPr lang="en-GB" sz="2200" dirty="0"/>
              <a:t>can the patient do by </a:t>
            </a:r>
            <a:r>
              <a:rPr lang="en-GB" sz="2200" dirty="0" err="1"/>
              <a:t>themself</a:t>
            </a:r>
            <a:r>
              <a:rPr lang="en-GB" sz="2200" dirty="0"/>
              <a:t>? </a:t>
            </a:r>
          </a:p>
          <a:p>
            <a:pPr lvl="1"/>
            <a:r>
              <a:rPr lang="en-GB" sz="2200" dirty="0" smtClean="0"/>
              <a:t>Under </a:t>
            </a:r>
            <a:r>
              <a:rPr lang="en-GB" sz="2200" dirty="0"/>
              <a:t>their own power?</a:t>
            </a:r>
          </a:p>
          <a:p>
            <a:r>
              <a:rPr lang="en-GB" sz="2400" dirty="0" smtClean="0"/>
              <a:t>Passive</a:t>
            </a:r>
          </a:p>
          <a:p>
            <a:pPr lvl="1"/>
            <a:r>
              <a:rPr lang="en-GB" sz="2200" dirty="0" smtClean="0"/>
              <a:t>What </a:t>
            </a:r>
            <a:r>
              <a:rPr lang="en-GB" sz="2200" dirty="0"/>
              <a:t>range can be achieved with the therapist taking the </a:t>
            </a:r>
            <a:r>
              <a:rPr lang="en-GB" sz="2200" dirty="0" smtClean="0"/>
              <a:t>weight and producing the movement</a:t>
            </a:r>
          </a:p>
          <a:p>
            <a:r>
              <a:rPr lang="en-GB" sz="2400" dirty="0" smtClean="0"/>
              <a:t>Resisted</a:t>
            </a:r>
            <a:endParaRPr lang="en-GB" sz="2400" dirty="0"/>
          </a:p>
          <a:p>
            <a:pPr lvl="1"/>
            <a:r>
              <a:rPr lang="en-GB" sz="2200" dirty="0" smtClean="0"/>
              <a:t>At </a:t>
            </a:r>
            <a:r>
              <a:rPr lang="en-GB" sz="2200" dirty="0"/>
              <a:t>the end of range, can the joint protect itself from excessive </a:t>
            </a:r>
            <a:r>
              <a:rPr lang="en-GB" sz="2200" dirty="0" smtClean="0"/>
              <a:t>load and </a:t>
            </a:r>
            <a:r>
              <a:rPr lang="en-GB" sz="2200" dirty="0"/>
              <a:t>possible </a:t>
            </a:r>
            <a:r>
              <a:rPr lang="en-GB" sz="2200" dirty="0" smtClean="0"/>
              <a:t>dislocation?	</a:t>
            </a:r>
          </a:p>
          <a:p>
            <a:pPr lvl="1"/>
            <a:r>
              <a:rPr lang="en-GB" sz="2200" dirty="0" smtClean="0"/>
              <a:t>Not </a:t>
            </a:r>
            <a:r>
              <a:rPr lang="en-GB" sz="2200" dirty="0"/>
              <a:t>taught until level 5!</a:t>
            </a:r>
            <a:endParaRPr lang="en-GB" altLang="en-US" sz="2000" dirty="0" smtClean="0"/>
          </a:p>
          <a:p>
            <a:pPr>
              <a:lnSpc>
                <a:spcPct val="90000"/>
              </a:lnSpc>
              <a:spcAft>
                <a:spcPct val="50000"/>
              </a:spcAft>
            </a:pPr>
            <a:endParaRPr lang="en-GB" alt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58148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332656"/>
            <a:ext cx="7269163" cy="7596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spc="-7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altLang="en-US" dirty="0" smtClean="0"/>
              <a:t>Assessment</a:t>
            </a:r>
            <a:endParaRPr lang="en-GB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28801"/>
            <a:ext cx="7427168" cy="4392487"/>
          </a:xfrm>
        </p:spPr>
        <p:txBody>
          <a:bodyPr>
            <a:normAutofit fontScale="92500"/>
          </a:bodyPr>
          <a:lstStyle/>
          <a:p>
            <a:r>
              <a:rPr lang="en-GB" sz="2400" dirty="0"/>
              <a:t>Range of Movement</a:t>
            </a:r>
          </a:p>
          <a:p>
            <a:r>
              <a:rPr lang="en-GB" sz="2400" dirty="0" smtClean="0"/>
              <a:t>AROM</a:t>
            </a:r>
            <a:endParaRPr lang="en-GB" sz="2400" dirty="0"/>
          </a:p>
          <a:p>
            <a:pPr lvl="1"/>
            <a:r>
              <a:rPr lang="en-GB" sz="2200" dirty="0" smtClean="0"/>
              <a:t>Always </a:t>
            </a:r>
            <a:r>
              <a:rPr lang="en-GB" sz="2200" dirty="0"/>
              <a:t>start with uninjured (get your ‘normal’ </a:t>
            </a:r>
            <a:r>
              <a:rPr lang="en-GB" sz="2200" dirty="0" smtClean="0"/>
              <a:t>baseline)</a:t>
            </a:r>
          </a:p>
          <a:p>
            <a:pPr lvl="1"/>
            <a:r>
              <a:rPr lang="en-GB" sz="2400" dirty="0" smtClean="0"/>
              <a:t>Full range</a:t>
            </a:r>
          </a:p>
          <a:p>
            <a:pPr lvl="1"/>
            <a:r>
              <a:rPr lang="en-GB" sz="2400" dirty="0" smtClean="0"/>
              <a:t>Start </a:t>
            </a:r>
            <a:r>
              <a:rPr lang="en-GB" sz="2400" dirty="0"/>
              <a:t>in opposite </a:t>
            </a:r>
            <a:r>
              <a:rPr lang="en-GB" sz="2400" dirty="0" smtClean="0"/>
              <a:t>movement</a:t>
            </a:r>
          </a:p>
          <a:p>
            <a:pPr lvl="1"/>
            <a:r>
              <a:rPr lang="en-GB" sz="2400" dirty="0" smtClean="0"/>
              <a:t>Come </a:t>
            </a:r>
            <a:r>
              <a:rPr lang="en-GB" sz="2400" dirty="0"/>
              <a:t>in to test </a:t>
            </a:r>
            <a:r>
              <a:rPr lang="en-GB" sz="2400" dirty="0" smtClean="0"/>
              <a:t>movement</a:t>
            </a:r>
          </a:p>
          <a:p>
            <a:pPr lvl="1"/>
            <a:r>
              <a:rPr lang="en-GB" sz="2400" dirty="0" smtClean="0"/>
              <a:t>Go </a:t>
            </a:r>
            <a:r>
              <a:rPr lang="en-GB" sz="2400" dirty="0"/>
              <a:t>back to start</a:t>
            </a:r>
          </a:p>
          <a:p>
            <a:r>
              <a:rPr lang="en-GB" sz="2400" dirty="0" smtClean="0"/>
              <a:t>Hip e.g.</a:t>
            </a:r>
          </a:p>
          <a:p>
            <a:pPr lvl="1"/>
            <a:r>
              <a:rPr lang="en-GB" sz="2200" dirty="0" smtClean="0"/>
              <a:t>Medial </a:t>
            </a:r>
            <a:r>
              <a:rPr lang="en-GB" sz="2200" dirty="0"/>
              <a:t>Rotation – Lateral Rotation – Medial </a:t>
            </a:r>
            <a:r>
              <a:rPr lang="en-GB" sz="2200" dirty="0" smtClean="0"/>
              <a:t>Rotation</a:t>
            </a:r>
          </a:p>
          <a:p>
            <a:pPr lvl="1"/>
            <a:r>
              <a:rPr lang="en-GB" sz="2400" dirty="0" smtClean="0"/>
              <a:t>Uninjured</a:t>
            </a:r>
            <a:r>
              <a:rPr lang="en-GB" sz="2400" dirty="0"/>
              <a:t>, then together (if possible</a:t>
            </a:r>
            <a:r>
              <a:rPr lang="en-GB" sz="2400" dirty="0" smtClean="0"/>
              <a:t>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0924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332656"/>
            <a:ext cx="7269163" cy="7596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spc="-7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altLang="en-US" dirty="0" smtClean="0"/>
              <a:t>Range of Motion</a:t>
            </a:r>
            <a:endParaRPr lang="en-GB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28800"/>
            <a:ext cx="7427168" cy="4525963"/>
          </a:xfrm>
        </p:spPr>
        <p:txBody>
          <a:bodyPr>
            <a:normAutofit/>
          </a:bodyPr>
          <a:lstStyle/>
          <a:p>
            <a:r>
              <a:rPr lang="en-GB" dirty="0"/>
              <a:t>Note for left and </a:t>
            </a:r>
            <a:r>
              <a:rPr lang="en-GB" dirty="0" smtClean="0"/>
              <a:t>right:	</a:t>
            </a:r>
          </a:p>
          <a:p>
            <a:pPr lvl="1"/>
            <a:r>
              <a:rPr lang="en-GB" dirty="0" smtClean="0"/>
              <a:t>Full range</a:t>
            </a:r>
          </a:p>
          <a:p>
            <a:pPr lvl="1"/>
            <a:r>
              <a:rPr lang="en-GB" dirty="0" smtClean="0"/>
              <a:t>Pain </a:t>
            </a:r>
            <a:r>
              <a:rPr lang="en-GB" dirty="0"/>
              <a:t>free</a:t>
            </a:r>
          </a:p>
          <a:p>
            <a:r>
              <a:rPr lang="en-GB" dirty="0"/>
              <a:t>If not </a:t>
            </a:r>
            <a:r>
              <a:rPr lang="en-GB" dirty="0" smtClean="0"/>
              <a:t>then:</a:t>
            </a:r>
          </a:p>
          <a:p>
            <a:pPr lvl="1"/>
            <a:r>
              <a:rPr lang="en-GB" dirty="0" smtClean="0"/>
              <a:t>What </a:t>
            </a:r>
            <a:r>
              <a:rPr lang="en-GB" dirty="0"/>
              <a:t>range is </a:t>
            </a:r>
            <a:r>
              <a:rPr lang="en-GB" dirty="0" smtClean="0"/>
              <a:t>achieved?</a:t>
            </a:r>
          </a:p>
          <a:p>
            <a:pPr lvl="1"/>
            <a:r>
              <a:rPr lang="en-GB" dirty="0" smtClean="0"/>
              <a:t>What </a:t>
            </a:r>
            <a:r>
              <a:rPr lang="en-GB" dirty="0"/>
              <a:t>is stopping them from going further</a:t>
            </a:r>
            <a:r>
              <a:rPr lang="en-GB" dirty="0" smtClean="0"/>
              <a:t>?</a:t>
            </a:r>
          </a:p>
          <a:p>
            <a:pPr lvl="2"/>
            <a:r>
              <a:rPr lang="en-GB" dirty="0" smtClean="0"/>
              <a:t>(</a:t>
            </a:r>
            <a:r>
              <a:rPr lang="en-GB" dirty="0" err="1"/>
              <a:t>i</a:t>
            </a:r>
            <a:r>
              <a:rPr lang="en-GB" dirty="0"/>
              <a:t>) </a:t>
            </a:r>
            <a:r>
              <a:rPr lang="en-GB" dirty="0" smtClean="0"/>
              <a:t>Pain</a:t>
            </a:r>
          </a:p>
          <a:p>
            <a:pPr lvl="2"/>
            <a:r>
              <a:rPr lang="en-GB" dirty="0" smtClean="0"/>
              <a:t>(ii</a:t>
            </a:r>
            <a:r>
              <a:rPr lang="en-GB" dirty="0"/>
              <a:t>) Willingness of the patient to move the </a:t>
            </a:r>
            <a:r>
              <a:rPr lang="en-GB" dirty="0" smtClean="0"/>
              <a:t>joint</a:t>
            </a:r>
          </a:p>
          <a:p>
            <a:pPr lvl="2"/>
            <a:r>
              <a:rPr lang="en-GB" dirty="0" smtClean="0"/>
              <a:t>(iii</a:t>
            </a:r>
            <a:r>
              <a:rPr lang="en-GB" dirty="0"/>
              <a:t>) Strength or tightness of the muscles moving the joint (gravity</a:t>
            </a:r>
            <a:r>
              <a:rPr lang="en-GB" dirty="0" smtClean="0"/>
              <a:t>)</a:t>
            </a:r>
          </a:p>
          <a:p>
            <a:pPr lvl="2"/>
            <a:r>
              <a:rPr lang="en-GB" dirty="0" smtClean="0"/>
              <a:t>(</a:t>
            </a:r>
            <a:r>
              <a:rPr lang="en-GB" dirty="0"/>
              <a:t>iv) Available ROM of the </a:t>
            </a:r>
            <a:r>
              <a:rPr lang="en-GB" dirty="0" smtClean="0"/>
              <a:t>joint</a:t>
            </a:r>
          </a:p>
          <a:p>
            <a:pPr lvl="2"/>
            <a:r>
              <a:rPr lang="en-GB" dirty="0" smtClean="0"/>
              <a:t>(v</a:t>
            </a:r>
            <a:r>
              <a:rPr lang="en-GB" dirty="0"/>
              <a:t>) Apprehensiveness of </a:t>
            </a:r>
            <a:r>
              <a:rPr lang="en-GB" dirty="0" smtClean="0"/>
              <a:t>re-injury</a:t>
            </a:r>
          </a:p>
          <a:p>
            <a:pPr lvl="2"/>
            <a:endParaRPr lang="en-GB" altLang="en-US" dirty="0"/>
          </a:p>
          <a:p>
            <a:pPr lvl="2"/>
            <a:r>
              <a:rPr lang="en-GB" sz="2400" b="1" dirty="0"/>
              <a:t>↓ AROM </a:t>
            </a:r>
            <a:r>
              <a:rPr lang="en-GB" sz="2400" b="1" dirty="0" err="1"/>
              <a:t>Extn</a:t>
            </a:r>
            <a:r>
              <a:rPr lang="en-GB" sz="2400" b="1" dirty="0"/>
              <a:t> </a:t>
            </a:r>
            <a:r>
              <a:rPr lang="en-GB" sz="2400" b="1" dirty="0" smtClean="0"/>
              <a:t>5º, </a:t>
            </a:r>
            <a:r>
              <a:rPr lang="en-GB" sz="2400" b="1" dirty="0"/>
              <a:t>P1, </a:t>
            </a:r>
            <a:r>
              <a:rPr lang="en-GB" sz="2400" b="1" dirty="0" err="1"/>
              <a:t>BoR</a:t>
            </a:r>
            <a:endParaRPr lang="en-GB" altLang="en-US" sz="24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4417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Hip Flexion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Range (0-110/120º)</a:t>
            </a:r>
          </a:p>
          <a:p>
            <a:r>
              <a:rPr lang="en-GB" dirty="0" smtClean="0"/>
              <a:t>Starting Position – Supine</a:t>
            </a:r>
          </a:p>
          <a:p>
            <a:pPr lvl="1"/>
            <a:r>
              <a:rPr lang="en-GB" dirty="0" smtClean="0"/>
              <a:t>Extension – Flexion - Extension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12610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Hip Extension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Range (0-15/20º)</a:t>
            </a:r>
          </a:p>
          <a:p>
            <a:r>
              <a:rPr lang="en-GB" dirty="0" smtClean="0"/>
              <a:t>Starting Position – Prone</a:t>
            </a:r>
          </a:p>
          <a:p>
            <a:pPr lvl="1"/>
            <a:r>
              <a:rPr lang="en-GB" dirty="0" smtClean="0"/>
              <a:t>Hand placed on sacrum to ensure no lumbar spine movement</a:t>
            </a:r>
          </a:p>
          <a:p>
            <a:pPr lvl="1"/>
            <a:r>
              <a:rPr lang="en-GB" dirty="0" smtClean="0"/>
              <a:t>Neutral – Extension - Neutral</a:t>
            </a:r>
          </a:p>
          <a:p>
            <a:endParaRPr lang="en-GB" dirty="0" smtClean="0"/>
          </a:p>
          <a:p>
            <a:pPr lvl="1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084629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Hip Abduction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Range (0-30/50º)</a:t>
            </a:r>
          </a:p>
          <a:p>
            <a:r>
              <a:rPr lang="en-GB" dirty="0" smtClean="0"/>
              <a:t>Starting Position – Supine</a:t>
            </a:r>
          </a:p>
          <a:p>
            <a:pPr lvl="1"/>
            <a:r>
              <a:rPr lang="en-GB" dirty="0"/>
              <a:t>Leg dropped over the side of the bed</a:t>
            </a:r>
          </a:p>
          <a:p>
            <a:pPr lvl="1"/>
            <a:r>
              <a:rPr lang="en-GB" dirty="0"/>
              <a:t>Supported on a </a:t>
            </a:r>
            <a:r>
              <a:rPr lang="en-GB" dirty="0" smtClean="0"/>
              <a:t>stool</a:t>
            </a:r>
          </a:p>
          <a:p>
            <a:pPr lvl="1"/>
            <a:r>
              <a:rPr lang="en-GB" dirty="0" smtClean="0"/>
              <a:t>Full Adduction – Abduction - Adduction</a:t>
            </a:r>
            <a:endParaRPr lang="en-GB" dirty="0"/>
          </a:p>
          <a:p>
            <a:endParaRPr lang="en-GB" dirty="0" smtClean="0"/>
          </a:p>
          <a:p>
            <a:pPr lvl="1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66087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Hip Adduction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Range (0-30/50º)</a:t>
            </a:r>
          </a:p>
          <a:p>
            <a:r>
              <a:rPr lang="en-GB" dirty="0" smtClean="0"/>
              <a:t>Starting Position – Supine</a:t>
            </a:r>
          </a:p>
          <a:p>
            <a:pPr lvl="1"/>
            <a:r>
              <a:rPr lang="en-GB" dirty="0" smtClean="0"/>
              <a:t>Leg dropped over the side of the bed</a:t>
            </a:r>
          </a:p>
          <a:p>
            <a:pPr lvl="1"/>
            <a:r>
              <a:rPr lang="en-GB" dirty="0" smtClean="0"/>
              <a:t>Supported on a stool</a:t>
            </a:r>
          </a:p>
          <a:p>
            <a:pPr lvl="1"/>
            <a:r>
              <a:rPr lang="en-GB" dirty="0" smtClean="0"/>
              <a:t>Full Abduction – Adduction - Abduction</a:t>
            </a:r>
          </a:p>
          <a:p>
            <a:endParaRPr lang="en-GB" dirty="0" smtClean="0"/>
          </a:p>
          <a:p>
            <a:pPr lvl="1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44716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Hip Medial Rotation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Range (0-30/40º)</a:t>
            </a:r>
          </a:p>
          <a:p>
            <a:r>
              <a:rPr lang="en-GB" dirty="0" smtClean="0"/>
              <a:t>Starting Position – Supine</a:t>
            </a:r>
          </a:p>
          <a:p>
            <a:pPr lvl="1"/>
            <a:r>
              <a:rPr lang="en-GB" dirty="0" smtClean="0"/>
              <a:t>Knee and Hip Flexed to 90º</a:t>
            </a:r>
          </a:p>
          <a:p>
            <a:pPr lvl="1"/>
            <a:r>
              <a:rPr lang="en-GB" dirty="0" smtClean="0"/>
              <a:t>Full Lateral Rotation – Medial – Lateral</a:t>
            </a:r>
          </a:p>
          <a:p>
            <a:pPr lvl="1"/>
            <a:endParaRPr lang="en-GB" dirty="0"/>
          </a:p>
          <a:p>
            <a:pPr lvl="1"/>
            <a:endParaRPr lang="en-GB" dirty="0" smtClean="0"/>
          </a:p>
          <a:p>
            <a:endParaRPr lang="en-GB" dirty="0" smtClean="0"/>
          </a:p>
          <a:p>
            <a:pPr lvl="1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925139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Hip Lateral Rotation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Range (0-40/60º)</a:t>
            </a:r>
          </a:p>
          <a:p>
            <a:r>
              <a:rPr lang="en-GB" dirty="0" smtClean="0"/>
              <a:t>Starting Position – Supine</a:t>
            </a:r>
          </a:p>
          <a:p>
            <a:pPr lvl="1"/>
            <a:r>
              <a:rPr lang="en-GB" dirty="0" smtClean="0"/>
              <a:t>Knee and Hip Flexed to 90º</a:t>
            </a:r>
          </a:p>
          <a:p>
            <a:pPr lvl="1"/>
            <a:r>
              <a:rPr lang="en-GB" dirty="0" smtClean="0"/>
              <a:t>Full Medial Rotation – Lateral – Medial</a:t>
            </a:r>
          </a:p>
          <a:p>
            <a:pPr lvl="1"/>
            <a:endParaRPr lang="en-GB" dirty="0"/>
          </a:p>
          <a:p>
            <a:pPr lvl="1"/>
            <a:endParaRPr lang="en-GB" dirty="0" smtClean="0"/>
          </a:p>
          <a:p>
            <a:endParaRPr lang="en-GB" dirty="0" smtClean="0"/>
          </a:p>
          <a:p>
            <a:pPr lvl="1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43602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332656"/>
            <a:ext cx="7269163" cy="7596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spc="-7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altLang="en-US" dirty="0" smtClean="0"/>
              <a:t>Range of Motion</a:t>
            </a:r>
            <a:endParaRPr lang="en-GB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460549" y="1340768"/>
            <a:ext cx="7427168" cy="4525963"/>
          </a:xfrm>
        </p:spPr>
        <p:txBody>
          <a:bodyPr>
            <a:normAutofit/>
          </a:bodyPr>
          <a:lstStyle/>
          <a:p>
            <a:r>
              <a:rPr lang="en-GB" dirty="0" smtClean="0"/>
              <a:t>AROM</a:t>
            </a:r>
          </a:p>
          <a:p>
            <a:pPr lvl="1"/>
            <a:r>
              <a:rPr lang="en-GB" dirty="0" smtClean="0"/>
              <a:t>In supine</a:t>
            </a:r>
          </a:p>
          <a:p>
            <a:pPr lvl="2"/>
            <a:r>
              <a:rPr lang="en-GB" dirty="0" smtClean="0"/>
              <a:t>Flexion</a:t>
            </a:r>
            <a:endParaRPr lang="en-GB" dirty="0"/>
          </a:p>
          <a:p>
            <a:pPr lvl="2"/>
            <a:r>
              <a:rPr lang="en-GB" dirty="0" smtClean="0"/>
              <a:t>Abduction</a:t>
            </a:r>
            <a:endParaRPr lang="en-GB" dirty="0"/>
          </a:p>
          <a:p>
            <a:pPr lvl="2"/>
            <a:r>
              <a:rPr lang="en-GB" dirty="0" smtClean="0"/>
              <a:t>Adduction (?)</a:t>
            </a:r>
          </a:p>
          <a:p>
            <a:pPr lvl="2"/>
            <a:r>
              <a:rPr lang="en-GB" dirty="0" smtClean="0"/>
              <a:t>Medial Rotation</a:t>
            </a:r>
          </a:p>
          <a:p>
            <a:pPr lvl="2"/>
            <a:r>
              <a:rPr lang="en-GB" dirty="0" smtClean="0"/>
              <a:t>Lateral </a:t>
            </a:r>
            <a:r>
              <a:rPr lang="en-GB" dirty="0"/>
              <a:t>Rotation</a:t>
            </a:r>
          </a:p>
          <a:p>
            <a:r>
              <a:rPr lang="en-GB" dirty="0" smtClean="0"/>
              <a:t>In prone</a:t>
            </a:r>
          </a:p>
          <a:p>
            <a:pPr lvl="1"/>
            <a:r>
              <a:rPr lang="en-GB" dirty="0" smtClean="0"/>
              <a:t>Extension</a:t>
            </a:r>
            <a:endParaRPr lang="en-GB" dirty="0"/>
          </a:p>
          <a:p>
            <a:r>
              <a:rPr lang="en-GB" dirty="0" smtClean="0"/>
              <a:t>Difficult </a:t>
            </a:r>
            <a:r>
              <a:rPr lang="en-GB" dirty="0"/>
              <a:t>to always </a:t>
            </a:r>
            <a:r>
              <a:rPr lang="en-GB" dirty="0" smtClean="0"/>
              <a:t>assess the </a:t>
            </a:r>
            <a:r>
              <a:rPr lang="en-GB" dirty="0"/>
              <a:t>full extent/full range </a:t>
            </a:r>
            <a:r>
              <a:rPr lang="en-GB" dirty="0" smtClean="0"/>
              <a:t>in a </a:t>
            </a:r>
            <a:r>
              <a:rPr lang="en-GB" dirty="0"/>
              <a:t>symptomatic </a:t>
            </a:r>
            <a:r>
              <a:rPr lang="en-GB" dirty="0" smtClean="0"/>
              <a:t>patient (AROM </a:t>
            </a:r>
            <a:r>
              <a:rPr lang="en-GB" dirty="0"/>
              <a:t>Flex and Ext </a:t>
            </a:r>
            <a:r>
              <a:rPr lang="en-GB" dirty="0" smtClean="0"/>
              <a:t>would require </a:t>
            </a:r>
            <a:r>
              <a:rPr lang="en-GB" dirty="0"/>
              <a:t>6 changes </a:t>
            </a:r>
            <a:r>
              <a:rPr lang="en-GB" dirty="0" smtClean="0"/>
              <a:t>of position</a:t>
            </a:r>
            <a:r>
              <a:rPr lang="en-GB" dirty="0"/>
              <a:t>!)</a:t>
            </a:r>
            <a:endParaRPr lang="en-GB" alt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29364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332656"/>
            <a:ext cx="7269163" cy="7596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spc="-7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altLang="en-US" dirty="0" smtClean="0"/>
              <a:t>Passive Range of Motion</a:t>
            </a:r>
            <a:endParaRPr lang="en-GB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460549" y="1340768"/>
            <a:ext cx="7427168" cy="4525963"/>
          </a:xfrm>
        </p:spPr>
        <p:txBody>
          <a:bodyPr>
            <a:normAutofit/>
          </a:bodyPr>
          <a:lstStyle/>
          <a:p>
            <a:r>
              <a:rPr lang="en-GB" dirty="0" smtClean="0"/>
              <a:t>Amount </a:t>
            </a:r>
            <a:r>
              <a:rPr lang="en-GB" dirty="0"/>
              <a:t>of movement produced without any active </a:t>
            </a:r>
            <a:r>
              <a:rPr lang="en-GB" dirty="0" smtClean="0"/>
              <a:t>participation </a:t>
            </a:r>
            <a:r>
              <a:rPr lang="en-GB" dirty="0"/>
              <a:t>of </a:t>
            </a:r>
            <a:r>
              <a:rPr lang="en-GB" dirty="0" smtClean="0"/>
              <a:t>the patient</a:t>
            </a:r>
            <a:endParaRPr lang="en-GB" dirty="0"/>
          </a:p>
          <a:p>
            <a:r>
              <a:rPr lang="en-GB" dirty="0" smtClean="0"/>
              <a:t>Can be:</a:t>
            </a:r>
          </a:p>
          <a:p>
            <a:pPr lvl="1"/>
            <a:r>
              <a:rPr lang="en-GB" dirty="0" smtClean="0"/>
              <a:t>Physiological </a:t>
            </a:r>
            <a:r>
              <a:rPr lang="en-GB" dirty="0"/>
              <a:t>joint </a:t>
            </a:r>
            <a:r>
              <a:rPr lang="en-GB" dirty="0" smtClean="0"/>
              <a:t>movement</a:t>
            </a:r>
          </a:p>
          <a:p>
            <a:pPr lvl="1"/>
            <a:r>
              <a:rPr lang="en-GB" dirty="0" smtClean="0"/>
              <a:t>Accessory </a:t>
            </a:r>
            <a:r>
              <a:rPr lang="en-GB" dirty="0"/>
              <a:t>joint movement</a:t>
            </a:r>
          </a:p>
          <a:p>
            <a:r>
              <a:rPr lang="en-GB" dirty="0" smtClean="0"/>
              <a:t>Need </a:t>
            </a:r>
            <a:r>
              <a:rPr lang="en-GB" dirty="0"/>
              <a:t>to look at the </a:t>
            </a:r>
            <a:r>
              <a:rPr lang="en-GB" dirty="0" smtClean="0"/>
              <a:t>following:</a:t>
            </a:r>
          </a:p>
          <a:p>
            <a:pPr lvl="1"/>
            <a:r>
              <a:rPr lang="en-GB" dirty="0" smtClean="0"/>
              <a:t>Quality </a:t>
            </a:r>
            <a:r>
              <a:rPr lang="en-GB" dirty="0"/>
              <a:t>of </a:t>
            </a:r>
            <a:r>
              <a:rPr lang="en-GB" dirty="0" smtClean="0"/>
              <a:t>movement</a:t>
            </a:r>
          </a:p>
          <a:p>
            <a:pPr lvl="1"/>
            <a:r>
              <a:rPr lang="en-GB" dirty="0" smtClean="0"/>
              <a:t>Range </a:t>
            </a:r>
            <a:r>
              <a:rPr lang="en-GB" dirty="0"/>
              <a:t>of </a:t>
            </a:r>
            <a:r>
              <a:rPr lang="en-GB" dirty="0" smtClean="0"/>
              <a:t>movement</a:t>
            </a:r>
          </a:p>
          <a:p>
            <a:pPr lvl="1"/>
            <a:r>
              <a:rPr lang="en-GB" dirty="0" smtClean="0"/>
              <a:t>Symptom reaction</a:t>
            </a:r>
          </a:p>
          <a:p>
            <a:pPr lvl="1"/>
            <a:r>
              <a:rPr lang="en-GB" dirty="0" smtClean="0"/>
              <a:t>Need </a:t>
            </a:r>
            <a:r>
              <a:rPr lang="en-GB" dirty="0"/>
              <a:t>to make sure it is measureable</a:t>
            </a:r>
            <a:endParaRPr lang="en-GB" altLang="en-US" sz="24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79540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332656"/>
            <a:ext cx="7269163" cy="7596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spc="-7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altLang="en-US" dirty="0" smtClean="0"/>
              <a:t>Passive Range of Motion</a:t>
            </a:r>
            <a:endParaRPr lang="en-GB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460549" y="1340768"/>
            <a:ext cx="7427168" cy="4525963"/>
          </a:xfrm>
        </p:spPr>
        <p:txBody>
          <a:bodyPr>
            <a:normAutofit/>
          </a:bodyPr>
          <a:lstStyle/>
          <a:p>
            <a:r>
              <a:rPr lang="en-GB" dirty="0"/>
              <a:t>Passive Range of </a:t>
            </a:r>
            <a:r>
              <a:rPr lang="en-GB" dirty="0" smtClean="0"/>
              <a:t>Movement</a:t>
            </a:r>
          </a:p>
          <a:p>
            <a:pPr lvl="1"/>
            <a:r>
              <a:rPr lang="en-GB" dirty="0" smtClean="0"/>
              <a:t>You </a:t>
            </a:r>
            <a:r>
              <a:rPr lang="en-GB" dirty="0"/>
              <a:t>passively move limb through </a:t>
            </a:r>
            <a:r>
              <a:rPr lang="en-GB" dirty="0" smtClean="0"/>
              <a:t>range.</a:t>
            </a:r>
          </a:p>
          <a:p>
            <a:pPr lvl="1"/>
            <a:r>
              <a:rPr lang="en-GB" dirty="0" smtClean="0"/>
              <a:t>Ask </a:t>
            </a:r>
            <a:r>
              <a:rPr lang="en-GB" dirty="0"/>
              <a:t>patient to move to their voluntary end of range (if limb </a:t>
            </a:r>
            <a:r>
              <a:rPr lang="en-GB" dirty="0" smtClean="0"/>
              <a:t>too heavy</a:t>
            </a:r>
            <a:r>
              <a:rPr lang="en-GB" dirty="0"/>
              <a:t>)</a:t>
            </a:r>
          </a:p>
          <a:p>
            <a:r>
              <a:rPr lang="en-GB" dirty="0" smtClean="0"/>
              <a:t>You </a:t>
            </a:r>
            <a:r>
              <a:rPr lang="en-GB" dirty="0"/>
              <a:t>apply a passive overpressure</a:t>
            </a:r>
          </a:p>
          <a:p>
            <a:r>
              <a:rPr lang="en-GB" dirty="0" smtClean="0"/>
              <a:t>Keep </a:t>
            </a:r>
            <a:r>
              <a:rPr lang="en-GB" dirty="0"/>
              <a:t>your hands as close to the joint line as possible</a:t>
            </a:r>
          </a:p>
          <a:p>
            <a:r>
              <a:rPr lang="en-GB" dirty="0" smtClean="0"/>
              <a:t>Is </a:t>
            </a:r>
            <a:r>
              <a:rPr lang="en-GB" dirty="0"/>
              <a:t>it full with typical end feel and pain free</a:t>
            </a:r>
            <a:r>
              <a:rPr lang="en-GB" dirty="0" smtClean="0"/>
              <a:t>?</a:t>
            </a:r>
          </a:p>
          <a:p>
            <a:r>
              <a:rPr lang="en-GB" altLang="en-US" sz="2400" b="1" dirty="0" smtClean="0"/>
              <a:t>Notation (Tick Tick)</a:t>
            </a:r>
          </a:p>
          <a:p>
            <a:endParaRPr lang="en-GB" altLang="en-US" sz="24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9801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332656"/>
            <a:ext cx="7269163" cy="7596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spc="-7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altLang="en-US" dirty="0" smtClean="0"/>
              <a:t>Passive End Feel</a:t>
            </a:r>
            <a:endParaRPr lang="en-GB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460549" y="1340768"/>
            <a:ext cx="7427168" cy="4525963"/>
          </a:xfrm>
        </p:spPr>
        <p:txBody>
          <a:bodyPr>
            <a:normAutofit/>
          </a:bodyPr>
          <a:lstStyle/>
          <a:p>
            <a:r>
              <a:rPr lang="en-GB" dirty="0" smtClean="0"/>
              <a:t>Nature </a:t>
            </a:r>
            <a:r>
              <a:rPr lang="en-GB" dirty="0"/>
              <a:t>of resistance that is felt at the end of the ROM</a:t>
            </a:r>
          </a:p>
          <a:p>
            <a:r>
              <a:rPr lang="en-GB" dirty="0" smtClean="0"/>
              <a:t>Every </a:t>
            </a:r>
            <a:r>
              <a:rPr lang="en-GB" dirty="0"/>
              <a:t>joint has a passive range of motion that exceeds </a:t>
            </a:r>
            <a:r>
              <a:rPr lang="en-GB" dirty="0" smtClean="0"/>
              <a:t>it active </a:t>
            </a:r>
            <a:r>
              <a:rPr lang="en-GB" dirty="0"/>
              <a:t>range</a:t>
            </a:r>
          </a:p>
          <a:p>
            <a:r>
              <a:rPr lang="en-GB" dirty="0" smtClean="0"/>
              <a:t>Normal feels </a:t>
            </a:r>
            <a:r>
              <a:rPr lang="en-GB" dirty="0"/>
              <a:t>:</a:t>
            </a:r>
          </a:p>
          <a:p>
            <a:r>
              <a:rPr lang="en-GB" dirty="0" smtClean="0"/>
              <a:t>Capsular </a:t>
            </a:r>
            <a:r>
              <a:rPr lang="en-GB" dirty="0"/>
              <a:t>or ligamentous (</a:t>
            </a:r>
            <a:r>
              <a:rPr lang="en-GB" dirty="0" smtClean="0"/>
              <a:t>springy)</a:t>
            </a:r>
          </a:p>
          <a:p>
            <a:pPr lvl="1"/>
            <a:r>
              <a:rPr lang="en-GB" dirty="0" smtClean="0"/>
              <a:t>Firm</a:t>
            </a:r>
            <a:r>
              <a:rPr lang="en-GB" dirty="0"/>
              <a:t>, leathery sensation at the end of motion. Firm but </a:t>
            </a:r>
            <a:r>
              <a:rPr lang="en-GB" dirty="0" smtClean="0"/>
              <a:t>not hard </a:t>
            </a:r>
            <a:r>
              <a:rPr lang="en-GB" dirty="0"/>
              <a:t>e.g. shoulder, knee</a:t>
            </a:r>
          </a:p>
          <a:p>
            <a:r>
              <a:rPr lang="en-GB" dirty="0" smtClean="0"/>
              <a:t>Bony </a:t>
            </a:r>
            <a:r>
              <a:rPr lang="en-GB" dirty="0"/>
              <a:t>(</a:t>
            </a:r>
            <a:r>
              <a:rPr lang="en-GB" dirty="0" smtClean="0"/>
              <a:t>Hard)</a:t>
            </a:r>
          </a:p>
          <a:p>
            <a:pPr lvl="1"/>
            <a:r>
              <a:rPr lang="en-GB" dirty="0" smtClean="0"/>
              <a:t>Sudden </a:t>
            </a:r>
            <a:r>
              <a:rPr lang="en-GB" dirty="0"/>
              <a:t>stop e.g. olecranon in olecranon fossa</a:t>
            </a:r>
          </a:p>
          <a:p>
            <a:r>
              <a:rPr lang="en-GB" dirty="0" smtClean="0"/>
              <a:t>Soft </a:t>
            </a:r>
            <a:r>
              <a:rPr lang="en-GB" dirty="0"/>
              <a:t>tissue (</a:t>
            </a:r>
            <a:r>
              <a:rPr lang="en-GB" dirty="0" smtClean="0"/>
              <a:t>Soft)</a:t>
            </a:r>
          </a:p>
          <a:p>
            <a:pPr lvl="1"/>
            <a:r>
              <a:rPr lang="en-GB" dirty="0" smtClean="0"/>
              <a:t>Soft </a:t>
            </a:r>
            <a:r>
              <a:rPr lang="en-GB" dirty="0"/>
              <a:t>at the EOR </a:t>
            </a:r>
            <a:r>
              <a:rPr lang="en-GB" dirty="0" err="1"/>
              <a:t>e.g</a:t>
            </a:r>
            <a:r>
              <a:rPr lang="en-GB" dirty="0"/>
              <a:t> flexion of the elbow</a:t>
            </a:r>
            <a:endParaRPr lang="en-GB" altLang="en-US" sz="22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2400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332656"/>
            <a:ext cx="7348165" cy="7596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spc="-7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altLang="en-US" smtClean="0"/>
              <a:t>Injury changes to “End feel”</a:t>
            </a:r>
            <a:endParaRPr lang="en-GB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460549" y="1340768"/>
            <a:ext cx="7427168" cy="4525963"/>
          </a:xfrm>
        </p:spPr>
        <p:txBody>
          <a:bodyPr>
            <a:normAutofit/>
          </a:bodyPr>
          <a:lstStyle/>
          <a:p>
            <a:r>
              <a:rPr lang="en-GB" dirty="0" smtClean="0"/>
              <a:t>Boggy </a:t>
            </a:r>
            <a:r>
              <a:rPr lang="en-GB" dirty="0"/>
              <a:t>end </a:t>
            </a:r>
            <a:r>
              <a:rPr lang="en-GB" dirty="0" smtClean="0"/>
              <a:t>feel</a:t>
            </a:r>
          </a:p>
          <a:p>
            <a:pPr lvl="1"/>
            <a:r>
              <a:rPr lang="en-GB" dirty="0" smtClean="0"/>
              <a:t>Effusion</a:t>
            </a:r>
            <a:endParaRPr lang="en-GB" dirty="0"/>
          </a:p>
          <a:p>
            <a:r>
              <a:rPr lang="en-GB" dirty="0" smtClean="0"/>
              <a:t>No </a:t>
            </a:r>
            <a:r>
              <a:rPr lang="en-GB" dirty="0"/>
              <a:t>end </a:t>
            </a:r>
            <a:r>
              <a:rPr lang="en-GB" dirty="0" smtClean="0"/>
              <a:t>feel</a:t>
            </a:r>
            <a:endParaRPr lang="en-GB" dirty="0"/>
          </a:p>
          <a:p>
            <a:pPr lvl="1"/>
            <a:r>
              <a:rPr lang="en-GB" dirty="0" smtClean="0"/>
              <a:t>This </a:t>
            </a:r>
            <a:r>
              <a:rPr lang="en-GB" dirty="0"/>
              <a:t>is not common. Due to no resistance to </a:t>
            </a:r>
            <a:r>
              <a:rPr lang="en-GB" dirty="0" smtClean="0"/>
              <a:t>joint movement </a:t>
            </a:r>
            <a:r>
              <a:rPr lang="en-GB" dirty="0"/>
              <a:t>because the ligamentous and </a:t>
            </a:r>
            <a:r>
              <a:rPr lang="en-GB" dirty="0" smtClean="0"/>
              <a:t>capsular restrictions </a:t>
            </a:r>
            <a:r>
              <a:rPr lang="en-GB" dirty="0"/>
              <a:t>are gone</a:t>
            </a:r>
          </a:p>
          <a:p>
            <a:r>
              <a:rPr lang="en-GB" dirty="0" smtClean="0"/>
              <a:t>Muscle </a:t>
            </a:r>
            <a:r>
              <a:rPr lang="en-GB" dirty="0"/>
              <a:t>spasm or </a:t>
            </a:r>
            <a:r>
              <a:rPr lang="en-GB" dirty="0" smtClean="0"/>
              <a:t>apprehension </a:t>
            </a:r>
          </a:p>
          <a:p>
            <a:pPr lvl="1"/>
            <a:r>
              <a:rPr lang="en-GB" dirty="0" smtClean="0"/>
              <a:t>due </a:t>
            </a:r>
            <a:r>
              <a:rPr lang="en-GB" dirty="0"/>
              <a:t>to pain/fear of re-injury</a:t>
            </a:r>
            <a:endParaRPr lang="en-GB" alt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13036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332656"/>
            <a:ext cx="7269163" cy="7596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spc="-7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altLang="en-US" dirty="0" smtClean="0"/>
              <a:t>Passive End Feel</a:t>
            </a:r>
            <a:endParaRPr lang="en-GB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460549" y="1340768"/>
            <a:ext cx="7427168" cy="4525963"/>
          </a:xfrm>
        </p:spPr>
        <p:txBody>
          <a:bodyPr>
            <a:normAutofit/>
          </a:bodyPr>
          <a:lstStyle/>
          <a:p>
            <a:r>
              <a:rPr lang="en-GB" dirty="0" smtClean="0"/>
              <a:t>Hard </a:t>
            </a:r>
            <a:r>
              <a:rPr lang="en-GB" dirty="0"/>
              <a:t>End </a:t>
            </a:r>
            <a:r>
              <a:rPr lang="en-GB" dirty="0" smtClean="0"/>
              <a:t>Feel</a:t>
            </a:r>
          </a:p>
          <a:p>
            <a:pPr lvl="1"/>
            <a:r>
              <a:rPr lang="en-GB" dirty="0" smtClean="0"/>
              <a:t>Passive </a:t>
            </a:r>
            <a:r>
              <a:rPr lang="en-GB" dirty="0"/>
              <a:t>Elbow Extension</a:t>
            </a:r>
          </a:p>
          <a:p>
            <a:r>
              <a:rPr lang="en-GB" dirty="0" smtClean="0"/>
              <a:t>Soft </a:t>
            </a:r>
            <a:r>
              <a:rPr lang="en-GB" dirty="0"/>
              <a:t>End </a:t>
            </a:r>
            <a:r>
              <a:rPr lang="en-GB" dirty="0" smtClean="0"/>
              <a:t>Feel</a:t>
            </a:r>
          </a:p>
          <a:p>
            <a:pPr lvl="1"/>
            <a:r>
              <a:rPr lang="en-GB" dirty="0" smtClean="0"/>
              <a:t>Passive </a:t>
            </a:r>
            <a:r>
              <a:rPr lang="en-GB" dirty="0"/>
              <a:t>Knee </a:t>
            </a:r>
            <a:r>
              <a:rPr lang="en-GB" dirty="0" smtClean="0"/>
              <a:t>Flexion</a:t>
            </a:r>
          </a:p>
          <a:p>
            <a:r>
              <a:rPr lang="en-GB" dirty="0" smtClean="0"/>
              <a:t>Springy End Feel (Capsular or Ligamentous)</a:t>
            </a:r>
          </a:p>
          <a:p>
            <a:pPr lvl="1"/>
            <a:r>
              <a:rPr lang="en-GB" dirty="0" smtClean="0"/>
              <a:t>Ankle </a:t>
            </a:r>
            <a:r>
              <a:rPr lang="en-GB" dirty="0" err="1"/>
              <a:t>Plantarflexion</a:t>
            </a:r>
            <a:endParaRPr lang="en-GB" alt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61328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332656"/>
            <a:ext cx="7269163" cy="7596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spc="-7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altLang="en-US" dirty="0" smtClean="0"/>
              <a:t>Range of Motion</a:t>
            </a:r>
            <a:endParaRPr lang="en-GB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460549" y="1340768"/>
            <a:ext cx="7427168" cy="4525963"/>
          </a:xfrm>
        </p:spPr>
        <p:txBody>
          <a:bodyPr>
            <a:normAutofit/>
          </a:bodyPr>
          <a:lstStyle/>
          <a:p>
            <a:r>
              <a:rPr lang="en-GB" dirty="0" smtClean="0"/>
              <a:t>PROM</a:t>
            </a:r>
            <a:endParaRPr lang="en-GB" dirty="0"/>
          </a:p>
          <a:p>
            <a:pPr lvl="1"/>
            <a:r>
              <a:rPr lang="en-GB" dirty="0" smtClean="0"/>
              <a:t>Passive Overpressure</a:t>
            </a:r>
          </a:p>
          <a:p>
            <a:pPr lvl="1"/>
            <a:r>
              <a:rPr lang="en-GB" dirty="0" smtClean="0"/>
              <a:t>End </a:t>
            </a:r>
            <a:r>
              <a:rPr lang="en-GB" dirty="0"/>
              <a:t>feel</a:t>
            </a:r>
          </a:p>
          <a:p>
            <a:r>
              <a:rPr lang="en-GB" dirty="0" smtClean="0"/>
              <a:t>In supine</a:t>
            </a:r>
          </a:p>
          <a:p>
            <a:pPr lvl="1"/>
            <a:r>
              <a:rPr lang="en-GB" dirty="0" smtClean="0"/>
              <a:t>Flexion </a:t>
            </a:r>
            <a:r>
              <a:rPr lang="en-GB" dirty="0"/>
              <a:t>(</a:t>
            </a:r>
            <a:r>
              <a:rPr lang="en-GB" dirty="0" smtClean="0"/>
              <a:t>soft)</a:t>
            </a:r>
          </a:p>
          <a:p>
            <a:pPr lvl="1"/>
            <a:r>
              <a:rPr lang="en-GB" dirty="0" smtClean="0"/>
              <a:t>Abduction </a:t>
            </a:r>
            <a:r>
              <a:rPr lang="en-GB" dirty="0"/>
              <a:t>(</a:t>
            </a:r>
            <a:r>
              <a:rPr lang="en-GB" dirty="0" smtClean="0"/>
              <a:t>springy)</a:t>
            </a:r>
          </a:p>
          <a:p>
            <a:pPr lvl="1"/>
            <a:r>
              <a:rPr lang="en-GB" dirty="0" smtClean="0"/>
              <a:t>Adduction (?)</a:t>
            </a:r>
          </a:p>
          <a:p>
            <a:pPr lvl="1"/>
            <a:r>
              <a:rPr lang="en-GB" dirty="0" smtClean="0"/>
              <a:t>Medial </a:t>
            </a:r>
            <a:r>
              <a:rPr lang="en-GB" dirty="0"/>
              <a:t>Rotation (</a:t>
            </a:r>
            <a:r>
              <a:rPr lang="en-GB" dirty="0" smtClean="0"/>
              <a:t>springy)</a:t>
            </a:r>
          </a:p>
          <a:p>
            <a:pPr lvl="1"/>
            <a:r>
              <a:rPr lang="en-GB" dirty="0" smtClean="0"/>
              <a:t>Lateral </a:t>
            </a:r>
            <a:r>
              <a:rPr lang="en-GB" dirty="0"/>
              <a:t>Rotation (springy)</a:t>
            </a:r>
          </a:p>
          <a:p>
            <a:r>
              <a:rPr lang="en-GB" dirty="0" smtClean="0"/>
              <a:t>In prone</a:t>
            </a:r>
          </a:p>
          <a:p>
            <a:pPr lvl="1"/>
            <a:r>
              <a:rPr lang="en-GB" dirty="0" smtClean="0"/>
              <a:t>Extension </a:t>
            </a:r>
            <a:r>
              <a:rPr lang="en-GB" dirty="0"/>
              <a:t>(may be springy OR </a:t>
            </a:r>
            <a:r>
              <a:rPr lang="en-GB" dirty="0" smtClean="0"/>
              <a:t>bony </a:t>
            </a:r>
            <a:r>
              <a:rPr lang="is-IS" dirty="0" smtClean="0"/>
              <a:t>Lx</a:t>
            </a:r>
            <a:r>
              <a:rPr lang="is-IS" dirty="0"/>
              <a:t>)</a:t>
            </a:r>
            <a:endParaRPr lang="en-GB" alt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5071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23C5FE65-18CC-4A65-9EBC-B05E331504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View</Template>
  <TotalTime>2665</TotalTime>
  <Words>655</Words>
  <Application>Microsoft Macintosh PowerPoint</Application>
  <PresentationFormat>On-screen Show (4:3)</PresentationFormat>
  <Paragraphs>179</Paragraphs>
  <Slides>19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Calibri</vt:lpstr>
      <vt:lpstr>Century Schoolbook</vt:lpstr>
      <vt:lpstr>ＭＳ Ｐゴシック</vt:lpstr>
      <vt:lpstr>Wingdings 2</vt:lpstr>
      <vt:lpstr>Arial</vt:lpstr>
      <vt:lpstr>View</vt:lpstr>
      <vt:lpstr>Anatomy and Physiology Kinesiology 3 –  Hip AROM</vt:lpstr>
      <vt:lpstr>Recap </vt:lpstr>
      <vt:lpstr>PowerPoint Presentation</vt:lpstr>
      <vt:lpstr>PowerPoint Presentation</vt:lpstr>
      <vt:lpstr>PowerPoint Presentation</vt:lpstr>
      <vt:lpstr>PowerPoint Presentation</vt:lpstr>
      <vt:lpstr>Hip Flexion</vt:lpstr>
      <vt:lpstr>Hip Extension</vt:lpstr>
      <vt:lpstr>Hip Abduction</vt:lpstr>
      <vt:lpstr>Hip Adduction</vt:lpstr>
      <vt:lpstr>Hip Medial Rotation</vt:lpstr>
      <vt:lpstr>Hip Lateral Rotation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 Anatomy &amp; Physiology – Overview</dc:title>
  <dc:creator>Daniel Martin</dc:creator>
  <cp:lastModifiedBy>Daniel Martin</cp:lastModifiedBy>
  <cp:revision>63</cp:revision>
  <cp:lastPrinted>2017-10-15T20:46:50Z</cp:lastPrinted>
  <dcterms:created xsi:type="dcterms:W3CDTF">2016-09-15T12:23:08Z</dcterms:created>
  <dcterms:modified xsi:type="dcterms:W3CDTF">2017-10-15T20:50:07Z</dcterms:modified>
</cp:coreProperties>
</file>