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1"/>
  </p:sldMasterIdLst>
  <p:sldIdLst>
    <p:sldId id="256" r:id="rId2"/>
    <p:sldId id="258" r:id="rId3"/>
    <p:sldId id="259" r:id="rId4"/>
    <p:sldId id="260" r:id="rId5"/>
    <p:sldId id="261" r:id="rId6"/>
    <p:sldId id="25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CE6F83-DC97-474E-833A-C62E6861BD30}" v="12" dt="2024-02-04T18:58:12.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 Maties" userId="1357205154c3df58" providerId="LiveId" clId="{A4CE6F83-DC97-474E-833A-C62E6861BD30}"/>
    <pc:docChg chg="custSel addSld modSld">
      <pc:chgData name="Alin Maties" userId="1357205154c3df58" providerId="LiveId" clId="{A4CE6F83-DC97-474E-833A-C62E6861BD30}" dt="2024-02-04T19:19:40.964" v="2257" actId="403"/>
      <pc:docMkLst>
        <pc:docMk/>
      </pc:docMkLst>
      <pc:sldChg chg="modSp mod">
        <pc:chgData name="Alin Maties" userId="1357205154c3df58" providerId="LiveId" clId="{A4CE6F83-DC97-474E-833A-C62E6861BD30}" dt="2024-02-04T19:19:40.964" v="2257" actId="403"/>
        <pc:sldMkLst>
          <pc:docMk/>
          <pc:sldMk cId="273903426" sldId="256"/>
        </pc:sldMkLst>
        <pc:spChg chg="mod">
          <ac:chgData name="Alin Maties" userId="1357205154c3df58" providerId="LiveId" clId="{A4CE6F83-DC97-474E-833A-C62E6861BD30}" dt="2024-02-04T19:19:40.964" v="2257" actId="403"/>
          <ac:spMkLst>
            <pc:docMk/>
            <pc:sldMk cId="273903426" sldId="256"/>
            <ac:spMk id="2" creationId="{7FE9F34B-D433-2AC2-E495-B9594E496292}"/>
          </ac:spMkLst>
        </pc:spChg>
        <pc:spChg chg="mod">
          <ac:chgData name="Alin Maties" userId="1357205154c3df58" providerId="LiveId" clId="{A4CE6F83-DC97-474E-833A-C62E6861BD30}" dt="2024-02-04T18:01:36.795" v="35" actId="1076"/>
          <ac:spMkLst>
            <pc:docMk/>
            <pc:sldMk cId="273903426" sldId="256"/>
            <ac:spMk id="3" creationId="{A747A74B-E89E-FB5D-1DD2-9DC8D90B14E0}"/>
          </ac:spMkLst>
        </pc:spChg>
        <pc:picChg chg="mod">
          <ac:chgData name="Alin Maties" userId="1357205154c3df58" providerId="LiveId" clId="{A4CE6F83-DC97-474E-833A-C62E6861BD30}" dt="2024-02-04T18:01:39.178" v="36" actId="1076"/>
          <ac:picMkLst>
            <pc:docMk/>
            <pc:sldMk cId="273903426" sldId="256"/>
            <ac:picMk id="5" creationId="{6F22249C-17C3-E5C0-3EFA-5876DAB46F2B}"/>
          </ac:picMkLst>
        </pc:picChg>
        <pc:picChg chg="mod">
          <ac:chgData name="Alin Maties" userId="1357205154c3df58" providerId="LiveId" clId="{A4CE6F83-DC97-474E-833A-C62E6861BD30}" dt="2024-02-04T18:14:06.893" v="127" actId="1076"/>
          <ac:picMkLst>
            <pc:docMk/>
            <pc:sldMk cId="273903426" sldId="256"/>
            <ac:picMk id="22" creationId="{4ACA6DD0-F9B9-A323-8591-CBB8B713DEBF}"/>
          </ac:picMkLst>
        </pc:picChg>
      </pc:sldChg>
      <pc:sldChg chg="modSp new mod">
        <pc:chgData name="Alin Maties" userId="1357205154c3df58" providerId="LiveId" clId="{A4CE6F83-DC97-474E-833A-C62E6861BD30}" dt="2024-02-04T19:18:27.449" v="2249" actId="1076"/>
        <pc:sldMkLst>
          <pc:docMk/>
          <pc:sldMk cId="2892655970" sldId="257"/>
        </pc:sldMkLst>
        <pc:spChg chg="mod">
          <ac:chgData name="Alin Maties" userId="1357205154c3df58" providerId="LiveId" clId="{A4CE6F83-DC97-474E-833A-C62E6861BD30}" dt="2024-02-04T19:18:23.178" v="2248" actId="404"/>
          <ac:spMkLst>
            <pc:docMk/>
            <pc:sldMk cId="2892655970" sldId="257"/>
            <ac:spMk id="2" creationId="{C543D351-5CC2-6A2A-E95E-96E96F06C3A9}"/>
          </ac:spMkLst>
        </pc:spChg>
        <pc:spChg chg="mod">
          <ac:chgData name="Alin Maties" userId="1357205154c3df58" providerId="LiveId" clId="{A4CE6F83-DC97-474E-833A-C62E6861BD30}" dt="2024-02-04T19:18:27.449" v="2249" actId="1076"/>
          <ac:spMkLst>
            <pc:docMk/>
            <pc:sldMk cId="2892655970" sldId="257"/>
            <ac:spMk id="3" creationId="{17ACA689-3A49-8D49-89F9-7AC217A9894B}"/>
          </ac:spMkLst>
        </pc:spChg>
      </pc:sldChg>
      <pc:sldChg chg="addSp modSp new mod">
        <pc:chgData name="Alin Maties" userId="1357205154c3df58" providerId="LiveId" clId="{A4CE6F83-DC97-474E-833A-C62E6861BD30}" dt="2024-02-04T19:17:11.804" v="2240" actId="404"/>
        <pc:sldMkLst>
          <pc:docMk/>
          <pc:sldMk cId="1299976580" sldId="258"/>
        </pc:sldMkLst>
        <pc:spChg chg="mod">
          <ac:chgData name="Alin Maties" userId="1357205154c3df58" providerId="LiveId" clId="{A4CE6F83-DC97-474E-833A-C62E6861BD30}" dt="2024-02-04T19:17:11.804" v="2240" actId="404"/>
          <ac:spMkLst>
            <pc:docMk/>
            <pc:sldMk cId="1299976580" sldId="258"/>
            <ac:spMk id="2" creationId="{2DBFD563-9BE6-6CC6-9133-D4098C73DE81}"/>
          </ac:spMkLst>
        </pc:spChg>
        <pc:spChg chg="mod">
          <ac:chgData name="Alin Maties" userId="1357205154c3df58" providerId="LiveId" clId="{A4CE6F83-DC97-474E-833A-C62E6861BD30}" dt="2024-02-04T19:08:03.603" v="2223" actId="20577"/>
          <ac:spMkLst>
            <pc:docMk/>
            <pc:sldMk cId="1299976580" sldId="258"/>
            <ac:spMk id="3" creationId="{DDBE1F65-E1EF-4FF3-18A1-C9B3D079846E}"/>
          </ac:spMkLst>
        </pc:spChg>
        <pc:picChg chg="add mod">
          <ac:chgData name="Alin Maties" userId="1357205154c3df58" providerId="LiveId" clId="{A4CE6F83-DC97-474E-833A-C62E6861BD30}" dt="2024-02-04T18:28:24.702" v="1062" actId="1076"/>
          <ac:picMkLst>
            <pc:docMk/>
            <pc:sldMk cId="1299976580" sldId="258"/>
            <ac:picMk id="4" creationId="{EAD0E189-2DD5-D8B1-FC0E-FB1614A81704}"/>
          </ac:picMkLst>
        </pc:picChg>
      </pc:sldChg>
      <pc:sldChg chg="addSp modSp new mod">
        <pc:chgData name="Alin Maties" userId="1357205154c3df58" providerId="LiveId" clId="{A4CE6F83-DC97-474E-833A-C62E6861BD30}" dt="2024-02-04T19:17:22.579" v="2241" actId="404"/>
        <pc:sldMkLst>
          <pc:docMk/>
          <pc:sldMk cId="3590932192" sldId="259"/>
        </pc:sldMkLst>
        <pc:spChg chg="mod">
          <ac:chgData name="Alin Maties" userId="1357205154c3df58" providerId="LiveId" clId="{A4CE6F83-DC97-474E-833A-C62E6861BD30}" dt="2024-02-04T19:17:22.579" v="2241" actId="404"/>
          <ac:spMkLst>
            <pc:docMk/>
            <pc:sldMk cId="3590932192" sldId="259"/>
            <ac:spMk id="2" creationId="{90759860-D7D3-7F66-F690-479F424A946E}"/>
          </ac:spMkLst>
        </pc:spChg>
        <pc:spChg chg="mod">
          <ac:chgData name="Alin Maties" userId="1357205154c3df58" providerId="LiveId" clId="{A4CE6F83-DC97-474E-833A-C62E6861BD30}" dt="2024-02-04T19:03:59.857" v="2165" actId="313"/>
          <ac:spMkLst>
            <pc:docMk/>
            <pc:sldMk cId="3590932192" sldId="259"/>
            <ac:spMk id="3" creationId="{05EAF631-2519-B056-9D90-87D7C8F7C210}"/>
          </ac:spMkLst>
        </pc:spChg>
        <pc:picChg chg="add mod">
          <ac:chgData name="Alin Maties" userId="1357205154c3df58" providerId="LiveId" clId="{A4CE6F83-DC97-474E-833A-C62E6861BD30}" dt="2024-02-04T18:37:44.686" v="1354" actId="1076"/>
          <ac:picMkLst>
            <pc:docMk/>
            <pc:sldMk cId="3590932192" sldId="259"/>
            <ac:picMk id="4" creationId="{0DFC3012-96B2-FBB8-75DD-2E3370848510}"/>
          </ac:picMkLst>
        </pc:picChg>
      </pc:sldChg>
      <pc:sldChg chg="addSp modSp new mod">
        <pc:chgData name="Alin Maties" userId="1357205154c3df58" providerId="LiveId" clId="{A4CE6F83-DC97-474E-833A-C62E6861BD30}" dt="2024-02-04T19:17:34.450" v="2242" actId="404"/>
        <pc:sldMkLst>
          <pc:docMk/>
          <pc:sldMk cId="1041447348" sldId="260"/>
        </pc:sldMkLst>
        <pc:spChg chg="mod">
          <ac:chgData name="Alin Maties" userId="1357205154c3df58" providerId="LiveId" clId="{A4CE6F83-DC97-474E-833A-C62E6861BD30}" dt="2024-02-04T19:17:34.450" v="2242" actId="404"/>
          <ac:spMkLst>
            <pc:docMk/>
            <pc:sldMk cId="1041447348" sldId="260"/>
            <ac:spMk id="2" creationId="{A73695B3-548B-C457-DDAA-F5869FF0A060}"/>
          </ac:spMkLst>
        </pc:spChg>
        <pc:spChg chg="mod">
          <ac:chgData name="Alin Maties" userId="1357205154c3df58" providerId="LiveId" clId="{A4CE6F83-DC97-474E-833A-C62E6861BD30}" dt="2024-02-04T19:02:56.863" v="2159" actId="113"/>
          <ac:spMkLst>
            <pc:docMk/>
            <pc:sldMk cId="1041447348" sldId="260"/>
            <ac:spMk id="3" creationId="{A0574B57-FCD8-91C8-46CF-43378AABB86D}"/>
          </ac:spMkLst>
        </pc:spChg>
        <pc:picChg chg="add mod">
          <ac:chgData name="Alin Maties" userId="1357205154c3df58" providerId="LiveId" clId="{A4CE6F83-DC97-474E-833A-C62E6861BD30}" dt="2024-02-04T18:57:30.328" v="1930" actId="1076"/>
          <ac:picMkLst>
            <pc:docMk/>
            <pc:sldMk cId="1041447348" sldId="260"/>
            <ac:picMk id="4" creationId="{681B1141-5969-F894-2946-FE6C3EB76BFC}"/>
          </ac:picMkLst>
        </pc:picChg>
      </pc:sldChg>
      <pc:sldChg chg="addSp delSp modSp new mod">
        <pc:chgData name="Alin Maties" userId="1357205154c3df58" providerId="LiveId" clId="{A4CE6F83-DC97-474E-833A-C62E6861BD30}" dt="2024-02-04T19:17:40.575" v="2243" actId="404"/>
        <pc:sldMkLst>
          <pc:docMk/>
          <pc:sldMk cId="778528280" sldId="261"/>
        </pc:sldMkLst>
        <pc:spChg chg="mod">
          <ac:chgData name="Alin Maties" userId="1357205154c3df58" providerId="LiveId" clId="{A4CE6F83-DC97-474E-833A-C62E6861BD30}" dt="2024-02-04T19:17:40.575" v="2243" actId="404"/>
          <ac:spMkLst>
            <pc:docMk/>
            <pc:sldMk cId="778528280" sldId="261"/>
            <ac:spMk id="2" creationId="{399AA92C-8BE8-7826-7005-D424E7E9A3BE}"/>
          </ac:spMkLst>
        </pc:spChg>
        <pc:spChg chg="del mod">
          <ac:chgData name="Alin Maties" userId="1357205154c3df58" providerId="LiveId" clId="{A4CE6F83-DC97-474E-833A-C62E6861BD30}" dt="2024-02-04T18:43:41.402" v="1595"/>
          <ac:spMkLst>
            <pc:docMk/>
            <pc:sldMk cId="778528280" sldId="261"/>
            <ac:spMk id="3" creationId="{69C971C1-8D05-B27F-E28A-62B017092E6A}"/>
          </ac:spMkLst>
        </pc:spChg>
        <pc:spChg chg="add mod">
          <ac:chgData name="Alin Maties" userId="1357205154c3df58" providerId="LiveId" clId="{A4CE6F83-DC97-474E-833A-C62E6861BD30}" dt="2024-02-04T19:03:08.186" v="2162" actId="113"/>
          <ac:spMkLst>
            <pc:docMk/>
            <pc:sldMk cId="778528280" sldId="261"/>
            <ac:spMk id="5" creationId="{85D7B403-56EA-0E4F-0A2C-C3EB1800B31A}"/>
          </ac:spMkLst>
        </pc:spChg>
        <pc:picChg chg="add mod">
          <ac:chgData name="Alin Maties" userId="1357205154c3df58" providerId="LiveId" clId="{A4CE6F83-DC97-474E-833A-C62E6861BD30}" dt="2024-02-04T19:03:21.768" v="2163" actId="1076"/>
          <ac:picMkLst>
            <pc:docMk/>
            <pc:sldMk cId="778528280" sldId="261"/>
            <ac:picMk id="4" creationId="{F067C298-EC0F-CB84-CB22-6B17A1D1FB4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6185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753987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23745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4B53A7-3209-46A6-9454-F38EAC8F11E7}"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438450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4506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4B53A7-3209-46A6-9454-F38EAC8F11E7}" type="datetimeFigureOut">
              <a:rPr lang="en-US" smtClean="0"/>
              <a:t>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35733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4B53A7-3209-46A6-9454-F38EAC8F11E7}" type="datetimeFigureOut">
              <a:rPr lang="en-US" smtClean="0"/>
              <a:t>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345390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299234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4785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198054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720250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62860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3977427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12030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26348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43240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543899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A4B53A7-3209-46A6-9454-F38EAC8F11E7}" type="datetimeFigureOut">
              <a:rPr lang="en-US" smtClean="0"/>
              <a:pPr/>
              <a:t>2/4/2024</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557487113"/>
      </p:ext>
    </p:extLst>
  </p:cSld>
  <p:clrMap bg1="dk1" tx1="lt1" bg2="dk2" tx2="lt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pen-and-sword.co.uk/Dr-Raoul-McLaughlin/a/234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9F34B-D433-2AC2-E495-B9594E496292}"/>
              </a:ext>
            </a:extLst>
          </p:cNvPr>
          <p:cNvSpPr>
            <a:spLocks noGrp="1"/>
          </p:cNvSpPr>
          <p:nvPr>
            <p:ph type="ctrTitle"/>
          </p:nvPr>
        </p:nvSpPr>
        <p:spPr>
          <a:xfrm>
            <a:off x="391160" y="1017692"/>
            <a:ext cx="11800840" cy="940240"/>
          </a:xfrm>
        </p:spPr>
        <p:txBody>
          <a:bodyPr>
            <a:noAutofit/>
          </a:bodyPr>
          <a:lstStyle/>
          <a:p>
            <a:r>
              <a:rPr lang="en-GB" sz="4400" b="1" u="sng" dirty="0">
                <a:latin typeface="Abadi" panose="020F0502020204030204" pitchFamily="34" charset="0"/>
              </a:rPr>
              <a:t>How Did the </a:t>
            </a:r>
            <a:r>
              <a:rPr lang="en-GB" sz="4400" b="1" u="sng" dirty="0" err="1">
                <a:latin typeface="Abadi" panose="020F0502020204030204" pitchFamily="34" charset="0"/>
              </a:rPr>
              <a:t>han</a:t>
            </a:r>
            <a:r>
              <a:rPr lang="en-GB" sz="4400" b="1" u="sng" dirty="0">
                <a:latin typeface="Abadi" panose="020F0502020204030204" pitchFamily="34" charset="0"/>
              </a:rPr>
              <a:t> Dynasty impact global trade?</a:t>
            </a:r>
          </a:p>
        </p:txBody>
      </p:sp>
      <p:sp>
        <p:nvSpPr>
          <p:cNvPr id="3" name="Subtitle 2">
            <a:extLst>
              <a:ext uri="{FF2B5EF4-FFF2-40B4-BE49-F238E27FC236}">
                <a16:creationId xmlns:a16="http://schemas.microsoft.com/office/drawing/2014/main" id="{A747A74B-E89E-FB5D-1DD2-9DC8D90B14E0}"/>
              </a:ext>
            </a:extLst>
          </p:cNvPr>
          <p:cNvSpPr>
            <a:spLocks noGrp="1"/>
          </p:cNvSpPr>
          <p:nvPr>
            <p:ph type="subTitle" idx="1"/>
          </p:nvPr>
        </p:nvSpPr>
        <p:spPr>
          <a:xfrm>
            <a:off x="690482" y="2273982"/>
            <a:ext cx="9693038" cy="4015058"/>
          </a:xfrm>
        </p:spPr>
        <p:txBody>
          <a:bodyPr>
            <a:normAutofit/>
          </a:bodyPr>
          <a:lstStyle/>
          <a:p>
            <a:pPr marL="285750" indent="-285750">
              <a:buFont typeface="Arial" panose="020B0604020202020204" pitchFamily="34" charset="0"/>
              <a:buChar char="•"/>
            </a:pPr>
            <a:r>
              <a:rPr lang="en-GB" sz="2000" b="1" dirty="0">
                <a:latin typeface="Abadi" panose="020B0604020104020204" pitchFamily="34" charset="0"/>
              </a:rPr>
              <a:t>How were trade relations between the Han Dynasty and Rome were </a:t>
            </a:r>
          </a:p>
          <a:p>
            <a:r>
              <a:rPr lang="en-GB" sz="2000" b="1" dirty="0">
                <a:latin typeface="Abadi" panose="020B0604020104020204" pitchFamily="34" charset="0"/>
              </a:rPr>
              <a:t>    established?</a:t>
            </a:r>
          </a:p>
          <a:p>
            <a:pPr marL="285750" indent="-285750">
              <a:buFont typeface="Arial" panose="020B0604020202020204" pitchFamily="34" charset="0"/>
              <a:buChar char="•"/>
            </a:pPr>
            <a:endParaRPr lang="en-GB" sz="2000" b="1" dirty="0">
              <a:latin typeface="Abadi" panose="020B0604020104020204" pitchFamily="34" charset="0"/>
            </a:endParaRPr>
          </a:p>
          <a:p>
            <a:pPr marL="285750" indent="-285750">
              <a:buFont typeface="Arial" panose="020B0604020202020204" pitchFamily="34" charset="0"/>
              <a:buChar char="•"/>
            </a:pPr>
            <a:r>
              <a:rPr lang="en-GB" sz="2000" b="1" dirty="0">
                <a:latin typeface="Abadi" panose="020B0604020104020204" pitchFamily="34" charset="0"/>
              </a:rPr>
              <a:t>How did trade impact Rome?</a:t>
            </a:r>
          </a:p>
          <a:p>
            <a:pPr marL="285750" indent="-285750">
              <a:buFont typeface="Arial" panose="020B0604020202020204" pitchFamily="34" charset="0"/>
              <a:buChar char="•"/>
            </a:pPr>
            <a:endParaRPr lang="en-GB" sz="2000" b="1" dirty="0">
              <a:latin typeface="Abadi" panose="020B0604020104020204" pitchFamily="34" charset="0"/>
            </a:endParaRPr>
          </a:p>
          <a:p>
            <a:pPr marL="285750" indent="-285750">
              <a:buFont typeface="Arial" panose="020B0604020202020204" pitchFamily="34" charset="0"/>
              <a:buChar char="•"/>
            </a:pPr>
            <a:r>
              <a:rPr lang="en-GB" sz="2000" b="1" dirty="0">
                <a:latin typeface="Abadi" panose="020B0604020104020204" pitchFamily="34" charset="0"/>
              </a:rPr>
              <a:t>How did trade impact China? </a:t>
            </a:r>
          </a:p>
          <a:p>
            <a:pPr marL="285750" indent="-285750">
              <a:buFont typeface="Arial" panose="020B0604020202020204" pitchFamily="34" charset="0"/>
              <a:buChar char="•"/>
            </a:pPr>
            <a:endParaRPr lang="en-GB" sz="2000" b="1" dirty="0">
              <a:latin typeface="Abadi" panose="020B0604020104020204" pitchFamily="34" charset="0"/>
            </a:endParaRPr>
          </a:p>
          <a:p>
            <a:pPr marL="285750" indent="-285750">
              <a:buFont typeface="Arial" panose="020B0604020202020204" pitchFamily="34" charset="0"/>
              <a:buChar char="•"/>
            </a:pPr>
            <a:r>
              <a:rPr lang="en-GB" sz="2000" b="1" dirty="0">
                <a:latin typeface="Abadi" panose="020B0604020104020204" pitchFamily="34" charset="0"/>
              </a:rPr>
              <a:t>What affect did this have on nations in-between the </a:t>
            </a:r>
          </a:p>
          <a:p>
            <a:r>
              <a:rPr lang="en-GB" sz="2000" b="1" dirty="0">
                <a:latin typeface="Abadi" panose="020B0604020104020204" pitchFamily="34" charset="0"/>
              </a:rPr>
              <a:t>    two powers? </a:t>
            </a:r>
          </a:p>
        </p:txBody>
      </p:sp>
      <p:pic>
        <p:nvPicPr>
          <p:cNvPr id="5" name="Picture 4">
            <a:extLst>
              <a:ext uri="{FF2B5EF4-FFF2-40B4-BE49-F238E27FC236}">
                <a16:creationId xmlns:a16="http://schemas.microsoft.com/office/drawing/2014/main" id="{6F22249C-17C3-E5C0-3EFA-5876DAB46F2B}"/>
              </a:ext>
            </a:extLst>
          </p:cNvPr>
          <p:cNvPicPr>
            <a:picLocks noChangeAspect="1"/>
          </p:cNvPicPr>
          <p:nvPr/>
        </p:nvPicPr>
        <p:blipFill>
          <a:blip r:embed="rId2"/>
          <a:stretch>
            <a:fillRect/>
          </a:stretch>
        </p:blipFill>
        <p:spPr>
          <a:xfrm>
            <a:off x="7624519" y="3867594"/>
            <a:ext cx="1875000" cy="2463504"/>
          </a:xfrm>
          <a:prstGeom prst="rect">
            <a:avLst/>
          </a:prstGeom>
        </p:spPr>
      </p:pic>
      <p:pic>
        <p:nvPicPr>
          <p:cNvPr id="22" name="Picture 21">
            <a:extLst>
              <a:ext uri="{FF2B5EF4-FFF2-40B4-BE49-F238E27FC236}">
                <a16:creationId xmlns:a16="http://schemas.microsoft.com/office/drawing/2014/main" id="{4ACA6DD0-F9B9-A323-8591-CBB8B713DEBF}"/>
              </a:ext>
            </a:extLst>
          </p:cNvPr>
          <p:cNvPicPr>
            <a:picLocks noChangeAspect="1"/>
          </p:cNvPicPr>
          <p:nvPr/>
        </p:nvPicPr>
        <p:blipFill>
          <a:blip r:embed="rId3"/>
          <a:stretch>
            <a:fillRect/>
          </a:stretch>
        </p:blipFill>
        <p:spPr>
          <a:xfrm>
            <a:off x="9026883" y="2419350"/>
            <a:ext cx="1666875" cy="2019300"/>
          </a:xfrm>
          <a:prstGeom prst="rect">
            <a:avLst/>
          </a:prstGeom>
        </p:spPr>
      </p:pic>
    </p:spTree>
    <p:extLst>
      <p:ext uri="{BB962C8B-B14F-4D97-AF65-F5344CB8AC3E}">
        <p14:creationId xmlns:p14="http://schemas.microsoft.com/office/powerpoint/2010/main" val="273903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FD563-9BE6-6CC6-9133-D4098C73DE81}"/>
              </a:ext>
            </a:extLst>
          </p:cNvPr>
          <p:cNvSpPr>
            <a:spLocks noGrp="1"/>
          </p:cNvSpPr>
          <p:nvPr>
            <p:ph type="title"/>
          </p:nvPr>
        </p:nvSpPr>
        <p:spPr>
          <a:xfrm>
            <a:off x="684212" y="685800"/>
            <a:ext cx="10959148" cy="1539240"/>
          </a:xfrm>
        </p:spPr>
        <p:txBody>
          <a:bodyPr>
            <a:normAutofit/>
          </a:bodyPr>
          <a:lstStyle/>
          <a:p>
            <a:r>
              <a:rPr lang="en-GB" sz="3200" b="1" u="sng" dirty="0">
                <a:latin typeface="Abadi" panose="020B0604020104020204" pitchFamily="34" charset="0"/>
              </a:rPr>
              <a:t>How Trade relations between China and the west were established</a:t>
            </a:r>
          </a:p>
        </p:txBody>
      </p:sp>
      <p:sp>
        <p:nvSpPr>
          <p:cNvPr id="3" name="Content Placeholder 2">
            <a:extLst>
              <a:ext uri="{FF2B5EF4-FFF2-40B4-BE49-F238E27FC236}">
                <a16:creationId xmlns:a16="http://schemas.microsoft.com/office/drawing/2014/main" id="{DDBE1F65-E1EF-4FF3-18A1-C9B3D079846E}"/>
              </a:ext>
            </a:extLst>
          </p:cNvPr>
          <p:cNvSpPr>
            <a:spLocks noGrp="1"/>
          </p:cNvSpPr>
          <p:nvPr>
            <p:ph idx="1"/>
          </p:nvPr>
        </p:nvSpPr>
        <p:spPr>
          <a:xfrm>
            <a:off x="548640" y="1876213"/>
            <a:ext cx="8534400" cy="3615267"/>
          </a:xfrm>
        </p:spPr>
        <p:txBody>
          <a:bodyPr/>
          <a:lstStyle/>
          <a:p>
            <a:pPr>
              <a:buFont typeface="Arial" panose="020B0604020202020204" pitchFamily="34" charset="0"/>
              <a:buChar char="•"/>
            </a:pPr>
            <a:r>
              <a:rPr lang="en-GB" b="1" dirty="0">
                <a:latin typeface="Abadi" panose="020B0604020104020204" pitchFamily="34" charset="0"/>
              </a:rPr>
              <a:t>“Trade and expansion in Han China were so closely interwoven that they were hardly separable in reality though distinguishable in concept. Throughout the period they developed side by side through mutual stimulation.” (Yu, 2006, p.1)</a:t>
            </a:r>
          </a:p>
          <a:p>
            <a:pPr marL="0" indent="0">
              <a:buNone/>
            </a:pPr>
            <a:endParaRPr lang="en-GB" b="1" dirty="0">
              <a:latin typeface="Abadi" panose="020B0604020104020204" pitchFamily="34" charset="0"/>
            </a:endParaRPr>
          </a:p>
          <a:p>
            <a:pPr>
              <a:buFont typeface="Arial" panose="020B0604020202020204" pitchFamily="34" charset="0"/>
              <a:buChar char="•"/>
            </a:pPr>
            <a:r>
              <a:rPr lang="en-GB" b="1" dirty="0">
                <a:latin typeface="Abadi" panose="020B0604020104020204" pitchFamily="34" charset="0"/>
              </a:rPr>
              <a:t>Hexi Corridor taken over from 123BC to 119 BC</a:t>
            </a:r>
          </a:p>
        </p:txBody>
      </p:sp>
      <p:pic>
        <p:nvPicPr>
          <p:cNvPr id="4" name="Picture 3">
            <a:extLst>
              <a:ext uri="{FF2B5EF4-FFF2-40B4-BE49-F238E27FC236}">
                <a16:creationId xmlns:a16="http://schemas.microsoft.com/office/drawing/2014/main" id="{EAD0E189-2DD5-D8B1-FC0E-FB1614A81704}"/>
              </a:ext>
            </a:extLst>
          </p:cNvPr>
          <p:cNvPicPr>
            <a:picLocks noChangeAspect="1"/>
          </p:cNvPicPr>
          <p:nvPr/>
        </p:nvPicPr>
        <p:blipFill>
          <a:blip r:embed="rId2"/>
          <a:stretch>
            <a:fillRect/>
          </a:stretch>
        </p:blipFill>
        <p:spPr>
          <a:xfrm>
            <a:off x="8528050" y="3240989"/>
            <a:ext cx="3155950" cy="3048103"/>
          </a:xfrm>
          <a:prstGeom prst="rect">
            <a:avLst/>
          </a:prstGeom>
        </p:spPr>
      </p:pic>
    </p:spTree>
    <p:extLst>
      <p:ext uri="{BB962C8B-B14F-4D97-AF65-F5344CB8AC3E}">
        <p14:creationId xmlns:p14="http://schemas.microsoft.com/office/powerpoint/2010/main" val="1299976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9860-D7D3-7F66-F690-479F424A946E}"/>
              </a:ext>
            </a:extLst>
          </p:cNvPr>
          <p:cNvSpPr>
            <a:spLocks noGrp="1"/>
          </p:cNvSpPr>
          <p:nvPr>
            <p:ph type="title"/>
          </p:nvPr>
        </p:nvSpPr>
        <p:spPr>
          <a:xfrm>
            <a:off x="684212" y="655320"/>
            <a:ext cx="8534400" cy="1507067"/>
          </a:xfrm>
        </p:spPr>
        <p:txBody>
          <a:bodyPr>
            <a:normAutofit/>
          </a:bodyPr>
          <a:lstStyle/>
          <a:p>
            <a:r>
              <a:rPr lang="en-GB" sz="3200" b="1" u="sng" dirty="0">
                <a:latin typeface="Abadi" panose="020B0604020104020204" pitchFamily="34" charset="0"/>
              </a:rPr>
              <a:t>How trade impacted </a:t>
            </a:r>
            <a:r>
              <a:rPr lang="en-GB" sz="3200" b="1" u="sng" dirty="0" err="1">
                <a:latin typeface="Abadi" panose="020B0604020104020204" pitchFamily="34" charset="0"/>
              </a:rPr>
              <a:t>ROme</a:t>
            </a:r>
            <a:endParaRPr lang="en-GB" sz="3200" b="1" u="sng" dirty="0">
              <a:latin typeface="Abadi" panose="020B0604020104020204" pitchFamily="34" charset="0"/>
            </a:endParaRPr>
          </a:p>
        </p:txBody>
      </p:sp>
      <p:sp>
        <p:nvSpPr>
          <p:cNvPr id="3" name="Content Placeholder 2">
            <a:extLst>
              <a:ext uri="{FF2B5EF4-FFF2-40B4-BE49-F238E27FC236}">
                <a16:creationId xmlns:a16="http://schemas.microsoft.com/office/drawing/2014/main" id="{05EAF631-2519-B056-9D90-87D7C8F7C210}"/>
              </a:ext>
            </a:extLst>
          </p:cNvPr>
          <p:cNvSpPr>
            <a:spLocks noGrp="1"/>
          </p:cNvSpPr>
          <p:nvPr>
            <p:ph idx="1"/>
          </p:nvPr>
        </p:nvSpPr>
        <p:spPr>
          <a:xfrm>
            <a:off x="684212" y="2162387"/>
            <a:ext cx="8534400" cy="3615267"/>
          </a:xfrm>
        </p:spPr>
        <p:txBody>
          <a:bodyPr>
            <a:normAutofit fontScale="92500" lnSpcReduction="10000"/>
          </a:bodyPr>
          <a:lstStyle/>
          <a:p>
            <a:pPr>
              <a:buFont typeface="Arial" panose="020B0604020202020204" pitchFamily="34" charset="0"/>
              <a:buChar char="•"/>
            </a:pPr>
            <a:r>
              <a:rPr lang="en-GB" b="1" dirty="0">
                <a:latin typeface="Abadi" panose="020B0604020104020204" pitchFamily="34" charset="0"/>
              </a:rPr>
              <a:t>No contact between Rome and China</a:t>
            </a:r>
          </a:p>
          <a:p>
            <a:pPr marL="0" indent="0">
              <a:buNone/>
            </a:pPr>
            <a:endParaRPr lang="en-GB" b="1" dirty="0">
              <a:latin typeface="Abadi" panose="020B0604020104020204" pitchFamily="34" charset="0"/>
            </a:endParaRPr>
          </a:p>
          <a:p>
            <a:pPr>
              <a:buFont typeface="Arial" panose="020B0604020202020204" pitchFamily="34" charset="0"/>
              <a:buChar char="•"/>
            </a:pPr>
            <a:r>
              <a:rPr lang="en-GB" b="1" dirty="0">
                <a:latin typeface="Abadi" panose="020B0604020104020204" pitchFamily="34" charset="0"/>
              </a:rPr>
              <a:t>Julius Caeser 46 BC introduction - Nero AD 54 mass importation</a:t>
            </a:r>
          </a:p>
          <a:p>
            <a:pPr>
              <a:buFont typeface="Arial" panose="020B0604020202020204" pitchFamily="34" charset="0"/>
              <a:buChar char="•"/>
            </a:pPr>
            <a:endParaRPr lang="en-GB" b="1" dirty="0">
              <a:latin typeface="Abadi" panose="020B0604020104020204" pitchFamily="34" charset="0"/>
            </a:endParaRPr>
          </a:p>
          <a:p>
            <a:pPr>
              <a:buFont typeface="Arial" panose="020B0604020202020204" pitchFamily="34" charset="0"/>
              <a:buChar char="•"/>
            </a:pPr>
            <a:r>
              <a:rPr lang="en-GB" b="1" dirty="0">
                <a:latin typeface="Abadi" panose="020B0604020104020204" pitchFamily="34" charset="0"/>
              </a:rPr>
              <a:t>Imperial dress</a:t>
            </a:r>
          </a:p>
          <a:p>
            <a:pPr marL="0" indent="0">
              <a:buNone/>
            </a:pPr>
            <a:endParaRPr lang="en-GB" b="1" dirty="0">
              <a:latin typeface="Abadi" panose="020B0604020104020204" pitchFamily="34" charset="0"/>
            </a:endParaRPr>
          </a:p>
          <a:p>
            <a:pPr>
              <a:buFont typeface="Arial" panose="020B0604020202020204" pitchFamily="34" charset="0"/>
              <a:buChar char="•"/>
            </a:pPr>
            <a:r>
              <a:rPr lang="en-GB" b="1" dirty="0">
                <a:latin typeface="Abadi" panose="020B0604020104020204" pitchFamily="34" charset="0"/>
              </a:rPr>
              <a:t>Women's Fashion </a:t>
            </a:r>
          </a:p>
          <a:p>
            <a:pPr marL="0" indent="0">
              <a:buNone/>
            </a:pPr>
            <a:endParaRPr lang="en-GB" b="1" dirty="0">
              <a:latin typeface="Abadi" panose="020B0604020104020204" pitchFamily="34" charset="0"/>
            </a:endParaRPr>
          </a:p>
          <a:p>
            <a:pPr>
              <a:buFont typeface="Arial" panose="020B0604020202020204" pitchFamily="34" charset="0"/>
              <a:buChar char="•"/>
            </a:pPr>
            <a:r>
              <a:rPr lang="en-GB" b="1" dirty="0">
                <a:latin typeface="Abadi" panose="020B0604020104020204" pitchFamily="34" charset="0"/>
              </a:rPr>
              <a:t>Men's Fashion </a:t>
            </a:r>
          </a:p>
        </p:txBody>
      </p:sp>
      <p:pic>
        <p:nvPicPr>
          <p:cNvPr id="4" name="Picture 3">
            <a:extLst>
              <a:ext uri="{FF2B5EF4-FFF2-40B4-BE49-F238E27FC236}">
                <a16:creationId xmlns:a16="http://schemas.microsoft.com/office/drawing/2014/main" id="{0DFC3012-96B2-FBB8-75DD-2E3370848510}"/>
              </a:ext>
            </a:extLst>
          </p:cNvPr>
          <p:cNvPicPr>
            <a:picLocks noChangeAspect="1"/>
          </p:cNvPicPr>
          <p:nvPr/>
        </p:nvPicPr>
        <p:blipFill>
          <a:blip r:embed="rId2"/>
          <a:stretch>
            <a:fillRect/>
          </a:stretch>
        </p:blipFill>
        <p:spPr>
          <a:xfrm>
            <a:off x="8141268" y="3232574"/>
            <a:ext cx="2154688" cy="2926080"/>
          </a:xfrm>
          <a:prstGeom prst="rect">
            <a:avLst/>
          </a:prstGeom>
        </p:spPr>
      </p:pic>
    </p:spTree>
    <p:extLst>
      <p:ext uri="{BB962C8B-B14F-4D97-AF65-F5344CB8AC3E}">
        <p14:creationId xmlns:p14="http://schemas.microsoft.com/office/powerpoint/2010/main" val="3590932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95B3-548B-C457-DDAA-F5869FF0A060}"/>
              </a:ext>
            </a:extLst>
          </p:cNvPr>
          <p:cNvSpPr>
            <a:spLocks noGrp="1"/>
          </p:cNvSpPr>
          <p:nvPr>
            <p:ph type="title"/>
          </p:nvPr>
        </p:nvSpPr>
        <p:spPr>
          <a:xfrm>
            <a:off x="684212" y="685800"/>
            <a:ext cx="8534400" cy="1507067"/>
          </a:xfrm>
        </p:spPr>
        <p:txBody>
          <a:bodyPr>
            <a:normAutofit/>
          </a:bodyPr>
          <a:lstStyle/>
          <a:p>
            <a:r>
              <a:rPr lang="en-GB" sz="3200" b="1" u="sng" dirty="0">
                <a:latin typeface="Abadi" panose="020B0604020104020204" pitchFamily="34" charset="0"/>
              </a:rPr>
              <a:t>How Trade impacted </a:t>
            </a:r>
            <a:r>
              <a:rPr lang="en-GB" sz="3200" b="1" u="sng" dirty="0" err="1">
                <a:latin typeface="Abadi" panose="020B0604020104020204" pitchFamily="34" charset="0"/>
              </a:rPr>
              <a:t>CHina</a:t>
            </a:r>
            <a:endParaRPr lang="en-GB" sz="3200" b="1" u="sng" dirty="0">
              <a:latin typeface="Abadi" panose="020B0604020104020204" pitchFamily="34" charset="0"/>
            </a:endParaRPr>
          </a:p>
        </p:txBody>
      </p:sp>
      <p:sp>
        <p:nvSpPr>
          <p:cNvPr id="3" name="Content Placeholder 2">
            <a:extLst>
              <a:ext uri="{FF2B5EF4-FFF2-40B4-BE49-F238E27FC236}">
                <a16:creationId xmlns:a16="http://schemas.microsoft.com/office/drawing/2014/main" id="{A0574B57-FCD8-91C8-46CF-43378AABB86D}"/>
              </a:ext>
            </a:extLst>
          </p:cNvPr>
          <p:cNvSpPr>
            <a:spLocks noGrp="1"/>
          </p:cNvSpPr>
          <p:nvPr>
            <p:ph idx="1"/>
          </p:nvPr>
        </p:nvSpPr>
        <p:spPr>
          <a:xfrm>
            <a:off x="684212" y="2011680"/>
            <a:ext cx="8534400" cy="3615267"/>
          </a:xfrm>
        </p:spPr>
        <p:txBody>
          <a:bodyPr/>
          <a:lstStyle/>
          <a:p>
            <a:pPr>
              <a:buFont typeface="Arial" panose="020B0604020202020204" pitchFamily="34" charset="0"/>
              <a:buChar char="•"/>
            </a:pPr>
            <a:r>
              <a:rPr lang="en-GB" b="1" dirty="0"/>
              <a:t>Chinese court filled with Roman glass</a:t>
            </a:r>
          </a:p>
          <a:p>
            <a:pPr>
              <a:buFont typeface="Arial" panose="020B0604020202020204" pitchFamily="34" charset="0"/>
              <a:buChar char="•"/>
            </a:pPr>
            <a:endParaRPr lang="en-GB" dirty="0"/>
          </a:p>
          <a:p>
            <a:pPr>
              <a:buFont typeface="Arial" panose="020B0604020202020204" pitchFamily="34" charset="0"/>
              <a:buChar char="•"/>
            </a:pPr>
            <a:r>
              <a:rPr lang="en-GB" b="1" dirty="0"/>
              <a:t>Roman glass synonymous with wealth </a:t>
            </a:r>
          </a:p>
          <a:p>
            <a:pPr>
              <a:buFont typeface="Arial" panose="020B0604020202020204" pitchFamily="34" charset="0"/>
              <a:buChar char="•"/>
            </a:pPr>
            <a:endParaRPr lang="en-GB" dirty="0"/>
          </a:p>
          <a:p>
            <a:pPr>
              <a:buFont typeface="Arial" panose="020B0604020202020204" pitchFamily="34" charset="0"/>
              <a:buChar char="•"/>
            </a:pPr>
            <a:r>
              <a:rPr lang="en-GB" b="1" dirty="0"/>
              <a:t>‘The Treasure Country’ </a:t>
            </a:r>
          </a:p>
          <a:p>
            <a:pPr>
              <a:buFont typeface="Arial" panose="020B0604020202020204" pitchFamily="34" charset="0"/>
              <a:buChar char="•"/>
            </a:pPr>
            <a:endParaRPr lang="en-GB" dirty="0"/>
          </a:p>
          <a:p>
            <a:pPr>
              <a:buFont typeface="Arial" panose="020B0604020202020204" pitchFamily="34" charset="0"/>
              <a:buChar char="•"/>
            </a:pPr>
            <a:r>
              <a:rPr lang="en-GB" b="1" dirty="0"/>
              <a:t>97 AD attempted contact</a:t>
            </a:r>
          </a:p>
        </p:txBody>
      </p:sp>
      <p:pic>
        <p:nvPicPr>
          <p:cNvPr id="4" name="Picture 3">
            <a:extLst>
              <a:ext uri="{FF2B5EF4-FFF2-40B4-BE49-F238E27FC236}">
                <a16:creationId xmlns:a16="http://schemas.microsoft.com/office/drawing/2014/main" id="{681B1141-5969-F894-2946-FE6C3EB76BFC}"/>
              </a:ext>
            </a:extLst>
          </p:cNvPr>
          <p:cNvPicPr>
            <a:picLocks noChangeAspect="1"/>
          </p:cNvPicPr>
          <p:nvPr/>
        </p:nvPicPr>
        <p:blipFill>
          <a:blip r:embed="rId2"/>
          <a:stretch>
            <a:fillRect/>
          </a:stretch>
        </p:blipFill>
        <p:spPr>
          <a:xfrm>
            <a:off x="8449193" y="3039534"/>
            <a:ext cx="2267522" cy="3251200"/>
          </a:xfrm>
          <a:prstGeom prst="rect">
            <a:avLst/>
          </a:prstGeom>
        </p:spPr>
      </p:pic>
    </p:spTree>
    <p:extLst>
      <p:ext uri="{BB962C8B-B14F-4D97-AF65-F5344CB8AC3E}">
        <p14:creationId xmlns:p14="http://schemas.microsoft.com/office/powerpoint/2010/main" val="1041447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AA92C-8BE8-7826-7005-D424E7E9A3BE}"/>
              </a:ext>
            </a:extLst>
          </p:cNvPr>
          <p:cNvSpPr>
            <a:spLocks noGrp="1"/>
          </p:cNvSpPr>
          <p:nvPr>
            <p:ph type="title"/>
          </p:nvPr>
        </p:nvSpPr>
        <p:spPr>
          <a:xfrm>
            <a:off x="684212" y="767080"/>
            <a:ext cx="8534400" cy="1507067"/>
          </a:xfrm>
        </p:spPr>
        <p:txBody>
          <a:bodyPr>
            <a:normAutofit/>
          </a:bodyPr>
          <a:lstStyle/>
          <a:p>
            <a:r>
              <a:rPr lang="en-GB" sz="3200" b="1" u="sng" dirty="0">
                <a:latin typeface="Abadi" panose="020B0604020104020204" pitchFamily="34" charset="0"/>
              </a:rPr>
              <a:t>How was the world in-between China And </a:t>
            </a:r>
            <a:r>
              <a:rPr lang="en-GB" sz="3200" b="1" u="sng" dirty="0" err="1">
                <a:latin typeface="Abadi" panose="020B0604020104020204" pitchFamily="34" charset="0"/>
              </a:rPr>
              <a:t>rome</a:t>
            </a:r>
            <a:r>
              <a:rPr lang="en-GB" sz="3200" b="1" u="sng" dirty="0">
                <a:latin typeface="Abadi" panose="020B0604020104020204" pitchFamily="34" charset="0"/>
              </a:rPr>
              <a:t> impacted? </a:t>
            </a:r>
          </a:p>
        </p:txBody>
      </p:sp>
      <p:pic>
        <p:nvPicPr>
          <p:cNvPr id="4" name="Content Placeholder 3">
            <a:extLst>
              <a:ext uri="{FF2B5EF4-FFF2-40B4-BE49-F238E27FC236}">
                <a16:creationId xmlns:a16="http://schemas.microsoft.com/office/drawing/2014/main" id="{F067C298-EC0F-CB84-CB22-6B17A1D1FB41}"/>
              </a:ext>
            </a:extLst>
          </p:cNvPr>
          <p:cNvPicPr>
            <a:picLocks noGrp="1" noChangeAspect="1"/>
          </p:cNvPicPr>
          <p:nvPr>
            <p:ph idx="1"/>
          </p:nvPr>
        </p:nvPicPr>
        <p:blipFill>
          <a:blip r:embed="rId2"/>
          <a:stretch>
            <a:fillRect/>
          </a:stretch>
        </p:blipFill>
        <p:spPr>
          <a:xfrm>
            <a:off x="5778728" y="2474595"/>
            <a:ext cx="5125264" cy="3616325"/>
          </a:xfrm>
          <a:prstGeom prst="rect">
            <a:avLst/>
          </a:prstGeom>
        </p:spPr>
      </p:pic>
      <p:sp>
        <p:nvSpPr>
          <p:cNvPr id="5" name="TextBox 4">
            <a:extLst>
              <a:ext uri="{FF2B5EF4-FFF2-40B4-BE49-F238E27FC236}">
                <a16:creationId xmlns:a16="http://schemas.microsoft.com/office/drawing/2014/main" id="{85D7B403-56EA-0E4F-0A2C-C3EB1800B31A}"/>
              </a:ext>
            </a:extLst>
          </p:cNvPr>
          <p:cNvSpPr txBox="1"/>
          <p:nvPr/>
        </p:nvSpPr>
        <p:spPr>
          <a:xfrm>
            <a:off x="684212" y="2576195"/>
            <a:ext cx="4785360" cy="2308324"/>
          </a:xfrm>
          <a:prstGeom prst="rect">
            <a:avLst/>
          </a:prstGeom>
          <a:noFill/>
        </p:spPr>
        <p:txBody>
          <a:bodyPr wrap="square" rtlCol="0">
            <a:spAutoFit/>
          </a:bodyPr>
          <a:lstStyle/>
          <a:p>
            <a:pPr marL="285750" indent="-285750">
              <a:buFont typeface="Arial" panose="020B0604020202020204" pitchFamily="34" charset="0"/>
              <a:buChar char="•"/>
            </a:pPr>
            <a:r>
              <a:rPr lang="en-GB" b="1" dirty="0"/>
              <a:t>Fear of power of two powers potentially working together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More customers for merchants as China not autarkic </a:t>
            </a:r>
          </a:p>
          <a:p>
            <a:endParaRPr lang="en-GB" dirty="0"/>
          </a:p>
          <a:p>
            <a:pPr marL="285750" indent="-285750">
              <a:buFont typeface="Arial" panose="020B0604020202020204" pitchFamily="34" charset="0"/>
              <a:buChar char="•"/>
            </a:pPr>
            <a:r>
              <a:rPr lang="en-GB" b="1" dirty="0"/>
              <a:t>Increased activity </a:t>
            </a:r>
          </a:p>
          <a:p>
            <a:endParaRPr lang="en-GB" dirty="0"/>
          </a:p>
        </p:txBody>
      </p:sp>
    </p:spTree>
    <p:extLst>
      <p:ext uri="{BB962C8B-B14F-4D97-AF65-F5344CB8AC3E}">
        <p14:creationId xmlns:p14="http://schemas.microsoft.com/office/powerpoint/2010/main" val="778528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3D351-5CC2-6A2A-E95E-96E96F06C3A9}"/>
              </a:ext>
            </a:extLst>
          </p:cNvPr>
          <p:cNvSpPr>
            <a:spLocks noGrp="1"/>
          </p:cNvSpPr>
          <p:nvPr>
            <p:ph type="title"/>
          </p:nvPr>
        </p:nvSpPr>
        <p:spPr>
          <a:xfrm>
            <a:off x="694372" y="853440"/>
            <a:ext cx="8534400" cy="1507067"/>
          </a:xfrm>
        </p:spPr>
        <p:txBody>
          <a:bodyPr>
            <a:normAutofit/>
          </a:bodyPr>
          <a:lstStyle/>
          <a:p>
            <a:r>
              <a:rPr lang="en-GB" sz="3200" b="1" u="sng" dirty="0">
                <a:latin typeface="Abadi" panose="020B0604020104020204" pitchFamily="34" charset="0"/>
              </a:rPr>
              <a:t>Bibliography</a:t>
            </a:r>
          </a:p>
        </p:txBody>
      </p:sp>
      <p:sp>
        <p:nvSpPr>
          <p:cNvPr id="3" name="Content Placeholder 2">
            <a:extLst>
              <a:ext uri="{FF2B5EF4-FFF2-40B4-BE49-F238E27FC236}">
                <a16:creationId xmlns:a16="http://schemas.microsoft.com/office/drawing/2014/main" id="{17ACA689-3A49-8D49-89F9-7AC217A9894B}"/>
              </a:ext>
            </a:extLst>
          </p:cNvPr>
          <p:cNvSpPr>
            <a:spLocks noGrp="1"/>
          </p:cNvSpPr>
          <p:nvPr>
            <p:ph idx="1"/>
          </p:nvPr>
        </p:nvSpPr>
        <p:spPr>
          <a:xfrm>
            <a:off x="484346" y="853440"/>
            <a:ext cx="11589068" cy="5422900"/>
          </a:xfrm>
        </p:spPr>
        <p:txBody>
          <a:bodyPr>
            <a:normAutofit/>
          </a:bodyPr>
          <a:lstStyle/>
          <a:p>
            <a:pPr>
              <a:buFont typeface="Arial" panose="020B0604020202020204" pitchFamily="34" charset="0"/>
              <a:buChar char="•"/>
            </a:pPr>
            <a:r>
              <a:rPr lang="en-GB" sz="1000" dirty="0"/>
              <a:t>Kiu, Ian, </a:t>
            </a:r>
            <a:r>
              <a:rPr lang="en-GB" sz="1000" i="1" dirty="0"/>
              <a:t>Tang Dynasty circa 700 AD</a:t>
            </a:r>
            <a:r>
              <a:rPr lang="en-GB" sz="1000" dirty="0"/>
              <a:t>. 2007. Photograph. USA, Wikimedia Commons. </a:t>
            </a:r>
          </a:p>
          <a:p>
            <a:pPr>
              <a:buFont typeface="Arial" panose="020B0604020202020204" pitchFamily="34" charset="0"/>
              <a:buChar char="•"/>
            </a:pPr>
            <a:r>
              <a:rPr lang="en-GB" sz="1000" dirty="0"/>
              <a:t>Library of Congress, </a:t>
            </a:r>
            <a:r>
              <a:rPr lang="en-GB" sz="1000" i="1" dirty="0"/>
              <a:t>Yu Ying-shih</a:t>
            </a:r>
            <a:r>
              <a:rPr lang="en-GB" sz="1000" dirty="0"/>
              <a:t>. 2006. Photograph. USA, Wikimedia Commons. </a:t>
            </a:r>
          </a:p>
          <a:p>
            <a:pPr>
              <a:buFont typeface="Arial" panose="020B0604020202020204" pitchFamily="34" charset="0"/>
              <a:buChar char="•"/>
            </a:pPr>
            <a:r>
              <a:rPr lang="en-GB" sz="1000" dirty="0"/>
              <a:t>Pen and Sword Books, </a:t>
            </a:r>
            <a:r>
              <a:rPr lang="en-GB" sz="1000" i="1" dirty="0"/>
              <a:t>Dr Raoul McLaughlin</a:t>
            </a:r>
            <a:r>
              <a:rPr lang="en-GB" sz="1000" dirty="0"/>
              <a:t> &lt; </a:t>
            </a:r>
            <a:r>
              <a:rPr lang="en-GB" sz="1000" dirty="0">
                <a:hlinkClick r:id="rId2"/>
              </a:rPr>
              <a:t>https://www.pen-and-sword.co.uk/Dr-Raoul-McLaughlin/a/2340</a:t>
            </a:r>
            <a:r>
              <a:rPr lang="en-GB" sz="1000" dirty="0"/>
              <a:t> &gt; [accessed 31/01/2024]. </a:t>
            </a:r>
          </a:p>
          <a:p>
            <a:pPr>
              <a:buFont typeface="Arial" panose="020B0604020202020204" pitchFamily="34" charset="0"/>
              <a:buChar char="•"/>
            </a:pPr>
            <a:r>
              <a:rPr lang="en-GB" sz="1000" dirty="0"/>
              <a:t>Raoul McLaughlin, </a:t>
            </a:r>
            <a:r>
              <a:rPr lang="en-GB" sz="1000" i="1" dirty="0"/>
              <a:t>The Roman Empire and the Silk Routes: The Ancient World Economy and the Empires of Parthia, Central Asia and Han China’ </a:t>
            </a:r>
            <a:r>
              <a:rPr lang="en-GB" sz="1000" dirty="0"/>
              <a:t>(UK: Pen &amp; Sword History, 2016). </a:t>
            </a:r>
          </a:p>
          <a:p>
            <a:pPr>
              <a:buFont typeface="Arial" panose="020B0604020202020204" pitchFamily="34" charset="0"/>
              <a:buChar char="•"/>
            </a:pPr>
            <a:r>
              <a:rPr lang="en-GB" sz="1000" dirty="0"/>
              <a:t>Retrato de </a:t>
            </a:r>
            <a:r>
              <a:rPr lang="en-GB" sz="1000" i="1" dirty="0"/>
              <a:t>Julio César</a:t>
            </a:r>
            <a:r>
              <a:rPr lang="en-GB" sz="1000" dirty="0"/>
              <a:t>, Julius Caesar. 1988. Photograph. Italy, Wikimedia Commons. </a:t>
            </a:r>
          </a:p>
          <a:p>
            <a:pPr>
              <a:buFont typeface="Arial" panose="020B0604020202020204" pitchFamily="34" charset="0"/>
              <a:buChar char="•"/>
            </a:pPr>
            <a:r>
              <a:rPr lang="en-GB" sz="1000" dirty="0"/>
              <a:t>Tsiagalakis, George, </a:t>
            </a:r>
            <a:r>
              <a:rPr lang="en-GB" sz="1000" i="1" dirty="0" err="1"/>
              <a:t>Periplous</a:t>
            </a:r>
            <a:r>
              <a:rPr lang="en-GB" sz="1000" i="1" dirty="0"/>
              <a:t> of the </a:t>
            </a:r>
            <a:r>
              <a:rPr lang="en-GB" sz="1000" i="1" dirty="0" err="1"/>
              <a:t>Erythraean</a:t>
            </a:r>
            <a:r>
              <a:rPr lang="en-GB" sz="1000" i="1" dirty="0"/>
              <a:t> Sea</a:t>
            </a:r>
            <a:r>
              <a:rPr lang="en-GB" sz="1000" dirty="0"/>
              <a:t>. 2014. Photograph. Greece, Wikimedia Commons. </a:t>
            </a:r>
          </a:p>
          <a:p>
            <a:pPr>
              <a:buFont typeface="Arial" panose="020B0604020202020204" pitchFamily="34" charset="0"/>
              <a:buChar char="•"/>
            </a:pPr>
            <a:r>
              <a:rPr lang="en-GB" sz="1000" dirty="0"/>
              <a:t>Ying-shih Yu, </a:t>
            </a:r>
            <a:r>
              <a:rPr lang="en-GB" sz="1000" i="1" dirty="0"/>
              <a:t>Trade and Expansion in Han China: A Study in the Structure of Sino-Barbarian Economic Relations</a:t>
            </a:r>
            <a:r>
              <a:rPr lang="en-GB" sz="1000" dirty="0"/>
              <a:t> (USA: University of California Press, 1967). </a:t>
            </a:r>
          </a:p>
          <a:p>
            <a:pPr>
              <a:buFont typeface="Arial" panose="020B0604020202020204" pitchFamily="34" charset="0"/>
              <a:buChar char="•"/>
            </a:pPr>
            <a:r>
              <a:rPr lang="en-GB" sz="1000" dirty="0"/>
              <a:t>Vassil, </a:t>
            </a:r>
            <a:r>
              <a:rPr lang="en-GB" sz="1000" i="1" dirty="0" err="1"/>
              <a:t>Gladiateur</a:t>
            </a:r>
            <a:r>
              <a:rPr lang="en-GB" sz="1000" i="1" dirty="0"/>
              <a:t> </a:t>
            </a:r>
            <a:r>
              <a:rPr lang="en-GB" sz="1000" i="1" dirty="0" err="1"/>
              <a:t>Begram</a:t>
            </a:r>
            <a:r>
              <a:rPr lang="en-GB" sz="1000" i="1" dirty="0"/>
              <a:t> </a:t>
            </a:r>
            <a:r>
              <a:rPr lang="en-GB" sz="1000" i="1" dirty="0" err="1"/>
              <a:t>Guimet</a:t>
            </a:r>
            <a:r>
              <a:rPr lang="en-GB" sz="1000" dirty="0"/>
              <a:t>. 2007. Photograph. France, Wikimedia Commons. </a:t>
            </a:r>
          </a:p>
        </p:txBody>
      </p:sp>
    </p:spTree>
    <p:extLst>
      <p:ext uri="{BB962C8B-B14F-4D97-AF65-F5344CB8AC3E}">
        <p14:creationId xmlns:p14="http://schemas.microsoft.com/office/powerpoint/2010/main" val="289265597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docProps/app.xml><?xml version="1.0" encoding="utf-8"?>
<Properties xmlns="http://schemas.openxmlformats.org/officeDocument/2006/extended-properties" xmlns:vt="http://schemas.openxmlformats.org/officeDocument/2006/docPropsVTypes">
  <Template>Slice</Template>
  <TotalTime>85</TotalTime>
  <Words>373</Words>
  <Application>Microsoft Office PowerPoint</Application>
  <PresentationFormat>Widescreen</PresentationFormat>
  <Paragraphs>47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Abadi</vt:lpstr>
      <vt:lpstr>Arial</vt:lpstr>
      <vt:lpstr>Century Gothic</vt:lpstr>
      <vt:lpstr>Wingdings 3</vt:lpstr>
      <vt:lpstr>Slice</vt:lpstr>
      <vt:lpstr>How Did the han Dynasty impact global trade?</vt:lpstr>
      <vt:lpstr>How Trade relations between China and the west were established</vt:lpstr>
      <vt:lpstr>How trade impacted ROme</vt:lpstr>
      <vt:lpstr>How Trade impacted CHina</vt:lpstr>
      <vt:lpstr>How was the world in-between China And rome impacted?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Did the han empire impact global trade?</dc:title>
  <dc:creator>Alin Maties</dc:creator>
  <cp:lastModifiedBy>Alin Maties</cp:lastModifiedBy>
  <cp:revision>1</cp:revision>
  <dcterms:created xsi:type="dcterms:W3CDTF">2024-02-04T17:45:06Z</dcterms:created>
  <dcterms:modified xsi:type="dcterms:W3CDTF">2024-02-04T19:19:50Z</dcterms:modified>
</cp:coreProperties>
</file>