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embeddedFontLst>
    <p:embeddedFont>
      <p:font typeface="Happy Monkey" panose="020B0604020202020204" charset="0"/>
      <p:regular r:id="rId5"/>
    </p:embeddedFont>
    <p:embeddedFont>
      <p:font typeface="SassoonPrimaryInfant" pitchFamily="2" charset="0"/>
      <p:regular r:id="rId6"/>
      <p:bold r:id="rId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F31A6D02-5EEF-4DD6-88DC-94A297615D18}">
  <a:tblStyle styleId="{F31A6D02-5EEF-4DD6-88DC-94A297615D1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9395" autoAdjust="0"/>
  </p:normalViewPr>
  <p:slideViewPr>
    <p:cSldViewPr snapToGrid="0">
      <p:cViewPr>
        <p:scale>
          <a:sx n="100" d="100"/>
          <a:sy n="100" d="100"/>
        </p:scale>
        <p:origin x="-330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ableStyles" Target="tableStyles.xml"/><Relationship Id="rId5" Type="http://schemas.openxmlformats.org/officeDocument/2006/relationships/font" Target="fonts/font1.fntdata"/><Relationship Id="rId10" Type="http://schemas.openxmlformats.org/officeDocument/2006/relationships/theme" Target="theme/theme1.xml"/><Relationship Id="rId4" Type="http://schemas.openxmlformats.org/officeDocument/2006/relationships/notesMaster" Target="notesMasters/notes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309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7463587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7c637ef4a7_0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7c637ef4a7_0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7c637ef4a7_0_2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7c637ef4a7_0_2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992767"/>
            <a:ext cx="8520600" cy="2736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3778833"/>
            <a:ext cx="8520600" cy="105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852800"/>
            <a:ext cx="2808000" cy="423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600200"/>
            <a:ext cx="6367800" cy="545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67"/>
            <a:ext cx="4572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644233"/>
            <a:ext cx="40452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3737433"/>
            <a:ext cx="4045200" cy="164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965433"/>
            <a:ext cx="3837000" cy="492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5640767"/>
            <a:ext cx="5998800" cy="80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474833"/>
            <a:ext cx="8520600" cy="261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4202967"/>
            <a:ext cx="8520600" cy="173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6217622"/>
            <a:ext cx="548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a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8321033" y="4679703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8251301" y="3187120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Google Shape;54;p13"/>
          <p:cNvPicPr preferRelativeResize="0"/>
          <p:nvPr/>
        </p:nvPicPr>
        <p:blipFill rotWithShape="1">
          <a:blip r:embed="rId4">
            <a:alphaModFix/>
          </a:blip>
          <a:srcRect l="65472" t="25238" r="32010" b="69803"/>
          <a:stretch/>
        </p:blipFill>
        <p:spPr>
          <a:xfrm>
            <a:off x="6732600" y="357670"/>
            <a:ext cx="682625" cy="754758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/>
        </p:nvSpPr>
        <p:spPr>
          <a:xfrm>
            <a:off x="2200275" y="376585"/>
            <a:ext cx="4459470" cy="8862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a" sz="1300" b="1" u="sng" dirty="0" smtClean="0">
                <a:solidFill>
                  <a:schemeClr val="dk1"/>
                </a:solidFill>
                <a:latin typeface="SassoonPrimaryInfant" pitchFamily="2" charset="0"/>
                <a:ea typeface="Happy Monkey"/>
                <a:cs typeface="Happy Monkey"/>
                <a:sym typeface="Happy Monkey"/>
              </a:rPr>
              <a:t>Syniadau Cyswllt Cartref - </a:t>
            </a:r>
            <a:r>
              <a:rPr lang="da" sz="1300" b="1" u="sng" dirty="0">
                <a:solidFill>
                  <a:schemeClr val="dk1"/>
                </a:solidFill>
                <a:latin typeface="SassoonPrimaryInfant" pitchFamily="2" charset="0"/>
                <a:ea typeface="Happy Monkey"/>
                <a:cs typeface="Happy Monkey"/>
                <a:sym typeface="Happy Monkey"/>
              </a:rPr>
              <a:t>Tymor </a:t>
            </a:r>
            <a:r>
              <a:rPr lang="da" sz="1300" b="1" u="sng" dirty="0" smtClean="0">
                <a:solidFill>
                  <a:schemeClr val="dk1"/>
                </a:solidFill>
                <a:latin typeface="SassoonPrimaryInfant" pitchFamily="2" charset="0"/>
                <a:ea typeface="Happy Monkey"/>
                <a:cs typeface="Happy Monkey"/>
                <a:sym typeface="Happy Monkey"/>
              </a:rPr>
              <a:t>yr Haf </a:t>
            </a:r>
            <a:r>
              <a:rPr lang="da" sz="1300" b="1" u="sng" dirty="0">
                <a:solidFill>
                  <a:schemeClr val="dk1"/>
                </a:solidFill>
                <a:latin typeface="SassoonPrimaryInfant" pitchFamily="2" charset="0"/>
                <a:ea typeface="Happy Monkey"/>
                <a:cs typeface="Happy Monkey"/>
                <a:sym typeface="Happy Monkey"/>
              </a:rPr>
              <a:t>2020</a:t>
            </a:r>
            <a:endParaRPr sz="1300" b="1" u="sng" dirty="0">
              <a:solidFill>
                <a:schemeClr val="dk1"/>
              </a:solidFill>
              <a:latin typeface="SassoonPrimaryInfant" pitchFamily="2" charset="0"/>
              <a:ea typeface="Happy Monkey"/>
              <a:cs typeface="Happy Monkey"/>
              <a:sym typeface="Happy Monkey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a" sz="1300" b="1" u="sng" dirty="0" smtClean="0">
                <a:solidFill>
                  <a:schemeClr val="dk1"/>
                </a:solidFill>
                <a:latin typeface="SassoonPrimaryInfant" pitchFamily="2" charset="0"/>
                <a:ea typeface="Happy Monkey"/>
                <a:cs typeface="Happy Monkey"/>
                <a:sym typeface="Happy Monkey"/>
              </a:rPr>
              <a:t>Dosbarth Cnocell y Coed</a:t>
            </a:r>
            <a:endParaRPr lang="da" sz="1300" b="1" u="sng" dirty="0" smtClean="0">
              <a:solidFill>
                <a:schemeClr val="dk1"/>
              </a:solidFill>
              <a:latin typeface="SassoonPrimaryInfant" pitchFamily="2" charset="0"/>
              <a:ea typeface="Happy Monkey"/>
              <a:cs typeface="Happy Monkey"/>
              <a:sym typeface="Happy Monkey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a" sz="1300" b="1" u="sng" dirty="0" smtClean="0">
                <a:solidFill>
                  <a:schemeClr val="dk1"/>
                </a:solidFill>
                <a:latin typeface="SassoonPrimaryInfant" pitchFamily="2" charset="0"/>
                <a:sym typeface="Happy Monkey"/>
              </a:rPr>
              <a:t>Wythnos 22/06/20 ac Wythnos  29/06/20</a:t>
            </a:r>
            <a:endParaRPr sz="1300" dirty="0">
              <a:latin typeface="SassoonPrimaryInfant" pitchFamily="2" charset="0"/>
            </a:endParaRPr>
          </a:p>
        </p:txBody>
      </p:sp>
      <p:graphicFrame>
        <p:nvGraphicFramePr>
          <p:cNvPr id="56" name="Google Shape;56;p13"/>
          <p:cNvGraphicFramePr/>
          <p:nvPr>
            <p:extLst>
              <p:ext uri="{D42A27DB-BD31-4B8C-83A1-F6EECF244321}">
                <p14:modId xmlns:p14="http://schemas.microsoft.com/office/powerpoint/2010/main" val="3928409163"/>
              </p:ext>
            </p:extLst>
          </p:nvPr>
        </p:nvGraphicFramePr>
        <p:xfrm>
          <a:off x="410587" y="1878247"/>
          <a:ext cx="8306693" cy="4602360"/>
        </p:xfrm>
        <a:graphic>
          <a:graphicData uri="http://schemas.openxmlformats.org/drawingml/2006/table">
            <a:tbl>
              <a:tblPr>
                <a:noFill/>
                <a:tableStyleId>{F31A6D02-5EEF-4DD6-88DC-94A297615D18}</a:tableStyleId>
              </a:tblPr>
              <a:tblGrid>
                <a:gridCol w="250167"/>
                <a:gridCol w="2562308"/>
                <a:gridCol w="2887133"/>
                <a:gridCol w="2607085"/>
              </a:tblGrid>
              <a:tr h="362144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b="1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Llythrennedd / Literacy</a:t>
                      </a:r>
                      <a:endParaRPr sz="1200" b="1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b="1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Rhifedd / Numeracy</a:t>
                      </a:r>
                      <a:endParaRPr sz="1200" b="1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b="1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Thema / Theme</a:t>
                      </a:r>
                      <a:endParaRPr sz="1200" b="1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</a:tr>
              <a:tr h="111380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1</a:t>
                      </a:r>
                      <a:endParaRPr sz="1200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Darllenwch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thrafodwch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“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Syrpréis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”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gydag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oedolyn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Allwch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greu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map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mwyn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dangos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prif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ddigwyddiadau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drefn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gywir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Tynnwch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luniau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ac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ysgrifennwch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eiriau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syml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gynrychioli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pob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digwyddiad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Bydd taflen waith ar y wefan i’ch helpu.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Rhannwch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ffrwythau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gwahanol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sydd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gennych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t</a:t>
                      </a:r>
                      <a:r>
                        <a:rPr lang="cy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ŷ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mewn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ffracsiynau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gyda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chymorth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oedolyn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Allwch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dorri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eich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ffrwythau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mewn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haneri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Allwch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dorri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eich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ffrwythau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mewn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chwarteri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Beth am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ddefnyddio’r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ffracsiynau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ffrwythau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               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greu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salad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ffrwythau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blasus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da" sz="800" baseline="0" dirty="0" smtClean="0">
                          <a:solidFill>
                            <a:schemeClr val="tx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Ewch ati i greu darn o waith celf Affricanaidd e.e.  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</a:t>
                      </a:r>
                      <a:r>
                        <a:rPr lang="da" sz="800" baseline="0" dirty="0" smtClean="0">
                          <a:solidFill>
                            <a:schemeClr val="tx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wgwd, tirlun saffari, basged ffrwythau Handa.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da" sz="800" baseline="0" dirty="0" smtClean="0">
                        <a:solidFill>
                          <a:schemeClr val="tx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da" sz="800" baseline="0" dirty="0" smtClean="0">
                        <a:solidFill>
                          <a:schemeClr val="tx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da" sz="800" baseline="0" dirty="0" smtClean="0">
                        <a:solidFill>
                          <a:schemeClr val="tx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da" sz="800" baseline="0" dirty="0" smtClean="0">
                          <a:solidFill>
                            <a:schemeClr val="tx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Bydd syniadau i’ch helpu a’ch ysbrydoli  yn cael eu rhannu ar  Class Dojo.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139323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2</a:t>
                      </a:r>
                      <a:endParaRPr sz="1200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Darllenwch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thrafodwch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“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Syrpréis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”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gydag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oedolyn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Rhowch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anifeiliaid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a’r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ffrwythau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nhrefn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Wyddor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Gymraeg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Beth am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lenwi’r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bylchau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Wyddor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drwy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feddwl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am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anifeiliaid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a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ffrwythau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eraill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Bydd taflen waith ar y wefan i’ch helpu.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 y stori, mae Handa yn cerdded  i bentref ei ffrind.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endParaRPr lang="da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Amcangyfrifwch sawl cam  fydd angen i chi gymryd i gerdded o un lle i’r llall yn eich t</a:t>
                      </a:r>
                      <a:r>
                        <a:rPr lang="cy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ŷ </a:t>
                      </a: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chi.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endParaRPr lang="da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Yna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,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cerddwch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o un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lle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i’r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llall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chyfrwch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bob cam </a:t>
                      </a: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 weld a oedd eich amcangyfrif yn  synhwyrol.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endParaRPr lang="da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  <a:tabLst/>
                        <a:defRPr/>
                      </a:pP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Bydd taflen waith ar y wefan i’ch helpu.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Sut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mae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eich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pentref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wahanol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i’r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pentref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Llenwch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dabl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gan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dynnu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labeli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lluniau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ddangos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gwahaniaeth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e.g.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anifeiliaid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,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adeiladau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,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trafnidiaeth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="1" baseline="0" dirty="0" smtClean="0">
                          <a:solidFill>
                            <a:srgbClr val="FF0000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Her: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Ysgrifennwch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dwy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frawddeg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am bob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pentref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Bydd taflen waith ar y wefan i’ch helpu.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1088432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3</a:t>
                      </a:r>
                      <a:endParaRPr sz="1200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Darllenwch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thrafodwch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“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Syrpréis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”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gydag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oedolyn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Defnyddiwch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lyfrau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neu’r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we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mwyn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casglu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ffeithiau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am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anifeiliaid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sy’n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ymddangos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="1" baseline="0" dirty="0" smtClean="0">
                          <a:solidFill>
                            <a:srgbClr val="FF0000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Her: 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Beth am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greu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carden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“Top Trumps”            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gyfer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pob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anifail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gan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ddefnyddio‘r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    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ffeithiau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rydych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wedi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casglu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  <a:endParaRPr lang="en-GB" sz="800" baseline="0" dirty="0" smtClean="0">
                        <a:solidFill>
                          <a:schemeClr val="tx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Ymchwiliwch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daldra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anifeiliaid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sydd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Cofnodwch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taldra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o’r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talaf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i’r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byrraf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,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gofynnwch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oedolyn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I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helpu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I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fesur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taldra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eich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hunain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  <a:b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</a:b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/>
                      </a:r>
                      <a:b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</a:b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Pa rai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o’r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anifeilaid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ydych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chi’n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dalach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na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  <a:b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</a:b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Pa rai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o’r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anifeiliaid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ydych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chi’n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fyrrach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na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  <a:endParaRPr lang="en-GB" sz="800" baseline="0" dirty="0" smtClean="0">
                        <a:solidFill>
                          <a:schemeClr val="tx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stori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,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mae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trefnu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yrpréis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i’w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ffrind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. 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Allwch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ynllunio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yrpréis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arbennig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gyfer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ffrind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neu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aelod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o’ch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teulu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-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Pwy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ydych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eisiau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cynllunio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yrpréis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eu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cyfer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-Pam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ydych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chi am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gynllunio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yrpréis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iddyn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nhw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-Beth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fydd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 </a:t>
                      </a:r>
                      <a:r>
                        <a:rPr lang="en-GB" sz="800" baseline="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yrpréis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? </a:t>
                      </a:r>
                      <a:endParaRPr lang="en-GB" sz="80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</a:tbl>
          </a:graphicData>
        </a:graphic>
      </p:graphicFrame>
      <p:sp>
        <p:nvSpPr>
          <p:cNvPr id="58" name="Google Shape;58;p13"/>
          <p:cNvSpPr txBox="1"/>
          <p:nvPr/>
        </p:nvSpPr>
        <p:spPr>
          <a:xfrm>
            <a:off x="410587" y="1008920"/>
            <a:ext cx="8516473" cy="10528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Y tymor hwn ein thema yw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“Y Byd Hud” </a:t>
            </a:r>
            <a:r>
              <a:rPr lang="da" sz="900" b="1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.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Hoffwn gychwyn gwaith ar y thema hon drwy seilio’r gweithgareddau ar y stori “Syrpr</a:t>
            </a:r>
            <a:r>
              <a:rPr lang="en-GB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é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is Handa”.     Mae’r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stori ar gael i chi ar dudalen Dosbarth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Cnocell y Coed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ar wefan yr ysgol.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Isod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ceir tabl ble y gallwch chi ddewis tasgau i’w cwblhau mewn unrhyw drefn ag y dymunwch.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Hoffwn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i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chi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gwblhau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pob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tasg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dros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y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pythefnos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nesaf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.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Cofiwch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ddanfon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tystiolaeth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o’ch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gwaith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caled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i’ch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athrawes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>
                <a:solidFill>
                  <a:schemeClr val="tx1"/>
                </a:solidFill>
                <a:latin typeface="Happy Monkey" charset="0"/>
                <a:sym typeface="Happy Monkey" charset="0"/>
              </a:rPr>
              <a:t>dosbarth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err="1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drwy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Class 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Dojo </a:t>
            </a:r>
            <a:r>
              <a:rPr lang="en-GB" altLang="en-US" sz="900" dirty="0" err="1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neu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e-</a:t>
            </a:r>
            <a:r>
              <a:rPr lang="en-GB" altLang="en-US" sz="900" dirty="0" err="1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bostiwch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b="1" dirty="0" err="1" smtClean="0">
                <a:solidFill>
                  <a:srgbClr val="0070C0"/>
                </a:solidFill>
                <a:latin typeface="Happy Monkey" charset="0"/>
                <a:sym typeface="Happy Monkey" charset="0"/>
              </a:rPr>
              <a:t>s.evans@rhyd-y-grug.cymru</a:t>
            </a:r>
            <a:r>
              <a:rPr lang="en-GB" altLang="en-US" sz="900" b="1" dirty="0">
                <a:solidFill>
                  <a:srgbClr val="0070C0"/>
                </a:solidFill>
                <a:latin typeface="Happy Monkey" charset="0"/>
                <a:sym typeface="Happy Monkey" charset="0"/>
              </a:rPr>
              <a:t>.</a:t>
            </a:r>
            <a:r>
              <a:rPr lang="en-GB" altLang="en-US" sz="900" b="1" dirty="0" smtClean="0">
                <a:solidFill>
                  <a:srgbClr val="0070C0"/>
                </a:solidFill>
                <a:latin typeface="Happy Monkey" charset="0"/>
                <a:sym typeface="Happy Monkey" charset="0"/>
              </a:rPr>
              <a:t> </a:t>
            </a:r>
            <a:r>
              <a:rPr lang="en-US" altLang="en-US" sz="900" dirty="0" err="1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Mwynhewch</a:t>
            </a:r>
            <a:r>
              <a:rPr lang="en-US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!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solidFill>
                <a:srgbClr val="FF0000"/>
              </a:solidFill>
              <a:latin typeface="Happy Monkey"/>
              <a:ea typeface="Happy Monkey"/>
              <a:cs typeface="Happy Monkey"/>
              <a:sym typeface="Happy Monkey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solidFill>
                <a:srgbClr val="FF0000"/>
              </a:solidFill>
              <a:latin typeface="Happy Monkey"/>
              <a:ea typeface="Happy Monkey"/>
              <a:cs typeface="Happy Monkey"/>
              <a:sym typeface="Happy Monkey"/>
            </a:endParaRPr>
          </a:p>
        </p:txBody>
      </p:sp>
      <p:pic>
        <p:nvPicPr>
          <p:cNvPr id="16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2831248" y="3157878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2805608" y="4649223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2805788" y="6051547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5690385" y="4649223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5692322" y="6049966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5690385" y="3150258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8313413" y="6056213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71;p13"/>
          <p:cNvPicPr preferRelativeResize="0"/>
          <p:nvPr/>
        </p:nvPicPr>
        <p:blipFill rotWithShape="1">
          <a:blip r:embed="rId5">
            <a:alphaModFix/>
          </a:blip>
          <a:srcRect l="8905" r="8401"/>
          <a:stretch/>
        </p:blipFill>
        <p:spPr>
          <a:xfrm rot="5400000">
            <a:off x="1028708" y="-1118682"/>
            <a:ext cx="7086590" cy="9144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03;p15"/>
          <p:cNvPicPr preferRelativeResize="0"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558" y="357670"/>
            <a:ext cx="620717" cy="727200"/>
          </a:xfrm>
          <a:prstGeom prst="ellips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5702288" y="5956492"/>
            <a:ext cx="384170" cy="418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3073500" y="6020137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8238918" y="3036736"/>
            <a:ext cx="383304" cy="37572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4"/>
          <p:cNvSpPr txBox="1"/>
          <p:nvPr/>
        </p:nvSpPr>
        <p:spPr>
          <a:xfrm>
            <a:off x="2443351" y="251039"/>
            <a:ext cx="4284279" cy="62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a" b="1" u="sng" dirty="0" smtClean="0">
                <a:solidFill>
                  <a:schemeClr val="dk1"/>
                </a:solidFill>
                <a:latin typeface="Happy Monkey"/>
                <a:ea typeface="Happy Monkey"/>
                <a:cs typeface="Happy Monkey"/>
                <a:sym typeface="Happy Monkey"/>
              </a:rPr>
              <a:t>Home Contact Ideas  – Summer </a:t>
            </a:r>
            <a:r>
              <a:rPr lang="da" b="1" u="sng" dirty="0">
                <a:solidFill>
                  <a:schemeClr val="dk1"/>
                </a:solidFill>
                <a:latin typeface="Happy Monkey"/>
                <a:ea typeface="Happy Monkey"/>
                <a:cs typeface="Happy Monkey"/>
                <a:sym typeface="Happy Monkey"/>
              </a:rPr>
              <a:t>Term 2020</a:t>
            </a:r>
            <a:endParaRPr b="1" u="sng" dirty="0">
              <a:solidFill>
                <a:schemeClr val="dk1"/>
              </a:solidFill>
              <a:latin typeface="Happy Monkey"/>
              <a:ea typeface="Happy Monkey"/>
              <a:cs typeface="Happy Monkey"/>
              <a:sym typeface="Happy Monkey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a" b="1" u="sng" dirty="0">
                <a:solidFill>
                  <a:schemeClr val="dk1"/>
                </a:solidFill>
                <a:latin typeface="Happy Monkey"/>
                <a:ea typeface="Happy Monkey"/>
                <a:cs typeface="Happy Monkey"/>
                <a:sym typeface="Happy Monkey"/>
              </a:rPr>
              <a:t>Dosbarth </a:t>
            </a:r>
            <a:r>
              <a:rPr lang="da" b="1" u="sng" dirty="0" smtClean="0">
                <a:solidFill>
                  <a:schemeClr val="dk1"/>
                </a:solidFill>
                <a:latin typeface="Happy Monkey"/>
                <a:ea typeface="Happy Monkey"/>
                <a:cs typeface="Happy Monkey"/>
                <a:sym typeface="Happy Monkey"/>
              </a:rPr>
              <a:t>Cnocell y Coed</a:t>
            </a:r>
            <a:endParaRPr lang="da" b="1" u="sng" dirty="0" smtClean="0">
              <a:solidFill>
                <a:schemeClr val="dk1"/>
              </a:solidFill>
              <a:latin typeface="Happy Monkey"/>
              <a:ea typeface="Happy Monkey"/>
              <a:cs typeface="Happy Monkey"/>
              <a:sym typeface="Happy Monkey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a" b="1" u="sng" dirty="0" smtClean="0">
                <a:solidFill>
                  <a:schemeClr val="dk1"/>
                </a:solidFill>
                <a:latin typeface="Happy Monkey"/>
                <a:sym typeface="Happy Monkey"/>
              </a:rPr>
              <a:t>Week 22/06/20 and </a:t>
            </a:r>
            <a:r>
              <a:rPr lang="en-GB" b="1" u="sng" dirty="0" smtClean="0">
                <a:solidFill>
                  <a:schemeClr val="dk1"/>
                </a:solidFill>
                <a:latin typeface="Happy Monkey"/>
                <a:sym typeface="Happy Monkey"/>
              </a:rPr>
              <a:t>Week 29/06/20</a:t>
            </a:r>
            <a:endParaRPr dirty="0"/>
          </a:p>
        </p:txBody>
      </p:sp>
      <p:sp>
        <p:nvSpPr>
          <p:cNvPr id="77" name="Google Shape;77;p14"/>
          <p:cNvSpPr txBox="1"/>
          <p:nvPr/>
        </p:nvSpPr>
        <p:spPr>
          <a:xfrm>
            <a:off x="460889" y="947979"/>
            <a:ext cx="8345100" cy="10144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This term our theme is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“The Wonderful World”. </a:t>
            </a:r>
            <a:r>
              <a:rPr lang="da" sz="900" b="1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We would like to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continue work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on this theme with activities based on the story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“Handa’s Surprise”.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The story is available on the Dosbarth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Cnocell y Coed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class page on the school website. </a:t>
            </a:r>
            <a:r>
              <a:rPr lang="da" sz="900" dirty="0" smtClean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Below </a:t>
            </a:r>
            <a:r>
              <a:rPr lang="da" sz="900" dirty="0">
                <a:solidFill>
                  <a:schemeClr val="tx1"/>
                </a:solidFill>
                <a:latin typeface="Happy Monkey"/>
                <a:ea typeface="Happy Monkey"/>
                <a:cs typeface="Happy Monkey"/>
                <a:sym typeface="Happy Monkey"/>
              </a:rPr>
              <a:t>is a table from which you can choose tasks to complete in any order you would like. 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We would like you to complete each task over the next two weeks. Remember to send evidence of your hard work to your class 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via Class 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Dojo or </a:t>
            </a:r>
            <a:r>
              <a:rPr lang="en-GB" altLang="en-US" sz="900" dirty="0" smtClean="0">
                <a:solidFill>
                  <a:schemeClr val="tx1"/>
                </a:solidFill>
                <a:latin typeface="Happy Monkey" charset="0"/>
                <a:sym typeface="Happy Monkey" charset="0"/>
              </a:rPr>
              <a:t>e-mail </a:t>
            </a:r>
            <a:r>
              <a:rPr lang="en-GB" altLang="en-US" sz="900" b="1" dirty="0" err="1" smtClean="0">
                <a:solidFill>
                  <a:srgbClr val="0070C0"/>
                </a:solidFill>
                <a:latin typeface="Happy Monkey" charset="0"/>
                <a:sym typeface="Happy Monkey" charset="0"/>
              </a:rPr>
              <a:t>s.evans</a:t>
            </a:r>
            <a:r>
              <a:rPr lang="en-GB" altLang="en-US" sz="900" b="1" dirty="0" err="1" smtClean="0">
                <a:solidFill>
                  <a:srgbClr val="0070C0"/>
                </a:solidFill>
                <a:latin typeface="Happy Monkey" charset="0"/>
                <a:sym typeface="Happy Monkey" charset="0"/>
              </a:rPr>
              <a:t>@rhyd-y-grug.cymru</a:t>
            </a:r>
            <a:r>
              <a:rPr lang="da-DK" sz="900" b="1" dirty="0" smtClean="0">
                <a:solidFill>
                  <a:srgbClr val="0070C0"/>
                </a:solidFill>
              </a:rPr>
              <a:t>.</a:t>
            </a:r>
            <a:r>
              <a:rPr lang="en-GB" altLang="en-US" sz="900" b="1" dirty="0" smtClean="0">
                <a:solidFill>
                  <a:srgbClr val="0070C0"/>
                </a:solidFill>
                <a:latin typeface="Happy Monkey" charset="0"/>
                <a:sym typeface="Happy Monkey" charset="0"/>
              </a:rPr>
              <a:t> </a:t>
            </a:r>
            <a:r>
              <a:rPr lang="en-GB" altLang="en-US" sz="900" dirty="0">
                <a:solidFill>
                  <a:schemeClr val="tx1"/>
                </a:solidFill>
                <a:latin typeface="Happy Monkey" charset="0"/>
                <a:sym typeface="Happy Monkey" charset="0"/>
              </a:rPr>
              <a:t>Enjoy! </a:t>
            </a:r>
            <a:endParaRPr lang="en-US" altLang="en-US" sz="900" dirty="0">
              <a:solidFill>
                <a:schemeClr val="tx1"/>
              </a:solidFill>
              <a:latin typeface="Happy Monkey" charset="0"/>
              <a:sym typeface="Happy Monkey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solidFill>
                <a:srgbClr val="FF0000"/>
              </a:solidFill>
              <a:latin typeface="Happy Monkey"/>
              <a:ea typeface="Happy Monkey"/>
              <a:cs typeface="Happy Monkey"/>
              <a:sym typeface="Happy Monkey"/>
            </a:endParaRPr>
          </a:p>
        </p:txBody>
      </p:sp>
      <p:graphicFrame>
        <p:nvGraphicFramePr>
          <p:cNvPr id="78" name="Google Shape;78;p14"/>
          <p:cNvGraphicFramePr/>
          <p:nvPr>
            <p:extLst>
              <p:ext uri="{D42A27DB-BD31-4B8C-83A1-F6EECF244321}">
                <p14:modId xmlns:p14="http://schemas.microsoft.com/office/powerpoint/2010/main" val="3561560778"/>
              </p:ext>
            </p:extLst>
          </p:nvPr>
        </p:nvGraphicFramePr>
        <p:xfrm>
          <a:off x="539665" y="1835533"/>
          <a:ext cx="8181002" cy="4578508"/>
        </p:xfrm>
        <a:graphic>
          <a:graphicData uri="http://schemas.openxmlformats.org/drawingml/2006/table">
            <a:tbl>
              <a:tblPr>
                <a:noFill/>
                <a:tableStyleId>{F31A6D02-5EEF-4DD6-88DC-94A297615D18}</a:tableStyleId>
              </a:tblPr>
              <a:tblGrid>
                <a:gridCol w="298535"/>
                <a:gridCol w="2633133"/>
                <a:gridCol w="2636257"/>
                <a:gridCol w="2613077"/>
              </a:tblGrid>
              <a:tr h="37235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b="1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Llythrennedd / Literacy</a:t>
                      </a:r>
                      <a:endParaRPr sz="1200" b="1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b="1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Rhifedd / Numeracy</a:t>
                      </a:r>
                      <a:endParaRPr sz="1200" b="1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 sz="1200" b="1" dirty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Thema / Theme</a:t>
                      </a:r>
                      <a:endParaRPr sz="1200" b="1" dirty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</a:tr>
              <a:tr h="121781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1</a:t>
                      </a:r>
                      <a:endParaRPr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Read and discuss the story  “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Handa’s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Surprise” with an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adult. 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Can you create a story map to show the main events in the correct order? Draw pictures and write simple words to represent each event.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There will be a worksheet on the website                   to help you.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Divide the different fruit you have at home  into fractions.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Can you cut the fruit into halves?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Can you cut the fruit into quarters?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How about using your fruity fractions to       create a delicious fruit salad? 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Create your very own piece of African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artwork e.g. masks, safari landscape, </a:t>
                      </a:r>
                      <a:r>
                        <a:rPr lang="en-GB" sz="800" baseline="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Handa’s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fruit basket.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Some ideas to help and inspire you will be shared on Class Dojo.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1378527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2</a:t>
                      </a:r>
                      <a:endParaRPr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Read and discuss the story  “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Handa’s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Surprise” with an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adult. 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Put  the animals and fruits in the story in the Welsh alphabetical order.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How about filling the blanks in the  alphabet by thinking of other animals and fruits 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b</a:t>
                      </a:r>
                      <a:r>
                        <a:rPr lang="da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eginning with those letters? 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da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There will be a worksheet on the website               to help you.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In the story, </a:t>
                      </a:r>
                      <a:r>
                        <a:rPr lang="en-GB" sz="80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</a:t>
                      </a: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walks to her friend’s village.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Estimate how many steps you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will need to take to walk from one place to another in your house. </a:t>
                      </a:r>
                      <a:endParaRPr lang="en-GB" sz="80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Then,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walk from one place to another and c</a:t>
                      </a: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ount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each step to see if your estimation was sensible. </a:t>
                      </a:r>
                      <a:endParaRPr lang="en-GB" sz="80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There will be a worksheet on the  website             to help you.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How is the village you live in different to the village in the story? 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Fill a table by drawing and labelling pictures to show the differences e.g. animals, buildings, transport.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="1" i="0" baseline="0" dirty="0" smtClean="0">
                          <a:solidFill>
                            <a:srgbClr val="FF0000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Challenge: </a:t>
                      </a:r>
                      <a:r>
                        <a:rPr lang="en-GB" sz="800" b="0" i="0" baseline="0" dirty="0" smtClean="0">
                          <a:solidFill>
                            <a:schemeClr val="tx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Write two  sentences about each village. </a:t>
                      </a:r>
                      <a:endParaRPr lang="en-GB" sz="800" b="0" baseline="0" dirty="0" smtClean="0">
                        <a:solidFill>
                          <a:schemeClr val="tx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There will be a worksheet on the                   website to help you.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1063918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da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3</a:t>
                      </a:r>
                      <a:endParaRPr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Read and discuss the story  “</a:t>
                      </a:r>
                      <a:r>
                        <a:rPr lang="en-GB" sz="800" dirty="0" err="1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Handa’s</a:t>
                      </a:r>
                      <a:r>
                        <a:rPr lang="en-GB" sz="80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Surprise” with an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adult. 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Use books or the internet to search  for facts about the animals which appear in the story.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="1" baseline="0" dirty="0" smtClean="0">
                        <a:solidFill>
                          <a:schemeClr val="dk1"/>
                        </a:solidFill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="1" baseline="0" dirty="0" smtClean="0">
                          <a:solidFill>
                            <a:srgbClr val="FF0000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Challenge: </a:t>
                      </a:r>
                      <a:r>
                        <a:rPr lang="en-GB" sz="800" baseline="0" dirty="0" smtClean="0">
                          <a:solidFill>
                            <a:schemeClr val="dk1"/>
                          </a:solidFill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How about creating “Top Trumps” cards  for each animal  using the facts               you  have collected? </a:t>
                      </a: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i="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Research the height of each of the animals in the story. Write their heights from the tallest to shortest. </a:t>
                      </a:r>
                      <a:endParaRPr lang="en-GB" sz="800" i="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i="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i="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Then, ask an adult to help you measure your own height.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endParaRPr lang="en-GB" sz="800" i="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800" i="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Which of the animals are you taller than?</a:t>
                      </a:r>
                      <a:br>
                        <a:rPr lang="en-GB" sz="800" i="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</a:br>
                      <a:r>
                        <a:rPr lang="en-GB" sz="800" i="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Which of the animals are you shorter than?</a:t>
                      </a:r>
                      <a:endParaRPr lang="en-GB" sz="800" i="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In the story,  </a:t>
                      </a:r>
                      <a:r>
                        <a:rPr lang="en-GB" sz="800" dirty="0" err="1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Handa</a:t>
                      </a: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plans a  surprise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for her friend.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</a:t>
                      </a: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Can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you pl</a:t>
                      </a:r>
                      <a:r>
                        <a:rPr lang="en-GB" sz="80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an a special</a:t>
                      </a: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 surprise for a friend or family member?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- Who do you want to plan a surprise for?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- Why do you want to surprise them?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800" baseline="0" dirty="0" smtClean="0">
                          <a:latin typeface="Happy Monkey"/>
                          <a:ea typeface="Happy Monkey"/>
                          <a:cs typeface="Happy Monkey"/>
                          <a:sym typeface="Happy Monkey"/>
                        </a:rPr>
                        <a:t>- What will the surprise be?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800" baseline="0" dirty="0" smtClean="0">
                        <a:latin typeface="Happy Monkey"/>
                        <a:ea typeface="Happy Monkey"/>
                        <a:cs typeface="Happy Monkey"/>
                        <a:sym typeface="Happy Monkey"/>
                      </a:endParaRPr>
                    </a:p>
                  </a:txBody>
                  <a:tcPr marL="91425" marR="91425" marT="91425" marB="91425">
                    <a:lnL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999999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</a:tbl>
          </a:graphicData>
        </a:graphic>
      </p:graphicFrame>
      <p:pic>
        <p:nvPicPr>
          <p:cNvPr id="89" name="Google Shape;89;p14"/>
          <p:cNvPicPr preferRelativeResize="0"/>
          <p:nvPr/>
        </p:nvPicPr>
        <p:blipFill rotWithShape="1">
          <a:blip r:embed="rId4">
            <a:alphaModFix/>
          </a:blip>
          <a:srcRect l="65472" t="25238" r="32010" b="69803"/>
          <a:stretch/>
        </p:blipFill>
        <p:spPr>
          <a:xfrm>
            <a:off x="6727630" y="273729"/>
            <a:ext cx="609811" cy="674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3062424" y="3081099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3073500" y="4736444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5699820" y="4736444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5702288" y="3081099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8298071" y="5985833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87;p14"/>
          <p:cNvPicPr preferRelativeResize="0"/>
          <p:nvPr/>
        </p:nvPicPr>
        <p:blipFill rotWithShape="1">
          <a:blip r:embed="rId3">
            <a:alphaModFix/>
          </a:blip>
          <a:srcRect b="7037"/>
          <a:stretch/>
        </p:blipFill>
        <p:spPr>
          <a:xfrm>
            <a:off x="8298071" y="4715801"/>
            <a:ext cx="383304" cy="375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71;p13"/>
          <p:cNvPicPr preferRelativeResize="0"/>
          <p:nvPr/>
        </p:nvPicPr>
        <p:blipFill rotWithShape="1">
          <a:blip r:embed="rId5">
            <a:alphaModFix/>
          </a:blip>
          <a:srcRect l="8905" r="8401"/>
          <a:stretch/>
        </p:blipFill>
        <p:spPr>
          <a:xfrm rot="5400000">
            <a:off x="1069815" y="-1159545"/>
            <a:ext cx="7031349" cy="9144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103;p15"/>
          <p:cNvPicPr preferRelativeResize="0"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634" y="273729"/>
            <a:ext cx="620717" cy="727200"/>
          </a:xfrm>
          <a:prstGeom prst="ellips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2632</TotalTime>
  <Words>1127</Words>
  <Application>Microsoft Office PowerPoint</Application>
  <PresentationFormat>On-screen Show (4:3)</PresentationFormat>
  <Paragraphs>122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Happy Monkey</vt:lpstr>
      <vt:lpstr>SassoonPrimaryInfant</vt:lpstr>
      <vt:lpstr>Simple Light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Jenkins</dc:creator>
  <cp:lastModifiedBy>Siwan Long</cp:lastModifiedBy>
  <cp:revision>236</cp:revision>
  <dcterms:modified xsi:type="dcterms:W3CDTF">2020-06-21T18:39:37Z</dcterms:modified>
</cp:coreProperties>
</file>