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6"/>
  </p:notesMasterIdLst>
  <p:sldIdLst>
    <p:sldId id="561" r:id="rId2"/>
    <p:sldId id="485" r:id="rId3"/>
    <p:sldId id="590" r:id="rId4"/>
    <p:sldId id="620" r:id="rId5"/>
    <p:sldId id="500" r:id="rId6"/>
    <p:sldId id="553" r:id="rId7"/>
    <p:sldId id="574" r:id="rId8"/>
    <p:sldId id="576" r:id="rId9"/>
    <p:sldId id="572" r:id="rId10"/>
    <p:sldId id="380" r:id="rId11"/>
    <p:sldId id="573" r:id="rId12"/>
    <p:sldId id="578" r:id="rId13"/>
    <p:sldId id="582" r:id="rId14"/>
    <p:sldId id="581" r:id="rId15"/>
    <p:sldId id="583" r:id="rId16"/>
    <p:sldId id="612" r:id="rId17"/>
    <p:sldId id="615" r:id="rId18"/>
    <p:sldId id="617" r:id="rId19"/>
    <p:sldId id="584" r:id="rId20"/>
    <p:sldId id="621" r:id="rId21"/>
    <p:sldId id="611" r:id="rId22"/>
    <p:sldId id="591" r:id="rId23"/>
    <p:sldId id="622" r:id="rId24"/>
    <p:sldId id="593" r:id="rId25"/>
    <p:sldId id="623" r:id="rId26"/>
    <p:sldId id="594" r:id="rId27"/>
    <p:sldId id="624" r:id="rId28"/>
    <p:sldId id="585" r:id="rId29"/>
    <p:sldId id="618" r:id="rId30"/>
    <p:sldId id="619" r:id="rId31"/>
    <p:sldId id="554" r:id="rId32"/>
    <p:sldId id="595" r:id="rId33"/>
    <p:sldId id="596" r:id="rId34"/>
    <p:sldId id="597" r:id="rId35"/>
    <p:sldId id="602" r:id="rId36"/>
    <p:sldId id="600" r:id="rId37"/>
    <p:sldId id="605" r:id="rId38"/>
    <p:sldId id="607" r:id="rId39"/>
    <p:sldId id="609" r:id="rId40"/>
    <p:sldId id="625" r:id="rId41"/>
    <p:sldId id="610" r:id="rId42"/>
    <p:sldId id="435" r:id="rId43"/>
    <p:sldId id="414" r:id="rId44"/>
    <p:sldId id="359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A62789-AED2-4D97-85F8-EC3F3FAC4A93}" v="261" dt="2026-02-01T22:46:30.5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91" d="100"/>
          <a:sy n="91" d="100"/>
        </p:scale>
        <p:origin x="-72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ng Lai Johnny Wan" userId="845dcd57-0ca4-421d-bce9-c9d046037f35" providerId="ADAL" clId="{476FECD9-7C13-4C1B-9749-0127A61482A8}"/>
    <pc:docChg chg="undo custSel addSld delSld modSld">
      <pc:chgData name="Chung Lai Johnny Wan" userId="845dcd57-0ca4-421d-bce9-c9d046037f35" providerId="ADAL" clId="{476FECD9-7C13-4C1B-9749-0127A61482A8}" dt="2026-02-01T22:46:49.858" v="408" actId="1035"/>
      <pc:docMkLst>
        <pc:docMk/>
      </pc:docMkLst>
      <pc:sldChg chg="modSp">
        <pc:chgData name="Chung Lai Johnny Wan" userId="845dcd57-0ca4-421d-bce9-c9d046037f35" providerId="ADAL" clId="{476FECD9-7C13-4C1B-9749-0127A61482A8}" dt="2026-01-17T15:25:39.185" v="1" actId="20577"/>
        <pc:sldMkLst>
          <pc:docMk/>
          <pc:sldMk cId="826095882" sldId="485"/>
        </pc:sldMkLst>
        <pc:spChg chg="mod">
          <ac:chgData name="Chung Lai Johnny Wan" userId="845dcd57-0ca4-421d-bce9-c9d046037f35" providerId="ADAL" clId="{476FECD9-7C13-4C1B-9749-0127A61482A8}" dt="2026-01-17T15:25:39.185" v="1" actId="20577"/>
          <ac:spMkLst>
            <pc:docMk/>
            <pc:sldMk cId="826095882" sldId="485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1-17T15:26:16.967" v="4" actId="20577"/>
        <pc:sldMkLst>
          <pc:docMk/>
          <pc:sldMk cId="3259404093" sldId="500"/>
        </pc:sldMkLst>
        <pc:spChg chg="mod">
          <ac:chgData name="Chung Lai Johnny Wan" userId="845dcd57-0ca4-421d-bce9-c9d046037f35" providerId="ADAL" clId="{476FECD9-7C13-4C1B-9749-0127A61482A8}" dt="2026-01-17T15:26:16.967" v="4" actId="20577"/>
          <ac:spMkLst>
            <pc:docMk/>
            <pc:sldMk cId="3259404093" sldId="500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1-17T15:26:33.799" v="8" actId="20577"/>
        <pc:sldMkLst>
          <pc:docMk/>
          <pc:sldMk cId="812046087" sldId="553"/>
        </pc:sldMkLst>
        <pc:spChg chg="mod">
          <ac:chgData name="Chung Lai Johnny Wan" userId="845dcd57-0ca4-421d-bce9-c9d046037f35" providerId="ADAL" clId="{476FECD9-7C13-4C1B-9749-0127A61482A8}" dt="2026-01-17T15:26:33.799" v="8" actId="20577"/>
          <ac:spMkLst>
            <pc:docMk/>
            <pc:sldMk cId="812046087" sldId="553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1-17T16:09:50.129" v="56" actId="20577"/>
        <pc:sldMkLst>
          <pc:docMk/>
          <pc:sldMk cId="2415836931" sldId="554"/>
        </pc:sldMkLst>
        <pc:spChg chg="mod">
          <ac:chgData name="Chung Lai Johnny Wan" userId="845dcd57-0ca4-421d-bce9-c9d046037f35" providerId="ADAL" clId="{476FECD9-7C13-4C1B-9749-0127A61482A8}" dt="2026-01-17T16:09:50.129" v="56" actId="20577"/>
          <ac:spMkLst>
            <pc:docMk/>
            <pc:sldMk cId="2415836931" sldId="554"/>
            <ac:spMk id="3" creationId="{00000000-0000-0000-0000-000000000000}"/>
          </ac:spMkLst>
        </pc:spChg>
      </pc:sldChg>
      <pc:sldChg chg="addSp delSp modSp mod">
        <pc:chgData name="Chung Lai Johnny Wan" userId="845dcd57-0ca4-421d-bce9-c9d046037f35" providerId="ADAL" clId="{476FECD9-7C13-4C1B-9749-0127A61482A8}" dt="2026-02-01T22:46:49.858" v="408" actId="1035"/>
        <pc:sldMkLst>
          <pc:docMk/>
          <pc:sldMk cId="787300860" sldId="561"/>
        </pc:sldMkLst>
        <pc:spChg chg="add del mod">
          <ac:chgData name="Chung Lai Johnny Wan" userId="845dcd57-0ca4-421d-bce9-c9d046037f35" providerId="ADAL" clId="{476FECD9-7C13-4C1B-9749-0127A61482A8}" dt="2026-02-01T22:46:27.779" v="399" actId="478"/>
          <ac:spMkLst>
            <pc:docMk/>
            <pc:sldMk cId="787300860" sldId="561"/>
            <ac:spMk id="2" creationId="{9726F498-2256-9A93-CC7B-1AA0E98F0A8C}"/>
          </ac:spMkLst>
        </pc:spChg>
        <pc:spChg chg="mod">
          <ac:chgData name="Chung Lai Johnny Wan" userId="845dcd57-0ca4-421d-bce9-c9d046037f35" providerId="ADAL" clId="{476FECD9-7C13-4C1B-9749-0127A61482A8}" dt="2026-02-01T22:46:45.367" v="406" actId="1035"/>
          <ac:spMkLst>
            <pc:docMk/>
            <pc:sldMk cId="787300860" sldId="561"/>
            <ac:spMk id="3" creationId="{69AA8BA0-5108-9234-90BF-060A90C6B9A3}"/>
          </ac:spMkLst>
        </pc:spChg>
        <pc:spChg chg="mod">
          <ac:chgData name="Chung Lai Johnny Wan" userId="845dcd57-0ca4-421d-bce9-c9d046037f35" providerId="ADAL" clId="{476FECD9-7C13-4C1B-9749-0127A61482A8}" dt="2026-02-01T22:46:41.636" v="402" actId="1076"/>
          <ac:spMkLst>
            <pc:docMk/>
            <pc:sldMk cId="787300860" sldId="561"/>
            <ac:spMk id="6" creationId="{2B04BCD5-A62B-4FD2-884E-FF5F62D1504C}"/>
          </ac:spMkLst>
        </pc:spChg>
        <pc:picChg chg="add mod">
          <ac:chgData name="Chung Lai Johnny Wan" userId="845dcd57-0ca4-421d-bce9-c9d046037f35" providerId="ADAL" clId="{476FECD9-7C13-4C1B-9749-0127A61482A8}" dt="2026-02-01T22:46:49.858" v="408" actId="1035"/>
          <ac:picMkLst>
            <pc:docMk/>
            <pc:sldMk cId="787300860" sldId="561"/>
            <ac:picMk id="4" creationId="{18A58A76-2014-9F85-30A3-3BEBB12F255F}"/>
          </ac:picMkLst>
        </pc:picChg>
      </pc:sldChg>
      <pc:sldChg chg="modSp">
        <pc:chgData name="Chung Lai Johnny Wan" userId="845dcd57-0ca4-421d-bce9-c9d046037f35" providerId="ADAL" clId="{476FECD9-7C13-4C1B-9749-0127A61482A8}" dt="2026-02-01T22:27:53.205" v="393" actId="20577"/>
        <pc:sldMkLst>
          <pc:docMk/>
          <pc:sldMk cId="2842698235" sldId="572"/>
        </pc:sldMkLst>
        <pc:spChg chg="mod">
          <ac:chgData name="Chung Lai Johnny Wan" userId="845dcd57-0ca4-421d-bce9-c9d046037f35" providerId="ADAL" clId="{476FECD9-7C13-4C1B-9749-0127A61482A8}" dt="2026-02-01T22:27:53.205" v="393" actId="20577"/>
          <ac:spMkLst>
            <pc:docMk/>
            <pc:sldMk cId="2842698235" sldId="572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2-01T22:29:31.054" v="394" actId="20577"/>
        <pc:sldMkLst>
          <pc:docMk/>
          <pc:sldMk cId="2974476670" sldId="573"/>
        </pc:sldMkLst>
        <pc:spChg chg="mod">
          <ac:chgData name="Chung Lai Johnny Wan" userId="845dcd57-0ca4-421d-bce9-c9d046037f35" providerId="ADAL" clId="{476FECD9-7C13-4C1B-9749-0127A61482A8}" dt="2026-02-01T22:29:31.054" v="394" actId="20577"/>
          <ac:spMkLst>
            <pc:docMk/>
            <pc:sldMk cId="2974476670" sldId="573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2-01T22:26:04.906" v="392" actId="20577"/>
        <pc:sldMkLst>
          <pc:docMk/>
          <pc:sldMk cId="1708325873" sldId="576"/>
        </pc:sldMkLst>
        <pc:spChg chg="mod">
          <ac:chgData name="Chung Lai Johnny Wan" userId="845dcd57-0ca4-421d-bce9-c9d046037f35" providerId="ADAL" clId="{476FECD9-7C13-4C1B-9749-0127A61482A8}" dt="2026-02-01T22:26:04.906" v="392" actId="20577"/>
          <ac:spMkLst>
            <pc:docMk/>
            <pc:sldMk cId="1708325873" sldId="576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1-17T15:31:09.259" v="26" actId="20577"/>
        <pc:sldMkLst>
          <pc:docMk/>
          <pc:sldMk cId="3136177386" sldId="582"/>
        </pc:sldMkLst>
        <pc:spChg chg="mod">
          <ac:chgData name="Chung Lai Johnny Wan" userId="845dcd57-0ca4-421d-bce9-c9d046037f35" providerId="ADAL" clId="{476FECD9-7C13-4C1B-9749-0127A61482A8}" dt="2026-01-17T15:31:09.259" v="26" actId="20577"/>
          <ac:spMkLst>
            <pc:docMk/>
            <pc:sldMk cId="3136177386" sldId="582"/>
            <ac:spMk id="3" creationId="{00000000-0000-0000-0000-000000000000}"/>
          </ac:spMkLst>
        </pc:spChg>
      </pc:sldChg>
      <pc:sldChg chg="modSp modAnim">
        <pc:chgData name="Chung Lai Johnny Wan" userId="845dcd57-0ca4-421d-bce9-c9d046037f35" providerId="ADAL" clId="{476FECD9-7C13-4C1B-9749-0127A61482A8}" dt="2026-01-17T15:32:21.449" v="31" actId="20577"/>
        <pc:sldMkLst>
          <pc:docMk/>
          <pc:sldMk cId="194984883" sldId="584"/>
        </pc:sldMkLst>
        <pc:spChg chg="mod">
          <ac:chgData name="Chung Lai Johnny Wan" userId="845dcd57-0ca4-421d-bce9-c9d046037f35" providerId="ADAL" clId="{476FECD9-7C13-4C1B-9749-0127A61482A8}" dt="2026-01-17T15:32:21.449" v="31" actId="20577"/>
          <ac:spMkLst>
            <pc:docMk/>
            <pc:sldMk cId="194984883" sldId="584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1-22T22:55:52.171" v="391" actId="20577"/>
        <pc:sldMkLst>
          <pc:docMk/>
          <pc:sldMk cId="1917958451" sldId="590"/>
        </pc:sldMkLst>
        <pc:spChg chg="mod">
          <ac:chgData name="Chung Lai Johnny Wan" userId="845dcd57-0ca4-421d-bce9-c9d046037f35" providerId="ADAL" clId="{476FECD9-7C13-4C1B-9749-0127A61482A8}" dt="2026-01-22T22:55:52.171" v="391" actId="20577"/>
          <ac:spMkLst>
            <pc:docMk/>
            <pc:sldMk cId="1917958451" sldId="590"/>
            <ac:spMk id="3" creationId="{DDC64293-748A-0F98-6357-E9AAA5C776FD}"/>
          </ac:spMkLst>
        </pc:spChg>
      </pc:sldChg>
      <pc:sldChg chg="modSp mod">
        <pc:chgData name="Chung Lai Johnny Wan" userId="845dcd57-0ca4-421d-bce9-c9d046037f35" providerId="ADAL" clId="{476FECD9-7C13-4C1B-9749-0127A61482A8}" dt="2026-01-17T15:54:17.971" v="46" actId="1076"/>
        <pc:sldMkLst>
          <pc:docMk/>
          <pc:sldMk cId="3337828253" sldId="594"/>
        </pc:sldMkLst>
        <pc:spChg chg="mod">
          <ac:chgData name="Chung Lai Johnny Wan" userId="845dcd57-0ca4-421d-bce9-c9d046037f35" providerId="ADAL" clId="{476FECD9-7C13-4C1B-9749-0127A61482A8}" dt="2026-01-17T15:54:17.971" v="46" actId="1076"/>
          <ac:spMkLst>
            <pc:docMk/>
            <pc:sldMk cId="3337828253" sldId="594"/>
            <ac:spMk id="3" creationId="{6157F1B9-5250-1A16-34B5-24BD3CA1E04B}"/>
          </ac:spMkLst>
        </pc:spChg>
      </pc:sldChg>
      <pc:sldChg chg="modSp modAnim">
        <pc:chgData name="Chung Lai Johnny Wan" userId="845dcd57-0ca4-421d-bce9-c9d046037f35" providerId="ADAL" clId="{476FECD9-7C13-4C1B-9749-0127A61482A8}" dt="2026-01-17T16:26:45.590" v="383" actId="20577"/>
        <pc:sldMkLst>
          <pc:docMk/>
          <pc:sldMk cId="1219133090" sldId="610"/>
        </pc:sldMkLst>
        <pc:spChg chg="mod">
          <ac:chgData name="Chung Lai Johnny Wan" userId="845dcd57-0ca4-421d-bce9-c9d046037f35" providerId="ADAL" clId="{476FECD9-7C13-4C1B-9749-0127A61482A8}" dt="2026-01-17T16:26:45.590" v="383" actId="20577"/>
          <ac:spMkLst>
            <pc:docMk/>
            <pc:sldMk cId="1219133090" sldId="610"/>
            <ac:spMk id="3" creationId="{FBCF4A9E-7ACD-9774-806A-DC0AF8B7BC83}"/>
          </ac:spMkLst>
        </pc:spChg>
        <pc:spChg chg="mod">
          <ac:chgData name="Chung Lai Johnny Wan" userId="845dcd57-0ca4-421d-bce9-c9d046037f35" providerId="ADAL" clId="{476FECD9-7C13-4C1B-9749-0127A61482A8}" dt="2026-01-17T16:13:48.291" v="58" actId="13926"/>
          <ac:spMkLst>
            <pc:docMk/>
            <pc:sldMk cId="1219133090" sldId="610"/>
            <ac:spMk id="4" creationId="{B870B43F-CB9E-9BE8-5C91-70DA029AA684}"/>
          </ac:spMkLst>
        </pc:spChg>
      </pc:sldChg>
      <pc:sldChg chg="delSp mod">
        <pc:chgData name="Chung Lai Johnny Wan" userId="845dcd57-0ca4-421d-bce9-c9d046037f35" providerId="ADAL" clId="{476FECD9-7C13-4C1B-9749-0127A61482A8}" dt="2026-01-17T15:32:35.461" v="32" actId="478"/>
        <pc:sldMkLst>
          <pc:docMk/>
          <pc:sldMk cId="491463959" sldId="611"/>
        </pc:sldMkLst>
      </pc:sldChg>
      <pc:sldChg chg="delSp mod">
        <pc:chgData name="Chung Lai Johnny Wan" userId="845dcd57-0ca4-421d-bce9-c9d046037f35" providerId="ADAL" clId="{476FECD9-7C13-4C1B-9749-0127A61482A8}" dt="2026-01-17T15:58:48.552" v="55" actId="478"/>
        <pc:sldMkLst>
          <pc:docMk/>
          <pc:sldMk cId="3658178823" sldId="619"/>
        </pc:sldMkLst>
      </pc:sldChg>
      <pc:sldChg chg="delSp mod">
        <pc:chgData name="Chung Lai Johnny Wan" userId="845dcd57-0ca4-421d-bce9-c9d046037f35" providerId="ADAL" clId="{476FECD9-7C13-4C1B-9749-0127A61482A8}" dt="2026-01-17T15:26:10.230" v="2" actId="478"/>
        <pc:sldMkLst>
          <pc:docMk/>
          <pc:sldMk cId="1340214711" sldId="620"/>
        </pc:sldMkLst>
      </pc:sldChg>
      <pc:sldChg chg="addSp delSp modSp new mod">
        <pc:chgData name="Chung Lai Johnny Wan" userId="845dcd57-0ca4-421d-bce9-c9d046037f35" providerId="ADAL" clId="{476FECD9-7C13-4C1B-9749-0127A61482A8}" dt="2026-01-17T15:51:58.034" v="38" actId="1076"/>
        <pc:sldMkLst>
          <pc:docMk/>
          <pc:sldMk cId="4138272610" sldId="622"/>
        </pc:sldMkLst>
        <pc:picChg chg="add mod">
          <ac:chgData name="Chung Lai Johnny Wan" userId="845dcd57-0ca4-421d-bce9-c9d046037f35" providerId="ADAL" clId="{476FECD9-7C13-4C1B-9749-0127A61482A8}" dt="2026-01-17T15:51:58.034" v="38" actId="1076"/>
          <ac:picMkLst>
            <pc:docMk/>
            <pc:sldMk cId="4138272610" sldId="622"/>
            <ac:picMk id="5" creationId="{09FA7325-7830-1B56-101E-7F14E2B22882}"/>
          </ac:picMkLst>
        </pc:picChg>
      </pc:sldChg>
      <pc:sldChg chg="addSp delSp modSp new mod">
        <pc:chgData name="Chung Lai Johnny Wan" userId="845dcd57-0ca4-421d-bce9-c9d046037f35" providerId="ADAL" clId="{476FECD9-7C13-4C1B-9749-0127A61482A8}" dt="2026-01-17T15:58:16.287" v="54" actId="1076"/>
        <pc:sldMkLst>
          <pc:docMk/>
          <pc:sldMk cId="1323962037" sldId="623"/>
        </pc:sldMkLst>
        <pc:picChg chg="add mod">
          <ac:chgData name="Chung Lai Johnny Wan" userId="845dcd57-0ca4-421d-bce9-c9d046037f35" providerId="ADAL" clId="{476FECD9-7C13-4C1B-9749-0127A61482A8}" dt="2026-01-17T15:58:16.287" v="54" actId="1076"/>
          <ac:picMkLst>
            <pc:docMk/>
            <pc:sldMk cId="1323962037" sldId="623"/>
            <ac:picMk id="2050" creationId="{1D54998E-D091-AF80-B013-E3D659FBE9C5}"/>
          </ac:picMkLst>
        </pc:picChg>
      </pc:sldChg>
      <pc:sldChg chg="addSp delSp new mod">
        <pc:chgData name="Chung Lai Johnny Wan" userId="845dcd57-0ca4-421d-bce9-c9d046037f35" providerId="ADAL" clId="{476FECD9-7C13-4C1B-9749-0127A61482A8}" dt="2026-01-17T15:56:09.045" v="50"/>
        <pc:sldMkLst>
          <pc:docMk/>
          <pc:sldMk cId="4239649691" sldId="624"/>
        </pc:sldMkLst>
        <pc:picChg chg="add">
          <ac:chgData name="Chung Lai Johnny Wan" userId="845dcd57-0ca4-421d-bce9-c9d046037f35" providerId="ADAL" clId="{476FECD9-7C13-4C1B-9749-0127A61482A8}" dt="2026-01-17T15:56:09.045" v="50"/>
          <ac:picMkLst>
            <pc:docMk/>
            <pc:sldMk cId="4239649691" sldId="624"/>
            <ac:picMk id="1026" creationId="{091F4218-5E49-DBE1-DC70-6B37401DE588}"/>
          </ac:picMkLst>
        </pc:picChg>
      </pc:sldChg>
      <pc:sldChg chg="modSp new mod">
        <pc:chgData name="Chung Lai Johnny Wan" userId="845dcd57-0ca4-421d-bce9-c9d046037f35" providerId="ADAL" clId="{476FECD9-7C13-4C1B-9749-0127A61482A8}" dt="2026-02-01T22:45:15.438" v="398" actId="108"/>
        <pc:sldMkLst>
          <pc:docMk/>
          <pc:sldMk cId="1176046258" sldId="625"/>
        </pc:sldMkLst>
        <pc:spChg chg="mod">
          <ac:chgData name="Chung Lai Johnny Wan" userId="845dcd57-0ca4-421d-bce9-c9d046037f35" providerId="ADAL" clId="{476FECD9-7C13-4C1B-9749-0127A61482A8}" dt="2026-02-01T22:45:15.438" v="398" actId="108"/>
          <ac:spMkLst>
            <pc:docMk/>
            <pc:sldMk cId="1176046258" sldId="625"/>
            <ac:spMk id="2" creationId="{21BD93A6-ED3F-91C9-B070-72712C504012}"/>
          </ac:spMkLst>
        </pc:spChg>
        <pc:spChg chg="mod">
          <ac:chgData name="Chung Lai Johnny Wan" userId="845dcd57-0ca4-421d-bce9-c9d046037f35" providerId="ADAL" clId="{476FECD9-7C13-4C1B-9749-0127A61482A8}" dt="2026-02-01T22:45:03.786" v="397"/>
          <ac:spMkLst>
            <pc:docMk/>
            <pc:sldMk cId="1176046258" sldId="625"/>
            <ac:spMk id="3" creationId="{F5EEB30D-1BEC-2BB2-9772-DE62DABF05C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 custT="1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sz="1600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28987" custRadScaleInc="-568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078971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Market Segmentation</a:t>
          </a:r>
        </a:p>
      </dsp:txBody>
      <dsp:txXfrm>
        <a:off x="2394655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961953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sp:txBody>
      <dsp:txXfrm>
        <a:off x="2311911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756253" y="1024148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sp:txBody>
      <dsp:txXfrm>
        <a:off x="4108912" y="1253668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624021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sp:txBody>
      <dsp:txXfrm>
        <a:off x="2072957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179846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sp:txBody>
      <dsp:txXfrm>
        <a:off x="518798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01/02/2026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xIzCtw8QU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terjones.com/business-advice/business-guide/be-heard-in-the-market/" TargetMode="External"/><Relationship Id="rId2" Type="http://schemas.openxmlformats.org/officeDocument/2006/relationships/hyperlink" Target="https://www.virgin.com/about-virgin/latest/richard-branson-how-attract-customers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395536" y="607909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899592" y="1628800"/>
            <a:ext cx="8136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Defining customers, target market &amp; 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A58A76-2014-9F85-30A3-3BEBB12F2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5791" y="3140968"/>
            <a:ext cx="5084505" cy="319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the different legal formats of UK SMEs.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cs typeface="Calibri" panose="020F0502020204030204" pitchFamily="34" charset="0"/>
              </a:rPr>
              <a:t>Understood the importance of a founding team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DB07E7-E5CA-D367-822E-282A39B12F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64293-748A-0F98-6357-E9AAA5C77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2983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Reflecting on what we learned last week, please split into small groups (3–5 members).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As a group, discuss and provide an explanation for each of the following legal formats:</a:t>
            </a:r>
          </a:p>
          <a:p>
            <a:pPr marL="0" indent="0"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Limited company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Sole trader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Partnership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Social enterprise- CIO/CIC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Franchise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91082-EB06-7949-A8F2-880D4A64344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EB673F-EC27-E6ED-537D-5A0942947F86}"/>
              </a:ext>
            </a:extLst>
          </p:cNvPr>
          <p:cNvSpPr txBox="1"/>
          <p:nvPr/>
        </p:nvSpPr>
        <p:spPr>
          <a:xfrm>
            <a:off x="0" y="2743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Reflection class activity before we start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179584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E0FE3-A122-6BC6-9AEB-332C086C7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3C74BB3-B73A-818A-FA07-FA1FE16E080A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47251F-04F7-1949-EC63-64ED55EA11A0}"/>
              </a:ext>
            </a:extLst>
          </p:cNvPr>
          <p:cNvSpPr txBox="1"/>
          <p:nvPr/>
        </p:nvSpPr>
        <p:spPr>
          <a:xfrm>
            <a:off x="899592" y="1859340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Entrepreneurial Marketing-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 Segmentation, Customer profile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0214711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marketing is?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Define customers, target market &amp; marketing strategies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is entrepreneurial marketing?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Do you think marketing for a small firm is the same with large organisations?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Entrepreneurial marketing is not the same as traditional marketing…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why….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Because usually startups or establish companies do not have the same amount of funds and resources as large organisations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48911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However, regardless of the funding available in order to succeed entrepreneurs should have a clear understand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3200" dirty="0"/>
              <a:t>Entrepreneurs can understand their market and customers through a careful </a:t>
            </a:r>
            <a:r>
              <a:rPr lang="en-GB" dirty="0"/>
              <a:t>m</a:t>
            </a:r>
            <a:r>
              <a:rPr lang="en-GB" sz="3200" dirty="0"/>
              <a:t>arket segmentation.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Entrepreneurial Marketing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08325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segmentation…… is the process of dividing the market into subsets of customers who share common characteristics.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 provides companies a better understanding of their customer needs by matching product/s or service/s to these needs.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companies to allocate more efficiently their human and financial resources.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222" y="460411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Market Segmentation</a:t>
            </a:r>
            <a:br>
              <a:rPr lang="en-GB" sz="4000" b="1" dirty="0"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71BE311-D36E-9D7D-86D9-10A89C87BAE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6982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69392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8992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546176" y="1780151"/>
          <a:ext cx="6360368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8D54AE55-D5C8-F44D-65AF-F1554484B81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12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Demographic segmentation: Focus on group of customers that share similar profile such as age, gender, marital status, education, income and religion.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Behavioural segmentation: Focus on groups that may share similar profile like sharing same lifestyles or sharing same behaviour of buying habits.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Geographic segmentation: Focus on country, region, county, city,  community or education institutions.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Psychographic segmentation: Focus on group of customers according to their attitudes, opinions and lifestyles.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476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Market Segmentation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Let’s Watch a video</a:t>
            </a:r>
          </a:p>
          <a:p>
            <a:pPr marL="0" indent="0" algn="ctr">
              <a:buNone/>
            </a:pPr>
            <a:r>
              <a:rPr lang="en-GB" sz="2800" dirty="0">
                <a:hlinkClick r:id="rId2"/>
              </a:rPr>
              <a:t>https://www.youtube.com/watch?v=wFxIzCtw8QU</a:t>
            </a: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11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Customers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Once entrepreneurs have understood and segmented their market, they should be able to identify their potential customers and serve them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17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Defining your ideal customer shouldn’t be a difficult process. You do not need serve everyone, but your customers’ needs should be well-defined.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is your current customer base (age, sex, income, and geographic location)?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habits do your customers and prospects share? Where do they shop, what do they read, watch, or listen to?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Which customers are you currently not reaching? How can you reach them?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0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Customer profiling-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your customers value most about your product or service?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Do they value selection, convenience, service, reliability, availability, or affordability?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What qualities do you think customers want you to change about your product/s or service/s? What are the advantages and consequences for modifying your product?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34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4CA0E-71D8-AB03-4BD0-62676553D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0EBE6-202A-09A0-D262-B69A45366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B63E-C010-C368-447F-9EC3B8D0D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0425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Below we will see an example of a typical customer profile for a subscription snack box business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u="sng" dirty="0"/>
              <a:t>Customer profile name: Maria</a:t>
            </a:r>
          </a:p>
          <a:p>
            <a:pPr marL="0" indent="0">
              <a:buNone/>
            </a:pPr>
            <a:r>
              <a:rPr lang="en-GB" sz="2400" b="1" u="sng" dirty="0"/>
              <a:t>Demographics: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Age</a:t>
            </a:r>
            <a:r>
              <a:rPr lang="en-GB" sz="2400" dirty="0"/>
              <a:t>: 28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Gender</a:t>
            </a:r>
            <a:r>
              <a:rPr lang="en-GB" sz="2400" dirty="0"/>
              <a:t>: Female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Location</a:t>
            </a:r>
            <a:r>
              <a:rPr lang="en-GB" sz="2400" dirty="0"/>
              <a:t>: Manchester, UK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Occupation</a:t>
            </a:r>
            <a:r>
              <a:rPr lang="en-GB" sz="2400" dirty="0"/>
              <a:t>: Marketing Executive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Income</a:t>
            </a:r>
            <a:r>
              <a:rPr lang="en-GB" sz="2400" dirty="0"/>
              <a:t>: £28,000/year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Education</a:t>
            </a:r>
            <a:r>
              <a:rPr lang="en-GB" sz="2400" dirty="0"/>
              <a:t>: University Degree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CCB49B6-CC0D-8361-180F-861948C7B82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752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3F90F-9095-7F37-48FA-950525932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1FA7-5B52-330B-0EE9-3058EE073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C7972-730E-3A00-2CE3-26925C1E4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u="sng" dirty="0"/>
              <a:t>Psychographics: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Values</a:t>
            </a:r>
            <a:r>
              <a:rPr lang="en-GB" sz="2200" dirty="0"/>
              <a:t>: Healthy living, sustainability, convenience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Lifestyle</a:t>
            </a:r>
            <a:r>
              <a:rPr lang="en-GB" sz="2200" dirty="0"/>
              <a:t>: Busy urban lifestyle, commutes daily, attends fitness classes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Personality</a:t>
            </a:r>
            <a:r>
              <a:rPr lang="en-GB" sz="2200" dirty="0"/>
              <a:t>: Curious, early adopter of trends, social media savvy.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200" b="1" u="sng" dirty="0"/>
              <a:t>Buying Behaviour: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Shops online for health products and convenience foods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Subscribes to a few lifestyle/fitness brands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Reads reviews and trusts peer recommendations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Influenced by Instagram and YouTube content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234796-1074-F194-EF89-16E9EA2615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57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F351D-1E56-5C09-600E-987F36606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0618-F801-C563-0816-C58501B25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42CCA-E113-3DAB-0495-921B7C436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 </a:t>
            </a:r>
            <a:r>
              <a:rPr lang="en-GB" sz="2400" b="1" u="sng" dirty="0"/>
              <a:t>Market Gap: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Struggles to find healthy, satisfying snacks on the go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Doesn’t have time to shop in stores frequently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Wants guilt-free snacks but doesn't like bland “diet” food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u="sng" dirty="0"/>
              <a:t>Customer Goals &amp; Needs: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Wants tasty, nutritious snacks delivered monthly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Prefers eco-friendly packaging and clear nutrition info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Seeks variety and the chance to discover new brands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B8827A-40F6-9735-609E-C5B940962772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16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792089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493675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Explain the market and customers for your chosen company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If you company has a physical location, look the population statistics within 5-10 miles radius.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your customers- develop a profile example of a typical customer.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Even if you have an online company, you still need to consider your market and who you will serve. </a:t>
            </a: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78D91DE-CDA0-30DF-BF3C-6E1BD7F355F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8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3381A-D849-6C7E-D8BC-1CB1827D2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F5CA-747D-4A6B-B224-434DF49F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6ECF4-8EF3-5776-4402-71B05500C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DEDCDEA6-ADFF-75A1-1DB0-F49E6D340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C38219B-063B-86F0-399C-981F13A8080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808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3D753-71D3-A254-4EC0-FDE27543B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B58F567-D6AB-A81A-78A0-FC1DCC3C7FC8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2A8B6C-73EF-1F78-708D-7ED94816F797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Marketing strategies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463959"/>
      </p:ext>
    </p:extLst>
  </p:cSld>
  <p:clrMapOvr>
    <a:masterClrMapping/>
  </p:clrMapOvr>
  <p:transition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C4290-C295-2866-B451-E734F198C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2790D-8F32-2474-924E-1E99B83C3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5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4400" b="1" dirty="0"/>
              <a:t>Guerrilla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Surprise and delight tactics – street art, pop-up events, flash mobs.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Low-budget, high-impact; creates word-of-mouth buzz.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Example: A café leaving chalk messages on pavements.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868D0-5404-3209-054C-20AD8B0BDBC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E12B64-102D-AA61-B49F-6C39F629B1B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2809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FADFAA-0923-96CE-5DB1-92493B49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FA7325-7830-1B56-101E-7F14E2B22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0" y="1268760"/>
            <a:ext cx="5715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726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79D869-95BC-C394-7C88-4E48A8E9B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4CD7A-DDAE-181A-DA0A-D0A8B38BB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b="1" dirty="0"/>
              <a:t>Referral and Loyalty Programs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Encourage existing customers to refer new ones.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Offer discounts or points for repeated purchases.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Example: 'Refer a friend and get £5 off.'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03384-9220-DC19-23AC-759E9BA6988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788B9B-6E84-E17E-1FF1-EC13E6CFC6F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Different 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15638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4BF2F-D52E-B637-06B1-D52CC7CBF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  <p:pic>
        <p:nvPicPr>
          <p:cNvPr id="2050" name="Picture 2" descr="Refer a Friend - SD Bells">
            <a:extLst>
              <a:ext uri="{FF2B5EF4-FFF2-40B4-BE49-F238E27FC236}">
                <a16:creationId xmlns:a16="http://schemas.microsoft.com/office/drawing/2014/main" id="{1D54998E-D091-AF80-B013-E3D659FBE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56" y="1700808"/>
            <a:ext cx="7164288" cy="283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9620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FB019-8BFC-2D0D-7C19-7D226FED1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7F1B9-5250-1A16-34B5-24BD3CA1E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100" b="1" dirty="0"/>
              <a:t>Content Marketing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Share blogs, videos, or infographics on industry topics.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Builds trust and positions the SME as a thought leader.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1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100" dirty="0"/>
              <a:t>Example: A craft business posting weekly DIY videos.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3970C-A54D-4C1F-735B-A952BAF33F0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CCDF4B-7EA9-7A0A-4C19-65C31B5ACF05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nb-NO" sz="3200" b="1" dirty="0">
                <a:highlight>
                  <a:srgbClr val="FFFF00"/>
                </a:highlight>
              </a:rPr>
              <a:t>Different </a:t>
            </a:r>
            <a:r>
              <a:rPr lang="nb-NO" sz="3200" b="1" dirty="0" err="1">
                <a:highlight>
                  <a:srgbClr val="FFFF00"/>
                </a:highlight>
              </a:rPr>
              <a:t>Marketing</a:t>
            </a:r>
            <a:r>
              <a:rPr lang="nb-NO" sz="3200" b="1" dirty="0">
                <a:highlight>
                  <a:srgbClr val="FFFF00"/>
                </a:highlight>
              </a:rPr>
              <a:t> </a:t>
            </a:r>
            <a:r>
              <a:rPr lang="nb-NO" sz="3200" b="1" dirty="0" err="1">
                <a:highlight>
                  <a:srgbClr val="FFFF00"/>
                </a:highlight>
              </a:rPr>
              <a:t>Strategies</a:t>
            </a:r>
            <a:r>
              <a:rPr lang="nb-NO" sz="3200" b="1" dirty="0">
                <a:highlight>
                  <a:srgbClr val="FFFF00"/>
                </a:highlight>
              </a:rPr>
              <a:t> for SMEs</a:t>
            </a:r>
          </a:p>
        </p:txBody>
      </p:sp>
    </p:spTree>
    <p:extLst>
      <p:ext uri="{BB962C8B-B14F-4D97-AF65-F5344CB8AC3E}">
        <p14:creationId xmlns:p14="http://schemas.microsoft.com/office/powerpoint/2010/main" val="33378282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ED2D1-5587-B7F0-3B2D-2B34B087A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1026" name="Picture 2" descr="Content Marketing Essentials for Small Business Owners | OnDeck">
            <a:extLst>
              <a:ext uri="{FF2B5EF4-FFF2-40B4-BE49-F238E27FC236}">
                <a16:creationId xmlns:a16="http://schemas.microsoft.com/office/drawing/2014/main" id="{091F4218-5E49-DBE1-DC70-6B37401DE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1557338"/>
            <a:ext cx="714375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6496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Class activity- split in groups of 3-5 and read what different successful entrepreneurs have to say about been ahead of the market and how to attract customers.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https://www.virgin.com/about-virgin/latest/richard-branson-how-attract-customers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https://www.peterjones.com/business-advice/business-guide/be-heard-in-the-market/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6079221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C2D04C-DBDF-9AD4-3F62-CECAEA502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D096A-8154-7920-B7C1-031391FC2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B243F6-B953-8E31-2AB7-4CD5D4E1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86230AA0-AF20-F839-7D6C-F24C73B2AD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1E26F5B-086C-B433-5756-43696D402C8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016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F35C2-FA9B-27FF-32E9-8018B30E0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D1836D8-DB47-C680-65DE-2D0D6124F393}"/>
              </a:ext>
            </a:extLst>
          </p:cNvPr>
          <p:cNvSpPr/>
          <p:nvPr/>
        </p:nvSpPr>
        <p:spPr>
          <a:xfrm>
            <a:off x="395536" y="764704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A1D3BE-16B2-84EA-6D7A-CC618BC448A2}"/>
              </a:ext>
            </a:extLst>
          </p:cNvPr>
          <p:cNvSpPr txBox="1"/>
          <p:nvPr/>
        </p:nvSpPr>
        <p:spPr>
          <a:xfrm>
            <a:off x="899592" y="1859340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Social Media 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178823"/>
      </p:ext>
    </p:extLst>
  </p:cSld>
  <p:clrMapOvr>
    <a:masterClrMapping/>
  </p:clrMapOvr>
  <p:transition>
    <p:dissolv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733" y="992428"/>
            <a:ext cx="9144000" cy="487314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Once the small business owner has a good understood of their market and customers.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They should reach their customers by utilising the following tools: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 media platforms (Facebook, Tik Tok etc)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a professional website and invest in search engine optimization (SEO)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Build an email list of their customers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Offer incentives and discounts or coupon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Join an online platform if applicable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Marketing Strategies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158369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E43AC-303E-712F-470E-5EED8E878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BDC77-770B-4416-BBE4-476F60073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850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SME owners should use different social media like Instagram, TikTok, Facebook to reach niche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trends and hashtags for visibility.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Fashion brand using TikTok challenges.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8BBAF0-8F46-4838-557F-4F0D4716DD9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206082-8FAE-1A45-6EDA-A227226F4B9F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649530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E466C-00FE-99DF-241A-E839A77F1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A7542-ADE8-BD38-A295-F6376F20E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Popular Platforms: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– Community building, local promotions, events.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Instagram – Visual storytelling, influencer marketing, product showcases.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Twitter/X – Real-time engagement, updates, hashtags,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LinkedIn – B2B networking, thought leadership, professional content.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TikTok – Short-form viral content, behind-the-scenes, trend hijacking.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YouTube – Tutorials, product reviews, storytelling,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Tips for SMEs: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Start with 1–2 platforms where your customers are active.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 analytics to refine content strategy.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Focus on engagement, not just followers.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Leverage user-generated content and local partnerships.</a:t>
            </a:r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2C1BD-10C8-8CE6-B1F6-4CA39AF55C2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AACA98-161D-8BE4-7599-1EF4F1375A5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Social Media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3048194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CCD6C-56F7-8700-9C88-BF398185C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BDF6C-D560-B0F0-780E-0994DA3AA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 fontScale="700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Facebook is ideal for creating brand communities and engaging with local audiences.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r>
              <a:rPr lang="en-GB" dirty="0"/>
              <a:t>Tools: Business pages, Groups, Events, Facebook Ads.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Promote local events and offers.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Run contests and gather user feedback.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Share stories and behind-the-scenes content.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Ads offer targeted reach based on interests, demographics, and behaviours.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It is cost-effective and supports testing for optimization.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insights allows SMEs to track user engagement and adjust content strategies.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6C414-744C-D2A0-8BAF-F7242899D62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3080D3-6859-D007-8A06-E9C5803374D2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Facebook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69101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B7AEE-F7E6-6A83-30ED-4C8661188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7DFEA-D8B6-6271-ECC1-F400247AE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Best for visually-driven brands (food, fashion, fitness, etc.).</a:t>
            </a:r>
          </a:p>
          <a:p>
            <a:pPr marL="0" indent="0"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Tools: Stories, Reels, Hashtags, Ads.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Product showcases with creative visuals.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Collaborate with micro-influencers. Influencer partnerships and hashtag strategies can increase visibility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user-generated content and tutorials.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Visual-first platform suited to product-based and lifestyle brands.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Features include Stories, Reels, Shopping, and Highlights.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Popular with Millennials and Gen Z – ideal for fashion, beauty, food, and wellness sectors.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35CC0-59D0-5764-616E-2BD835A297D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76BF2-B869-7B81-AFF3-BB4B45429AE0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Instagram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851852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8A80A-9476-F5E6-584F-0C15720EF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BCDE0-4346-371A-B0BF-5D1AEE05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Great for real-time interaction and trend engagement.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Tools: Hashtags, Threads, Polls, DMs.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Customer service and live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Join trending conversations and industry chats.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Share leadership thoughts and business tips.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r>
              <a:rPr lang="en-GB" b="1" dirty="0"/>
              <a:t>Fast-paced platform for real-time interaction and updates.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Useful for news, thought leadership, and customer service.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SMEs can engage in trending conversations with hashtags.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Great for sharing blog content, announcements, and polls.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Analytics tools help monitor reach and engagement.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B7CAD-A1FE-8E3D-F5D4-41A09737614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F3C46B-16CD-00DD-280C-6361C2A132A8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Twitter/X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423876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C1442-1BB2-64B0-EE53-8EA8880BD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E4A6-34B5-08BE-F17A-3FFDAE55E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077412"/>
            <a:ext cx="9036496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Best for B2B networking and professional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Company pages, Articles, Networking.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showcase expertise through posts, blogs, and group discussions.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Used for networking, lead generation, and employer branding.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Consistent posting and engagement improves visibility. Connect with industry leaders and partners.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Promote job opportunities and company culture.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0B848-30F1-9EDE-022F-76F914DFC25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FFBE1E-E33D-3380-84F1-61F49A98163D}"/>
              </a:ext>
            </a:extLst>
          </p:cNvPr>
          <p:cNvSpPr txBox="1"/>
          <p:nvPr/>
        </p:nvSpPr>
        <p:spPr>
          <a:xfrm>
            <a:off x="107504" y="25498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LinkedIn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39954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86492-4E65-8861-3113-D83CE18C8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729E2-D1DF-346A-FC6B-5B6559A58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48" y="899999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Create video series on topics your audience cares about. YouTube can be used for brand storytelling and customer education for your products or services.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Tools: Channel branding, Playlists, Shorts.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Post how-to videos and explainer content for what you are offering.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Highlight customer stories or testimonials.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Ideal for building authority and SEO visibility.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Cross-promote via website and other social media.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83BD12-431C-1C76-8A6C-FDA0592B678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5AFFE-CFA0-CAF3-426C-7983E54EDD2D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YouTube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6397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6F801-CA37-EF4F-4CFC-175ADA57A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6410-4191-D223-043B-291336C84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06" y="980728"/>
            <a:ext cx="9144000" cy="4655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Popular among Gen Z for short-form, entertaining videos.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can use trends, music and storytelling to gain attention.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Authentic, low-budget content can perform well.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Product demonstrations, packaging reveals, or staff intros are popular formats.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BD550-D2F2-53E0-F197-345163CA231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6A79AE-C44C-528B-6E44-B7A54979ED28}"/>
              </a:ext>
            </a:extLst>
          </p:cNvPr>
          <p:cNvSpPr txBox="1"/>
          <p:nvPr/>
        </p:nvSpPr>
        <p:spPr>
          <a:xfrm>
            <a:off x="53752" y="3006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TikTok for SMEs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12920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D93A6-ED3F-91C9-B070-72712C504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EB30D-1BEC-2BB2-9772-DE62DABF0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Marketing strategies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Guerrilla marketing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Referral and loyalty programs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Content marketing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Social media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Facebook 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Instagram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Twitter/X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LinkedIn 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YouTube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TikTok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CBC40-785A-CF04-CFDD-0A3CCE0E8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462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8DF1C-85A8-6BF5-FFB4-7A67F405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F4A9E-7ACD-9774-806A-DC0AF8B7B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1700808"/>
            <a:ext cx="9036496" cy="403244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marketing plans you would use to attract your customers?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Explain your choices and how they are used.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Start with 1–2 social media platforms where your customers are active.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add other marketing plans (e.g., guerrilla marketing).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DC9A3-F556-0125-FBF2-9C6C4CAB6C1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0B43F-CB9E-9BE8-5C91-70DA029AA684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191330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42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PESTEL Analysis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2011</Words>
  <Application>Microsoft Office PowerPoint</Application>
  <PresentationFormat>On-screen Show (4:3)</PresentationFormat>
  <Paragraphs>369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Market Segmentation </vt:lpstr>
      <vt:lpstr>Market Segmentation</vt:lpstr>
      <vt:lpstr>Market Segmentation</vt:lpstr>
      <vt:lpstr>Market Segmentation</vt:lpstr>
      <vt:lpstr>Customers</vt:lpstr>
      <vt:lpstr>Customer profiling- Questions</vt:lpstr>
      <vt:lpstr>Customer profiling- Questions</vt:lpstr>
      <vt:lpstr>Example of a Customer profile</vt:lpstr>
      <vt:lpstr>Example of a Customer profile</vt:lpstr>
      <vt:lpstr>Example of a Customer profile</vt:lpstr>
      <vt:lpstr>Practical class activity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302</cp:revision>
  <dcterms:created xsi:type="dcterms:W3CDTF">2013-10-11T12:05:37Z</dcterms:created>
  <dcterms:modified xsi:type="dcterms:W3CDTF">2026-02-01T22:46:56Z</dcterms:modified>
</cp:coreProperties>
</file>