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83" r:id="rId2"/>
    <p:sldId id="281" r:id="rId3"/>
    <p:sldId id="278" r:id="rId4"/>
    <p:sldId id="264" r:id="rId5"/>
    <p:sldId id="265" r:id="rId6"/>
    <p:sldId id="266" r:id="rId7"/>
    <p:sldId id="267" r:id="rId8"/>
    <p:sldId id="268" r:id="rId9"/>
    <p:sldId id="269" r:id="rId10"/>
    <p:sldId id="271" r:id="rId11"/>
    <p:sldId id="272" r:id="rId12"/>
    <p:sldId id="273" r:id="rId13"/>
    <p:sldId id="282" r:id="rId14"/>
  </p:sldIdLst>
  <p:sldSz cx="9144000" cy="5143500" type="screen16x9"/>
  <p:notesSz cx="6858000" cy="9144000"/>
  <p:embeddedFontLst>
    <p:embeddedFont>
      <p:font typeface="Roboto" panose="02000000000000000000"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710AA-1919-4061-A07A-1F41662CF86E}" v="21" dt="2026-06-11T19:42:26.09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77468"/>
  </p:normalViewPr>
  <p:slideViewPr>
    <p:cSldViewPr snapToGrid="0">
      <p:cViewPr varScale="1">
        <p:scale>
          <a:sx n="68" d="100"/>
          <a:sy n="68" d="100"/>
        </p:scale>
        <p:origin x="1096" y="4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lavius Baboi" userId="785c2c5115bdbc18" providerId="LiveId" clId="{62C13A46-1F6A-4FBC-B756-B16F002E269C}"/>
    <pc:docChg chg="modSld">
      <pc:chgData name="Flavius Baboi" userId="785c2c5115bdbc18" providerId="LiveId" clId="{62C13A46-1F6A-4FBC-B756-B16F002E269C}" dt="2026-06-11T20:24:05.736" v="9" actId="790"/>
      <pc:docMkLst>
        <pc:docMk/>
      </pc:docMkLst>
      <pc:sldChg chg="modSp mod modNotesTx">
        <pc:chgData name="Flavius Baboi" userId="785c2c5115bdbc18" providerId="LiveId" clId="{62C13A46-1F6A-4FBC-B756-B16F002E269C}" dt="2026-06-11T20:23:26.379" v="2" actId="790"/>
        <pc:sldMkLst>
          <pc:docMk/>
          <pc:sldMk cId="2603618401" sldId="264"/>
        </pc:sldMkLst>
        <pc:spChg chg="mod">
          <ac:chgData name="Flavius Baboi" userId="785c2c5115bdbc18" providerId="LiveId" clId="{62C13A46-1F6A-4FBC-B756-B16F002E269C}" dt="2026-06-11T20:23:06.601" v="0" actId="790"/>
          <ac:spMkLst>
            <pc:docMk/>
            <pc:sldMk cId="2603618401" sldId="264"/>
            <ac:spMk id="2" creationId="{E3D12A94-7EDC-C79B-2FD8-48C35556B460}"/>
          </ac:spMkLst>
        </pc:spChg>
        <pc:graphicFrameChg chg="modGraphic">
          <ac:chgData name="Flavius Baboi" userId="785c2c5115bdbc18" providerId="LiveId" clId="{62C13A46-1F6A-4FBC-B756-B16F002E269C}" dt="2026-06-11T20:23:06.601" v="0" actId="790"/>
          <ac:graphicFrameMkLst>
            <pc:docMk/>
            <pc:sldMk cId="2603618401" sldId="264"/>
            <ac:graphicFrameMk id="6" creationId="{068DB869-690B-03A3-C0F1-EF781F3D00F5}"/>
          </ac:graphicFrameMkLst>
        </pc:graphicFrameChg>
      </pc:sldChg>
      <pc:sldChg chg="modSp mod modNotesTx">
        <pc:chgData name="Flavius Baboi" userId="785c2c5115bdbc18" providerId="LiveId" clId="{62C13A46-1F6A-4FBC-B756-B16F002E269C}" dt="2026-06-11T20:23:32.754" v="3" actId="790"/>
        <pc:sldMkLst>
          <pc:docMk/>
          <pc:sldMk cId="487228260" sldId="265"/>
        </pc:sldMkLst>
        <pc:spChg chg="mod">
          <ac:chgData name="Flavius Baboi" userId="785c2c5115bdbc18" providerId="LiveId" clId="{62C13A46-1F6A-4FBC-B756-B16F002E269C}" dt="2026-06-11T20:23:06.601" v="0" actId="790"/>
          <ac:spMkLst>
            <pc:docMk/>
            <pc:sldMk cId="487228260" sldId="265"/>
            <ac:spMk id="2" creationId="{BFF792BA-0A2A-6CF9-8199-7598C01DD0F7}"/>
          </ac:spMkLst>
        </pc:spChg>
        <pc:spChg chg="mod">
          <ac:chgData name="Flavius Baboi" userId="785c2c5115bdbc18" providerId="LiveId" clId="{62C13A46-1F6A-4FBC-B756-B16F002E269C}" dt="2026-06-11T20:23:06.601" v="0" actId="790"/>
          <ac:spMkLst>
            <pc:docMk/>
            <pc:sldMk cId="487228260" sldId="265"/>
            <ac:spMk id="3" creationId="{CAB319FA-D002-94C1-F496-0D43B37826D7}"/>
          </ac:spMkLst>
        </pc:spChg>
      </pc:sldChg>
      <pc:sldChg chg="modSp mod modNotesTx">
        <pc:chgData name="Flavius Baboi" userId="785c2c5115bdbc18" providerId="LiveId" clId="{62C13A46-1F6A-4FBC-B756-B16F002E269C}" dt="2026-06-11T20:23:39.491" v="4" actId="790"/>
        <pc:sldMkLst>
          <pc:docMk/>
          <pc:sldMk cId="4046794580" sldId="266"/>
        </pc:sldMkLst>
        <pc:spChg chg="mod">
          <ac:chgData name="Flavius Baboi" userId="785c2c5115bdbc18" providerId="LiveId" clId="{62C13A46-1F6A-4FBC-B756-B16F002E269C}" dt="2026-06-11T20:23:06.601" v="0" actId="790"/>
          <ac:spMkLst>
            <pc:docMk/>
            <pc:sldMk cId="4046794580" sldId="266"/>
            <ac:spMk id="2" creationId="{E38313DB-B3EC-238D-AB70-2ACC4BE6C7D4}"/>
          </ac:spMkLst>
        </pc:spChg>
        <pc:spChg chg="mod">
          <ac:chgData name="Flavius Baboi" userId="785c2c5115bdbc18" providerId="LiveId" clId="{62C13A46-1F6A-4FBC-B756-B16F002E269C}" dt="2026-06-11T20:23:06.601" v="0" actId="790"/>
          <ac:spMkLst>
            <pc:docMk/>
            <pc:sldMk cId="4046794580" sldId="266"/>
            <ac:spMk id="3" creationId="{0BDBD405-B437-497E-750A-B5EA0F4BAFC1}"/>
          </ac:spMkLst>
        </pc:spChg>
      </pc:sldChg>
      <pc:sldChg chg="modSp mod modNotesTx">
        <pc:chgData name="Flavius Baboi" userId="785c2c5115bdbc18" providerId="LiveId" clId="{62C13A46-1F6A-4FBC-B756-B16F002E269C}" dt="2026-06-11T20:23:44.446" v="5" actId="790"/>
        <pc:sldMkLst>
          <pc:docMk/>
          <pc:sldMk cId="3948875811" sldId="267"/>
        </pc:sldMkLst>
        <pc:spChg chg="mod">
          <ac:chgData name="Flavius Baboi" userId="785c2c5115bdbc18" providerId="LiveId" clId="{62C13A46-1F6A-4FBC-B756-B16F002E269C}" dt="2026-06-11T20:23:06.601" v="0" actId="790"/>
          <ac:spMkLst>
            <pc:docMk/>
            <pc:sldMk cId="3948875811" sldId="267"/>
            <ac:spMk id="2" creationId="{30E3A65F-0E43-3DD9-F34C-BD42CFB52F61}"/>
          </ac:spMkLst>
        </pc:spChg>
        <pc:spChg chg="mod">
          <ac:chgData name="Flavius Baboi" userId="785c2c5115bdbc18" providerId="LiveId" clId="{62C13A46-1F6A-4FBC-B756-B16F002E269C}" dt="2026-06-11T20:23:06.601" v="0" actId="790"/>
          <ac:spMkLst>
            <pc:docMk/>
            <pc:sldMk cId="3948875811" sldId="267"/>
            <ac:spMk id="3" creationId="{8509C94E-4811-01B0-8A75-3C115C1D75B8}"/>
          </ac:spMkLst>
        </pc:spChg>
      </pc:sldChg>
      <pc:sldChg chg="modSp mod modNotesTx">
        <pc:chgData name="Flavius Baboi" userId="785c2c5115bdbc18" providerId="LiveId" clId="{62C13A46-1F6A-4FBC-B756-B16F002E269C}" dt="2026-06-11T20:23:48.783" v="6" actId="790"/>
        <pc:sldMkLst>
          <pc:docMk/>
          <pc:sldMk cId="332860521" sldId="268"/>
        </pc:sldMkLst>
        <pc:spChg chg="mod">
          <ac:chgData name="Flavius Baboi" userId="785c2c5115bdbc18" providerId="LiveId" clId="{62C13A46-1F6A-4FBC-B756-B16F002E269C}" dt="2026-06-11T20:23:06.601" v="0" actId="790"/>
          <ac:spMkLst>
            <pc:docMk/>
            <pc:sldMk cId="332860521" sldId="268"/>
            <ac:spMk id="2" creationId="{2643DBB7-E808-61F6-3970-A8C6F371A847}"/>
          </ac:spMkLst>
        </pc:spChg>
        <pc:graphicFrameChg chg="modGraphic">
          <ac:chgData name="Flavius Baboi" userId="785c2c5115bdbc18" providerId="LiveId" clId="{62C13A46-1F6A-4FBC-B756-B16F002E269C}" dt="2026-06-11T20:23:06.601" v="0" actId="790"/>
          <ac:graphicFrameMkLst>
            <pc:docMk/>
            <pc:sldMk cId="332860521" sldId="268"/>
            <ac:graphicFrameMk id="7" creationId="{7000A5BA-E753-0A5B-DF46-7700B69DCF22}"/>
          </ac:graphicFrameMkLst>
        </pc:graphicFrameChg>
      </pc:sldChg>
      <pc:sldChg chg="modSp mod modNotesTx">
        <pc:chgData name="Flavius Baboi" userId="785c2c5115bdbc18" providerId="LiveId" clId="{62C13A46-1F6A-4FBC-B756-B16F002E269C}" dt="2026-06-11T20:23:53.290" v="7" actId="790"/>
        <pc:sldMkLst>
          <pc:docMk/>
          <pc:sldMk cId="2766013524" sldId="269"/>
        </pc:sldMkLst>
        <pc:spChg chg="mod">
          <ac:chgData name="Flavius Baboi" userId="785c2c5115bdbc18" providerId="LiveId" clId="{62C13A46-1F6A-4FBC-B756-B16F002E269C}" dt="2026-06-11T20:23:06.601" v="0" actId="790"/>
          <ac:spMkLst>
            <pc:docMk/>
            <pc:sldMk cId="2766013524" sldId="269"/>
            <ac:spMk id="2" creationId="{CD95DDBE-A786-450D-DBD4-EAFB3486FA4C}"/>
          </ac:spMkLst>
        </pc:spChg>
        <pc:spChg chg="mod">
          <ac:chgData name="Flavius Baboi" userId="785c2c5115bdbc18" providerId="LiveId" clId="{62C13A46-1F6A-4FBC-B756-B16F002E269C}" dt="2026-06-11T20:23:06.601" v="0" actId="790"/>
          <ac:spMkLst>
            <pc:docMk/>
            <pc:sldMk cId="2766013524" sldId="269"/>
            <ac:spMk id="3" creationId="{2C41196B-F300-63AB-401E-38E987AEC5AF}"/>
          </ac:spMkLst>
        </pc:spChg>
      </pc:sldChg>
      <pc:sldChg chg="modSp mod modNotesTx">
        <pc:chgData name="Flavius Baboi" userId="785c2c5115bdbc18" providerId="LiveId" clId="{62C13A46-1F6A-4FBC-B756-B16F002E269C}" dt="2026-06-11T20:23:57.395" v="8" actId="790"/>
        <pc:sldMkLst>
          <pc:docMk/>
          <pc:sldMk cId="1508975875" sldId="271"/>
        </pc:sldMkLst>
        <pc:spChg chg="mod">
          <ac:chgData name="Flavius Baboi" userId="785c2c5115bdbc18" providerId="LiveId" clId="{62C13A46-1F6A-4FBC-B756-B16F002E269C}" dt="2026-06-11T20:23:06.601" v="0" actId="790"/>
          <ac:spMkLst>
            <pc:docMk/>
            <pc:sldMk cId="1508975875" sldId="271"/>
            <ac:spMk id="2" creationId="{D95A4981-F831-B3B2-6A4D-EE3BD85C1DD0}"/>
          </ac:spMkLst>
        </pc:spChg>
        <pc:spChg chg="mod">
          <ac:chgData name="Flavius Baboi" userId="785c2c5115bdbc18" providerId="LiveId" clId="{62C13A46-1F6A-4FBC-B756-B16F002E269C}" dt="2026-06-11T20:23:06.601" v="0" actId="790"/>
          <ac:spMkLst>
            <pc:docMk/>
            <pc:sldMk cId="1508975875" sldId="271"/>
            <ac:spMk id="3" creationId="{889D2976-1F2C-538E-9924-A8CC82F6B290}"/>
          </ac:spMkLst>
        </pc:spChg>
        <pc:spChg chg="mod">
          <ac:chgData name="Flavius Baboi" userId="785c2c5115bdbc18" providerId="LiveId" clId="{62C13A46-1F6A-4FBC-B756-B16F002E269C}" dt="2026-06-11T20:23:06.601" v="0" actId="790"/>
          <ac:spMkLst>
            <pc:docMk/>
            <pc:sldMk cId="1508975875" sldId="271"/>
            <ac:spMk id="4" creationId="{738CA1CD-582E-9B7A-BB0F-06ED0C2EA653}"/>
          </ac:spMkLst>
        </pc:spChg>
      </pc:sldChg>
      <pc:sldChg chg="modSp mod">
        <pc:chgData name="Flavius Baboi" userId="785c2c5115bdbc18" providerId="LiveId" clId="{62C13A46-1F6A-4FBC-B756-B16F002E269C}" dt="2026-06-11T20:23:06.601" v="0" actId="790"/>
        <pc:sldMkLst>
          <pc:docMk/>
          <pc:sldMk cId="3393423621" sldId="272"/>
        </pc:sldMkLst>
        <pc:spChg chg="mod">
          <ac:chgData name="Flavius Baboi" userId="785c2c5115bdbc18" providerId="LiveId" clId="{62C13A46-1F6A-4FBC-B756-B16F002E269C}" dt="2026-06-11T20:23:06.601" v="0" actId="790"/>
          <ac:spMkLst>
            <pc:docMk/>
            <pc:sldMk cId="3393423621" sldId="272"/>
            <ac:spMk id="2" creationId="{995F6BBA-9927-40F4-8453-4D04A1BF0464}"/>
          </ac:spMkLst>
        </pc:spChg>
        <pc:spChg chg="mod">
          <ac:chgData name="Flavius Baboi" userId="785c2c5115bdbc18" providerId="LiveId" clId="{62C13A46-1F6A-4FBC-B756-B16F002E269C}" dt="2026-06-11T20:23:06.601" v="0" actId="790"/>
          <ac:spMkLst>
            <pc:docMk/>
            <pc:sldMk cId="3393423621" sldId="272"/>
            <ac:spMk id="3" creationId="{BFE4E900-2EE5-5C9F-7DB9-6D6EED132D5D}"/>
          </ac:spMkLst>
        </pc:spChg>
        <pc:spChg chg="mod">
          <ac:chgData name="Flavius Baboi" userId="785c2c5115bdbc18" providerId="LiveId" clId="{62C13A46-1F6A-4FBC-B756-B16F002E269C}" dt="2026-06-11T20:23:06.601" v="0" actId="790"/>
          <ac:spMkLst>
            <pc:docMk/>
            <pc:sldMk cId="3393423621" sldId="272"/>
            <ac:spMk id="4" creationId="{E17085DC-0353-9818-0036-DCFE6176DCEA}"/>
          </ac:spMkLst>
        </pc:spChg>
      </pc:sldChg>
      <pc:sldChg chg="modSp mod modNotesTx">
        <pc:chgData name="Flavius Baboi" userId="785c2c5115bdbc18" providerId="LiveId" clId="{62C13A46-1F6A-4FBC-B756-B16F002E269C}" dt="2026-06-11T20:24:05.736" v="9" actId="790"/>
        <pc:sldMkLst>
          <pc:docMk/>
          <pc:sldMk cId="1263841600" sldId="273"/>
        </pc:sldMkLst>
        <pc:spChg chg="mod">
          <ac:chgData name="Flavius Baboi" userId="785c2c5115bdbc18" providerId="LiveId" clId="{62C13A46-1F6A-4FBC-B756-B16F002E269C}" dt="2026-06-11T20:23:06.601" v="0" actId="790"/>
          <ac:spMkLst>
            <pc:docMk/>
            <pc:sldMk cId="1263841600" sldId="273"/>
            <ac:spMk id="2" creationId="{DB9E7240-D610-921F-842A-3C164B22CD83}"/>
          </ac:spMkLst>
        </pc:spChg>
        <pc:spChg chg="mod">
          <ac:chgData name="Flavius Baboi" userId="785c2c5115bdbc18" providerId="LiveId" clId="{62C13A46-1F6A-4FBC-B756-B16F002E269C}" dt="2026-06-11T20:23:06.601" v="0" actId="790"/>
          <ac:spMkLst>
            <pc:docMk/>
            <pc:sldMk cId="1263841600" sldId="273"/>
            <ac:spMk id="3" creationId="{47FAFBA4-0E1D-4927-E15F-4C92D69047FD}"/>
          </ac:spMkLst>
        </pc:spChg>
      </pc:sldChg>
      <pc:sldChg chg="modSp mod modNotesTx">
        <pc:chgData name="Flavius Baboi" userId="785c2c5115bdbc18" providerId="LiveId" clId="{62C13A46-1F6A-4FBC-B756-B16F002E269C}" dt="2026-06-11T20:23:19.607" v="1" actId="790"/>
        <pc:sldMkLst>
          <pc:docMk/>
          <pc:sldMk cId="922818079" sldId="278"/>
        </pc:sldMkLst>
        <pc:spChg chg="mod">
          <ac:chgData name="Flavius Baboi" userId="785c2c5115bdbc18" providerId="LiveId" clId="{62C13A46-1F6A-4FBC-B756-B16F002E269C}" dt="2026-06-11T20:23:06.601" v="0" actId="790"/>
          <ac:spMkLst>
            <pc:docMk/>
            <pc:sldMk cId="922818079" sldId="278"/>
            <ac:spMk id="2" creationId="{A456F0C4-5235-AE41-27E4-CC0033AEB88B}"/>
          </ac:spMkLst>
        </pc:spChg>
        <pc:spChg chg="mod">
          <ac:chgData name="Flavius Baboi" userId="785c2c5115bdbc18" providerId="LiveId" clId="{62C13A46-1F6A-4FBC-B756-B16F002E269C}" dt="2026-06-11T20:23:06.601" v="0" actId="790"/>
          <ac:spMkLst>
            <pc:docMk/>
            <pc:sldMk cId="922818079" sldId="278"/>
            <ac:spMk id="3" creationId="{7DDDD42E-259A-7C87-9C11-3B1FA9D9F1D5}"/>
          </ac:spMkLst>
        </pc:spChg>
      </pc:sldChg>
      <pc:sldChg chg="modSp mod">
        <pc:chgData name="Flavius Baboi" userId="785c2c5115bdbc18" providerId="LiveId" clId="{62C13A46-1F6A-4FBC-B756-B16F002E269C}" dt="2026-06-11T20:23:06.601" v="0" actId="790"/>
        <pc:sldMkLst>
          <pc:docMk/>
          <pc:sldMk cId="762326180" sldId="282"/>
        </pc:sldMkLst>
        <pc:spChg chg="mod">
          <ac:chgData name="Flavius Baboi" userId="785c2c5115bdbc18" providerId="LiveId" clId="{62C13A46-1F6A-4FBC-B756-B16F002E269C}" dt="2026-06-11T20:23:06.601" v="0" actId="790"/>
          <ac:spMkLst>
            <pc:docMk/>
            <pc:sldMk cId="762326180" sldId="282"/>
            <ac:spMk id="2" creationId="{63759D5C-0286-E28C-63E2-CEF10603F542}"/>
          </ac:spMkLst>
        </pc:spChg>
        <pc:spChg chg="mod">
          <ac:chgData name="Flavius Baboi" userId="785c2c5115bdbc18" providerId="LiveId" clId="{62C13A46-1F6A-4FBC-B756-B16F002E269C}" dt="2026-06-11T20:23:06.601" v="0" actId="790"/>
          <ac:spMkLst>
            <pc:docMk/>
            <pc:sldMk cId="762326180" sldId="282"/>
            <ac:spMk id="3" creationId="{703F1CC9-3797-4BFA-8836-05B523949B14}"/>
          </ac:spMkLst>
        </pc:spChg>
      </pc:sldChg>
      <pc:sldChg chg="modSp mod">
        <pc:chgData name="Flavius Baboi" userId="785c2c5115bdbc18" providerId="LiveId" clId="{62C13A46-1F6A-4FBC-B756-B16F002E269C}" dt="2026-06-11T20:23:06.601" v="0" actId="790"/>
        <pc:sldMkLst>
          <pc:docMk/>
          <pc:sldMk cId="796445275" sldId="283"/>
        </pc:sldMkLst>
        <pc:spChg chg="mod">
          <ac:chgData name="Flavius Baboi" userId="785c2c5115bdbc18" providerId="LiveId" clId="{62C13A46-1F6A-4FBC-B756-B16F002E269C}" dt="2026-06-11T20:23:06.601" v="0" actId="790"/>
          <ac:spMkLst>
            <pc:docMk/>
            <pc:sldMk cId="796445275" sldId="283"/>
            <ac:spMk id="2" creationId="{7CA97700-CBF4-359F-2A8E-18A598626353}"/>
          </ac:spMkLst>
        </pc:spChg>
        <pc:spChg chg="mod">
          <ac:chgData name="Flavius Baboi" userId="785c2c5115bdbc18" providerId="LiveId" clId="{62C13A46-1F6A-4FBC-B756-B16F002E269C}" dt="2026-06-11T20:23:06.601" v="0" actId="790"/>
          <ac:spMkLst>
            <pc:docMk/>
            <pc:sldMk cId="796445275" sldId="283"/>
            <ac:spMk id="3" creationId="{993E824C-4457-8C6B-B6C8-77420DB1C32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50ABEF-35FB-DD43-BF89-F6C0E556A9F9}"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C216164F-FC6F-554B-A2A7-B3BB272138F9}">
      <dgm:prSet/>
      <dgm:spPr/>
      <dgm:t>
        <a:bodyPr/>
        <a:lstStyle/>
        <a:p>
          <a:r>
            <a:rPr lang="en-GB" b="1" noProof="0" dirty="0"/>
            <a:t>Transaction Processing Systems (TPS)</a:t>
          </a:r>
        </a:p>
      </dgm:t>
    </dgm:pt>
    <dgm:pt modelId="{B569198D-AD91-6849-8BA7-7C95DDADAF6F}" type="parTrans" cxnId="{9FEB2E40-B780-3B4A-B0A3-02E7031CA065}">
      <dgm:prSet/>
      <dgm:spPr/>
      <dgm:t>
        <a:bodyPr/>
        <a:lstStyle/>
        <a:p>
          <a:endParaRPr lang="en-US"/>
        </a:p>
      </dgm:t>
    </dgm:pt>
    <dgm:pt modelId="{3F1FDD53-AB6D-DE48-9A76-A5E9F6DDC48E}" type="sibTrans" cxnId="{9FEB2E40-B780-3B4A-B0A3-02E7031CA065}">
      <dgm:prSet/>
      <dgm:spPr/>
      <dgm:t>
        <a:bodyPr/>
        <a:lstStyle/>
        <a:p>
          <a:endParaRPr lang="en-US"/>
        </a:p>
      </dgm:t>
    </dgm:pt>
    <dgm:pt modelId="{7B1D644E-0099-8C4D-92E9-08DD68E2C77D}">
      <dgm:prSet/>
      <dgm:spPr/>
      <dgm:t>
        <a:bodyPr/>
        <a:lstStyle/>
        <a:p>
          <a:pPr>
            <a:buFont typeface="Arial" panose="020B0604020202020204" pitchFamily="34" charset="0"/>
            <a:buChar char="•"/>
          </a:pPr>
          <a:r>
            <a:rPr lang="en-GB" noProof="0" dirty="0"/>
            <a:t>Process routine day-to-day transactions. </a:t>
          </a:r>
        </a:p>
      </dgm:t>
    </dgm:pt>
    <dgm:pt modelId="{3FE4CB87-28C2-C04E-B1B4-74E6092BF43D}" type="parTrans" cxnId="{00BDF215-F7E3-784C-9ADB-AEC243C4C2C4}">
      <dgm:prSet/>
      <dgm:spPr/>
      <dgm:t>
        <a:bodyPr/>
        <a:lstStyle/>
        <a:p>
          <a:endParaRPr lang="en-US"/>
        </a:p>
      </dgm:t>
    </dgm:pt>
    <dgm:pt modelId="{5AFC2A67-3041-4044-9241-4D2776C4370E}" type="sibTrans" cxnId="{00BDF215-F7E3-784C-9ADB-AEC243C4C2C4}">
      <dgm:prSet/>
      <dgm:spPr/>
      <dgm:t>
        <a:bodyPr/>
        <a:lstStyle/>
        <a:p>
          <a:endParaRPr lang="en-US"/>
        </a:p>
      </dgm:t>
    </dgm:pt>
    <dgm:pt modelId="{DF48D232-EB0C-4A44-96DA-275BE2898BE5}">
      <dgm:prSet/>
      <dgm:spPr/>
      <dgm:t>
        <a:bodyPr/>
        <a:lstStyle/>
        <a:p>
          <a:pPr>
            <a:buFont typeface="Arial" panose="020B0604020202020204" pitchFamily="34" charset="0"/>
            <a:buChar char="•"/>
          </a:pPr>
          <a:r>
            <a:rPr lang="en-GB" noProof="0" dirty="0"/>
            <a:t>Examples: sales processing, payroll, inventory updates. </a:t>
          </a:r>
        </a:p>
      </dgm:t>
    </dgm:pt>
    <dgm:pt modelId="{1320A0E5-DCB7-464D-9E02-DA245E2A6854}" type="parTrans" cxnId="{38B5058D-E3E7-0941-BFB0-EA91233FBF8C}">
      <dgm:prSet/>
      <dgm:spPr/>
      <dgm:t>
        <a:bodyPr/>
        <a:lstStyle/>
        <a:p>
          <a:endParaRPr lang="en-US"/>
        </a:p>
      </dgm:t>
    </dgm:pt>
    <dgm:pt modelId="{3545E62C-9BB4-6D40-81ED-4A6891612C6C}" type="sibTrans" cxnId="{38B5058D-E3E7-0941-BFB0-EA91233FBF8C}">
      <dgm:prSet/>
      <dgm:spPr/>
      <dgm:t>
        <a:bodyPr/>
        <a:lstStyle/>
        <a:p>
          <a:endParaRPr lang="en-US"/>
        </a:p>
      </dgm:t>
    </dgm:pt>
    <dgm:pt modelId="{2F6902ED-F5E2-E843-9354-137CE9B40036}">
      <dgm:prSet/>
      <dgm:spPr/>
      <dgm:t>
        <a:bodyPr/>
        <a:lstStyle/>
        <a:p>
          <a:r>
            <a:rPr lang="en-GB" b="1" noProof="0" dirty="0"/>
            <a:t>Management Information Systems (MIS)</a:t>
          </a:r>
        </a:p>
      </dgm:t>
    </dgm:pt>
    <dgm:pt modelId="{D9815EAE-A51F-9A4F-A213-225DAD903BE4}" type="parTrans" cxnId="{3BE19F72-0D5A-704B-ADFE-F506308CC21D}">
      <dgm:prSet/>
      <dgm:spPr/>
      <dgm:t>
        <a:bodyPr/>
        <a:lstStyle/>
        <a:p>
          <a:endParaRPr lang="en-US"/>
        </a:p>
      </dgm:t>
    </dgm:pt>
    <dgm:pt modelId="{CD3F21BA-CC74-1440-A0EC-6854C46AC3DB}" type="sibTrans" cxnId="{3BE19F72-0D5A-704B-ADFE-F506308CC21D}">
      <dgm:prSet/>
      <dgm:spPr/>
      <dgm:t>
        <a:bodyPr/>
        <a:lstStyle/>
        <a:p>
          <a:endParaRPr lang="en-US"/>
        </a:p>
      </dgm:t>
    </dgm:pt>
    <dgm:pt modelId="{CBF58A99-304F-464D-88DA-167595FA9734}">
      <dgm:prSet/>
      <dgm:spPr/>
      <dgm:t>
        <a:bodyPr/>
        <a:lstStyle/>
        <a:p>
          <a:pPr>
            <a:buFont typeface="Arial" panose="020B0604020202020204" pitchFamily="34" charset="0"/>
            <a:buChar char="•"/>
          </a:pPr>
          <a:r>
            <a:rPr lang="en-GB" noProof="0" dirty="0"/>
            <a:t>Convert operational data into management reports. </a:t>
          </a:r>
        </a:p>
      </dgm:t>
    </dgm:pt>
    <dgm:pt modelId="{1369794E-8FC2-6E44-A752-53C1249895FA}" type="parTrans" cxnId="{B6A117F3-AC86-8342-8A58-D4B4344E2377}">
      <dgm:prSet/>
      <dgm:spPr/>
      <dgm:t>
        <a:bodyPr/>
        <a:lstStyle/>
        <a:p>
          <a:endParaRPr lang="en-US"/>
        </a:p>
      </dgm:t>
    </dgm:pt>
    <dgm:pt modelId="{0DC7C374-BEAF-4B4B-8BFE-FCF78C11CF47}" type="sibTrans" cxnId="{B6A117F3-AC86-8342-8A58-D4B4344E2377}">
      <dgm:prSet/>
      <dgm:spPr/>
      <dgm:t>
        <a:bodyPr/>
        <a:lstStyle/>
        <a:p>
          <a:endParaRPr lang="en-US"/>
        </a:p>
      </dgm:t>
    </dgm:pt>
    <dgm:pt modelId="{9877BE5E-60A7-7E4D-9D5B-DC258B8D2FA2}">
      <dgm:prSet/>
      <dgm:spPr/>
      <dgm:t>
        <a:bodyPr/>
        <a:lstStyle/>
        <a:p>
          <a:pPr>
            <a:buFont typeface="Arial" panose="020B0604020202020204" pitchFamily="34" charset="0"/>
            <a:buChar char="•"/>
          </a:pPr>
          <a:r>
            <a:rPr lang="en-GB" noProof="0" dirty="0"/>
            <a:t>Support planning, monitoring, and control activities. </a:t>
          </a:r>
        </a:p>
      </dgm:t>
    </dgm:pt>
    <dgm:pt modelId="{046B9839-435B-FC48-8D5F-626900D45A36}" type="parTrans" cxnId="{9DE01C10-890B-F641-B1ED-CD43949FCA1D}">
      <dgm:prSet/>
      <dgm:spPr/>
      <dgm:t>
        <a:bodyPr/>
        <a:lstStyle/>
        <a:p>
          <a:endParaRPr lang="en-US"/>
        </a:p>
      </dgm:t>
    </dgm:pt>
    <dgm:pt modelId="{0933A7FB-7DA1-EE4F-85CA-F3266F26F555}" type="sibTrans" cxnId="{9DE01C10-890B-F641-B1ED-CD43949FCA1D}">
      <dgm:prSet/>
      <dgm:spPr/>
      <dgm:t>
        <a:bodyPr/>
        <a:lstStyle/>
        <a:p>
          <a:endParaRPr lang="en-US"/>
        </a:p>
      </dgm:t>
    </dgm:pt>
    <dgm:pt modelId="{52CEC639-A300-D44D-82EE-1CC37C176423}">
      <dgm:prSet/>
      <dgm:spPr/>
      <dgm:t>
        <a:bodyPr/>
        <a:lstStyle/>
        <a:p>
          <a:r>
            <a:rPr lang="en-GB" b="1" noProof="0" dirty="0"/>
            <a:t>Decision Support Systems (DSS)</a:t>
          </a:r>
        </a:p>
      </dgm:t>
    </dgm:pt>
    <dgm:pt modelId="{D4F30B68-D8F4-954B-8B04-7A884D098FD8}" type="parTrans" cxnId="{D9FD4F1E-DDFC-6C47-8ED0-AE4129572225}">
      <dgm:prSet/>
      <dgm:spPr/>
      <dgm:t>
        <a:bodyPr/>
        <a:lstStyle/>
        <a:p>
          <a:endParaRPr lang="en-US"/>
        </a:p>
      </dgm:t>
    </dgm:pt>
    <dgm:pt modelId="{03D3A508-E909-C04F-8F8B-AC0764E509D0}" type="sibTrans" cxnId="{D9FD4F1E-DDFC-6C47-8ED0-AE4129572225}">
      <dgm:prSet/>
      <dgm:spPr/>
      <dgm:t>
        <a:bodyPr/>
        <a:lstStyle/>
        <a:p>
          <a:endParaRPr lang="en-US"/>
        </a:p>
      </dgm:t>
    </dgm:pt>
    <dgm:pt modelId="{ECCA5C9E-D7A9-C34E-8AB7-BA48083C3689}">
      <dgm:prSet/>
      <dgm:spPr/>
      <dgm:t>
        <a:bodyPr/>
        <a:lstStyle/>
        <a:p>
          <a:pPr>
            <a:buFont typeface="Arial" panose="020B0604020202020204" pitchFamily="34" charset="0"/>
            <a:buChar char="•"/>
          </a:pPr>
          <a:r>
            <a:rPr lang="en-GB" noProof="0" dirty="0"/>
            <a:t>Assist managers in analysing complex business problems. </a:t>
          </a:r>
        </a:p>
      </dgm:t>
    </dgm:pt>
    <dgm:pt modelId="{44CA080B-B09D-4843-88A9-C88C963142FF}" type="parTrans" cxnId="{129C057B-8E1D-7440-B4C4-AB6C5B839482}">
      <dgm:prSet/>
      <dgm:spPr/>
      <dgm:t>
        <a:bodyPr/>
        <a:lstStyle/>
        <a:p>
          <a:endParaRPr lang="en-US"/>
        </a:p>
      </dgm:t>
    </dgm:pt>
    <dgm:pt modelId="{BE37016A-5A57-414D-89FE-37C4EF89FC91}" type="sibTrans" cxnId="{129C057B-8E1D-7440-B4C4-AB6C5B839482}">
      <dgm:prSet/>
      <dgm:spPr/>
      <dgm:t>
        <a:bodyPr/>
        <a:lstStyle/>
        <a:p>
          <a:endParaRPr lang="en-US"/>
        </a:p>
      </dgm:t>
    </dgm:pt>
    <dgm:pt modelId="{FAAF0B5C-E553-4647-A119-6B18579E64CA}">
      <dgm:prSet/>
      <dgm:spPr/>
      <dgm:t>
        <a:bodyPr/>
        <a:lstStyle/>
        <a:p>
          <a:pPr>
            <a:buFont typeface="Arial" panose="020B0604020202020204" pitchFamily="34" charset="0"/>
            <a:buChar char="•"/>
          </a:pPr>
          <a:r>
            <a:rPr lang="en-GB" noProof="0" dirty="0"/>
            <a:t>Use analytical models and forecasting tools. </a:t>
          </a:r>
        </a:p>
      </dgm:t>
    </dgm:pt>
    <dgm:pt modelId="{026ACFC7-A804-F143-8B2D-0403F892B372}" type="parTrans" cxnId="{7965B79C-33F2-6440-B907-A79662F6CA34}">
      <dgm:prSet/>
      <dgm:spPr/>
      <dgm:t>
        <a:bodyPr/>
        <a:lstStyle/>
        <a:p>
          <a:endParaRPr lang="en-US"/>
        </a:p>
      </dgm:t>
    </dgm:pt>
    <dgm:pt modelId="{C8A6CAD7-B582-FC4D-9AA5-566D5A9041EE}" type="sibTrans" cxnId="{7965B79C-33F2-6440-B907-A79662F6CA34}">
      <dgm:prSet/>
      <dgm:spPr/>
      <dgm:t>
        <a:bodyPr/>
        <a:lstStyle/>
        <a:p>
          <a:endParaRPr lang="en-US"/>
        </a:p>
      </dgm:t>
    </dgm:pt>
    <dgm:pt modelId="{D1230C5E-9473-694A-B717-340641F88B71}">
      <dgm:prSet/>
      <dgm:spPr/>
      <dgm:t>
        <a:bodyPr/>
        <a:lstStyle/>
        <a:p>
          <a:r>
            <a:rPr lang="en-GB" b="1" noProof="0" dirty="0"/>
            <a:t>Enterprise Resource Planning (ERP) Systems</a:t>
          </a:r>
        </a:p>
      </dgm:t>
    </dgm:pt>
    <dgm:pt modelId="{83450C6E-FBC9-E842-B554-60ED678BD53A}" type="parTrans" cxnId="{BA4FAF3F-FAC1-124D-9479-BB2F7FD31571}">
      <dgm:prSet/>
      <dgm:spPr/>
      <dgm:t>
        <a:bodyPr/>
        <a:lstStyle/>
        <a:p>
          <a:endParaRPr lang="en-US"/>
        </a:p>
      </dgm:t>
    </dgm:pt>
    <dgm:pt modelId="{2C47A7D8-05E4-0341-8F4A-B5EFA0FF8597}" type="sibTrans" cxnId="{BA4FAF3F-FAC1-124D-9479-BB2F7FD31571}">
      <dgm:prSet/>
      <dgm:spPr/>
      <dgm:t>
        <a:bodyPr/>
        <a:lstStyle/>
        <a:p>
          <a:endParaRPr lang="en-US"/>
        </a:p>
      </dgm:t>
    </dgm:pt>
    <dgm:pt modelId="{F0274B47-4F96-BF46-9BA1-AA0487541EEA}">
      <dgm:prSet/>
      <dgm:spPr/>
      <dgm:t>
        <a:bodyPr/>
        <a:lstStyle/>
        <a:p>
          <a:pPr>
            <a:buFont typeface="Arial" panose="020B0604020202020204" pitchFamily="34" charset="0"/>
            <a:buChar char="•"/>
          </a:pPr>
          <a:r>
            <a:rPr lang="en-GB" noProof="0" dirty="0"/>
            <a:t>Integrate multiple business functions into a single platform. </a:t>
          </a:r>
        </a:p>
      </dgm:t>
    </dgm:pt>
    <dgm:pt modelId="{B90C11DA-5A4D-0947-B42B-A6974176C933}" type="parTrans" cxnId="{137AA197-9556-EE4D-B078-43EDC9A7BE94}">
      <dgm:prSet/>
      <dgm:spPr/>
      <dgm:t>
        <a:bodyPr/>
        <a:lstStyle/>
        <a:p>
          <a:endParaRPr lang="en-US"/>
        </a:p>
      </dgm:t>
    </dgm:pt>
    <dgm:pt modelId="{3FFF1EC2-DFB5-B443-A1AB-26105D1A2CDE}" type="sibTrans" cxnId="{137AA197-9556-EE4D-B078-43EDC9A7BE94}">
      <dgm:prSet/>
      <dgm:spPr/>
      <dgm:t>
        <a:bodyPr/>
        <a:lstStyle/>
        <a:p>
          <a:endParaRPr lang="en-US"/>
        </a:p>
      </dgm:t>
    </dgm:pt>
    <dgm:pt modelId="{17B13F16-44B4-D144-AC3F-BD31AEAEEE93}">
      <dgm:prSet/>
      <dgm:spPr/>
      <dgm:t>
        <a:bodyPr/>
        <a:lstStyle/>
        <a:p>
          <a:pPr>
            <a:buFont typeface="Arial" panose="020B0604020202020204" pitchFamily="34" charset="0"/>
            <a:buChar char="•"/>
          </a:pPr>
          <a:r>
            <a:rPr lang="en-GB" noProof="0" dirty="0"/>
            <a:t>Connect finance, HR, operations, procurement, and inventory. </a:t>
          </a:r>
        </a:p>
      </dgm:t>
    </dgm:pt>
    <dgm:pt modelId="{07E71901-27C4-BC49-8FAE-82B3A6DA799B}" type="parTrans" cxnId="{C9047F44-55A4-F744-BD26-B8A85F6A294A}">
      <dgm:prSet/>
      <dgm:spPr/>
      <dgm:t>
        <a:bodyPr/>
        <a:lstStyle/>
        <a:p>
          <a:endParaRPr lang="en-US"/>
        </a:p>
      </dgm:t>
    </dgm:pt>
    <dgm:pt modelId="{89A63491-4089-6B4A-A471-994585FFF3EF}" type="sibTrans" cxnId="{C9047F44-55A4-F744-BD26-B8A85F6A294A}">
      <dgm:prSet/>
      <dgm:spPr/>
      <dgm:t>
        <a:bodyPr/>
        <a:lstStyle/>
        <a:p>
          <a:endParaRPr lang="en-US"/>
        </a:p>
      </dgm:t>
    </dgm:pt>
    <dgm:pt modelId="{675647B1-F174-244F-9A37-6683440A461A}">
      <dgm:prSet/>
      <dgm:spPr/>
      <dgm:t>
        <a:bodyPr/>
        <a:lstStyle/>
        <a:p>
          <a:r>
            <a:rPr lang="en-GB" b="1" noProof="0" dirty="0"/>
            <a:t>Customer Relationship Management (CRM) Systems</a:t>
          </a:r>
        </a:p>
      </dgm:t>
    </dgm:pt>
    <dgm:pt modelId="{B8EDAEB0-58F9-A148-A211-281CE62085C6}" type="parTrans" cxnId="{79F892AC-4A27-A949-8050-D3B34317EEBE}">
      <dgm:prSet/>
      <dgm:spPr/>
      <dgm:t>
        <a:bodyPr/>
        <a:lstStyle/>
        <a:p>
          <a:endParaRPr lang="en-US"/>
        </a:p>
      </dgm:t>
    </dgm:pt>
    <dgm:pt modelId="{8E13E322-395E-964A-9DA9-C2042BD83803}" type="sibTrans" cxnId="{79F892AC-4A27-A949-8050-D3B34317EEBE}">
      <dgm:prSet/>
      <dgm:spPr/>
      <dgm:t>
        <a:bodyPr/>
        <a:lstStyle/>
        <a:p>
          <a:endParaRPr lang="en-US"/>
        </a:p>
      </dgm:t>
    </dgm:pt>
    <dgm:pt modelId="{28AF3483-CE67-8E4B-B1D4-B26DA6462109}">
      <dgm:prSet/>
      <dgm:spPr/>
      <dgm:t>
        <a:bodyPr/>
        <a:lstStyle/>
        <a:p>
          <a:pPr>
            <a:buFont typeface="Arial" panose="020B0604020202020204" pitchFamily="34" charset="0"/>
            <a:buChar char="•"/>
          </a:pPr>
          <a:r>
            <a:rPr lang="en-GB" noProof="0" dirty="0"/>
            <a:t>Manage customer interactions and sales activities. </a:t>
          </a:r>
        </a:p>
      </dgm:t>
    </dgm:pt>
    <dgm:pt modelId="{626E2F6C-DA36-A342-9C99-1683C7DD38E0}" type="parTrans" cxnId="{22F7A9EB-36E7-C146-8B98-3111641FF979}">
      <dgm:prSet/>
      <dgm:spPr/>
      <dgm:t>
        <a:bodyPr/>
        <a:lstStyle/>
        <a:p>
          <a:endParaRPr lang="en-US"/>
        </a:p>
      </dgm:t>
    </dgm:pt>
    <dgm:pt modelId="{48D2C38E-42F1-CC49-938E-7DC0853EB7D1}" type="sibTrans" cxnId="{22F7A9EB-36E7-C146-8B98-3111641FF979}">
      <dgm:prSet/>
      <dgm:spPr/>
      <dgm:t>
        <a:bodyPr/>
        <a:lstStyle/>
        <a:p>
          <a:endParaRPr lang="en-US"/>
        </a:p>
      </dgm:t>
    </dgm:pt>
    <dgm:pt modelId="{F51588DB-73F3-474B-8379-5F770E77D368}">
      <dgm:prSet/>
      <dgm:spPr/>
      <dgm:t>
        <a:bodyPr/>
        <a:lstStyle/>
        <a:p>
          <a:pPr>
            <a:buFont typeface="Arial" panose="020B0604020202020204" pitchFamily="34" charset="0"/>
            <a:buChar char="•"/>
          </a:pPr>
          <a:r>
            <a:rPr lang="en-GB" noProof="0" dirty="0"/>
            <a:t>Improve customer retention and marketing effectiveness.</a:t>
          </a:r>
        </a:p>
      </dgm:t>
    </dgm:pt>
    <dgm:pt modelId="{EE1FF6DF-91FD-5246-924F-A2EF23F74DF0}" type="parTrans" cxnId="{E489378B-D3BA-F34A-AF66-1E985E0A6623}">
      <dgm:prSet/>
      <dgm:spPr/>
      <dgm:t>
        <a:bodyPr/>
        <a:lstStyle/>
        <a:p>
          <a:endParaRPr lang="en-US"/>
        </a:p>
      </dgm:t>
    </dgm:pt>
    <dgm:pt modelId="{E7A73DDD-38D1-314A-9DB2-78265334E1AA}" type="sibTrans" cxnId="{E489378B-D3BA-F34A-AF66-1E985E0A6623}">
      <dgm:prSet/>
      <dgm:spPr/>
      <dgm:t>
        <a:bodyPr/>
        <a:lstStyle/>
        <a:p>
          <a:endParaRPr lang="en-US"/>
        </a:p>
      </dgm:t>
    </dgm:pt>
    <dgm:pt modelId="{82EEF1A6-2DA8-464C-A147-74D7D3AF9954}" type="pres">
      <dgm:prSet presAssocID="{5750ABEF-35FB-DD43-BF89-F6C0E556A9F9}" presName="diagram" presStyleCnt="0">
        <dgm:presLayoutVars>
          <dgm:dir/>
          <dgm:resizeHandles val="exact"/>
        </dgm:presLayoutVars>
      </dgm:prSet>
      <dgm:spPr/>
    </dgm:pt>
    <dgm:pt modelId="{526EB689-3D20-6845-82EF-F4947DD31DD4}" type="pres">
      <dgm:prSet presAssocID="{C216164F-FC6F-554B-A2A7-B3BB272138F9}" presName="node" presStyleLbl="node1" presStyleIdx="0" presStyleCnt="5">
        <dgm:presLayoutVars>
          <dgm:bulletEnabled val="1"/>
        </dgm:presLayoutVars>
      </dgm:prSet>
      <dgm:spPr/>
    </dgm:pt>
    <dgm:pt modelId="{B38520D1-DBA7-3B4D-8C19-54406DDF7727}" type="pres">
      <dgm:prSet presAssocID="{3F1FDD53-AB6D-DE48-9A76-A5E9F6DDC48E}" presName="sibTrans" presStyleCnt="0"/>
      <dgm:spPr/>
    </dgm:pt>
    <dgm:pt modelId="{3176D7F1-2D07-6D46-B513-F95C44321B19}" type="pres">
      <dgm:prSet presAssocID="{2F6902ED-F5E2-E843-9354-137CE9B40036}" presName="node" presStyleLbl="node1" presStyleIdx="1" presStyleCnt="5">
        <dgm:presLayoutVars>
          <dgm:bulletEnabled val="1"/>
        </dgm:presLayoutVars>
      </dgm:prSet>
      <dgm:spPr/>
    </dgm:pt>
    <dgm:pt modelId="{ACEBAFC6-80D0-BB48-80B9-A5027A516AD2}" type="pres">
      <dgm:prSet presAssocID="{CD3F21BA-CC74-1440-A0EC-6854C46AC3DB}" presName="sibTrans" presStyleCnt="0"/>
      <dgm:spPr/>
    </dgm:pt>
    <dgm:pt modelId="{3307943D-FF7E-AB49-9C5C-3B1B739B307A}" type="pres">
      <dgm:prSet presAssocID="{52CEC639-A300-D44D-82EE-1CC37C176423}" presName="node" presStyleLbl="node1" presStyleIdx="2" presStyleCnt="5">
        <dgm:presLayoutVars>
          <dgm:bulletEnabled val="1"/>
        </dgm:presLayoutVars>
      </dgm:prSet>
      <dgm:spPr/>
    </dgm:pt>
    <dgm:pt modelId="{797B40AC-6B44-8748-A979-0FA89F340ED2}" type="pres">
      <dgm:prSet presAssocID="{03D3A508-E909-C04F-8F8B-AC0764E509D0}" presName="sibTrans" presStyleCnt="0"/>
      <dgm:spPr/>
    </dgm:pt>
    <dgm:pt modelId="{AAF551BB-BB43-F54F-8B39-FE7E2B2CA9A4}" type="pres">
      <dgm:prSet presAssocID="{D1230C5E-9473-694A-B717-340641F88B71}" presName="node" presStyleLbl="node1" presStyleIdx="3" presStyleCnt="5">
        <dgm:presLayoutVars>
          <dgm:bulletEnabled val="1"/>
        </dgm:presLayoutVars>
      </dgm:prSet>
      <dgm:spPr/>
    </dgm:pt>
    <dgm:pt modelId="{50BFD41F-746E-B546-87B7-9E9240C0971C}" type="pres">
      <dgm:prSet presAssocID="{2C47A7D8-05E4-0341-8F4A-B5EFA0FF8597}" presName="sibTrans" presStyleCnt="0"/>
      <dgm:spPr/>
    </dgm:pt>
    <dgm:pt modelId="{9C32268E-D57A-9648-8055-EC0EDC32E166}" type="pres">
      <dgm:prSet presAssocID="{675647B1-F174-244F-9A37-6683440A461A}" presName="node" presStyleLbl="node1" presStyleIdx="4" presStyleCnt="5">
        <dgm:presLayoutVars>
          <dgm:bulletEnabled val="1"/>
        </dgm:presLayoutVars>
      </dgm:prSet>
      <dgm:spPr/>
    </dgm:pt>
  </dgm:ptLst>
  <dgm:cxnLst>
    <dgm:cxn modelId="{52D5A305-8DF4-4D40-AD55-C993AB68C594}" type="presOf" srcId="{17B13F16-44B4-D144-AC3F-BD31AEAEEE93}" destId="{AAF551BB-BB43-F54F-8B39-FE7E2B2CA9A4}" srcOrd="0" destOrd="2" presId="urn:microsoft.com/office/officeart/2005/8/layout/default"/>
    <dgm:cxn modelId="{F219440A-7CCF-124A-84F9-685CC3ECD893}" type="presOf" srcId="{ECCA5C9E-D7A9-C34E-8AB7-BA48083C3689}" destId="{3307943D-FF7E-AB49-9C5C-3B1B739B307A}" srcOrd="0" destOrd="1" presId="urn:microsoft.com/office/officeart/2005/8/layout/default"/>
    <dgm:cxn modelId="{9DE01C10-890B-F641-B1ED-CD43949FCA1D}" srcId="{2F6902ED-F5E2-E843-9354-137CE9B40036}" destId="{9877BE5E-60A7-7E4D-9D5B-DC258B8D2FA2}" srcOrd="1" destOrd="0" parTransId="{046B9839-435B-FC48-8D5F-626900D45A36}" sibTransId="{0933A7FB-7DA1-EE4F-85CA-F3266F26F555}"/>
    <dgm:cxn modelId="{00BDF215-F7E3-784C-9ADB-AEC243C4C2C4}" srcId="{C216164F-FC6F-554B-A2A7-B3BB272138F9}" destId="{7B1D644E-0099-8C4D-92E9-08DD68E2C77D}" srcOrd="0" destOrd="0" parTransId="{3FE4CB87-28C2-C04E-B1B4-74E6092BF43D}" sibTransId="{5AFC2A67-3041-4044-9241-4D2776C4370E}"/>
    <dgm:cxn modelId="{D9FD4F1E-DDFC-6C47-8ED0-AE4129572225}" srcId="{5750ABEF-35FB-DD43-BF89-F6C0E556A9F9}" destId="{52CEC639-A300-D44D-82EE-1CC37C176423}" srcOrd="2" destOrd="0" parTransId="{D4F30B68-D8F4-954B-8B04-7A884D098FD8}" sibTransId="{03D3A508-E909-C04F-8F8B-AC0764E509D0}"/>
    <dgm:cxn modelId="{BA4FAF3F-FAC1-124D-9479-BB2F7FD31571}" srcId="{5750ABEF-35FB-DD43-BF89-F6C0E556A9F9}" destId="{D1230C5E-9473-694A-B717-340641F88B71}" srcOrd="3" destOrd="0" parTransId="{83450C6E-FBC9-E842-B554-60ED678BD53A}" sibTransId="{2C47A7D8-05E4-0341-8F4A-B5EFA0FF8597}"/>
    <dgm:cxn modelId="{9FEB2E40-B780-3B4A-B0A3-02E7031CA065}" srcId="{5750ABEF-35FB-DD43-BF89-F6C0E556A9F9}" destId="{C216164F-FC6F-554B-A2A7-B3BB272138F9}" srcOrd="0" destOrd="0" parTransId="{B569198D-AD91-6849-8BA7-7C95DDADAF6F}" sibTransId="{3F1FDD53-AB6D-DE48-9A76-A5E9F6DDC48E}"/>
    <dgm:cxn modelId="{8614BF5E-AD05-DF40-AD61-3AF8C6E992C8}" type="presOf" srcId="{CBF58A99-304F-464D-88DA-167595FA9734}" destId="{3176D7F1-2D07-6D46-B513-F95C44321B19}" srcOrd="0" destOrd="1" presId="urn:microsoft.com/office/officeart/2005/8/layout/default"/>
    <dgm:cxn modelId="{EDF9FE5E-CBB7-8640-9570-4E5E4EE2E9EB}" type="presOf" srcId="{675647B1-F174-244F-9A37-6683440A461A}" destId="{9C32268E-D57A-9648-8055-EC0EDC32E166}" srcOrd="0" destOrd="0" presId="urn:microsoft.com/office/officeart/2005/8/layout/default"/>
    <dgm:cxn modelId="{C9047F44-55A4-F744-BD26-B8A85F6A294A}" srcId="{D1230C5E-9473-694A-B717-340641F88B71}" destId="{17B13F16-44B4-D144-AC3F-BD31AEAEEE93}" srcOrd="1" destOrd="0" parTransId="{07E71901-27C4-BC49-8FAE-82B3A6DA799B}" sibTransId="{89A63491-4089-6B4A-A471-994585FFF3EF}"/>
    <dgm:cxn modelId="{A63AF14A-8663-0145-9015-9D52FC837C51}" type="presOf" srcId="{52CEC639-A300-D44D-82EE-1CC37C176423}" destId="{3307943D-FF7E-AB49-9C5C-3B1B739B307A}" srcOrd="0" destOrd="0" presId="urn:microsoft.com/office/officeart/2005/8/layout/default"/>
    <dgm:cxn modelId="{3BE19F72-0D5A-704B-ADFE-F506308CC21D}" srcId="{5750ABEF-35FB-DD43-BF89-F6C0E556A9F9}" destId="{2F6902ED-F5E2-E843-9354-137CE9B40036}" srcOrd="1" destOrd="0" parTransId="{D9815EAE-A51F-9A4F-A213-225DAD903BE4}" sibTransId="{CD3F21BA-CC74-1440-A0EC-6854C46AC3DB}"/>
    <dgm:cxn modelId="{25AA5A58-23B1-6E4D-AF78-45CB76CAFECB}" type="presOf" srcId="{FAAF0B5C-E553-4647-A119-6B18579E64CA}" destId="{3307943D-FF7E-AB49-9C5C-3B1B739B307A}" srcOrd="0" destOrd="2" presId="urn:microsoft.com/office/officeart/2005/8/layout/default"/>
    <dgm:cxn modelId="{129C057B-8E1D-7440-B4C4-AB6C5B839482}" srcId="{52CEC639-A300-D44D-82EE-1CC37C176423}" destId="{ECCA5C9E-D7A9-C34E-8AB7-BA48083C3689}" srcOrd="0" destOrd="0" parTransId="{44CA080B-B09D-4843-88A9-C88C963142FF}" sibTransId="{BE37016A-5A57-414D-89FE-37C4EF89FC91}"/>
    <dgm:cxn modelId="{A22D3089-5942-0046-A9C0-0EE841B63437}" type="presOf" srcId="{5750ABEF-35FB-DD43-BF89-F6C0E556A9F9}" destId="{82EEF1A6-2DA8-464C-A147-74D7D3AF9954}" srcOrd="0" destOrd="0" presId="urn:microsoft.com/office/officeart/2005/8/layout/default"/>
    <dgm:cxn modelId="{BDD6688A-AECA-824A-89FC-2524FAF1BA18}" type="presOf" srcId="{DF48D232-EB0C-4A44-96DA-275BE2898BE5}" destId="{526EB689-3D20-6845-82EF-F4947DD31DD4}" srcOrd="0" destOrd="2" presId="urn:microsoft.com/office/officeart/2005/8/layout/default"/>
    <dgm:cxn modelId="{E489378B-D3BA-F34A-AF66-1E985E0A6623}" srcId="{675647B1-F174-244F-9A37-6683440A461A}" destId="{F51588DB-73F3-474B-8379-5F770E77D368}" srcOrd="1" destOrd="0" parTransId="{EE1FF6DF-91FD-5246-924F-A2EF23F74DF0}" sibTransId="{E7A73DDD-38D1-314A-9DB2-78265334E1AA}"/>
    <dgm:cxn modelId="{38B5058D-E3E7-0941-BFB0-EA91233FBF8C}" srcId="{C216164F-FC6F-554B-A2A7-B3BB272138F9}" destId="{DF48D232-EB0C-4A44-96DA-275BE2898BE5}" srcOrd="1" destOrd="0" parTransId="{1320A0E5-DCB7-464D-9E02-DA245E2A6854}" sibTransId="{3545E62C-9BB4-6D40-81ED-4A6891612C6C}"/>
    <dgm:cxn modelId="{3DF5DB8F-EEAA-7549-8D3C-E67A5C4B7AD0}" type="presOf" srcId="{F51588DB-73F3-474B-8379-5F770E77D368}" destId="{9C32268E-D57A-9648-8055-EC0EDC32E166}" srcOrd="0" destOrd="2" presId="urn:microsoft.com/office/officeart/2005/8/layout/default"/>
    <dgm:cxn modelId="{137AA197-9556-EE4D-B078-43EDC9A7BE94}" srcId="{D1230C5E-9473-694A-B717-340641F88B71}" destId="{F0274B47-4F96-BF46-9BA1-AA0487541EEA}" srcOrd="0" destOrd="0" parTransId="{B90C11DA-5A4D-0947-B42B-A6974176C933}" sibTransId="{3FFF1EC2-DFB5-B443-A1AB-26105D1A2CDE}"/>
    <dgm:cxn modelId="{BD5F099B-03CB-524B-A9EC-501DA058F72C}" type="presOf" srcId="{2F6902ED-F5E2-E843-9354-137CE9B40036}" destId="{3176D7F1-2D07-6D46-B513-F95C44321B19}" srcOrd="0" destOrd="0" presId="urn:microsoft.com/office/officeart/2005/8/layout/default"/>
    <dgm:cxn modelId="{7965B79C-33F2-6440-B907-A79662F6CA34}" srcId="{52CEC639-A300-D44D-82EE-1CC37C176423}" destId="{FAAF0B5C-E553-4647-A119-6B18579E64CA}" srcOrd="1" destOrd="0" parTransId="{026ACFC7-A804-F143-8B2D-0403F892B372}" sibTransId="{C8A6CAD7-B582-FC4D-9AA5-566D5A9041EE}"/>
    <dgm:cxn modelId="{5D80DD9C-9389-DE44-9A4C-45AE96D6B484}" type="presOf" srcId="{9877BE5E-60A7-7E4D-9D5B-DC258B8D2FA2}" destId="{3176D7F1-2D07-6D46-B513-F95C44321B19}" srcOrd="0" destOrd="2" presId="urn:microsoft.com/office/officeart/2005/8/layout/default"/>
    <dgm:cxn modelId="{79F892AC-4A27-A949-8050-D3B34317EEBE}" srcId="{5750ABEF-35FB-DD43-BF89-F6C0E556A9F9}" destId="{675647B1-F174-244F-9A37-6683440A461A}" srcOrd="4" destOrd="0" parTransId="{B8EDAEB0-58F9-A148-A211-281CE62085C6}" sibTransId="{8E13E322-395E-964A-9DA9-C2042BD83803}"/>
    <dgm:cxn modelId="{A62863CC-8550-3144-86C2-1B79B4735E25}" type="presOf" srcId="{F0274B47-4F96-BF46-9BA1-AA0487541EEA}" destId="{AAF551BB-BB43-F54F-8B39-FE7E2B2CA9A4}" srcOrd="0" destOrd="1" presId="urn:microsoft.com/office/officeart/2005/8/layout/default"/>
    <dgm:cxn modelId="{BAF4C1D5-863C-A144-85A1-F18AF63DFCB1}" type="presOf" srcId="{D1230C5E-9473-694A-B717-340641F88B71}" destId="{AAF551BB-BB43-F54F-8B39-FE7E2B2CA9A4}" srcOrd="0" destOrd="0" presId="urn:microsoft.com/office/officeart/2005/8/layout/default"/>
    <dgm:cxn modelId="{A7D042E2-3D87-704C-A6FE-973E9BE957BB}" type="presOf" srcId="{C216164F-FC6F-554B-A2A7-B3BB272138F9}" destId="{526EB689-3D20-6845-82EF-F4947DD31DD4}" srcOrd="0" destOrd="0" presId="urn:microsoft.com/office/officeart/2005/8/layout/default"/>
    <dgm:cxn modelId="{1F275FE3-C797-144C-80CF-6391E848F06C}" type="presOf" srcId="{7B1D644E-0099-8C4D-92E9-08DD68E2C77D}" destId="{526EB689-3D20-6845-82EF-F4947DD31DD4}" srcOrd="0" destOrd="1" presId="urn:microsoft.com/office/officeart/2005/8/layout/default"/>
    <dgm:cxn modelId="{22F7A9EB-36E7-C146-8B98-3111641FF979}" srcId="{675647B1-F174-244F-9A37-6683440A461A}" destId="{28AF3483-CE67-8E4B-B1D4-B26DA6462109}" srcOrd="0" destOrd="0" parTransId="{626E2F6C-DA36-A342-9C99-1683C7DD38E0}" sibTransId="{48D2C38E-42F1-CC49-938E-7DC0853EB7D1}"/>
    <dgm:cxn modelId="{B6A117F3-AC86-8342-8A58-D4B4344E2377}" srcId="{2F6902ED-F5E2-E843-9354-137CE9B40036}" destId="{CBF58A99-304F-464D-88DA-167595FA9734}" srcOrd="0" destOrd="0" parTransId="{1369794E-8FC2-6E44-A752-53C1249895FA}" sibTransId="{0DC7C374-BEAF-4B4B-8BFE-FCF78C11CF47}"/>
    <dgm:cxn modelId="{12F530F9-897B-D741-927F-9A99AA1717A9}" type="presOf" srcId="{28AF3483-CE67-8E4B-B1D4-B26DA6462109}" destId="{9C32268E-D57A-9648-8055-EC0EDC32E166}" srcOrd="0" destOrd="1" presId="urn:microsoft.com/office/officeart/2005/8/layout/default"/>
    <dgm:cxn modelId="{BF6111E3-55DF-6C47-92A0-0C989B0397CF}" type="presParOf" srcId="{82EEF1A6-2DA8-464C-A147-74D7D3AF9954}" destId="{526EB689-3D20-6845-82EF-F4947DD31DD4}" srcOrd="0" destOrd="0" presId="urn:microsoft.com/office/officeart/2005/8/layout/default"/>
    <dgm:cxn modelId="{07675573-027F-2C49-B41D-59FB0BE43546}" type="presParOf" srcId="{82EEF1A6-2DA8-464C-A147-74D7D3AF9954}" destId="{B38520D1-DBA7-3B4D-8C19-54406DDF7727}" srcOrd="1" destOrd="0" presId="urn:microsoft.com/office/officeart/2005/8/layout/default"/>
    <dgm:cxn modelId="{C36A91E3-7D4A-8742-94F9-65EAF9E7AB78}" type="presParOf" srcId="{82EEF1A6-2DA8-464C-A147-74D7D3AF9954}" destId="{3176D7F1-2D07-6D46-B513-F95C44321B19}" srcOrd="2" destOrd="0" presId="urn:microsoft.com/office/officeart/2005/8/layout/default"/>
    <dgm:cxn modelId="{179465C1-CE5E-3D43-9D95-078F0CDB04C4}" type="presParOf" srcId="{82EEF1A6-2DA8-464C-A147-74D7D3AF9954}" destId="{ACEBAFC6-80D0-BB48-80B9-A5027A516AD2}" srcOrd="3" destOrd="0" presId="urn:microsoft.com/office/officeart/2005/8/layout/default"/>
    <dgm:cxn modelId="{7D0D99CB-FC48-084B-BAA9-BFC21DC68FA6}" type="presParOf" srcId="{82EEF1A6-2DA8-464C-A147-74D7D3AF9954}" destId="{3307943D-FF7E-AB49-9C5C-3B1B739B307A}" srcOrd="4" destOrd="0" presId="urn:microsoft.com/office/officeart/2005/8/layout/default"/>
    <dgm:cxn modelId="{322D244D-814A-8840-9D03-0C834567F990}" type="presParOf" srcId="{82EEF1A6-2DA8-464C-A147-74D7D3AF9954}" destId="{797B40AC-6B44-8748-A979-0FA89F340ED2}" srcOrd="5" destOrd="0" presId="urn:microsoft.com/office/officeart/2005/8/layout/default"/>
    <dgm:cxn modelId="{D10B7346-92FD-F148-B165-24F7C9F0E411}" type="presParOf" srcId="{82EEF1A6-2DA8-464C-A147-74D7D3AF9954}" destId="{AAF551BB-BB43-F54F-8B39-FE7E2B2CA9A4}" srcOrd="6" destOrd="0" presId="urn:microsoft.com/office/officeart/2005/8/layout/default"/>
    <dgm:cxn modelId="{31D37B81-92E9-FC4D-B60E-87021094B7A3}" type="presParOf" srcId="{82EEF1A6-2DA8-464C-A147-74D7D3AF9954}" destId="{50BFD41F-746E-B546-87B7-9E9240C0971C}" srcOrd="7" destOrd="0" presId="urn:microsoft.com/office/officeart/2005/8/layout/default"/>
    <dgm:cxn modelId="{B0808580-4992-0243-A0D9-52F45AFFA3AB}" type="presParOf" srcId="{82EEF1A6-2DA8-464C-A147-74D7D3AF9954}" destId="{9C32268E-D57A-9648-8055-EC0EDC32E16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6EB689-3D20-6845-82EF-F4947DD31DD4}">
      <dsp:nvSpPr>
        <dsp:cNvPr id="0" name=""/>
        <dsp:cNvSpPr/>
      </dsp:nvSpPr>
      <dsp:spPr>
        <a:xfrm>
          <a:off x="0"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Transaction Processing Systems (TPS)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Process routine day-to-day transactions.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Examples: sales processing, payroll, inventory updates. </a:t>
          </a:r>
        </a:p>
      </dsp:txBody>
      <dsp:txXfrm>
        <a:off x="0" y="547501"/>
        <a:ext cx="2283843" cy="1370306"/>
      </dsp:txXfrm>
    </dsp:sp>
    <dsp:sp modelId="{3176D7F1-2D07-6D46-B513-F95C44321B19}">
      <dsp:nvSpPr>
        <dsp:cNvPr id="0" name=""/>
        <dsp:cNvSpPr/>
      </dsp:nvSpPr>
      <dsp:spPr>
        <a:xfrm>
          <a:off x="2512228"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Management Information Systems (MIS)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Convert operational data into management reports.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Support planning, monitoring, and control activities. </a:t>
          </a:r>
        </a:p>
      </dsp:txBody>
      <dsp:txXfrm>
        <a:off x="2512228" y="547501"/>
        <a:ext cx="2283843" cy="1370306"/>
      </dsp:txXfrm>
    </dsp:sp>
    <dsp:sp modelId="{3307943D-FF7E-AB49-9C5C-3B1B739B307A}">
      <dsp:nvSpPr>
        <dsp:cNvPr id="0" name=""/>
        <dsp:cNvSpPr/>
      </dsp:nvSpPr>
      <dsp:spPr>
        <a:xfrm>
          <a:off x="5024456" y="547501"/>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Decision Support Systems (DSS)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Assist managers in analysing complex business problems.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Use analytical models and forecasting tools. </a:t>
          </a:r>
        </a:p>
      </dsp:txBody>
      <dsp:txXfrm>
        <a:off x="5024456" y="547501"/>
        <a:ext cx="2283843" cy="1370306"/>
      </dsp:txXfrm>
    </dsp:sp>
    <dsp:sp modelId="{AAF551BB-BB43-F54F-8B39-FE7E2B2CA9A4}">
      <dsp:nvSpPr>
        <dsp:cNvPr id="0" name=""/>
        <dsp:cNvSpPr/>
      </dsp:nvSpPr>
      <dsp:spPr>
        <a:xfrm>
          <a:off x="1256114" y="2146192"/>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Enterprise Resource Planning (ERP) Systems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Integrate multiple business functions into a single platform.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Connect finance, HR, operations, procurement, and inventory. </a:t>
          </a:r>
        </a:p>
      </dsp:txBody>
      <dsp:txXfrm>
        <a:off x="1256114" y="2146192"/>
        <a:ext cx="2283843" cy="1370306"/>
      </dsp:txXfrm>
    </dsp:sp>
    <dsp:sp modelId="{9C32268E-D57A-9648-8055-EC0EDC32E166}">
      <dsp:nvSpPr>
        <dsp:cNvPr id="0" name=""/>
        <dsp:cNvSpPr/>
      </dsp:nvSpPr>
      <dsp:spPr>
        <a:xfrm>
          <a:off x="3768342" y="2146192"/>
          <a:ext cx="2283843" cy="137030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noProof="0" dirty="0"/>
            <a:t>Customer Relationship Management (CRM) Systems</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Manage customer interactions and sales activities. </a:t>
          </a:r>
        </a:p>
        <a:p>
          <a:pPr marL="57150" lvl="1" indent="-57150" algn="l" defTabSz="488950">
            <a:lnSpc>
              <a:spcPct val="90000"/>
            </a:lnSpc>
            <a:spcBef>
              <a:spcPct val="0"/>
            </a:spcBef>
            <a:spcAft>
              <a:spcPct val="15000"/>
            </a:spcAft>
            <a:buFont typeface="Arial" panose="020B0604020202020204" pitchFamily="34" charset="0"/>
            <a:buChar char="•"/>
          </a:pPr>
          <a:r>
            <a:rPr lang="en-GB" sz="1100" kern="1200" noProof="0" dirty="0"/>
            <a:t>Improve customer retention and marketing effectiveness.</a:t>
          </a:r>
        </a:p>
      </dsp:txBody>
      <dsp:txXfrm>
        <a:off x="3768342" y="2146192"/>
        <a:ext cx="2283843" cy="137030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271039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 information system is a vital tool which utilizes technology, personnel, data and processes to serve the functioning of the business. They can assist companies capture, handle and share information effectively. Information systems are used by businesses to automate repetitive tasks, decrease operational costs and enhance interdepartmental communication. These systems also deliver precise and timely information to aid effective decision making across all levels in the organisation. Organisations can no longer afford to depend on information systems for their survival as these are now essential tools to be competitive, responsive and customer oriented in today's digital economy.</a:t>
            </a:r>
          </a:p>
          <a:p>
            <a:endParaRPr lang="en-US" dirty="0"/>
          </a:p>
        </p:txBody>
      </p:sp>
    </p:spTree>
    <p:extLst>
      <p:ext uri="{BB962C8B-B14F-4D97-AF65-F5344CB8AC3E}">
        <p14:creationId xmlns:p14="http://schemas.microsoft.com/office/powerpoint/2010/main" val="2768605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There are many types of information systems, depending on the types of information systems a business needs. Daily transactions are handled by Transaction Processing Systems and Management Information Systems are used to produce reports for managers. Decision Support Systems support decision making with the help of data analysis. ERP systems are used to combine business functions into a single system while Customer Relationship Management systems are used to manage customer interactions. Business Intelligence systems offer cutting-edge analytics and reporting. These systems work together to streamline the efficiency, coordination, and organisational performance, allowing businesses to make well-informed choices and adapt to market shifts.</a:t>
            </a:r>
          </a:p>
          <a:p>
            <a:endParaRPr lang="en-GB" noProof="0" dirty="0"/>
          </a:p>
        </p:txBody>
      </p:sp>
    </p:spTree>
    <p:extLst>
      <p:ext uri="{BB962C8B-B14F-4D97-AF65-F5344CB8AC3E}">
        <p14:creationId xmlns:p14="http://schemas.microsoft.com/office/powerpoint/2010/main" val="3927630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ERP systems offer a unified platform that connects various aspects of a company's operations, including finance, human resources, procurement, and inventory management. Integrating all information through ERP systems helps to eliminate information silos and enhance departmental coordination. This enhances the efficiency of organisations, increases visibility and improves reporting. But ERP implementation can be costly and time intensive, and involves employee training and change management. ERP systems are still worthwhile investments for companies aiming to improve their business processes and facilitate future growth.</a:t>
            </a:r>
          </a:p>
          <a:p>
            <a:endParaRPr lang="en-GB" noProof="0" dirty="0"/>
          </a:p>
        </p:txBody>
      </p:sp>
    </p:spTree>
    <p:extLst>
      <p:ext uri="{BB962C8B-B14F-4D97-AF65-F5344CB8AC3E}">
        <p14:creationId xmlns:p14="http://schemas.microsoft.com/office/powerpoint/2010/main" val="773700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317500" algn="just" defTabSz="914400" rtl="0" eaLnBrk="1" fontAlgn="auto" latinLnBrk="0" hangingPunct="1">
              <a:lnSpc>
                <a:spcPct val="150000"/>
              </a:lnSpc>
              <a:spcBef>
                <a:spcPts val="600"/>
              </a:spcBef>
              <a:spcAft>
                <a:spcPts val="60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CRM systems are designed to gather and analyse customer data, making it easier for organisations to manage their relationships with customers. They enable sales, marketing, customer service and provide a complete picture of customer interactions. CRM systems can help companies tailor their communication, enhance customer satisfaction, and boost customer retention rates. They can also facilitate targeted marketing strategies and sales forecasts. But it's important to have quality data and employee adoption for success with CRM. The need to take care of the privacy concerns of customers also needs to be taken care of by businesses. If used properly, CRM systems can make a huge impact with regard to customer retention and revenue generation.</a:t>
            </a:r>
          </a:p>
          <a:p>
            <a:pPr marL="0" marR="0" algn="just">
              <a:lnSpc>
                <a:spcPct val="150000"/>
              </a:lnSpc>
              <a:spcBef>
                <a:spcPts val="600"/>
              </a:spcBef>
              <a:spcAft>
                <a:spcPts val="600"/>
              </a:spcAft>
            </a:pPr>
            <a:endParaRPr lang="en-GB" sz="1800" kern="100" noProof="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5530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Decision Support Systems (DSS) help managers make complex and strategic decisions by analysing huge volumes of data. These systems include forecasting models, scenario analysis, and predictive analytics to help identify trends and assess various options. DSS enhances decision quality by delivering evidence-based insights and minimize uncertainty. These systems are often employed in businesses for financial planning, risk management, and market forecasting. However, the effectiveness of DSS relies on the accuracy of data and the knowledge of operators/interpreters to analyse the results correctly. DSS should assist, but not supplant, human decision making in organisations.</a:t>
            </a:r>
          </a:p>
          <a:p>
            <a:endParaRPr lang="en-GB" noProof="0" dirty="0"/>
          </a:p>
        </p:txBody>
      </p:sp>
    </p:spTree>
    <p:extLst>
      <p:ext uri="{BB962C8B-B14F-4D97-AF65-F5344CB8AC3E}">
        <p14:creationId xmlns:p14="http://schemas.microsoft.com/office/powerpoint/2010/main" val="3631962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This contrast illustrates the difference between the utilization of ERP, CRM and DSS in the context of their respective functions within the business. ERP is about tying in internal operations, CRM is about improving customer relationships, and DSS is about helping to make strategic decisions. There are different types and each system offers different benefits and meets different organisational needs. ERP provides operational efficiency, CRM ensures customer satisfaction and loyalty, and DSS provides strategic intelligence and planning. Best practice organisations tend to integrate these systems to achieve an integrated information environment. Choosing a system will depend on business goals, resources, organisational size and future growth needs.</a:t>
            </a:r>
          </a:p>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endParaRPr lang="en-GB" sz="1800" kern="100" noProof="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0030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The use of information systems offers significant advantages, but also poses ethical and security issues. Organisations have amassed huge amounts of customer and employee information, which presents a privacy and data protection problem. The consequences of cybersecurity threats like hacking and ransomware attacks can be serious. Bias and lack of transparency in decision-making processes can be introduced by AI-powered systems. Employee monitoring technologies can also have an impact on employee trust and employee morale. Organisations need to take measures to mitigate the risks and build strong security systems, adhere to ethical standards, make transparency a policy and ensure compliance with regulations.</a:t>
            </a:r>
          </a:p>
          <a:p>
            <a:endParaRPr lang="en-GB" noProof="0" dirty="0"/>
          </a:p>
        </p:txBody>
      </p:sp>
    </p:spTree>
    <p:extLst>
      <p:ext uri="{BB962C8B-B14F-4D97-AF65-F5344CB8AC3E}">
        <p14:creationId xmlns:p14="http://schemas.microsoft.com/office/powerpoint/2010/main" val="2902169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lvl="0" indent="-317500" algn="just" defTabSz="914400" rtl="0" eaLnBrk="1" fontAlgn="auto" latinLnBrk="0" hangingPunct="1">
              <a:lnSpc>
                <a:spcPct val="150000"/>
              </a:lnSpc>
              <a:spcBef>
                <a:spcPts val="600"/>
              </a:spcBef>
              <a:spcAft>
                <a:spcPts val="600"/>
              </a:spcAft>
              <a:buClr>
                <a:srgbClr val="000000"/>
              </a:buClr>
              <a:buSzPts val="1400"/>
              <a:buFont typeface="Arial"/>
              <a:buChar char="●"/>
              <a:tabLst/>
              <a:defRPr/>
            </a:pPr>
            <a:r>
              <a:rPr lang="en-GB" sz="1800" noProof="0" dirty="0">
                <a:latin typeface="Roboto" panose="02000000000000000000" pitchFamily="2" charset="0"/>
                <a:ea typeface="Roboto" panose="02000000000000000000" pitchFamily="2" charset="0"/>
                <a:cs typeface="Roboto" panose="02000000000000000000" pitchFamily="2" charset="0"/>
              </a:rPr>
              <a:t>These case studies demonstrate how information systems create value in different retail environments. Tesco PLC uses ERP, CRM and decision-support technologies to manage operations across multiple markets, improve inventory management and support faster deliveries. Its use of AI-driven analytics also helps the company process large volumes of customer data more effectively. Greggs PLC uses CRM and customer analytics systems to personalise customer experiences through its loyalty programme and mobile app. This supports customer retention, more targeted marketing campaigns and increased app engagement. However, both companies must manage ethical concerns carefully, particularly customer privacy, data protection and employee monitoring. Their success depends on balancing operational efficiency with responsible data management practices.</a:t>
            </a:r>
            <a:endParaRPr lang="en-GB" sz="1800" kern="100" noProof="0" dirty="0">
              <a:effectLst/>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643039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sz="1800" kern="100" noProof="0" dirty="0">
                <a:effectLst/>
                <a:latin typeface="Roboto" panose="02000000000000000000" pitchFamily="2" charset="0"/>
                <a:ea typeface="Roboto" panose="02000000000000000000" pitchFamily="2" charset="0"/>
                <a:cs typeface="Roboto" panose="02000000000000000000" pitchFamily="2" charset="0"/>
              </a:rPr>
              <a:t>From our analysis a phased approach is recommended. If you're starting up a growing business, it's time to get CRM into the mix to help create better customer relationships and boost sales. ERP can then be implemented to streamline operations and boost efficiency. Last but not least, DSS and business intelligence tools can aid strategic planning and advanced analytics. Throughout implementation, businesses should prioritise cybersecurity, employee training, and ethical governance. Information systems, when integrated with organisational objectives and managed wisely, can help organisations achieve greater competitiveness, foster innovation and contribute to long-term success.</a:t>
            </a:r>
          </a:p>
          <a:p>
            <a:endParaRPr lang="en-US" dirty="0"/>
          </a:p>
        </p:txBody>
      </p:sp>
    </p:spTree>
    <p:extLst>
      <p:ext uri="{BB962C8B-B14F-4D97-AF65-F5344CB8AC3E}">
        <p14:creationId xmlns:p14="http://schemas.microsoft.com/office/powerpoint/2010/main" val="4243650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noProof="0" dirty="0">
                <a:latin typeface="Roboto" panose="02000000000000000000" pitchFamily="2" charset="0"/>
                <a:ea typeface="Roboto" panose="02000000000000000000" pitchFamily="2" charset="0"/>
                <a:cs typeface="Roboto" panose="02000000000000000000" pitchFamily="2" charset="0"/>
              </a:rPr>
              <a:t>Information systems play a crucial role in advancing business growth and competitiveness. ERP, CRM and DSS are complementary in operations, customer management and decision making. The successful implementation needs to strike a balance between the technological innovation and the ethical responsibility, security and organisational preparedness. Companies that manage information systems well will be better able to make improvements to performance, customer satisfaction, and ultimately long-term success.</a:t>
            </a:r>
          </a:p>
        </p:txBody>
      </p:sp>
    </p:spTree>
    <p:extLst>
      <p:ext uri="{BB962C8B-B14F-4D97-AF65-F5344CB8AC3E}">
        <p14:creationId xmlns:p14="http://schemas.microsoft.com/office/powerpoint/2010/main" val="2270199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00828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1600"/>
              </a:spcBef>
              <a:spcAft>
                <a:spcPts val="0"/>
              </a:spcAft>
              <a:buClr>
                <a:schemeClr val="lt1"/>
              </a:buClr>
              <a:buSzPts val="1400"/>
              <a:buChar char="○"/>
              <a:defRPr>
                <a:solidFill>
                  <a:schemeClr val="lt1"/>
                </a:solidFill>
              </a:defRPr>
            </a:lvl2pPr>
            <a:lvl3pPr marL="1371600" lvl="2" indent="-317500" algn="ctr">
              <a:spcBef>
                <a:spcPts val="1600"/>
              </a:spcBef>
              <a:spcAft>
                <a:spcPts val="0"/>
              </a:spcAft>
              <a:buClr>
                <a:schemeClr val="lt1"/>
              </a:buClr>
              <a:buSzPts val="1400"/>
              <a:buChar char="■"/>
              <a:defRPr>
                <a:solidFill>
                  <a:schemeClr val="lt1"/>
                </a:solidFill>
              </a:defRPr>
            </a:lvl3pPr>
            <a:lvl4pPr marL="1828800" lvl="3" indent="-317500" algn="ctr">
              <a:spcBef>
                <a:spcPts val="1600"/>
              </a:spcBef>
              <a:spcAft>
                <a:spcPts val="0"/>
              </a:spcAft>
              <a:buClr>
                <a:schemeClr val="lt1"/>
              </a:buClr>
              <a:buSzPts val="1400"/>
              <a:buChar char="●"/>
              <a:defRPr>
                <a:solidFill>
                  <a:schemeClr val="lt1"/>
                </a:solidFill>
              </a:defRPr>
            </a:lvl4pPr>
            <a:lvl5pPr marL="2286000" lvl="4" indent="-317500" algn="ctr">
              <a:spcBef>
                <a:spcPts val="1600"/>
              </a:spcBef>
              <a:spcAft>
                <a:spcPts val="0"/>
              </a:spcAft>
              <a:buClr>
                <a:schemeClr val="lt1"/>
              </a:buClr>
              <a:buSzPts val="1400"/>
              <a:buChar char="○"/>
              <a:defRPr>
                <a:solidFill>
                  <a:schemeClr val="lt1"/>
                </a:solidFill>
              </a:defRPr>
            </a:lvl5pPr>
            <a:lvl6pPr marL="2743200" lvl="5" indent="-317500" algn="ctr">
              <a:spcBef>
                <a:spcPts val="1600"/>
              </a:spcBef>
              <a:spcAft>
                <a:spcPts val="0"/>
              </a:spcAft>
              <a:buClr>
                <a:schemeClr val="lt1"/>
              </a:buClr>
              <a:buSzPts val="1400"/>
              <a:buChar char="■"/>
              <a:defRPr>
                <a:solidFill>
                  <a:schemeClr val="lt1"/>
                </a:solidFill>
              </a:defRPr>
            </a:lvl6pPr>
            <a:lvl7pPr marL="3200400" lvl="6" indent="-317500" algn="ctr">
              <a:spcBef>
                <a:spcPts val="1600"/>
              </a:spcBef>
              <a:spcAft>
                <a:spcPts val="0"/>
              </a:spcAft>
              <a:buClr>
                <a:schemeClr val="lt1"/>
              </a:buClr>
              <a:buSzPts val="1400"/>
              <a:buChar char="●"/>
              <a:defRPr>
                <a:solidFill>
                  <a:schemeClr val="lt1"/>
                </a:solidFill>
              </a:defRPr>
            </a:lvl7pPr>
            <a:lvl8pPr marL="3657600" lvl="7" indent="-317500" algn="ctr">
              <a:spcBef>
                <a:spcPts val="1600"/>
              </a:spcBef>
              <a:spcAft>
                <a:spcPts val="0"/>
              </a:spcAft>
              <a:buClr>
                <a:schemeClr val="lt1"/>
              </a:buClr>
              <a:buSzPts val="1400"/>
              <a:buChar char="○"/>
              <a:defRPr>
                <a:solidFill>
                  <a:schemeClr val="lt1"/>
                </a:solidFill>
              </a:defRPr>
            </a:lvl8pPr>
            <a:lvl9pPr marL="4114800" lvl="8" indent="-317500" algn="ctr">
              <a:spcBef>
                <a:spcPts val="1600"/>
              </a:spcBef>
              <a:spcAft>
                <a:spcPts val="160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330214" y="460805"/>
            <a:ext cx="8482004" cy="89197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435894" y="526617"/>
            <a:ext cx="8272212" cy="760350"/>
          </a:xfrm>
        </p:spPr>
        <p:txBody>
          <a:bodyPr/>
          <a:lstStyle/>
          <a:p>
            <a:r>
              <a:rPr lang="en-US"/>
              <a:t>Click to edit Master title style</a:t>
            </a:r>
            <a:endParaRPr lang="en-US" dirty="0"/>
          </a:p>
        </p:txBody>
      </p:sp>
      <p:sp>
        <p:nvSpPr>
          <p:cNvPr id="3" name="Content Placeholder 2"/>
          <p:cNvSpPr>
            <a:spLocks noGrp="1"/>
          </p:cNvSpPr>
          <p:nvPr>
            <p:ph idx="1"/>
          </p:nvPr>
        </p:nvSpPr>
        <p:spPr>
          <a:xfrm>
            <a:off x="435895" y="1635373"/>
            <a:ext cx="8272211" cy="2758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645E6-EAB1-0E42-A86F-7DF508A7D398}"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18725" y="4467103"/>
            <a:ext cx="789381" cy="273844"/>
          </a:xfrm>
        </p:spPr>
        <p:txBody>
          <a:bodyPr/>
          <a:lstStyle/>
          <a:p>
            <a:fld id="{972EE778-3437-034C-883C-74C6FB4FB5D5}" type="slidenum">
              <a:rPr lang="en-US" smtClean="0"/>
              <a:t>‹#›</a:t>
            </a:fld>
            <a:endParaRPr lang="en-US"/>
          </a:p>
        </p:txBody>
      </p:sp>
    </p:spTree>
    <p:extLst>
      <p:ext uri="{BB962C8B-B14F-4D97-AF65-F5344CB8AC3E}">
        <p14:creationId xmlns:p14="http://schemas.microsoft.com/office/powerpoint/2010/main" val="1075440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6" r:id="rId6"/>
    <p:sldLayoutId id="2147483657" r:id="rId7"/>
    <p:sldLayoutId id="2147483660"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7700-CBF4-359F-2A8E-18A598626353}"/>
              </a:ext>
            </a:extLst>
          </p:cNvPr>
          <p:cNvSpPr>
            <a:spLocks noGrp="1"/>
          </p:cNvSpPr>
          <p:nvPr>
            <p:ph type="title"/>
          </p:nvPr>
        </p:nvSpPr>
        <p:spPr>
          <a:xfrm>
            <a:off x="485436" y="588275"/>
            <a:ext cx="8520600" cy="2232616"/>
          </a:xfrm>
        </p:spPr>
        <p:txBody>
          <a:bodyPr>
            <a:normAutofit fontScale="90000"/>
          </a:bodyPr>
          <a:lstStyle/>
          <a:p>
            <a:pPr algn="ct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BA (Hons) Leadership and Management Skills for the Workplace</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Managing Business Information</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LCLM5004</a:t>
            </a: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b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br>
            <a:r>
              <a:rPr lang="en-GB" sz="2400" b="1" noProof="0" dirty="0">
                <a:solidFill>
                  <a:schemeClr val="tx1"/>
                </a:solidFill>
                <a:latin typeface="Roboto" panose="02000000000000000000" pitchFamily="2" charset="0"/>
                <a:ea typeface="Roboto" panose="02000000000000000000" pitchFamily="2" charset="0"/>
                <a:cs typeface="Roboto" panose="02000000000000000000" pitchFamily="2" charset="0"/>
              </a:rPr>
              <a:t>Group Presentation on Different Information Systems</a:t>
            </a:r>
          </a:p>
        </p:txBody>
      </p:sp>
      <p:sp>
        <p:nvSpPr>
          <p:cNvPr id="3" name="Text Placeholder 2">
            <a:extLst>
              <a:ext uri="{FF2B5EF4-FFF2-40B4-BE49-F238E27FC236}">
                <a16:creationId xmlns:a16="http://schemas.microsoft.com/office/drawing/2014/main" id="{993E824C-4457-8C6B-B6C8-77420DB1C32A}"/>
              </a:ext>
            </a:extLst>
          </p:cNvPr>
          <p:cNvSpPr>
            <a:spLocks noGrp="1"/>
          </p:cNvSpPr>
          <p:nvPr>
            <p:ph type="body" idx="1"/>
          </p:nvPr>
        </p:nvSpPr>
        <p:spPr>
          <a:xfrm>
            <a:off x="279294" y="3136392"/>
            <a:ext cx="8585412" cy="1715946"/>
          </a:xfrm>
        </p:spPr>
        <p:txBody>
          <a:bodyPr/>
          <a:lstStyle/>
          <a:p>
            <a:pPr marL="114300" indent="0">
              <a:buNone/>
            </a:pPr>
            <a:r>
              <a:rPr lang="en-GB" sz="2000" b="1" noProof="0" dirty="0">
                <a:solidFill>
                  <a:schemeClr val="tx1"/>
                </a:solidFill>
              </a:rPr>
              <a:t>Lecturer name: Dr Chinomso </a:t>
            </a:r>
            <a:r>
              <a:rPr lang="en-GB" sz="2000" b="1" noProof="0" dirty="0" err="1">
                <a:solidFill>
                  <a:schemeClr val="tx1"/>
                </a:solidFill>
              </a:rPr>
              <a:t>Nwagboso</a:t>
            </a:r>
            <a:endParaRPr lang="en-GB" sz="2000" b="1" noProof="0" dirty="0">
              <a:solidFill>
                <a:schemeClr val="tx1"/>
              </a:solidFill>
            </a:endParaRPr>
          </a:p>
          <a:p>
            <a:pPr marL="114300" indent="0">
              <a:buNone/>
            </a:pPr>
            <a:r>
              <a:rPr lang="en-GB" sz="2000" b="1" noProof="0" dirty="0">
                <a:solidFill>
                  <a:schemeClr val="tx1"/>
                </a:solidFill>
              </a:rPr>
              <a:t>Student name: SHOAIB AM</a:t>
            </a:r>
            <a:r>
              <a:rPr lang="en-GB" sz="2000" b="1" dirty="0">
                <a:solidFill>
                  <a:schemeClr val="tx1"/>
                </a:solidFill>
              </a:rPr>
              <a:t>J</a:t>
            </a:r>
            <a:r>
              <a:rPr lang="en-GB" sz="2000" b="1" noProof="0" dirty="0">
                <a:solidFill>
                  <a:schemeClr val="tx1"/>
                </a:solidFill>
              </a:rPr>
              <a:t>AD-2423005</a:t>
            </a:r>
          </a:p>
          <a:p>
            <a:pPr marL="114300" indent="0">
              <a:buNone/>
            </a:pPr>
            <a:r>
              <a:rPr lang="en-GB" sz="2000" b="1" noProof="0" dirty="0">
                <a:solidFill>
                  <a:schemeClr val="tx1"/>
                </a:solidFill>
              </a:rPr>
              <a:t>                           SIDDRA KAUSER-2423006</a:t>
            </a:r>
          </a:p>
          <a:p>
            <a:pPr marL="114300" indent="0">
              <a:buNone/>
            </a:pPr>
            <a:r>
              <a:rPr lang="en-GB" sz="2000" b="1" noProof="0" dirty="0">
                <a:solidFill>
                  <a:schemeClr val="tx1"/>
                </a:solidFill>
              </a:rPr>
              <a:t>                           FLAVIUS-ALEXANDRU BABOI-2425413</a:t>
            </a:r>
          </a:p>
          <a:p>
            <a:pPr marL="114300" indent="0">
              <a:buNone/>
            </a:pPr>
            <a:endParaRPr lang="en-GB" noProof="0" dirty="0"/>
          </a:p>
        </p:txBody>
      </p:sp>
    </p:spTree>
    <p:extLst>
      <p:ext uri="{BB962C8B-B14F-4D97-AF65-F5344CB8AC3E}">
        <p14:creationId xmlns:p14="http://schemas.microsoft.com/office/powerpoint/2010/main" val="796445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59FB9A-8195-0D47-D5C2-47291E3E7A1D}"/>
              </a:ext>
            </a:extLst>
          </p:cNvPr>
          <p:cNvPicPr>
            <a:picLocks noChangeAspect="1"/>
          </p:cNvPicPr>
          <p:nvPr/>
        </p:nvPicPr>
        <p:blipFill>
          <a:blip r:embed="rId3"/>
          <a:stretch>
            <a:fillRect/>
          </a:stretch>
        </p:blipFill>
        <p:spPr>
          <a:xfrm>
            <a:off x="0" y="449745"/>
            <a:ext cx="9144000" cy="4244009"/>
          </a:xfrm>
          <a:prstGeom prst="rect">
            <a:avLst/>
          </a:prstGeom>
        </p:spPr>
      </p:pic>
    </p:spTree>
    <p:extLst>
      <p:ext uri="{BB962C8B-B14F-4D97-AF65-F5344CB8AC3E}">
        <p14:creationId xmlns:p14="http://schemas.microsoft.com/office/powerpoint/2010/main" val="258494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F0C4-5235-AE41-27E4-CC0033AEB88B}"/>
              </a:ext>
            </a:extLst>
          </p:cNvPr>
          <p:cNvSpPr>
            <a:spLocks noGrp="1"/>
          </p:cNvSpPr>
          <p:nvPr>
            <p:ph type="title"/>
          </p:nvPr>
        </p:nvSpPr>
        <p:spPr/>
        <p:txBody>
          <a:bodyPr/>
          <a:lstStyle/>
          <a:p>
            <a:pPr algn="ctr"/>
            <a:r>
              <a:rPr lang="en-GB" b="1" noProof="0" dirty="0"/>
              <a:t>Introduction to Information Systems</a:t>
            </a:r>
            <a:br>
              <a:rPr lang="en-GB" b="1" noProof="0" dirty="0"/>
            </a:br>
            <a:endParaRPr lang="en-GB" noProof="0" dirty="0"/>
          </a:p>
        </p:txBody>
      </p:sp>
      <p:sp>
        <p:nvSpPr>
          <p:cNvPr id="3" name="Text Placeholder 2">
            <a:extLst>
              <a:ext uri="{FF2B5EF4-FFF2-40B4-BE49-F238E27FC236}">
                <a16:creationId xmlns:a16="http://schemas.microsoft.com/office/drawing/2014/main" id="{7DDDD42E-259A-7C87-9C11-3B1FA9D9F1D5}"/>
              </a:ext>
            </a:extLst>
          </p:cNvPr>
          <p:cNvSpPr>
            <a:spLocks noGrp="1"/>
          </p:cNvSpPr>
          <p:nvPr>
            <p:ph type="body" idx="1"/>
          </p:nvPr>
        </p:nvSpPr>
        <p:spPr>
          <a:xfrm>
            <a:off x="311700" y="1229875"/>
            <a:ext cx="5297248" cy="3339000"/>
          </a:xfrm>
        </p:spPr>
        <p:txBody>
          <a:bodyPr/>
          <a:lstStyle/>
          <a:p>
            <a:pPr marL="114300" indent="0">
              <a:buNone/>
            </a:pPr>
            <a:r>
              <a:rPr lang="en-GB" sz="1100" b="1" noProof="0" dirty="0"/>
              <a:t>What is an Information System (IS)?</a:t>
            </a:r>
          </a:p>
          <a:p>
            <a:pPr marL="114300" indent="0">
              <a:buNone/>
            </a:pPr>
            <a:r>
              <a:rPr lang="en-GB" sz="1100" noProof="0" dirty="0"/>
              <a:t>An Information System is a combination of people, technology, processes, and data that work together to collect, process, store, and distribute information to support organisational activities and decision-making.</a:t>
            </a:r>
          </a:p>
          <a:p>
            <a:pPr marL="114300" indent="0">
              <a:buNone/>
            </a:pPr>
            <a:endParaRPr lang="en-GB" sz="1100" b="1" noProof="0" dirty="0"/>
          </a:p>
          <a:p>
            <a:pPr marL="114300" indent="0">
              <a:buNone/>
            </a:pPr>
            <a:r>
              <a:rPr lang="en-GB" sz="1100" b="1" noProof="0" dirty="0"/>
              <a:t>Importance of Information Systems</a:t>
            </a:r>
          </a:p>
          <a:p>
            <a:pPr>
              <a:buFont typeface="Arial" panose="020B0604020202020204" pitchFamily="34" charset="0"/>
              <a:buChar char="•"/>
            </a:pPr>
            <a:r>
              <a:rPr lang="en-GB" sz="1100" noProof="0" dirty="0"/>
              <a:t>Automate routine business processes and reduce manual work. </a:t>
            </a:r>
          </a:p>
          <a:p>
            <a:pPr>
              <a:buFont typeface="Arial" panose="020B0604020202020204" pitchFamily="34" charset="0"/>
              <a:buChar char="•"/>
            </a:pPr>
            <a:r>
              <a:rPr lang="en-GB" sz="1100" noProof="0" dirty="0"/>
              <a:t>Improve operational efficiency and productivity across departments. </a:t>
            </a:r>
          </a:p>
          <a:p>
            <a:pPr>
              <a:buFont typeface="Arial" panose="020B0604020202020204" pitchFamily="34" charset="0"/>
              <a:buChar char="•"/>
            </a:pPr>
            <a:r>
              <a:rPr lang="en-GB" sz="1100" noProof="0" dirty="0"/>
              <a:t>Support strategic, tactical, and operational decision-making. </a:t>
            </a:r>
          </a:p>
          <a:p>
            <a:pPr>
              <a:buFont typeface="Arial" panose="020B0604020202020204" pitchFamily="34" charset="0"/>
              <a:buChar char="•"/>
            </a:pPr>
            <a:r>
              <a:rPr lang="en-GB" sz="1100" noProof="0" dirty="0"/>
              <a:t>Enhance communication and collaboration among employees. </a:t>
            </a:r>
          </a:p>
          <a:p>
            <a:pPr>
              <a:buFont typeface="Arial" panose="020B0604020202020204" pitchFamily="34" charset="0"/>
              <a:buChar char="•"/>
            </a:pPr>
            <a:r>
              <a:rPr lang="en-GB" sz="1100" noProof="0" dirty="0"/>
              <a:t>Improve customer service and customer relationship management. </a:t>
            </a:r>
          </a:p>
          <a:p>
            <a:endParaRPr lang="en-GB" sz="1100" b="1" noProof="0" dirty="0"/>
          </a:p>
          <a:p>
            <a:pPr marL="114300" indent="0">
              <a:buNone/>
            </a:pPr>
            <a:r>
              <a:rPr lang="en-GB" sz="1100" b="1" noProof="0" dirty="0"/>
              <a:t>Business Impact</a:t>
            </a:r>
          </a:p>
          <a:p>
            <a:pPr>
              <a:buFont typeface="Arial" panose="020B0604020202020204" pitchFamily="34" charset="0"/>
              <a:buChar char="•"/>
            </a:pPr>
            <a:r>
              <a:rPr lang="en-GB" sz="1100" noProof="0" dirty="0"/>
              <a:t>Faster decision-making. </a:t>
            </a:r>
          </a:p>
          <a:p>
            <a:pPr>
              <a:buFont typeface="Arial" panose="020B0604020202020204" pitchFamily="34" charset="0"/>
              <a:buChar char="•"/>
            </a:pPr>
            <a:r>
              <a:rPr lang="en-GB" sz="1100" noProof="0" dirty="0"/>
              <a:t>Reduced operating costs. </a:t>
            </a:r>
          </a:p>
          <a:p>
            <a:pPr>
              <a:buFont typeface="Arial" panose="020B0604020202020204" pitchFamily="34" charset="0"/>
              <a:buChar char="•"/>
            </a:pPr>
            <a:r>
              <a:rPr lang="en-GB" sz="1100" noProof="0" dirty="0"/>
              <a:t>Improved customer satisfaction.</a:t>
            </a:r>
          </a:p>
          <a:p>
            <a:pPr marL="114300" indent="0">
              <a:buNone/>
            </a:pPr>
            <a:endParaRPr lang="en-GB" sz="1100" noProof="0" dirty="0"/>
          </a:p>
        </p:txBody>
      </p:sp>
      <p:pic>
        <p:nvPicPr>
          <p:cNvPr id="3074" name="Picture 2" descr="Data analytics - Free seo and web icons">
            <a:extLst>
              <a:ext uri="{FF2B5EF4-FFF2-40B4-BE49-F238E27FC236}">
                <a16:creationId xmlns:a16="http://schemas.microsoft.com/office/drawing/2014/main" id="{5E9BA353-33C8-4D6B-4F3D-AA237BD5DB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7913" y="1442301"/>
            <a:ext cx="2258898" cy="2258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818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12A94-7EDC-C79B-2FD8-48C35556B460}"/>
              </a:ext>
            </a:extLst>
          </p:cNvPr>
          <p:cNvSpPr>
            <a:spLocks noGrp="1"/>
          </p:cNvSpPr>
          <p:nvPr>
            <p:ph type="title"/>
          </p:nvPr>
        </p:nvSpPr>
        <p:spPr/>
        <p:txBody>
          <a:bodyPr/>
          <a:lstStyle/>
          <a:p>
            <a:pPr algn="ctr"/>
            <a:r>
              <a:rPr lang="en-GB" b="1" noProof="0" dirty="0"/>
              <a:t>Types of Information Systems Used in Business</a:t>
            </a:r>
          </a:p>
        </p:txBody>
      </p:sp>
      <p:graphicFrame>
        <p:nvGraphicFramePr>
          <p:cNvPr id="6" name="Diagram 5">
            <a:extLst>
              <a:ext uri="{FF2B5EF4-FFF2-40B4-BE49-F238E27FC236}">
                <a16:creationId xmlns:a16="http://schemas.microsoft.com/office/drawing/2014/main" id="{068DB869-690B-03A3-C0F1-EF781F3D00F5}"/>
              </a:ext>
            </a:extLst>
          </p:cNvPr>
          <p:cNvGraphicFramePr/>
          <p:nvPr>
            <p:extLst>
              <p:ext uri="{D42A27DB-BD31-4B8C-83A1-F6EECF244321}">
                <p14:modId xmlns:p14="http://schemas.microsoft.com/office/powerpoint/2010/main" val="1802612808"/>
              </p:ext>
            </p:extLst>
          </p:nvPr>
        </p:nvGraphicFramePr>
        <p:xfrm>
          <a:off x="917850" y="921715"/>
          <a:ext cx="73083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3618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792BA-0A2A-6CF9-8199-7598C01DD0F7}"/>
              </a:ext>
            </a:extLst>
          </p:cNvPr>
          <p:cNvSpPr>
            <a:spLocks noGrp="1"/>
          </p:cNvSpPr>
          <p:nvPr>
            <p:ph type="title"/>
          </p:nvPr>
        </p:nvSpPr>
        <p:spPr/>
        <p:txBody>
          <a:bodyPr/>
          <a:lstStyle/>
          <a:p>
            <a:pPr algn="ctr"/>
            <a:r>
              <a:rPr lang="en-GB" b="1" noProof="0" dirty="0"/>
              <a:t>System 1 – Enterprise Resource Planning (ERP)</a:t>
            </a:r>
            <a:br>
              <a:rPr lang="en-GB" b="1" noProof="0" dirty="0"/>
            </a:br>
            <a:endParaRPr lang="en-GB" noProof="0" dirty="0"/>
          </a:p>
        </p:txBody>
      </p:sp>
      <p:sp>
        <p:nvSpPr>
          <p:cNvPr id="3" name="Text Placeholder 2">
            <a:extLst>
              <a:ext uri="{FF2B5EF4-FFF2-40B4-BE49-F238E27FC236}">
                <a16:creationId xmlns:a16="http://schemas.microsoft.com/office/drawing/2014/main" id="{CAB319FA-D002-94C1-F496-0D43B37826D7}"/>
              </a:ext>
            </a:extLst>
          </p:cNvPr>
          <p:cNvSpPr>
            <a:spLocks noGrp="1"/>
          </p:cNvSpPr>
          <p:nvPr>
            <p:ph type="body" idx="1"/>
          </p:nvPr>
        </p:nvSpPr>
        <p:spPr>
          <a:xfrm>
            <a:off x="311701" y="1229875"/>
            <a:ext cx="5568238" cy="3339000"/>
          </a:xfrm>
        </p:spPr>
        <p:txBody>
          <a:bodyPr/>
          <a:lstStyle/>
          <a:p>
            <a:pPr marL="114300" indent="0">
              <a:buNone/>
            </a:pPr>
            <a:r>
              <a:rPr lang="en-GB" sz="1200" b="1" noProof="0" dirty="0"/>
              <a:t>ERP Systems</a:t>
            </a:r>
          </a:p>
          <a:p>
            <a:pPr marL="114300" indent="0">
              <a:buNone/>
            </a:pPr>
            <a:r>
              <a:rPr lang="en-GB" sz="1200" b="1" noProof="0" dirty="0"/>
              <a:t>Purpose</a:t>
            </a:r>
          </a:p>
          <a:p>
            <a:pPr>
              <a:buFont typeface="Arial" panose="020B0604020202020204" pitchFamily="34" charset="0"/>
              <a:buChar char="•"/>
            </a:pPr>
            <a:r>
              <a:rPr lang="en-GB" sz="1200" noProof="0" dirty="0"/>
              <a:t>ERP systems integrate core business processes into one centralised system, providing a single source of organisational data.</a:t>
            </a:r>
          </a:p>
          <a:p>
            <a:pPr marL="114300" indent="0">
              <a:buNone/>
            </a:pPr>
            <a:endParaRPr lang="en-GB" sz="1200" noProof="0" dirty="0"/>
          </a:p>
          <a:p>
            <a:pPr marL="114300" indent="0">
              <a:buNone/>
            </a:pPr>
            <a:r>
              <a:rPr lang="en-GB" sz="1200" b="1" noProof="0" dirty="0"/>
              <a:t>Key Functions</a:t>
            </a:r>
          </a:p>
          <a:p>
            <a:pPr>
              <a:buFont typeface="Arial" panose="020B0604020202020204" pitchFamily="34" charset="0"/>
              <a:buChar char="•"/>
            </a:pPr>
            <a:r>
              <a:rPr lang="en-GB" sz="1200" noProof="0" dirty="0"/>
              <a:t>Financial management </a:t>
            </a:r>
          </a:p>
          <a:p>
            <a:pPr>
              <a:buFont typeface="Arial" panose="020B0604020202020204" pitchFamily="34" charset="0"/>
              <a:buChar char="•"/>
            </a:pPr>
            <a:r>
              <a:rPr lang="en-GB" sz="1200" noProof="0" dirty="0"/>
              <a:t>Human resource management </a:t>
            </a:r>
          </a:p>
          <a:p>
            <a:pPr>
              <a:buFont typeface="Arial" panose="020B0604020202020204" pitchFamily="34" charset="0"/>
              <a:buChar char="•"/>
            </a:pPr>
            <a:r>
              <a:rPr lang="en-GB" sz="1200" noProof="0" dirty="0"/>
              <a:t>Procurement management </a:t>
            </a:r>
          </a:p>
          <a:p>
            <a:pPr>
              <a:buFont typeface="Arial" panose="020B0604020202020204" pitchFamily="34" charset="0"/>
              <a:buChar char="•"/>
            </a:pPr>
            <a:r>
              <a:rPr lang="en-GB" sz="1200" noProof="0" dirty="0"/>
              <a:t>Inventory control </a:t>
            </a:r>
          </a:p>
          <a:p>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Eliminates data duplication across departments. </a:t>
            </a:r>
          </a:p>
          <a:p>
            <a:pPr>
              <a:buFont typeface="Arial" panose="020B0604020202020204" pitchFamily="34" charset="0"/>
              <a:buChar char="•"/>
            </a:pPr>
            <a:r>
              <a:rPr lang="en-GB" sz="1200" noProof="0" dirty="0"/>
              <a:t>Improves organisational visibility and transparency. </a:t>
            </a:r>
          </a:p>
          <a:p>
            <a:pPr>
              <a:buFont typeface="Arial" panose="020B0604020202020204" pitchFamily="34" charset="0"/>
              <a:buChar char="•"/>
            </a:pPr>
            <a:r>
              <a:rPr lang="en-GB" sz="1200" noProof="0" dirty="0"/>
              <a:t>Enhances operational efficiency and coordination. </a:t>
            </a:r>
          </a:p>
          <a:p>
            <a:pPr>
              <a:buFont typeface="Arial" panose="020B0604020202020204" pitchFamily="34" charset="0"/>
              <a:buChar char="•"/>
            </a:pPr>
            <a:r>
              <a:rPr lang="en-GB" sz="1200" noProof="0" dirty="0"/>
              <a:t>Supports real-time reporting and decision-making.</a:t>
            </a:r>
          </a:p>
          <a:p>
            <a:pPr marL="114300" indent="0">
              <a:buNone/>
            </a:pPr>
            <a:endParaRPr lang="en-GB" sz="1200" noProof="0" dirty="0"/>
          </a:p>
        </p:txBody>
      </p:sp>
      <p:pic>
        <p:nvPicPr>
          <p:cNvPr id="5" name="Picture 4">
            <a:extLst>
              <a:ext uri="{FF2B5EF4-FFF2-40B4-BE49-F238E27FC236}">
                <a16:creationId xmlns:a16="http://schemas.microsoft.com/office/drawing/2014/main" id="{289999AD-D337-4D5A-07FC-939D5A77DE42}"/>
              </a:ext>
            </a:extLst>
          </p:cNvPr>
          <p:cNvPicPr>
            <a:picLocks noChangeAspect="1"/>
          </p:cNvPicPr>
          <p:nvPr/>
        </p:nvPicPr>
        <p:blipFill>
          <a:blip r:embed="rId3"/>
          <a:stretch>
            <a:fillRect/>
          </a:stretch>
        </p:blipFill>
        <p:spPr>
          <a:xfrm>
            <a:off x="5879939" y="1229875"/>
            <a:ext cx="3111500" cy="2540000"/>
          </a:xfrm>
          <a:prstGeom prst="rect">
            <a:avLst/>
          </a:prstGeom>
        </p:spPr>
      </p:pic>
    </p:spTree>
    <p:extLst>
      <p:ext uri="{BB962C8B-B14F-4D97-AF65-F5344CB8AC3E}">
        <p14:creationId xmlns:p14="http://schemas.microsoft.com/office/powerpoint/2010/main" val="487228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313DB-B3EC-238D-AB70-2ACC4BE6C7D4}"/>
              </a:ext>
            </a:extLst>
          </p:cNvPr>
          <p:cNvSpPr>
            <a:spLocks noGrp="1"/>
          </p:cNvSpPr>
          <p:nvPr>
            <p:ph type="title"/>
          </p:nvPr>
        </p:nvSpPr>
        <p:spPr/>
        <p:txBody>
          <a:bodyPr/>
          <a:lstStyle/>
          <a:p>
            <a:pPr algn="ctr"/>
            <a:r>
              <a:rPr lang="en-GB" b="1" noProof="0" dirty="0"/>
              <a:t>System 2 – Customer Relationship Management</a:t>
            </a:r>
          </a:p>
        </p:txBody>
      </p:sp>
      <p:sp>
        <p:nvSpPr>
          <p:cNvPr id="3" name="Text Placeholder 2">
            <a:extLst>
              <a:ext uri="{FF2B5EF4-FFF2-40B4-BE49-F238E27FC236}">
                <a16:creationId xmlns:a16="http://schemas.microsoft.com/office/drawing/2014/main" id="{0BDBD405-B437-497E-750A-B5EA0F4BAFC1}"/>
              </a:ext>
            </a:extLst>
          </p:cNvPr>
          <p:cNvSpPr>
            <a:spLocks noGrp="1"/>
          </p:cNvSpPr>
          <p:nvPr>
            <p:ph type="body" idx="1"/>
          </p:nvPr>
        </p:nvSpPr>
        <p:spPr>
          <a:xfrm>
            <a:off x="311700" y="1229875"/>
            <a:ext cx="4758011" cy="3339000"/>
          </a:xfrm>
        </p:spPr>
        <p:txBody>
          <a:bodyPr/>
          <a:lstStyle/>
          <a:p>
            <a:pPr marL="114300" indent="0">
              <a:buNone/>
            </a:pPr>
            <a:r>
              <a:rPr lang="en-GB" sz="1200" b="1" noProof="0" dirty="0"/>
              <a:t>Purpose</a:t>
            </a:r>
          </a:p>
          <a:p>
            <a:pPr>
              <a:buFont typeface="Arial" panose="020B0604020202020204" pitchFamily="34" charset="0"/>
              <a:buChar char="•"/>
            </a:pPr>
            <a:r>
              <a:rPr lang="en-GB" sz="1200" noProof="0" dirty="0"/>
              <a:t>CRM systems help organisations manage customer interactions throughout the customer lifecycle.</a:t>
            </a:r>
          </a:p>
          <a:p>
            <a:pPr marL="114300" indent="0">
              <a:buNone/>
            </a:pPr>
            <a:endParaRPr lang="en-GB" sz="1200" b="1" noProof="0" dirty="0"/>
          </a:p>
          <a:p>
            <a:pPr marL="114300" indent="0">
              <a:buNone/>
            </a:pPr>
            <a:r>
              <a:rPr lang="en-GB" sz="1200" b="1" noProof="0" dirty="0"/>
              <a:t>Key Functions</a:t>
            </a:r>
          </a:p>
          <a:p>
            <a:pPr>
              <a:buFont typeface="Arial" panose="020B0604020202020204" pitchFamily="34" charset="0"/>
              <a:buChar char="•"/>
            </a:pPr>
            <a:r>
              <a:rPr lang="en-GB" sz="1200" noProof="0" dirty="0"/>
              <a:t>Customer database management </a:t>
            </a:r>
          </a:p>
          <a:p>
            <a:pPr>
              <a:buFont typeface="Arial" panose="020B0604020202020204" pitchFamily="34" charset="0"/>
              <a:buChar char="•"/>
            </a:pPr>
            <a:r>
              <a:rPr lang="en-GB" sz="1200" noProof="0" dirty="0"/>
              <a:t>Sales pipeline tracking </a:t>
            </a:r>
          </a:p>
          <a:p>
            <a:pPr>
              <a:buFont typeface="Arial" panose="020B0604020202020204" pitchFamily="34" charset="0"/>
              <a:buChar char="•"/>
            </a:pPr>
            <a:r>
              <a:rPr lang="en-GB" sz="1200" noProof="0" dirty="0"/>
              <a:t>Marketing campaign management </a:t>
            </a:r>
          </a:p>
          <a:p>
            <a:pPr>
              <a:buFont typeface="Arial" panose="020B0604020202020204" pitchFamily="34" charset="0"/>
              <a:buChar char="•"/>
            </a:pPr>
            <a:r>
              <a:rPr lang="en-GB" sz="1200" noProof="0" dirty="0"/>
              <a:t>Customer service support </a:t>
            </a:r>
          </a:p>
          <a:p>
            <a:pPr>
              <a:buFont typeface="Arial" panose="020B0604020202020204" pitchFamily="34" charset="0"/>
              <a:buChar char="•"/>
            </a:pPr>
            <a:r>
              <a:rPr lang="en-GB" sz="1200" noProof="0" dirty="0"/>
              <a:t>Customer behaviour analysis </a:t>
            </a:r>
          </a:p>
          <a:p>
            <a:pPr marL="114300" indent="0">
              <a:buNone/>
            </a:pPr>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Improves customer satisfaction and loyalty. </a:t>
            </a:r>
          </a:p>
          <a:p>
            <a:pPr>
              <a:buFont typeface="Arial" panose="020B0604020202020204" pitchFamily="34" charset="0"/>
              <a:buChar char="•"/>
            </a:pPr>
            <a:r>
              <a:rPr lang="en-GB" sz="1200" noProof="0" dirty="0"/>
              <a:t>Enables personalised customer experiences. </a:t>
            </a:r>
          </a:p>
          <a:p>
            <a:pPr>
              <a:buFont typeface="Arial" panose="020B0604020202020204" pitchFamily="34" charset="0"/>
              <a:buChar char="•"/>
            </a:pPr>
            <a:r>
              <a:rPr lang="en-GB" sz="1200" noProof="0" dirty="0"/>
              <a:t>Increases sales conversion rates. </a:t>
            </a:r>
          </a:p>
          <a:p>
            <a:pPr>
              <a:buFont typeface="Arial" panose="020B0604020202020204" pitchFamily="34" charset="0"/>
              <a:buChar char="•"/>
            </a:pPr>
            <a:r>
              <a:rPr lang="en-GB" sz="1200" noProof="0" dirty="0"/>
              <a:t>Supports targeted marketing strategies.</a:t>
            </a:r>
          </a:p>
        </p:txBody>
      </p:sp>
      <p:pic>
        <p:nvPicPr>
          <p:cNvPr id="2050" name="Picture 2" descr="Customer Relationship Management Definition | Arena">
            <a:extLst>
              <a:ext uri="{FF2B5EF4-FFF2-40B4-BE49-F238E27FC236}">
                <a16:creationId xmlns:a16="http://schemas.microsoft.com/office/drawing/2014/main" id="{E6BC5058-3C8B-2270-07E2-B5B4C0D93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3235" y="1387482"/>
            <a:ext cx="2368535" cy="2368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794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3A65F-0E43-3DD9-F34C-BD42CFB52F61}"/>
              </a:ext>
            </a:extLst>
          </p:cNvPr>
          <p:cNvSpPr>
            <a:spLocks noGrp="1"/>
          </p:cNvSpPr>
          <p:nvPr>
            <p:ph type="title"/>
          </p:nvPr>
        </p:nvSpPr>
        <p:spPr/>
        <p:txBody>
          <a:bodyPr/>
          <a:lstStyle/>
          <a:p>
            <a:pPr algn="ctr"/>
            <a:r>
              <a:rPr lang="en-GB" b="1" noProof="0" dirty="0"/>
              <a:t>System 3 – Decision Support Systems (DSS)</a:t>
            </a:r>
          </a:p>
        </p:txBody>
      </p:sp>
      <p:sp>
        <p:nvSpPr>
          <p:cNvPr id="3" name="Text Placeholder 2">
            <a:extLst>
              <a:ext uri="{FF2B5EF4-FFF2-40B4-BE49-F238E27FC236}">
                <a16:creationId xmlns:a16="http://schemas.microsoft.com/office/drawing/2014/main" id="{8509C94E-4811-01B0-8A75-3C115C1D75B8}"/>
              </a:ext>
            </a:extLst>
          </p:cNvPr>
          <p:cNvSpPr>
            <a:spLocks noGrp="1"/>
          </p:cNvSpPr>
          <p:nvPr>
            <p:ph type="body" idx="1"/>
          </p:nvPr>
        </p:nvSpPr>
        <p:spPr>
          <a:xfrm>
            <a:off x="311700" y="1229875"/>
            <a:ext cx="5702601" cy="3339000"/>
          </a:xfrm>
        </p:spPr>
        <p:txBody>
          <a:bodyPr/>
          <a:lstStyle/>
          <a:p>
            <a:pPr marL="114300" indent="0">
              <a:buNone/>
            </a:pPr>
            <a:r>
              <a:rPr lang="en-GB" sz="1200" b="1" noProof="0" dirty="0"/>
              <a:t>Purpose</a:t>
            </a:r>
          </a:p>
          <a:p>
            <a:pPr>
              <a:buFont typeface="Arial" panose="020B0604020202020204" pitchFamily="34" charset="0"/>
              <a:buChar char="•"/>
            </a:pPr>
            <a:r>
              <a:rPr lang="en-GB" sz="1200" noProof="0" dirty="0"/>
              <a:t>DSS assists managers and executives in making complex and semi-structured decisions using data analysis and predictive models.</a:t>
            </a:r>
          </a:p>
          <a:p>
            <a:endParaRPr lang="en-GB" sz="1200" b="1" noProof="0" dirty="0"/>
          </a:p>
          <a:p>
            <a:pPr marL="114300" indent="0">
              <a:buNone/>
            </a:pPr>
            <a:r>
              <a:rPr lang="en-GB" sz="1200" b="1" noProof="0" dirty="0"/>
              <a:t>Key Functions</a:t>
            </a:r>
          </a:p>
          <a:p>
            <a:pPr>
              <a:buFont typeface="Arial" panose="020B0604020202020204" pitchFamily="34" charset="0"/>
              <a:buChar char="•"/>
            </a:pPr>
            <a:r>
              <a:rPr lang="en-GB" sz="1200" noProof="0" dirty="0"/>
              <a:t>Data analysis </a:t>
            </a:r>
          </a:p>
          <a:p>
            <a:pPr>
              <a:buFont typeface="Arial" panose="020B0604020202020204" pitchFamily="34" charset="0"/>
              <a:buChar char="•"/>
            </a:pPr>
            <a:r>
              <a:rPr lang="en-GB" sz="1200" noProof="0" dirty="0"/>
              <a:t>Forecasting </a:t>
            </a:r>
          </a:p>
          <a:p>
            <a:endParaRPr lang="en-GB" sz="1200" b="1" noProof="0" dirty="0"/>
          </a:p>
          <a:p>
            <a:pPr marL="114300" indent="0">
              <a:buNone/>
            </a:pPr>
            <a:r>
              <a:rPr lang="en-GB" sz="1200" b="1" noProof="0" dirty="0"/>
              <a:t>Benefits</a:t>
            </a:r>
          </a:p>
          <a:p>
            <a:pPr>
              <a:buFont typeface="Arial" panose="020B0604020202020204" pitchFamily="34" charset="0"/>
              <a:buChar char="•"/>
            </a:pPr>
            <a:r>
              <a:rPr lang="en-GB" sz="1200" noProof="0" dirty="0"/>
              <a:t>Improves quality of strategic decisions. </a:t>
            </a:r>
          </a:p>
          <a:p>
            <a:pPr>
              <a:buFont typeface="Arial" panose="020B0604020202020204" pitchFamily="34" charset="0"/>
              <a:buChar char="•"/>
            </a:pPr>
            <a:r>
              <a:rPr lang="en-GB" sz="1200" noProof="0" dirty="0"/>
              <a:t>Enables data-driven business planning. </a:t>
            </a:r>
          </a:p>
          <a:p>
            <a:pPr>
              <a:buFont typeface="Arial" panose="020B0604020202020204" pitchFamily="34" charset="0"/>
              <a:buChar char="•"/>
            </a:pPr>
            <a:r>
              <a:rPr lang="en-GB" sz="1200" noProof="0" dirty="0"/>
              <a:t>Helps identify opportunities and threats. </a:t>
            </a:r>
          </a:p>
          <a:p>
            <a:pPr marL="114300" indent="0">
              <a:buNone/>
            </a:pPr>
            <a:endParaRPr lang="en-GB" sz="1200" b="1" noProof="0" dirty="0"/>
          </a:p>
          <a:p>
            <a:pPr marL="114300" indent="0">
              <a:buNone/>
            </a:pPr>
            <a:r>
              <a:rPr lang="en-GB" sz="1200" b="1" noProof="0" dirty="0"/>
              <a:t>Common Applications</a:t>
            </a:r>
          </a:p>
          <a:p>
            <a:pPr>
              <a:buFont typeface="Arial" panose="020B0604020202020204" pitchFamily="34" charset="0"/>
              <a:buChar char="•"/>
            </a:pPr>
            <a:r>
              <a:rPr lang="en-GB" sz="1200" noProof="0" dirty="0"/>
              <a:t>Sales forecasting </a:t>
            </a:r>
          </a:p>
          <a:p>
            <a:pPr>
              <a:buFont typeface="Arial" panose="020B0604020202020204" pitchFamily="34" charset="0"/>
              <a:buChar char="•"/>
            </a:pPr>
            <a:r>
              <a:rPr lang="en-GB" sz="1200" noProof="0" dirty="0"/>
              <a:t>Investment analysis</a:t>
            </a:r>
          </a:p>
          <a:p>
            <a:endParaRPr lang="en-GB" sz="1200" noProof="0" dirty="0"/>
          </a:p>
        </p:txBody>
      </p:sp>
      <p:pic>
        <p:nvPicPr>
          <p:cNvPr id="3074" name="Picture 2" descr="Decision Support Systems (DSS) in Higher Education System">
            <a:extLst>
              <a:ext uri="{FF2B5EF4-FFF2-40B4-BE49-F238E27FC236}">
                <a16:creationId xmlns:a16="http://schemas.microsoft.com/office/drawing/2014/main" id="{B5006B20-AB20-428B-9703-754B39466A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122"/>
          <a:stretch/>
        </p:blipFill>
        <p:spPr bwMode="auto">
          <a:xfrm>
            <a:off x="6051000" y="1238700"/>
            <a:ext cx="2781300" cy="266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8875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DBB7-E808-61F6-3970-A8C6F371A847}"/>
              </a:ext>
            </a:extLst>
          </p:cNvPr>
          <p:cNvSpPr>
            <a:spLocks noGrp="1"/>
          </p:cNvSpPr>
          <p:nvPr>
            <p:ph type="title"/>
          </p:nvPr>
        </p:nvSpPr>
        <p:spPr/>
        <p:txBody>
          <a:bodyPr/>
          <a:lstStyle/>
          <a:p>
            <a:pPr algn="ctr"/>
            <a:r>
              <a:rPr lang="en-GB" b="1" noProof="0" dirty="0"/>
              <a:t>Comparison of Information Systems</a:t>
            </a:r>
          </a:p>
        </p:txBody>
      </p:sp>
      <p:graphicFrame>
        <p:nvGraphicFramePr>
          <p:cNvPr id="7" name="Table 6">
            <a:extLst>
              <a:ext uri="{FF2B5EF4-FFF2-40B4-BE49-F238E27FC236}">
                <a16:creationId xmlns:a16="http://schemas.microsoft.com/office/drawing/2014/main" id="{7000A5BA-E753-0A5B-DF46-7700B69DCF22}"/>
              </a:ext>
            </a:extLst>
          </p:cNvPr>
          <p:cNvGraphicFramePr>
            <a:graphicFrameLocks noGrp="1"/>
          </p:cNvGraphicFramePr>
          <p:nvPr>
            <p:extLst>
              <p:ext uri="{D42A27DB-BD31-4B8C-83A1-F6EECF244321}">
                <p14:modId xmlns:p14="http://schemas.microsoft.com/office/powerpoint/2010/main" val="3181669085"/>
              </p:ext>
            </p:extLst>
          </p:nvPr>
        </p:nvGraphicFramePr>
        <p:xfrm>
          <a:off x="311150" y="1467009"/>
          <a:ext cx="8521700" cy="2865120"/>
        </p:xfrm>
        <a:graphic>
          <a:graphicData uri="http://schemas.openxmlformats.org/drawingml/2006/table">
            <a:tbl>
              <a:tblPr>
                <a:tableStyleId>{D113A9D2-9D6B-4929-AA2D-F23B5EE8CBE7}</a:tableStyleId>
              </a:tblPr>
              <a:tblGrid>
                <a:gridCol w="2130425">
                  <a:extLst>
                    <a:ext uri="{9D8B030D-6E8A-4147-A177-3AD203B41FA5}">
                      <a16:colId xmlns:a16="http://schemas.microsoft.com/office/drawing/2014/main" val="1000386040"/>
                    </a:ext>
                  </a:extLst>
                </a:gridCol>
                <a:gridCol w="2130425">
                  <a:extLst>
                    <a:ext uri="{9D8B030D-6E8A-4147-A177-3AD203B41FA5}">
                      <a16:colId xmlns:a16="http://schemas.microsoft.com/office/drawing/2014/main" val="2296042856"/>
                    </a:ext>
                  </a:extLst>
                </a:gridCol>
                <a:gridCol w="2130425">
                  <a:extLst>
                    <a:ext uri="{9D8B030D-6E8A-4147-A177-3AD203B41FA5}">
                      <a16:colId xmlns:a16="http://schemas.microsoft.com/office/drawing/2014/main" val="1156875203"/>
                    </a:ext>
                  </a:extLst>
                </a:gridCol>
                <a:gridCol w="2130425">
                  <a:extLst>
                    <a:ext uri="{9D8B030D-6E8A-4147-A177-3AD203B41FA5}">
                      <a16:colId xmlns:a16="http://schemas.microsoft.com/office/drawing/2014/main" val="2008402736"/>
                    </a:ext>
                  </a:extLst>
                </a:gridCol>
              </a:tblGrid>
              <a:tr h="0">
                <a:tc>
                  <a:txBody>
                    <a:bodyPr/>
                    <a:lstStyle/>
                    <a:p>
                      <a:pPr algn="ctr"/>
                      <a:r>
                        <a:rPr lang="en-GB" b="1" noProof="0" dirty="0"/>
                        <a:t>Feature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ERP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CRM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b="1" noProof="0" dirty="0"/>
                        <a:t>DSS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351107584"/>
                  </a:ext>
                </a:extLst>
              </a:tr>
              <a:tr h="0">
                <a:tc>
                  <a:txBody>
                    <a:bodyPr/>
                    <a:lstStyle/>
                    <a:p>
                      <a:pPr algn="ctr"/>
                      <a:r>
                        <a:rPr lang="en-GB" b="1" noProof="0" dirty="0"/>
                        <a:t>Primary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Internal Operations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Customer Management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Strategic Decisions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710244865"/>
                  </a:ext>
                </a:extLst>
              </a:tr>
              <a:tr h="0">
                <a:tc>
                  <a:txBody>
                    <a:bodyPr/>
                    <a:lstStyle/>
                    <a:p>
                      <a:pPr algn="ctr"/>
                      <a:r>
                        <a:rPr lang="en-GB" b="1" noProof="0" dirty="0"/>
                        <a:t>Main Users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Entire Organisation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Sales &amp; Marketing Teams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Managers &amp; Executives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00395278"/>
                  </a:ext>
                </a:extLst>
              </a:tr>
              <a:tr h="0">
                <a:tc>
                  <a:txBody>
                    <a:bodyPr/>
                    <a:lstStyle/>
                    <a:p>
                      <a:pPr algn="ctr"/>
                      <a:r>
                        <a:rPr lang="en-GB" b="1" noProof="0" dirty="0"/>
                        <a:t>Data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Operational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Customer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Analytical Data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6696258"/>
                  </a:ext>
                </a:extLst>
              </a:tr>
              <a:tr h="0">
                <a:tc>
                  <a:txBody>
                    <a:bodyPr/>
                    <a:lstStyle/>
                    <a:p>
                      <a:pPr algn="ctr"/>
                      <a:r>
                        <a:rPr lang="en-GB" b="1" noProof="0" dirty="0"/>
                        <a:t>Decision Support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2470728861"/>
                  </a:ext>
                </a:extLst>
              </a:tr>
              <a:tr h="0">
                <a:tc>
                  <a:txBody>
                    <a:bodyPr/>
                    <a:lstStyle/>
                    <a:p>
                      <a:pPr algn="ctr"/>
                      <a:r>
                        <a:rPr lang="en-GB" b="1" noProof="0" dirty="0"/>
                        <a:t>Customer Experience Impact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Indirect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13175989"/>
                  </a:ext>
                </a:extLst>
              </a:tr>
              <a:tr h="0">
                <a:tc>
                  <a:txBody>
                    <a:bodyPr/>
                    <a:lstStyle/>
                    <a:p>
                      <a:pPr algn="ctr"/>
                      <a:r>
                        <a:rPr lang="en-GB" b="1" noProof="0" dirty="0"/>
                        <a:t>Implementation Cost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 to 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1637186482"/>
                  </a:ext>
                </a:extLst>
              </a:tr>
              <a:tr h="0">
                <a:tc>
                  <a:txBody>
                    <a:bodyPr/>
                    <a:lstStyle/>
                    <a:p>
                      <a:pPr algn="ctr"/>
                      <a:r>
                        <a:rPr lang="en-GB" b="1" noProof="0" dirty="0"/>
                        <a:t>Complexity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Medium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r>
                        <a:rPr lang="en-GB" noProof="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038375686"/>
                  </a:ext>
                </a:extLst>
              </a:tr>
            </a:tbl>
          </a:graphicData>
        </a:graphic>
      </p:graphicFrame>
    </p:spTree>
    <p:extLst>
      <p:ext uri="{BB962C8B-B14F-4D97-AF65-F5344CB8AC3E}">
        <p14:creationId xmlns:p14="http://schemas.microsoft.com/office/powerpoint/2010/main" val="332860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5DDBE-A786-450D-DBD4-EAFB3486FA4C}"/>
              </a:ext>
            </a:extLst>
          </p:cNvPr>
          <p:cNvSpPr>
            <a:spLocks noGrp="1"/>
          </p:cNvSpPr>
          <p:nvPr>
            <p:ph type="title"/>
          </p:nvPr>
        </p:nvSpPr>
        <p:spPr/>
        <p:txBody>
          <a:bodyPr/>
          <a:lstStyle/>
          <a:p>
            <a:pPr algn="ctr"/>
            <a:r>
              <a:rPr lang="en-GB" b="1" noProof="0" dirty="0"/>
              <a:t>Ethical Considerations in Information Systems</a:t>
            </a:r>
            <a:br>
              <a:rPr lang="en-GB" b="1" noProof="0" dirty="0"/>
            </a:br>
            <a:endParaRPr lang="en-GB" noProof="0" dirty="0"/>
          </a:p>
        </p:txBody>
      </p:sp>
      <p:sp>
        <p:nvSpPr>
          <p:cNvPr id="3" name="Text Placeholder 2">
            <a:extLst>
              <a:ext uri="{FF2B5EF4-FFF2-40B4-BE49-F238E27FC236}">
                <a16:creationId xmlns:a16="http://schemas.microsoft.com/office/drawing/2014/main" id="{2C41196B-F300-63AB-401E-38E987AEC5AF}"/>
              </a:ext>
            </a:extLst>
          </p:cNvPr>
          <p:cNvSpPr>
            <a:spLocks noGrp="1"/>
          </p:cNvSpPr>
          <p:nvPr>
            <p:ph type="body" idx="1"/>
          </p:nvPr>
        </p:nvSpPr>
        <p:spPr>
          <a:xfrm>
            <a:off x="311700" y="1229875"/>
            <a:ext cx="6042801" cy="3339000"/>
          </a:xfrm>
        </p:spPr>
        <p:txBody>
          <a:bodyPr/>
          <a:lstStyle/>
          <a:p>
            <a:pPr marL="114300" indent="0">
              <a:buNone/>
            </a:pPr>
            <a:r>
              <a:rPr lang="en-GB" sz="1200" b="1" noProof="0" dirty="0"/>
              <a:t>Data Privacy</a:t>
            </a:r>
          </a:p>
          <a:p>
            <a:pPr>
              <a:buFont typeface="Arial" panose="020B0604020202020204" pitchFamily="34" charset="0"/>
              <a:buChar char="•"/>
            </a:pPr>
            <a:r>
              <a:rPr lang="en-GB" sz="1200" noProof="0" dirty="0"/>
              <a:t>Collection of large amounts of customer and employee information. </a:t>
            </a:r>
          </a:p>
          <a:p>
            <a:pPr>
              <a:buFont typeface="Arial" panose="020B0604020202020204" pitchFamily="34" charset="0"/>
              <a:buChar char="•"/>
            </a:pPr>
            <a:r>
              <a:rPr lang="en-GB" sz="1200" noProof="0" dirty="0"/>
              <a:t>Risks of unauthorised access or misuse of personal data. </a:t>
            </a:r>
          </a:p>
          <a:p>
            <a:pPr>
              <a:buFont typeface="Arial" panose="020B0604020202020204" pitchFamily="34" charset="0"/>
              <a:buChar char="•"/>
            </a:pPr>
            <a:r>
              <a:rPr lang="en-GB" sz="1200" noProof="0" dirty="0"/>
              <a:t>Compliance requirements under privacy regulations. </a:t>
            </a:r>
          </a:p>
          <a:p>
            <a:pPr marL="114300" indent="0">
              <a:buNone/>
            </a:pPr>
            <a:endParaRPr lang="en-GB" sz="1200" b="1" noProof="0" dirty="0"/>
          </a:p>
          <a:p>
            <a:pPr marL="114300" indent="0">
              <a:buNone/>
            </a:pPr>
            <a:r>
              <a:rPr lang="en-GB" sz="1200" b="1" noProof="0" dirty="0"/>
              <a:t>Cybersecurity Risks</a:t>
            </a:r>
          </a:p>
          <a:p>
            <a:pPr>
              <a:buFont typeface="Arial" panose="020B0604020202020204" pitchFamily="34" charset="0"/>
              <a:buChar char="•"/>
            </a:pPr>
            <a:r>
              <a:rPr lang="en-GB" sz="1200" noProof="0" dirty="0"/>
              <a:t>Data breaches. </a:t>
            </a:r>
          </a:p>
          <a:p>
            <a:pPr>
              <a:buFont typeface="Arial" panose="020B0604020202020204" pitchFamily="34" charset="0"/>
              <a:buChar char="•"/>
            </a:pPr>
            <a:r>
              <a:rPr lang="en-GB" sz="1200" noProof="0" dirty="0"/>
              <a:t>Ransomware attacks. </a:t>
            </a:r>
          </a:p>
          <a:p>
            <a:pPr>
              <a:buFont typeface="Arial" panose="020B0604020202020204" pitchFamily="34" charset="0"/>
              <a:buChar char="•"/>
            </a:pPr>
            <a:r>
              <a:rPr lang="en-GB" sz="1200" noProof="0" dirty="0"/>
              <a:t>Insider threats. </a:t>
            </a:r>
          </a:p>
          <a:p>
            <a:pPr>
              <a:buFont typeface="Arial" panose="020B0604020202020204" pitchFamily="34" charset="0"/>
              <a:buChar char="•"/>
            </a:pPr>
            <a:r>
              <a:rPr lang="en-GB" sz="1200" noProof="0" dirty="0"/>
              <a:t>Identity theft. </a:t>
            </a:r>
          </a:p>
          <a:p>
            <a:pPr marL="114300" indent="0">
              <a:buNone/>
            </a:pPr>
            <a:endParaRPr lang="en-GB" sz="1200" b="1" noProof="0" dirty="0"/>
          </a:p>
          <a:p>
            <a:pPr marL="114300" indent="0">
              <a:buNone/>
            </a:pPr>
            <a:r>
              <a:rPr lang="en-GB" sz="1200" b="1" noProof="0" dirty="0"/>
              <a:t>AI and Automated Decision-Making</a:t>
            </a:r>
          </a:p>
          <a:p>
            <a:pPr>
              <a:buFont typeface="Arial" panose="020B0604020202020204" pitchFamily="34" charset="0"/>
              <a:buChar char="•"/>
            </a:pPr>
            <a:r>
              <a:rPr lang="en-GB" sz="1200" noProof="0" dirty="0"/>
              <a:t>Lack of transparency in algorithmic decisions. </a:t>
            </a:r>
          </a:p>
          <a:p>
            <a:pPr>
              <a:buFont typeface="Arial" panose="020B0604020202020204" pitchFamily="34" charset="0"/>
              <a:buChar char="•"/>
            </a:pPr>
            <a:r>
              <a:rPr lang="en-GB" sz="1200" noProof="0" dirty="0"/>
              <a:t>Potential discrimination and bias. </a:t>
            </a:r>
          </a:p>
          <a:p>
            <a:pPr>
              <a:buFont typeface="Arial" panose="020B0604020202020204" pitchFamily="34" charset="0"/>
              <a:buChar char="•"/>
            </a:pPr>
            <a:r>
              <a:rPr lang="en-GB" sz="1200" noProof="0" dirty="0"/>
              <a:t>Reduced human oversight.</a:t>
            </a:r>
          </a:p>
          <a:p>
            <a:pPr marL="114300" indent="0">
              <a:buNone/>
            </a:pPr>
            <a:endParaRPr lang="en-GB" sz="1200" noProof="0" dirty="0"/>
          </a:p>
        </p:txBody>
      </p:sp>
      <p:pic>
        <p:nvPicPr>
          <p:cNvPr id="4098" name="Picture 2" descr="Ethics Flaticons Flat icon | Freepik">
            <a:extLst>
              <a:ext uri="{FF2B5EF4-FFF2-40B4-BE49-F238E27FC236}">
                <a16:creationId xmlns:a16="http://schemas.microsoft.com/office/drawing/2014/main" id="{FF61FA7D-7312-3CC1-41A4-8C47AA4ED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8158" y="1458410"/>
            <a:ext cx="2226680" cy="2226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6013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A4981-F831-B3B2-6A4D-EE3BD85C1DD0}"/>
              </a:ext>
            </a:extLst>
          </p:cNvPr>
          <p:cNvSpPr>
            <a:spLocks noGrp="1"/>
          </p:cNvSpPr>
          <p:nvPr>
            <p:ph type="title"/>
          </p:nvPr>
        </p:nvSpPr>
        <p:spPr/>
        <p:txBody>
          <a:bodyPr/>
          <a:lstStyle/>
          <a:p>
            <a:pPr algn="ctr"/>
            <a:r>
              <a:rPr lang="en-GB" b="1" noProof="0" dirty="0"/>
              <a:t>Real-World Case Studies</a:t>
            </a:r>
          </a:p>
        </p:txBody>
      </p:sp>
      <p:sp>
        <p:nvSpPr>
          <p:cNvPr id="4" name="Rectangle 3">
            <a:extLst>
              <a:ext uri="{FF2B5EF4-FFF2-40B4-BE49-F238E27FC236}">
                <a16:creationId xmlns:a16="http://schemas.microsoft.com/office/drawing/2014/main" id="{738CA1CD-582E-9B7A-BB0F-06ED0C2EA653}"/>
              </a:ext>
            </a:extLst>
          </p:cNvPr>
          <p:cNvSpPr/>
          <p:nvPr/>
        </p:nvSpPr>
        <p:spPr>
          <a:xfrm>
            <a:off x="404297" y="1223320"/>
            <a:ext cx="4167703" cy="351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noProof="0" dirty="0">
                <a:latin typeface="Roboto" panose="02000000000000000000" pitchFamily="2" charset="0"/>
                <a:ea typeface="Roboto" panose="02000000000000000000" pitchFamily="2" charset="0"/>
                <a:cs typeface="Roboto" panose="02000000000000000000" pitchFamily="2" charset="0"/>
              </a:rPr>
              <a:t>Case Study 1: Tesco PLC</a:t>
            </a:r>
          </a:p>
          <a:p>
            <a:r>
              <a:rPr lang="en-GB" b="1" noProof="0" dirty="0">
                <a:latin typeface="Roboto" panose="02000000000000000000" pitchFamily="2" charset="0"/>
                <a:ea typeface="Roboto" panose="02000000000000000000" pitchFamily="2" charset="0"/>
                <a:cs typeface="Roboto" panose="02000000000000000000" pitchFamily="2" charset="0"/>
              </a:rPr>
              <a:t>System Used</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ERP, CRM, and advanced DSS technologies. </a:t>
            </a:r>
          </a:p>
          <a:p>
            <a:r>
              <a:rPr lang="en-GB" b="1" noProof="0" dirty="0">
                <a:latin typeface="Roboto" panose="02000000000000000000" pitchFamily="2" charset="0"/>
                <a:ea typeface="Roboto" panose="02000000000000000000" pitchFamily="2" charset="0"/>
                <a:cs typeface="Roboto" panose="02000000000000000000" pitchFamily="2" charset="0"/>
              </a:rPr>
              <a:t>Challenge</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Managing operations across multiple markets and millions of customer transactions. </a:t>
            </a:r>
          </a:p>
          <a:p>
            <a:r>
              <a:rPr lang="en-GB" b="1" noProof="0" dirty="0">
                <a:latin typeface="Roboto" panose="02000000000000000000" pitchFamily="2" charset="0"/>
                <a:ea typeface="Roboto" panose="02000000000000000000" pitchFamily="2" charset="0"/>
                <a:cs typeface="Roboto" panose="02000000000000000000" pitchFamily="2" charset="0"/>
              </a:rPr>
              <a:t>Solution</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Integrated information systems with AI-driven analytics. </a:t>
            </a:r>
          </a:p>
          <a:p>
            <a:r>
              <a:rPr lang="en-GB" b="1" noProof="0" dirty="0">
                <a:latin typeface="Roboto" panose="02000000000000000000" pitchFamily="2" charset="0"/>
                <a:ea typeface="Roboto" panose="02000000000000000000" pitchFamily="2" charset="0"/>
                <a:cs typeface="Roboto" panose="02000000000000000000" pitchFamily="2" charset="0"/>
              </a:rPr>
              <a:t>Impact</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Faster delivery times.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Improved inventory management. </a:t>
            </a:r>
          </a:p>
          <a:p>
            <a:r>
              <a:rPr lang="en-GB" b="1" noProof="0" dirty="0">
                <a:latin typeface="Roboto" panose="02000000000000000000" pitchFamily="2" charset="0"/>
                <a:ea typeface="Roboto" panose="02000000000000000000" pitchFamily="2" charset="0"/>
                <a:cs typeface="Roboto" panose="02000000000000000000" pitchFamily="2" charset="0"/>
              </a:rPr>
              <a:t>Ethical Issues</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Employee monitoring concerns.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Extensive customer data collection.</a:t>
            </a:r>
          </a:p>
        </p:txBody>
      </p:sp>
      <p:sp>
        <p:nvSpPr>
          <p:cNvPr id="3" name="Rectangle 2">
            <a:extLst>
              <a:ext uri="{FF2B5EF4-FFF2-40B4-BE49-F238E27FC236}">
                <a16:creationId xmlns:a16="http://schemas.microsoft.com/office/drawing/2014/main" id="{889D2976-1F2C-538E-9924-A8CC82F6B290}"/>
              </a:ext>
            </a:extLst>
          </p:cNvPr>
          <p:cNvSpPr/>
          <p:nvPr/>
        </p:nvSpPr>
        <p:spPr>
          <a:xfrm>
            <a:off x="4746732" y="1223320"/>
            <a:ext cx="4167703" cy="35101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noProof="0" dirty="0">
                <a:latin typeface="Roboto" panose="02000000000000000000" pitchFamily="2" charset="0"/>
                <a:ea typeface="Roboto" panose="02000000000000000000" pitchFamily="2" charset="0"/>
                <a:cs typeface="Roboto" panose="02000000000000000000" pitchFamily="2" charset="0"/>
              </a:rPr>
              <a:t>Case Study 2: Greggs PLC</a:t>
            </a:r>
          </a:p>
          <a:p>
            <a:r>
              <a:rPr lang="en-GB" b="1" noProof="0" dirty="0">
                <a:latin typeface="Roboto" panose="02000000000000000000" pitchFamily="2" charset="0"/>
                <a:ea typeface="Roboto" panose="02000000000000000000" pitchFamily="2" charset="0"/>
                <a:cs typeface="Roboto" panose="02000000000000000000" pitchFamily="2" charset="0"/>
              </a:rPr>
              <a:t>System Used</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CRM and customer analytics systems. </a:t>
            </a:r>
          </a:p>
          <a:p>
            <a:r>
              <a:rPr lang="en-GB" b="1" noProof="0" dirty="0">
                <a:latin typeface="Roboto" panose="02000000000000000000" pitchFamily="2" charset="0"/>
                <a:ea typeface="Roboto" panose="02000000000000000000" pitchFamily="2" charset="0"/>
                <a:cs typeface="Roboto" panose="02000000000000000000" pitchFamily="2" charset="0"/>
              </a:rPr>
              <a:t>Challenge</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Deliver personalised customer experiences. </a:t>
            </a:r>
          </a:p>
          <a:p>
            <a:r>
              <a:rPr lang="en-GB" b="1" noProof="0" dirty="0">
                <a:latin typeface="Roboto" panose="02000000000000000000" pitchFamily="2" charset="0"/>
                <a:ea typeface="Roboto" panose="02000000000000000000" pitchFamily="2" charset="0"/>
                <a:cs typeface="Roboto" panose="02000000000000000000" pitchFamily="2" charset="0"/>
              </a:rPr>
              <a:t>Solution</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Loyalty programme integrated with customer analytics. </a:t>
            </a:r>
          </a:p>
          <a:p>
            <a:r>
              <a:rPr lang="en-GB" b="1" noProof="0" dirty="0">
                <a:latin typeface="Roboto" panose="02000000000000000000" pitchFamily="2" charset="0"/>
                <a:ea typeface="Roboto" panose="02000000000000000000" pitchFamily="2" charset="0"/>
                <a:cs typeface="Roboto" panose="02000000000000000000" pitchFamily="2" charset="0"/>
              </a:rPr>
              <a:t>Impact</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Increased customer retention.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More effective marketing campaigns. </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Growth in mobile app engagement. </a:t>
            </a:r>
          </a:p>
          <a:p>
            <a:r>
              <a:rPr lang="en-GB" b="1" noProof="0" dirty="0">
                <a:latin typeface="Roboto" panose="02000000000000000000" pitchFamily="2" charset="0"/>
                <a:ea typeface="Roboto" panose="02000000000000000000" pitchFamily="2" charset="0"/>
                <a:cs typeface="Roboto" panose="02000000000000000000" pitchFamily="2" charset="0"/>
              </a:rPr>
              <a:t>Ethical Issues</a:t>
            </a:r>
          </a:p>
          <a:p>
            <a:pPr>
              <a:buFont typeface="Arial" panose="020B0604020202020204" pitchFamily="34" charset="0"/>
              <a:buChar char="•"/>
            </a:pPr>
            <a:r>
              <a:rPr lang="en-GB" noProof="0" dirty="0">
                <a:latin typeface="Roboto" panose="02000000000000000000" pitchFamily="2" charset="0"/>
                <a:ea typeface="Roboto" panose="02000000000000000000" pitchFamily="2" charset="0"/>
                <a:cs typeface="Roboto" panose="02000000000000000000" pitchFamily="2" charset="0"/>
              </a:rPr>
              <a:t>Customer privacy and data protection concerns. </a:t>
            </a:r>
          </a:p>
        </p:txBody>
      </p:sp>
    </p:spTree>
    <p:extLst>
      <p:ext uri="{BB962C8B-B14F-4D97-AF65-F5344CB8AC3E}">
        <p14:creationId xmlns:p14="http://schemas.microsoft.com/office/powerpoint/2010/main" val="1508975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F6BBA-9927-40F4-8453-4D04A1BF0464}"/>
              </a:ext>
            </a:extLst>
          </p:cNvPr>
          <p:cNvSpPr>
            <a:spLocks noGrp="1"/>
          </p:cNvSpPr>
          <p:nvPr>
            <p:ph type="title"/>
          </p:nvPr>
        </p:nvSpPr>
        <p:spPr/>
        <p:txBody>
          <a:bodyPr/>
          <a:lstStyle/>
          <a:p>
            <a:pPr algn="ctr"/>
            <a:r>
              <a:rPr lang="en-GB" b="1" noProof="0" dirty="0"/>
              <a:t>Recommendations</a:t>
            </a:r>
          </a:p>
        </p:txBody>
      </p:sp>
      <p:sp>
        <p:nvSpPr>
          <p:cNvPr id="3" name="Text Placeholder 2">
            <a:extLst>
              <a:ext uri="{FF2B5EF4-FFF2-40B4-BE49-F238E27FC236}">
                <a16:creationId xmlns:a16="http://schemas.microsoft.com/office/drawing/2014/main" id="{BFE4E900-2EE5-5C9F-7DB9-6D6EED132D5D}"/>
              </a:ext>
            </a:extLst>
          </p:cNvPr>
          <p:cNvSpPr>
            <a:spLocks noGrp="1"/>
          </p:cNvSpPr>
          <p:nvPr>
            <p:ph type="body" idx="1"/>
          </p:nvPr>
        </p:nvSpPr>
        <p:spPr>
          <a:xfrm>
            <a:off x="405968" y="1431105"/>
            <a:ext cx="4166032" cy="3302395"/>
          </a:xfrm>
        </p:spPr>
        <p:style>
          <a:lnRef idx="2">
            <a:schemeClr val="accent2"/>
          </a:lnRef>
          <a:fillRef idx="1">
            <a:schemeClr val="lt1"/>
          </a:fillRef>
          <a:effectRef idx="0">
            <a:schemeClr val="accent2"/>
          </a:effectRef>
          <a:fontRef idx="minor">
            <a:schemeClr val="dk1"/>
          </a:fontRef>
        </p:style>
        <p:txBody>
          <a:bodyPr/>
          <a:lstStyle/>
          <a:p>
            <a:pPr marL="114300" indent="0">
              <a:buNone/>
            </a:pPr>
            <a:r>
              <a:rPr lang="en-GB" sz="1400" b="1" noProof="0" dirty="0"/>
              <a:t>Recommended Approach for a Growing Business</a:t>
            </a:r>
          </a:p>
          <a:p>
            <a:r>
              <a:rPr lang="en-GB" sz="1400" b="1" noProof="0" dirty="0"/>
              <a:t>Phase 1: Implement CRM</a:t>
            </a:r>
          </a:p>
          <a:p>
            <a:pPr>
              <a:buFont typeface="Arial" panose="020B0604020202020204" pitchFamily="34" charset="0"/>
              <a:buChar char="•"/>
            </a:pPr>
            <a:r>
              <a:rPr lang="en-GB" sz="1400" noProof="0" dirty="0"/>
              <a:t>Improve customer relationships. </a:t>
            </a:r>
          </a:p>
          <a:p>
            <a:pPr>
              <a:buFont typeface="Arial" panose="020B0604020202020204" pitchFamily="34" charset="0"/>
              <a:buChar char="•"/>
            </a:pPr>
            <a:r>
              <a:rPr lang="en-GB" sz="1400" noProof="0" dirty="0"/>
              <a:t>Enhance sales and marketing performance. </a:t>
            </a:r>
          </a:p>
          <a:p>
            <a:r>
              <a:rPr lang="en-GB" sz="1400" b="1" noProof="0" dirty="0"/>
              <a:t>Phase 2: Deploy ERP</a:t>
            </a:r>
          </a:p>
          <a:p>
            <a:pPr>
              <a:buFont typeface="Arial" panose="020B0604020202020204" pitchFamily="34" charset="0"/>
              <a:buChar char="•"/>
            </a:pPr>
            <a:r>
              <a:rPr lang="en-GB" sz="1400" noProof="0" dirty="0"/>
              <a:t>Integrate business functions. </a:t>
            </a:r>
          </a:p>
          <a:p>
            <a:pPr>
              <a:buFont typeface="Arial" panose="020B0604020202020204" pitchFamily="34" charset="0"/>
              <a:buChar char="•"/>
            </a:pPr>
            <a:r>
              <a:rPr lang="en-GB" sz="1400" noProof="0" dirty="0"/>
              <a:t>Improve operational efficiency. </a:t>
            </a:r>
          </a:p>
          <a:p>
            <a:r>
              <a:rPr lang="en-GB" sz="1400" b="1" noProof="0" dirty="0"/>
              <a:t>Phase 3: Introduce DSS and Business Intelligence</a:t>
            </a:r>
          </a:p>
          <a:p>
            <a:pPr>
              <a:buFont typeface="Arial" panose="020B0604020202020204" pitchFamily="34" charset="0"/>
              <a:buChar char="•"/>
            </a:pPr>
            <a:r>
              <a:rPr lang="en-GB" sz="1400" noProof="0" dirty="0"/>
              <a:t>Support strategic planning. </a:t>
            </a:r>
          </a:p>
          <a:p>
            <a:pPr>
              <a:buFont typeface="Arial" panose="020B0604020202020204" pitchFamily="34" charset="0"/>
              <a:buChar char="•"/>
            </a:pPr>
            <a:r>
              <a:rPr lang="en-GB" sz="1400" noProof="0" dirty="0"/>
              <a:t>Improve forecasting accuracy. </a:t>
            </a:r>
          </a:p>
        </p:txBody>
      </p:sp>
      <p:sp>
        <p:nvSpPr>
          <p:cNvPr id="4" name="Text Placeholder 2">
            <a:extLst>
              <a:ext uri="{FF2B5EF4-FFF2-40B4-BE49-F238E27FC236}">
                <a16:creationId xmlns:a16="http://schemas.microsoft.com/office/drawing/2014/main" id="{E17085DC-0353-9818-0036-DCFE6176DCEA}"/>
              </a:ext>
            </a:extLst>
          </p:cNvPr>
          <p:cNvSpPr txBox="1">
            <a:spLocks/>
          </p:cNvSpPr>
          <p:nvPr/>
        </p:nvSpPr>
        <p:spPr>
          <a:xfrm>
            <a:off x="4781576" y="1431106"/>
            <a:ext cx="4166032" cy="3302394"/>
          </a:xfrm>
          <a:prstGeom prst="rect">
            <a:avLst/>
          </a:prstGeom>
        </p:spPr>
        <p:style>
          <a:lnRef idx="2">
            <a:schemeClr val="accent2"/>
          </a:lnRef>
          <a:fillRef idx="1">
            <a:schemeClr val="lt1"/>
          </a:fillRef>
          <a:effectRef idx="0">
            <a:schemeClr val="accent2"/>
          </a:effectRef>
          <a:fontRef idx="minor">
            <a:schemeClr val="dk1"/>
          </a:fontRef>
        </p:style>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l" rtl="0">
              <a:lnSpc>
                <a:spcPct val="115000"/>
              </a:lnSpc>
              <a:spcBef>
                <a:spcPts val="0"/>
              </a:spcBef>
              <a:spcAft>
                <a:spcPts val="0"/>
              </a:spcAft>
              <a:buClr>
                <a:schemeClr val="dk2"/>
              </a:buClr>
              <a:buSzPts val="1800"/>
              <a:buFont typeface="Roboto"/>
              <a:buChar char="●"/>
              <a:defRPr sz="1800" b="0" i="0" u="none" strike="noStrike" cap="none">
                <a:solidFill>
                  <a:schemeClr val="dk2"/>
                </a:solidFill>
                <a:latin typeface="Roboto"/>
                <a:ea typeface="Roboto"/>
                <a:cs typeface="Roboto"/>
                <a:sym typeface="Roboto"/>
              </a:defRPr>
            </a:lvl1pPr>
            <a:lvl2pPr marL="914400" marR="0" lvl="1"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2pPr>
            <a:lvl3pPr marL="1371600" marR="0" lvl="2"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3pPr>
            <a:lvl4pPr marL="1828800" marR="0" lvl="3"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4pPr>
            <a:lvl5pPr marL="2286000" marR="0" lvl="4"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5pPr>
            <a:lvl6pPr marL="2743200" marR="0" lvl="5"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6pPr>
            <a:lvl7pPr marL="3200400" marR="0" lvl="6"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7pPr>
            <a:lvl8pPr marL="3657600" marR="0" lvl="7" indent="-317500" algn="l" rtl="0">
              <a:lnSpc>
                <a:spcPct val="115000"/>
              </a:lnSpc>
              <a:spcBef>
                <a:spcPts val="1600"/>
              </a:spcBef>
              <a:spcAft>
                <a:spcPts val="0"/>
              </a:spcAft>
              <a:buClr>
                <a:schemeClr val="dk2"/>
              </a:buClr>
              <a:buSzPts val="1400"/>
              <a:buFont typeface="Roboto"/>
              <a:buChar char="○"/>
              <a:defRPr sz="1400" b="0" i="0" u="none" strike="noStrike" cap="none">
                <a:solidFill>
                  <a:schemeClr val="dk2"/>
                </a:solidFill>
                <a:latin typeface="Roboto"/>
                <a:ea typeface="Roboto"/>
                <a:cs typeface="Roboto"/>
                <a:sym typeface="Roboto"/>
              </a:defRPr>
            </a:lvl8pPr>
            <a:lvl9pPr marL="4114800" marR="0" lvl="8" indent="-317500" algn="l" rtl="0">
              <a:lnSpc>
                <a:spcPct val="115000"/>
              </a:lnSpc>
              <a:spcBef>
                <a:spcPts val="1600"/>
              </a:spcBef>
              <a:spcAft>
                <a:spcPts val="1600"/>
              </a:spcAft>
              <a:buClr>
                <a:schemeClr val="dk2"/>
              </a:buClr>
              <a:buSzPts val="1400"/>
              <a:buFont typeface="Roboto"/>
              <a:buChar char="■"/>
              <a:defRPr sz="1400" b="0" i="0" u="none" strike="noStrike" cap="none">
                <a:solidFill>
                  <a:schemeClr val="dk2"/>
                </a:solidFill>
                <a:latin typeface="Roboto"/>
                <a:ea typeface="Roboto"/>
                <a:cs typeface="Roboto"/>
                <a:sym typeface="Roboto"/>
              </a:defRPr>
            </a:lvl9pPr>
          </a:lstStyle>
          <a:p>
            <a:pPr marL="114300" indent="0">
              <a:buNone/>
            </a:pPr>
            <a:r>
              <a:rPr lang="en-GB" sz="1400" b="1" noProof="0" dirty="0"/>
              <a:t>Key Recommendations</a:t>
            </a:r>
          </a:p>
          <a:p>
            <a:pPr>
              <a:buFont typeface="Arial" panose="020B0604020202020204" pitchFamily="34" charset="0"/>
              <a:buChar char="•"/>
            </a:pPr>
            <a:r>
              <a:rPr lang="en-GB" sz="1400" noProof="0" dirty="0"/>
              <a:t>Prioritise cybersecurity and data governance. </a:t>
            </a:r>
          </a:p>
          <a:p>
            <a:pPr>
              <a:buFont typeface="Arial" panose="020B0604020202020204" pitchFamily="34" charset="0"/>
              <a:buChar char="•"/>
            </a:pPr>
            <a:r>
              <a:rPr lang="en-GB" sz="1400" noProof="0" dirty="0"/>
              <a:t>Establish clear ethical guidelines for AI usage. </a:t>
            </a:r>
          </a:p>
          <a:p>
            <a:pPr>
              <a:buFont typeface="Arial" panose="020B0604020202020204" pitchFamily="34" charset="0"/>
              <a:buChar char="•"/>
            </a:pPr>
            <a:r>
              <a:rPr lang="en-GB" sz="1400" noProof="0" dirty="0"/>
              <a:t>Ensure employee training and change management. </a:t>
            </a:r>
          </a:p>
          <a:p>
            <a:pPr>
              <a:buFont typeface="Arial" panose="020B0604020202020204" pitchFamily="34" charset="0"/>
              <a:buChar char="•"/>
            </a:pPr>
            <a:r>
              <a:rPr lang="en-GB" sz="1400" noProof="0" dirty="0"/>
              <a:t>Conduct regular system audits and risk assessments. </a:t>
            </a:r>
          </a:p>
          <a:p>
            <a:pPr>
              <a:buFont typeface="Arial" panose="020B0604020202020204" pitchFamily="34" charset="0"/>
              <a:buChar char="•"/>
            </a:pPr>
            <a:r>
              <a:rPr lang="en-GB" sz="1400" noProof="0" dirty="0"/>
              <a:t>Align technology investments with business objectives.</a:t>
            </a:r>
          </a:p>
        </p:txBody>
      </p:sp>
    </p:spTree>
    <p:extLst>
      <p:ext uri="{BB962C8B-B14F-4D97-AF65-F5344CB8AC3E}">
        <p14:creationId xmlns:p14="http://schemas.microsoft.com/office/powerpoint/2010/main" val="3393423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7240-D610-921F-842A-3C164B22CD83}"/>
              </a:ext>
            </a:extLst>
          </p:cNvPr>
          <p:cNvSpPr>
            <a:spLocks noGrp="1"/>
          </p:cNvSpPr>
          <p:nvPr>
            <p:ph type="title"/>
          </p:nvPr>
        </p:nvSpPr>
        <p:spPr/>
        <p:txBody>
          <a:bodyPr/>
          <a:lstStyle/>
          <a:p>
            <a:pPr algn="ctr"/>
            <a:r>
              <a:rPr lang="en-GB" b="1" noProof="0" dirty="0"/>
              <a:t>Conclusion</a:t>
            </a:r>
          </a:p>
        </p:txBody>
      </p:sp>
      <p:sp>
        <p:nvSpPr>
          <p:cNvPr id="3" name="Text Placeholder 2">
            <a:extLst>
              <a:ext uri="{FF2B5EF4-FFF2-40B4-BE49-F238E27FC236}">
                <a16:creationId xmlns:a16="http://schemas.microsoft.com/office/drawing/2014/main" id="{47FAFBA4-0E1D-4927-E15F-4C92D69047FD}"/>
              </a:ext>
            </a:extLst>
          </p:cNvPr>
          <p:cNvSpPr>
            <a:spLocks noGrp="1"/>
          </p:cNvSpPr>
          <p:nvPr>
            <p:ph type="body" idx="1"/>
          </p:nvPr>
        </p:nvSpPr>
        <p:spPr>
          <a:xfrm>
            <a:off x="311700" y="1229875"/>
            <a:ext cx="5825149" cy="3339000"/>
          </a:xfrm>
        </p:spPr>
        <p:txBody>
          <a:bodyPr/>
          <a:lstStyle/>
          <a:p>
            <a:r>
              <a:rPr lang="en-GB" sz="1400" noProof="0" dirty="0"/>
              <a:t>Information systems are critical enablers of business growth and competitiveness.</a:t>
            </a:r>
          </a:p>
          <a:p>
            <a:r>
              <a:rPr lang="en-GB" sz="1400" noProof="0" dirty="0"/>
              <a:t>ERP, CRM, and DSS provide complementary benefits across operations, customer management, and decision-making.</a:t>
            </a:r>
          </a:p>
          <a:p>
            <a:r>
              <a:rPr lang="en-GB" sz="1400" noProof="0" dirty="0"/>
              <a:t>Successful implementation requires balancing technological innovation with ethical responsibility, security, and organisational readiness.</a:t>
            </a:r>
          </a:p>
          <a:p>
            <a:r>
              <a:rPr lang="en-GB" sz="1400" noProof="0" dirty="0"/>
              <a:t>Businesses that effectively leverage information systems are better positioned to improve performance, enhance customer experiences, and achieve long-term success.</a:t>
            </a:r>
          </a:p>
        </p:txBody>
      </p:sp>
      <p:pic>
        <p:nvPicPr>
          <p:cNvPr id="7170" name="Picture 2" descr="Target analysis of business plan | Premium Vector">
            <a:extLst>
              <a:ext uri="{FF2B5EF4-FFF2-40B4-BE49-F238E27FC236}">
                <a16:creationId xmlns:a16="http://schemas.microsoft.com/office/drawing/2014/main" id="{282DEE78-8774-B609-2053-0328F225D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4933" y="1229875"/>
            <a:ext cx="2691509" cy="2240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841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59D5C-0286-E28C-63E2-CEF10603F542}"/>
              </a:ext>
            </a:extLst>
          </p:cNvPr>
          <p:cNvSpPr>
            <a:spLocks noGrp="1"/>
          </p:cNvSpPr>
          <p:nvPr>
            <p:ph type="title"/>
          </p:nvPr>
        </p:nvSpPr>
        <p:spPr/>
        <p:txBody>
          <a:bodyPr/>
          <a:lstStyle/>
          <a:p>
            <a:pPr algn="ctr"/>
            <a:r>
              <a:rPr lang="en-GB" b="1" noProof="0" dirty="0"/>
              <a:t>References</a:t>
            </a:r>
          </a:p>
        </p:txBody>
      </p:sp>
      <p:sp>
        <p:nvSpPr>
          <p:cNvPr id="3" name="Text Placeholder 2">
            <a:extLst>
              <a:ext uri="{FF2B5EF4-FFF2-40B4-BE49-F238E27FC236}">
                <a16:creationId xmlns:a16="http://schemas.microsoft.com/office/drawing/2014/main" id="{703F1CC9-3797-4BFA-8836-05B523949B14}"/>
              </a:ext>
            </a:extLst>
          </p:cNvPr>
          <p:cNvSpPr>
            <a:spLocks noGrp="1"/>
          </p:cNvSpPr>
          <p:nvPr>
            <p:ph type="body" idx="1"/>
          </p:nvPr>
        </p:nvSpPr>
        <p:spPr/>
        <p:txBody>
          <a:bodyPr/>
          <a:lstStyle/>
          <a:p>
            <a:r>
              <a:rPr lang="en-GB" sz="1050" noProof="0" dirty="0"/>
              <a:t>Abubakar, A.M., </a:t>
            </a:r>
            <a:r>
              <a:rPr lang="en-GB" sz="1050" noProof="0" dirty="0" err="1"/>
              <a:t>Elrehail</a:t>
            </a:r>
            <a:r>
              <a:rPr lang="en-GB" sz="1050" noProof="0" dirty="0"/>
              <a:t>, H., </a:t>
            </a:r>
            <a:r>
              <a:rPr lang="en-GB" sz="1050" noProof="0" dirty="0" err="1"/>
              <a:t>Alatailat</a:t>
            </a:r>
            <a:r>
              <a:rPr lang="en-GB" sz="1050" noProof="0" dirty="0"/>
              <a:t>, M.A. and Elçi, A. (2019) ‘Knowledge management, decision-making style and organisational performance’, Journal of Innovation &amp; Knowledge, 4(2), pp. 104–114.</a:t>
            </a:r>
          </a:p>
          <a:p>
            <a:r>
              <a:rPr lang="en-GB" sz="1050" noProof="0" dirty="0"/>
              <a:t>Chatterjee, S., Rana, N.P., Tamilmani, K. and Sharma, A. (2021) ‘The effect of AI-based CRM on organisation performance and customer satisfaction’, Journal of Business Research, 124, pp. 547–560.</a:t>
            </a:r>
          </a:p>
          <a:p>
            <a:r>
              <a:rPr lang="en-GB" sz="1050" noProof="0" dirty="0"/>
              <a:t>Dubey, R., Gunasekaran, A., Childe, S.J., Blome, C. and Papadopoulos, T. (2019) ‘Big data and predictive analytics and manufacturing performance’, International Journal of Production Economics, 211, pp. 35–49.</a:t>
            </a:r>
          </a:p>
          <a:p>
            <a:r>
              <a:rPr lang="en-GB" sz="1050" noProof="0" dirty="0" err="1"/>
              <a:t>Elragal</a:t>
            </a:r>
            <a:r>
              <a:rPr lang="en-GB" sz="1050" noProof="0" dirty="0"/>
              <a:t>, A. and </a:t>
            </a:r>
            <a:r>
              <a:rPr lang="en-GB" sz="1050" noProof="0" dirty="0" err="1"/>
              <a:t>Klischewski</a:t>
            </a:r>
            <a:r>
              <a:rPr lang="en-GB" sz="1050" noProof="0" dirty="0"/>
              <a:t>, R. (2017) ‘Theory-driven or process-driven prediction? Big data analytics and information systems research’, European Journal of Information Systems, 26(1), pp. 40–56.</a:t>
            </a:r>
          </a:p>
          <a:p>
            <a:r>
              <a:rPr lang="en-GB" sz="1050" noProof="0" dirty="0"/>
              <a:t>Gupta, M., Yadav, R. and Mishra, A. (2020) ‘Impact of information systems on organisational performance and decision making’, International Journal of Information Management, 50, pp. 287–299.</a:t>
            </a:r>
          </a:p>
          <a:p>
            <a:r>
              <a:rPr lang="en-GB" sz="1050" noProof="0" dirty="0" err="1"/>
              <a:t>Jöhnk</a:t>
            </a:r>
            <a:r>
              <a:rPr lang="en-GB" sz="1050" noProof="0" dirty="0"/>
              <a:t>, J., </a:t>
            </a:r>
            <a:r>
              <a:rPr lang="en-GB" sz="1050" noProof="0" dirty="0" err="1"/>
              <a:t>Weißert</a:t>
            </a:r>
            <a:r>
              <a:rPr lang="en-GB" sz="1050" noProof="0" dirty="0"/>
              <a:t>, M. and </a:t>
            </a:r>
            <a:r>
              <a:rPr lang="en-GB" sz="1050" noProof="0" dirty="0" err="1"/>
              <a:t>Wyrtki</a:t>
            </a:r>
            <a:r>
              <a:rPr lang="en-GB" sz="1050" noProof="0" dirty="0"/>
              <a:t>, K. (2021) ‘Ready or not, AI comes—An interview study of organisational AI readiness factors’, Business &amp; Information Systems Engineering, 63(1), pp. 5–20.</a:t>
            </a:r>
          </a:p>
          <a:p>
            <a:r>
              <a:rPr lang="en-GB" sz="1050" noProof="0" dirty="0"/>
              <a:t>Rai, A., Constantinides, P. and Sarker, S. (2019) ‘Next-generation digital platforms: Toward human–AI hybrids’, MIS Quarterly, 43(1), pp. iii–ix.</a:t>
            </a:r>
          </a:p>
          <a:p>
            <a:r>
              <a:rPr lang="en-GB" sz="1050" noProof="0" dirty="0"/>
              <a:t>Tarafdar, M., Beath, C.M. and Ross, J.W. (2019) ‘Using AI to enhance business operations’, MIT Sloan Management Review, 60(4), pp. 37–44.</a:t>
            </a:r>
          </a:p>
        </p:txBody>
      </p:sp>
    </p:spTree>
    <p:extLst>
      <p:ext uri="{BB962C8B-B14F-4D97-AF65-F5344CB8AC3E}">
        <p14:creationId xmlns:p14="http://schemas.microsoft.com/office/powerpoint/2010/main" val="762326180"/>
      </p:ext>
    </p:extLst>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2271</Words>
  <Application>Microsoft Office PowerPoint</Application>
  <PresentationFormat>On-screen Show (16:9)</PresentationFormat>
  <Paragraphs>201</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Roboto</vt:lpstr>
      <vt:lpstr>Times New Roman</vt:lpstr>
      <vt:lpstr>Geometric</vt:lpstr>
      <vt:lpstr>BA (Hons) Leadership and Management Skills for the Workplace  Managing Business Information LCLM5004  Group Presentation on Different Information Systems</vt:lpstr>
      <vt:lpstr>PowerPoint Presentation</vt:lpstr>
      <vt:lpstr>Introduction to Information Systems </vt:lpstr>
      <vt:lpstr>Types of Information Systems Used in Business</vt:lpstr>
      <vt:lpstr>System 1 – Enterprise Resource Planning (ERP) </vt:lpstr>
      <vt:lpstr>System 2 – Customer Relationship Management</vt:lpstr>
      <vt:lpstr>System 3 – Decision Support Systems (DSS)</vt:lpstr>
      <vt:lpstr>Comparison of Information Systems</vt:lpstr>
      <vt:lpstr>Ethical Considerations in Information Systems </vt:lpstr>
      <vt:lpstr>Real-World Case Studies</vt:lpstr>
      <vt:lpstr>Recommendations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Flavius Baboi</dc:creator>
  <cp:keywords/>
  <dc:description/>
  <cp:lastModifiedBy>Shoaib Amjad</cp:lastModifiedBy>
  <cp:revision>5</cp:revision>
  <dcterms:modified xsi:type="dcterms:W3CDTF">2026-06-13T12:21:28Z</dcterms:modified>
  <cp:category/>
</cp:coreProperties>
</file>