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2" r:id="rId1"/>
  </p:sldMasterIdLst>
  <p:notesMasterIdLst>
    <p:notesMasterId r:id="rId17"/>
  </p:notesMasterIdLst>
  <p:sldIdLst>
    <p:sldId id="256" r:id="rId2"/>
    <p:sldId id="257" r:id="rId3"/>
    <p:sldId id="258" r:id="rId4"/>
    <p:sldId id="262" r:id="rId5"/>
    <p:sldId id="259" r:id="rId6"/>
    <p:sldId id="270" r:id="rId7"/>
    <p:sldId id="261" r:id="rId8"/>
    <p:sldId id="263" r:id="rId9"/>
    <p:sldId id="269" r:id="rId10"/>
    <p:sldId id="264" r:id="rId11"/>
    <p:sldId id="260" r:id="rId12"/>
    <p:sldId id="265" r:id="rId13"/>
    <p:sldId id="267" r:id="rId14"/>
    <p:sldId id="268"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4660"/>
  </p:normalViewPr>
  <p:slideViewPr>
    <p:cSldViewPr snapToGrid="0">
      <p:cViewPr varScale="1">
        <p:scale>
          <a:sx n="78" d="100"/>
          <a:sy n="78" d="100"/>
        </p:scale>
        <p:origin x="4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733CE3-7760-459A-BEE9-E35CC2AC0746}"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44394-124B-4E1F-8FB5-861799CC8173}" type="slidenum">
              <a:rPr lang="en-US" smtClean="0"/>
              <a:t>‹#›</a:t>
            </a:fld>
            <a:endParaRPr lang="en-US"/>
          </a:p>
        </p:txBody>
      </p:sp>
    </p:spTree>
    <p:extLst>
      <p:ext uri="{BB962C8B-B14F-4D97-AF65-F5344CB8AC3E}">
        <p14:creationId xmlns:p14="http://schemas.microsoft.com/office/powerpoint/2010/main" val="999790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8044394-124B-4E1F-8FB5-861799CC8173}" type="slidenum">
              <a:rPr lang="en-US" smtClean="0"/>
              <a:t>12</a:t>
            </a:fld>
            <a:endParaRPr lang="en-US"/>
          </a:p>
        </p:txBody>
      </p:sp>
    </p:spTree>
    <p:extLst>
      <p:ext uri="{BB962C8B-B14F-4D97-AF65-F5344CB8AC3E}">
        <p14:creationId xmlns:p14="http://schemas.microsoft.com/office/powerpoint/2010/main" val="3373045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7AD661F3-BDFF-4A26-81D5-1E7FA94D0889}" type="datetimeFigureOut">
              <a:rPr lang="en-US" smtClean="0"/>
              <a:t>2/14/2026</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E20BBCF1-6764-44CF-AEA3-5C7B69CC1918}"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977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661F3-BDFF-4A26-81D5-1E7FA94D0889}"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2016669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661F3-BDFF-4A26-81D5-1E7FA94D0889}"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0BBCF1-6764-44CF-AEA3-5C7B69CC1918}"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5417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D661F3-BDFF-4A26-81D5-1E7FA94D0889}"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3086626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D661F3-BDFF-4A26-81D5-1E7FA94D0889}" type="datetimeFigureOut">
              <a:rPr lang="en-US" smtClean="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3111042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D661F3-BDFF-4A26-81D5-1E7FA94D0889}" type="datetimeFigureOut">
              <a:rPr lang="en-US" smtClean="0"/>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4056501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661F3-BDFF-4A26-81D5-1E7FA94D0889}" type="datetimeFigureOut">
              <a:rPr lang="en-US" smtClean="0"/>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2935464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D661F3-BDFF-4A26-81D5-1E7FA94D0889}"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12351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D661F3-BDFF-4A26-81D5-1E7FA94D0889}"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1166354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661F3-BDFF-4A26-81D5-1E7FA94D0889}"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1898536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661F3-BDFF-4A26-81D5-1E7FA94D0889}"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0BBCF1-6764-44CF-AEA3-5C7B69CC1918}" type="slidenum">
              <a:rPr lang="en-US" smtClean="0"/>
              <a:t>‹#›</a:t>
            </a:fld>
            <a:endParaRPr lang="en-US"/>
          </a:p>
        </p:txBody>
      </p:sp>
    </p:spTree>
    <p:extLst>
      <p:ext uri="{BB962C8B-B14F-4D97-AF65-F5344CB8AC3E}">
        <p14:creationId xmlns:p14="http://schemas.microsoft.com/office/powerpoint/2010/main" val="2813301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7AD661F3-BDFF-4A26-81D5-1E7FA94D0889}" type="datetimeFigureOut">
              <a:rPr lang="en-US" smtClean="0"/>
              <a:t>2/14/2026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E20BBCF1-6764-44CF-AEA3-5C7B69CC1918}" type="slidenum">
              <a:rPr lang="en-US" smtClean="0"/>
              <a:t>‹#›</a:t>
            </a:fld>
            <a:endParaRPr lang="en-US"/>
          </a:p>
        </p:txBody>
      </p:sp>
    </p:spTree>
    <p:extLst>
      <p:ext uri="{BB962C8B-B14F-4D97-AF65-F5344CB8AC3E}">
        <p14:creationId xmlns:p14="http://schemas.microsoft.com/office/powerpoint/2010/main" val="1182158431"/>
      </p:ext>
    </p:extLst>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5688D-79B9-15BE-300D-4E87151267F1}"/>
              </a:ext>
            </a:extLst>
          </p:cNvPr>
          <p:cNvSpPr>
            <a:spLocks noGrp="1"/>
          </p:cNvSpPr>
          <p:nvPr>
            <p:ph type="ctrTitle"/>
          </p:nvPr>
        </p:nvSpPr>
        <p:spPr/>
        <p:txBody>
          <a:bodyPr>
            <a:normAutofit/>
          </a:bodyPr>
          <a:lstStyle/>
          <a:p>
            <a:r>
              <a:rPr lang="en-US" sz="4000" dirty="0"/>
              <a:t>Health, Wellbeing and Sustainable Development (BMHP6030)</a:t>
            </a:r>
            <a:br>
              <a:rPr lang="en-US" sz="4000" dirty="0"/>
            </a:br>
            <a:endParaRPr lang="en-US" sz="4000" dirty="0"/>
          </a:p>
        </p:txBody>
      </p:sp>
      <p:sp>
        <p:nvSpPr>
          <p:cNvPr id="3" name="Subtitle 2">
            <a:extLst>
              <a:ext uri="{FF2B5EF4-FFF2-40B4-BE49-F238E27FC236}">
                <a16:creationId xmlns:a16="http://schemas.microsoft.com/office/drawing/2014/main" id="{1F24DD19-7C89-BBBF-CDFD-615B9FDC09FC}"/>
              </a:ext>
            </a:extLst>
          </p:cNvPr>
          <p:cNvSpPr>
            <a:spLocks noGrp="1"/>
          </p:cNvSpPr>
          <p:nvPr>
            <p:ph type="subTitle" idx="1"/>
          </p:nvPr>
        </p:nvSpPr>
        <p:spPr/>
        <p:txBody>
          <a:bodyPr>
            <a:normAutofit fontScale="92500" lnSpcReduction="20000"/>
          </a:bodyPr>
          <a:lstStyle/>
          <a:p>
            <a:br>
              <a:rPr lang="en-GB" dirty="0"/>
            </a:br>
            <a:r>
              <a:rPr lang="en-GB" b="1" dirty="0"/>
              <a:t>Name: Maria Mohamed Edosa</a:t>
            </a:r>
            <a:r>
              <a:rPr lang="en-GB" dirty="0"/>
              <a:t> </a:t>
            </a:r>
          </a:p>
          <a:p>
            <a:r>
              <a:rPr lang="en-GB" b="1" dirty="0"/>
              <a:t>Student ID: 2223484</a:t>
            </a:r>
          </a:p>
          <a:p>
            <a:r>
              <a:rPr lang="en-GB" b="1" dirty="0"/>
              <a:t>Lecturer</a:t>
            </a:r>
            <a:r>
              <a:rPr lang="en-GB" dirty="0"/>
              <a:t>: </a:t>
            </a:r>
            <a:r>
              <a:rPr lang="en-GB" b="1" dirty="0"/>
              <a:t>Tomy </a:t>
            </a:r>
            <a:r>
              <a:rPr lang="en-GB" b="1" dirty="0" err="1"/>
              <a:t>Adattu</a:t>
            </a:r>
            <a:r>
              <a:rPr lang="en-GB" b="1" dirty="0"/>
              <a:t> Chacko </a:t>
            </a:r>
            <a:endParaRPr lang="en-US" dirty="0"/>
          </a:p>
        </p:txBody>
      </p:sp>
    </p:spTree>
    <p:extLst>
      <p:ext uri="{BB962C8B-B14F-4D97-AF65-F5344CB8AC3E}">
        <p14:creationId xmlns:p14="http://schemas.microsoft.com/office/powerpoint/2010/main" val="4051125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45B8C-84A7-F8B4-D84B-EA294BE1AB69}"/>
              </a:ext>
            </a:extLst>
          </p:cNvPr>
          <p:cNvSpPr>
            <a:spLocks noGrp="1"/>
          </p:cNvSpPr>
          <p:nvPr>
            <p:ph type="title"/>
          </p:nvPr>
        </p:nvSpPr>
        <p:spPr>
          <a:xfrm>
            <a:off x="1158240" y="302217"/>
            <a:ext cx="9875520" cy="986725"/>
          </a:xfrm>
        </p:spPr>
        <p:txBody>
          <a:bodyPr/>
          <a:lstStyle/>
          <a:p>
            <a:pPr algn="ctr"/>
            <a:r>
              <a:rPr lang="en-US" dirty="0"/>
              <a:t>Introduction</a:t>
            </a:r>
          </a:p>
        </p:txBody>
      </p:sp>
      <p:sp>
        <p:nvSpPr>
          <p:cNvPr id="3" name="Content Placeholder 2">
            <a:extLst>
              <a:ext uri="{FF2B5EF4-FFF2-40B4-BE49-F238E27FC236}">
                <a16:creationId xmlns:a16="http://schemas.microsoft.com/office/drawing/2014/main" id="{2B7C76BF-20FA-49D8-35E3-4D5F36969185}"/>
              </a:ext>
            </a:extLst>
          </p:cNvPr>
          <p:cNvSpPr>
            <a:spLocks noGrp="1"/>
          </p:cNvSpPr>
          <p:nvPr>
            <p:ph idx="1"/>
          </p:nvPr>
        </p:nvSpPr>
        <p:spPr>
          <a:xfrm>
            <a:off x="309966" y="1195307"/>
            <a:ext cx="11592732" cy="5360476"/>
          </a:xfrm>
        </p:spPr>
        <p:txBody>
          <a:bodyPr>
            <a:noAutofit/>
          </a:bodyPr>
          <a:lstStyle/>
          <a:p>
            <a:pPr algn="just">
              <a:lnSpc>
                <a:spcPct val="150000"/>
              </a:lnSpc>
            </a:pPr>
            <a:r>
              <a:rPr lang="en-US" sz="2800" dirty="0"/>
              <a:t>This presentation explores the concepts of health, wellbeing and sustainable development and as such, examines the integration of all three concepts in health and social care sector, and more so, how it impacts care service delivery.</a:t>
            </a:r>
          </a:p>
          <a:p>
            <a:pPr algn="just">
              <a:lnSpc>
                <a:spcPct val="150000"/>
              </a:lnSpc>
            </a:pPr>
            <a:r>
              <a:rPr lang="en-US" sz="2800" dirty="0"/>
              <a:t>The integration of health, wellbeing and sustainable development in health and social care sector is relevant as it supports disease prevention, care equity, reduces inequality, and ensure the provision of, and access to long-term, person-</a:t>
            </a:r>
            <a:r>
              <a:rPr lang="en-US" sz="2800" dirty="0" err="1"/>
              <a:t>centred</a:t>
            </a:r>
            <a:r>
              <a:rPr lang="en-US" sz="2800" dirty="0"/>
              <a:t> and sustainable care services.</a:t>
            </a:r>
          </a:p>
          <a:p>
            <a:pPr algn="just">
              <a:lnSpc>
                <a:spcPct val="150000"/>
              </a:lnSpc>
            </a:pPr>
            <a:endParaRPr lang="en-US" sz="2800" dirty="0"/>
          </a:p>
        </p:txBody>
      </p:sp>
    </p:spTree>
    <p:extLst>
      <p:ext uri="{BB962C8B-B14F-4D97-AF65-F5344CB8AC3E}">
        <p14:creationId xmlns:p14="http://schemas.microsoft.com/office/powerpoint/2010/main" val="1885670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16051-434C-7FE3-938D-22DF5CE0F854}"/>
              </a:ext>
            </a:extLst>
          </p:cNvPr>
          <p:cNvSpPr>
            <a:spLocks noGrp="1"/>
          </p:cNvSpPr>
          <p:nvPr>
            <p:ph type="title"/>
          </p:nvPr>
        </p:nvSpPr>
        <p:spPr>
          <a:xfrm>
            <a:off x="953145" y="179560"/>
            <a:ext cx="10515600" cy="801038"/>
          </a:xfrm>
        </p:spPr>
        <p:txBody>
          <a:bodyPr/>
          <a:lstStyle/>
          <a:p>
            <a:pPr algn="ctr"/>
            <a:r>
              <a:rPr lang="en-US" dirty="0"/>
              <a:t>Definition  of Key Concepts</a:t>
            </a:r>
          </a:p>
        </p:txBody>
      </p:sp>
      <p:sp>
        <p:nvSpPr>
          <p:cNvPr id="4" name="TextBox 3">
            <a:extLst>
              <a:ext uri="{FF2B5EF4-FFF2-40B4-BE49-F238E27FC236}">
                <a16:creationId xmlns:a16="http://schemas.microsoft.com/office/drawing/2014/main" id="{5DA38BFC-FB12-0A57-CF6D-AE95D3193B14}"/>
              </a:ext>
            </a:extLst>
          </p:cNvPr>
          <p:cNvSpPr txBox="1"/>
          <p:nvPr/>
        </p:nvSpPr>
        <p:spPr>
          <a:xfrm>
            <a:off x="838200" y="1306065"/>
            <a:ext cx="4716650" cy="1785104"/>
          </a:xfrm>
          <a:prstGeom prst="rect">
            <a:avLst/>
          </a:prstGeom>
          <a:solidFill>
            <a:schemeClr val="accent5">
              <a:lumMod val="60000"/>
              <a:lumOff val="40000"/>
            </a:schemeClr>
          </a:solidFill>
        </p:spPr>
        <p:txBody>
          <a:bodyPr wrap="square" rtlCol="0">
            <a:spAutoFit/>
          </a:bodyPr>
          <a:lstStyle/>
          <a:p>
            <a:r>
              <a:rPr lang="en-US" sz="2200" b="1" dirty="0"/>
              <a:t>Health: </a:t>
            </a:r>
            <a:r>
              <a:rPr lang="en-US" sz="2200" dirty="0"/>
              <a:t>Health is defined as a state of complete physical, mental and social wellbeing, and just the absence of disease or any physical or mental issue (WHO, 2026). </a:t>
            </a:r>
          </a:p>
        </p:txBody>
      </p:sp>
      <p:sp>
        <p:nvSpPr>
          <p:cNvPr id="5" name="TextBox 4">
            <a:extLst>
              <a:ext uri="{FF2B5EF4-FFF2-40B4-BE49-F238E27FC236}">
                <a16:creationId xmlns:a16="http://schemas.microsoft.com/office/drawing/2014/main" id="{AFDFBDC1-E2A0-6D29-B30D-5E74FA6255B8}"/>
              </a:ext>
            </a:extLst>
          </p:cNvPr>
          <p:cNvSpPr txBox="1"/>
          <p:nvPr/>
        </p:nvSpPr>
        <p:spPr>
          <a:xfrm>
            <a:off x="6529951" y="1334959"/>
            <a:ext cx="5300420" cy="1785104"/>
          </a:xfrm>
          <a:prstGeom prst="rect">
            <a:avLst/>
          </a:prstGeom>
          <a:solidFill>
            <a:schemeClr val="accent6">
              <a:lumMod val="60000"/>
              <a:lumOff val="40000"/>
            </a:schemeClr>
          </a:solidFill>
        </p:spPr>
        <p:txBody>
          <a:bodyPr wrap="square" rtlCol="0">
            <a:spAutoFit/>
          </a:bodyPr>
          <a:lstStyle/>
          <a:p>
            <a:r>
              <a:rPr lang="en-US" sz="2200" b="1" dirty="0"/>
              <a:t>Wellbeing: </a:t>
            </a:r>
            <a:r>
              <a:rPr lang="en-US" sz="2200" dirty="0"/>
              <a:t>It is defined as a combination of the physical, mental, emotional and social health status of an individual, hence, a holistic approach to defined health (WHO, 2026).</a:t>
            </a:r>
          </a:p>
        </p:txBody>
      </p:sp>
      <p:sp>
        <p:nvSpPr>
          <p:cNvPr id="7" name="TextBox 6">
            <a:extLst>
              <a:ext uri="{FF2B5EF4-FFF2-40B4-BE49-F238E27FC236}">
                <a16:creationId xmlns:a16="http://schemas.microsoft.com/office/drawing/2014/main" id="{9BE604EE-7C6B-90D2-5F59-26B522006040}"/>
              </a:ext>
            </a:extLst>
          </p:cNvPr>
          <p:cNvSpPr txBox="1"/>
          <p:nvPr/>
        </p:nvSpPr>
        <p:spPr>
          <a:xfrm>
            <a:off x="2204633" y="3227526"/>
            <a:ext cx="7782733" cy="1446550"/>
          </a:xfrm>
          <a:prstGeom prst="rect">
            <a:avLst/>
          </a:prstGeom>
          <a:solidFill>
            <a:schemeClr val="accent2">
              <a:lumMod val="40000"/>
              <a:lumOff val="60000"/>
            </a:schemeClr>
          </a:solidFill>
        </p:spPr>
        <p:txBody>
          <a:bodyPr wrap="square" rtlCol="0">
            <a:spAutoFit/>
          </a:bodyPr>
          <a:lstStyle/>
          <a:p>
            <a:r>
              <a:rPr lang="en-US" sz="2200" b="1" dirty="0"/>
              <a:t>Sustainable Development </a:t>
            </a:r>
            <a:r>
              <a:rPr lang="en-US" sz="2200" dirty="0"/>
              <a:t>implies meeting present human development needs or goals, while ensuring that future generations are also able to meet their own needs or goals, hence future generations are not compromised (Elliott, 2012).</a:t>
            </a:r>
          </a:p>
        </p:txBody>
      </p:sp>
      <p:sp>
        <p:nvSpPr>
          <p:cNvPr id="8" name="TextBox 7">
            <a:extLst>
              <a:ext uri="{FF2B5EF4-FFF2-40B4-BE49-F238E27FC236}">
                <a16:creationId xmlns:a16="http://schemas.microsoft.com/office/drawing/2014/main" id="{5824D205-2D09-D549-18C5-F49940CC4D9E}"/>
              </a:ext>
            </a:extLst>
          </p:cNvPr>
          <p:cNvSpPr txBox="1"/>
          <p:nvPr/>
        </p:nvSpPr>
        <p:spPr>
          <a:xfrm>
            <a:off x="361626" y="4773510"/>
            <a:ext cx="11468745" cy="1785104"/>
          </a:xfrm>
          <a:prstGeom prst="rect">
            <a:avLst/>
          </a:prstGeom>
          <a:solidFill>
            <a:schemeClr val="accent6">
              <a:lumMod val="20000"/>
              <a:lumOff val="80000"/>
            </a:schemeClr>
          </a:solidFill>
        </p:spPr>
        <p:txBody>
          <a:bodyPr wrap="square" rtlCol="0">
            <a:spAutoFit/>
          </a:bodyPr>
          <a:lstStyle/>
          <a:p>
            <a:r>
              <a:rPr lang="en-US" sz="2200" dirty="0"/>
              <a:t>A consideration of all three concepts are a basis for modern healthcare policies as targeted at promoting holistic, preventive and equitable care. This is in alignment with UN’s Sustainable Development Goals, especially SDG 3. Therefore, a guide to  building resilient health systems, reducing inequalities, supporting long-term public health, and ensuring efficient </a:t>
            </a:r>
            <a:r>
              <a:rPr lang="en-US" sz="2200" dirty="0" err="1"/>
              <a:t>utilisation</a:t>
            </a:r>
            <a:r>
              <a:rPr lang="en-US" sz="2200" dirty="0"/>
              <a:t> of resources (Nunes, et al., 2016).</a:t>
            </a:r>
          </a:p>
        </p:txBody>
      </p:sp>
    </p:spTree>
    <p:extLst>
      <p:ext uri="{BB962C8B-B14F-4D97-AF65-F5344CB8AC3E}">
        <p14:creationId xmlns:p14="http://schemas.microsoft.com/office/powerpoint/2010/main" val="1362439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58364-51BC-C45A-4281-63A21E5FE77F}"/>
              </a:ext>
            </a:extLst>
          </p:cNvPr>
          <p:cNvSpPr>
            <a:spLocks noGrp="1"/>
          </p:cNvSpPr>
          <p:nvPr>
            <p:ph type="title"/>
          </p:nvPr>
        </p:nvSpPr>
        <p:spPr>
          <a:xfrm>
            <a:off x="459783" y="342657"/>
            <a:ext cx="11272434" cy="676759"/>
          </a:xfrm>
        </p:spPr>
        <p:txBody>
          <a:bodyPr>
            <a:normAutofit fontScale="90000"/>
          </a:bodyPr>
          <a:lstStyle/>
          <a:p>
            <a:pPr algn="ctr"/>
            <a:r>
              <a:rPr lang="en-US" dirty="0"/>
              <a:t>Integration of Health and Wellbeing Approaches</a:t>
            </a:r>
          </a:p>
        </p:txBody>
      </p:sp>
      <p:sp>
        <p:nvSpPr>
          <p:cNvPr id="4" name="Content Placeholder 3">
            <a:extLst>
              <a:ext uri="{FF2B5EF4-FFF2-40B4-BE49-F238E27FC236}">
                <a16:creationId xmlns:a16="http://schemas.microsoft.com/office/drawing/2014/main" id="{35CA5DA5-E5AC-8B0E-416E-5BD1673180C5}"/>
              </a:ext>
            </a:extLst>
          </p:cNvPr>
          <p:cNvSpPr>
            <a:spLocks noGrp="1"/>
          </p:cNvSpPr>
          <p:nvPr>
            <p:ph sz="half" idx="1"/>
          </p:nvPr>
        </p:nvSpPr>
        <p:spPr>
          <a:xfrm>
            <a:off x="289302" y="1317356"/>
            <a:ext cx="5274590" cy="4859607"/>
          </a:xfrm>
        </p:spPr>
        <p:txBody>
          <a:bodyPr>
            <a:normAutofit lnSpcReduction="10000"/>
          </a:bodyPr>
          <a:lstStyle/>
          <a:p>
            <a:pPr algn="just"/>
            <a:r>
              <a:rPr lang="en-US" sz="2400" dirty="0"/>
              <a:t>Integrating of holistic health and wellbeing approaches in  healthcare is helpful in addressing a combination of physical, psychological and social needs, hence a support for person-</a:t>
            </a:r>
            <a:r>
              <a:rPr lang="en-US" sz="2400" dirty="0" err="1"/>
              <a:t>centred</a:t>
            </a:r>
            <a:r>
              <a:rPr lang="en-US" sz="2400" dirty="0"/>
              <a:t> care (Nanda, 2023).</a:t>
            </a:r>
          </a:p>
          <a:p>
            <a:pPr algn="just"/>
            <a:r>
              <a:rPr lang="en-US" sz="2400" dirty="0"/>
              <a:t>By such approach, patient outcomes and self-management is enhanced, and disease prevention is supported. </a:t>
            </a:r>
          </a:p>
          <a:p>
            <a:pPr algn="just"/>
            <a:r>
              <a:rPr lang="en-US" sz="2400" dirty="0"/>
              <a:t>It also ensures the promotion of coordinated care across multidisciplinary health and social services (Geer, 2021).</a:t>
            </a:r>
          </a:p>
        </p:txBody>
      </p:sp>
      <p:sp>
        <p:nvSpPr>
          <p:cNvPr id="5" name="Content Placeholder 4">
            <a:extLst>
              <a:ext uri="{FF2B5EF4-FFF2-40B4-BE49-F238E27FC236}">
                <a16:creationId xmlns:a16="http://schemas.microsoft.com/office/drawing/2014/main" id="{CCD8F827-BDBA-0989-5635-8781ECC4496C}"/>
              </a:ext>
            </a:extLst>
          </p:cNvPr>
          <p:cNvSpPr>
            <a:spLocks noGrp="1"/>
          </p:cNvSpPr>
          <p:nvPr>
            <p:ph sz="half" idx="2"/>
          </p:nvPr>
        </p:nvSpPr>
        <p:spPr>
          <a:xfrm>
            <a:off x="6095999" y="1317356"/>
            <a:ext cx="5636217" cy="4859607"/>
          </a:xfrm>
        </p:spPr>
        <p:txBody>
          <a:bodyPr>
            <a:normAutofit lnSpcReduction="10000"/>
          </a:bodyPr>
          <a:lstStyle/>
          <a:p>
            <a:pPr marL="0" indent="0" algn="just">
              <a:buNone/>
            </a:pPr>
            <a:r>
              <a:rPr lang="en-US" sz="2400" dirty="0"/>
              <a:t>Sustainable development frameworks in health policies include:</a:t>
            </a:r>
          </a:p>
          <a:p>
            <a:pPr algn="just"/>
            <a:r>
              <a:rPr lang="en-US" sz="2400" b="1" dirty="0"/>
              <a:t>Health in All Policies: </a:t>
            </a:r>
            <a:r>
              <a:rPr lang="en-US" sz="2400" dirty="0"/>
              <a:t>involves the integration of health consideration in every sector (Greer, et al., 2022).</a:t>
            </a:r>
          </a:p>
          <a:p>
            <a:pPr algn="just"/>
            <a:r>
              <a:rPr lang="en-US" sz="2400" b="1" dirty="0"/>
              <a:t>Universal Health Coverage: </a:t>
            </a:r>
            <a:r>
              <a:rPr lang="en-US" sz="2400" dirty="0" err="1"/>
              <a:t>emphasises</a:t>
            </a:r>
            <a:r>
              <a:rPr lang="en-US" sz="2400" dirty="0"/>
              <a:t> the promotion of equitable access to healthcare (Maeda, et al., 2014).</a:t>
            </a:r>
          </a:p>
          <a:p>
            <a:pPr algn="just"/>
            <a:r>
              <a:rPr lang="en-US" sz="2400" b="1" dirty="0"/>
              <a:t>Green healthcare initiatives: </a:t>
            </a:r>
            <a:r>
              <a:rPr lang="en-US" sz="2400" dirty="0"/>
              <a:t>focuses on the reduction of the environmental impacts.</a:t>
            </a:r>
          </a:p>
          <a:p>
            <a:pPr algn="just"/>
            <a:r>
              <a:rPr lang="en-US" sz="2400" b="1" dirty="0"/>
              <a:t>SDG goal 3: </a:t>
            </a:r>
            <a:r>
              <a:rPr lang="en-US" sz="2400" dirty="0"/>
              <a:t>supports equitable healthcare delivery</a:t>
            </a:r>
          </a:p>
        </p:txBody>
      </p:sp>
    </p:spTree>
    <p:extLst>
      <p:ext uri="{BB962C8B-B14F-4D97-AF65-F5344CB8AC3E}">
        <p14:creationId xmlns:p14="http://schemas.microsoft.com/office/powerpoint/2010/main" val="2646369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952C1-82DC-2EA3-5ACB-380B5CCE3B73}"/>
              </a:ext>
            </a:extLst>
          </p:cNvPr>
          <p:cNvSpPr>
            <a:spLocks noGrp="1"/>
          </p:cNvSpPr>
          <p:nvPr>
            <p:ph type="title"/>
          </p:nvPr>
        </p:nvSpPr>
        <p:spPr>
          <a:xfrm>
            <a:off x="1158240" y="174353"/>
            <a:ext cx="9875520" cy="545024"/>
          </a:xfrm>
        </p:spPr>
        <p:txBody>
          <a:bodyPr>
            <a:normAutofit fontScale="90000"/>
          </a:bodyPr>
          <a:lstStyle/>
          <a:p>
            <a:pPr algn="ctr"/>
            <a:r>
              <a:rPr lang="en-US" dirty="0"/>
              <a:t>Theoretical Underpinning</a:t>
            </a:r>
          </a:p>
        </p:txBody>
      </p:sp>
      <p:sp>
        <p:nvSpPr>
          <p:cNvPr id="3" name="Content Placeholder 2">
            <a:extLst>
              <a:ext uri="{FF2B5EF4-FFF2-40B4-BE49-F238E27FC236}">
                <a16:creationId xmlns:a16="http://schemas.microsoft.com/office/drawing/2014/main" id="{ECFB9439-DDB5-D41B-2B81-5293B1B6C21A}"/>
              </a:ext>
            </a:extLst>
          </p:cNvPr>
          <p:cNvSpPr>
            <a:spLocks noGrp="1"/>
          </p:cNvSpPr>
          <p:nvPr>
            <p:ph idx="1"/>
          </p:nvPr>
        </p:nvSpPr>
        <p:spPr>
          <a:xfrm>
            <a:off x="371959" y="1007390"/>
            <a:ext cx="11820041" cy="5481235"/>
          </a:xfrm>
        </p:spPr>
        <p:txBody>
          <a:bodyPr>
            <a:noAutofit/>
          </a:bodyPr>
          <a:lstStyle/>
          <a:p>
            <a:pPr algn="just"/>
            <a:r>
              <a:rPr lang="en-US" sz="2400" b="1" dirty="0"/>
              <a:t>The biopsychosocial model </a:t>
            </a:r>
            <a:r>
              <a:rPr lang="en-US" sz="2400" dirty="0"/>
              <a:t>addresses the physical, psychological and social determinants of health, hence, shapes healthcare service design, and consequently ensure comprehensive care delivery (Lehman, et al., 2017). </a:t>
            </a:r>
          </a:p>
          <a:p>
            <a:pPr algn="just"/>
            <a:r>
              <a:rPr lang="en-US" sz="2400" b="1" dirty="0"/>
              <a:t>Ecological model </a:t>
            </a:r>
            <a:r>
              <a:rPr lang="en-US" sz="2400" dirty="0"/>
              <a:t>is a basis upon which sustainable healthcare services are delivered as it considers the impact of the environmental, community and policy on wellbeing (Lehman, et al., 2017). </a:t>
            </a:r>
          </a:p>
          <a:p>
            <a:pPr algn="just"/>
            <a:r>
              <a:rPr lang="en-US" sz="2400" b="1" dirty="0"/>
              <a:t>Holistic model </a:t>
            </a:r>
            <a:r>
              <a:rPr lang="en-US" sz="2400" dirty="0"/>
              <a:t>emphasis an approach to care delivery that considers the “whole person” and not just a particular health issue, hence promotes person-</a:t>
            </a:r>
            <a:r>
              <a:rPr lang="en-US" sz="2400" dirty="0" err="1"/>
              <a:t>centred</a:t>
            </a:r>
            <a:r>
              <a:rPr lang="en-US" sz="2400" dirty="0"/>
              <a:t>, preventive and equitable care services delivery (Havelka, et al., 2009). </a:t>
            </a:r>
          </a:p>
          <a:p>
            <a:pPr algn="just"/>
            <a:r>
              <a:rPr lang="en-US" sz="2400" dirty="0"/>
              <a:t>The models jointly support sustainable development by reducing inequalities in healthcare systems and enhancing their resilience, and also ensure optimal </a:t>
            </a:r>
            <a:r>
              <a:rPr lang="en-US" sz="2400" dirty="0" err="1"/>
              <a:t>utilisation</a:t>
            </a:r>
            <a:r>
              <a:rPr lang="en-US" sz="2400" dirty="0"/>
              <a:t> of resource. More so, they support the aligning of healthcare delivery with long-term public health goals and environmental sustainability plans (Havelka, et al., 2009).</a:t>
            </a:r>
          </a:p>
          <a:p>
            <a:pPr algn="just"/>
            <a:r>
              <a:rPr lang="en-US" sz="2400" dirty="0"/>
              <a:t>However, vagueness, inconsistency in their application in clinical settings and lower predictive power may constitute disadvantages of the theories.</a:t>
            </a:r>
          </a:p>
        </p:txBody>
      </p:sp>
    </p:spTree>
    <p:extLst>
      <p:ext uri="{BB962C8B-B14F-4D97-AF65-F5344CB8AC3E}">
        <p14:creationId xmlns:p14="http://schemas.microsoft.com/office/powerpoint/2010/main" val="666135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70DB-5EC9-4E1C-3A4D-1B348B7B2D35}"/>
              </a:ext>
            </a:extLst>
          </p:cNvPr>
          <p:cNvSpPr>
            <a:spLocks noGrp="1"/>
          </p:cNvSpPr>
          <p:nvPr>
            <p:ph type="title"/>
          </p:nvPr>
        </p:nvSpPr>
        <p:spPr>
          <a:xfrm>
            <a:off x="1158240" y="387595"/>
            <a:ext cx="9875520" cy="1356360"/>
          </a:xfrm>
        </p:spPr>
        <p:txBody>
          <a:bodyPr/>
          <a:lstStyle/>
          <a:p>
            <a:pPr algn="ctr"/>
            <a:r>
              <a:rPr lang="en-US" dirty="0"/>
              <a:t>Sustainable Development Goals</a:t>
            </a:r>
          </a:p>
        </p:txBody>
      </p:sp>
      <p:pic>
        <p:nvPicPr>
          <p:cNvPr id="5" name="Content Placeholder 4">
            <a:extLst>
              <a:ext uri="{FF2B5EF4-FFF2-40B4-BE49-F238E27FC236}">
                <a16:creationId xmlns:a16="http://schemas.microsoft.com/office/drawing/2014/main" id="{68AE99FC-D64E-30F7-1EED-9BDA9E464AD9}"/>
              </a:ext>
            </a:extLst>
          </p:cNvPr>
          <p:cNvPicPr>
            <a:picLocks noGrp="1" noChangeAspect="1"/>
          </p:cNvPicPr>
          <p:nvPr>
            <p:ph idx="1"/>
          </p:nvPr>
        </p:nvPicPr>
        <p:blipFill>
          <a:blip r:embed="rId2"/>
          <a:stretch>
            <a:fillRect/>
          </a:stretch>
        </p:blipFill>
        <p:spPr>
          <a:xfrm>
            <a:off x="822852" y="1965960"/>
            <a:ext cx="4311478" cy="4038600"/>
          </a:xfrm>
          <a:prstGeom prst="rect">
            <a:avLst/>
          </a:prstGeom>
        </p:spPr>
      </p:pic>
      <p:sp>
        <p:nvSpPr>
          <p:cNvPr id="3" name="TextBox 2">
            <a:extLst>
              <a:ext uri="{FF2B5EF4-FFF2-40B4-BE49-F238E27FC236}">
                <a16:creationId xmlns:a16="http://schemas.microsoft.com/office/drawing/2014/main" id="{9319A1BF-E812-356C-C6CC-4CF50D25CE56}"/>
              </a:ext>
            </a:extLst>
          </p:cNvPr>
          <p:cNvSpPr txBox="1"/>
          <p:nvPr/>
        </p:nvSpPr>
        <p:spPr>
          <a:xfrm>
            <a:off x="5315919" y="1743955"/>
            <a:ext cx="6633274" cy="5021055"/>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400" dirty="0"/>
              <a:t>The UN Sustainable Development Goals (SDGs), is a global framework that links health, wellbeing, and sustainable development. </a:t>
            </a:r>
          </a:p>
          <a:p>
            <a:pPr marL="342900" indent="-342900" algn="just">
              <a:lnSpc>
                <a:spcPct val="150000"/>
              </a:lnSpc>
              <a:buFont typeface="Wingdings" panose="05000000000000000000" pitchFamily="2" charset="2"/>
              <a:buChar char="Ø"/>
            </a:pPr>
            <a:r>
              <a:rPr lang="en-US" sz="2400" dirty="0"/>
              <a:t>It focuses on equitable healthcare, environmental protection, poverty reduction, and social inclusion.</a:t>
            </a:r>
          </a:p>
          <a:p>
            <a:pPr marL="342900" indent="-342900" algn="just">
              <a:lnSpc>
                <a:spcPct val="150000"/>
              </a:lnSpc>
              <a:buFont typeface="Wingdings" panose="05000000000000000000" pitchFamily="2" charset="2"/>
              <a:buChar char="Ø"/>
            </a:pPr>
            <a:r>
              <a:rPr lang="en-US" sz="2400" dirty="0"/>
              <a:t> It supports improvement of quality of life for current and future generations worldwide (Nunes, et al., 2016).</a:t>
            </a:r>
          </a:p>
        </p:txBody>
      </p:sp>
    </p:spTree>
    <p:extLst>
      <p:ext uri="{BB962C8B-B14F-4D97-AF65-F5344CB8AC3E}">
        <p14:creationId xmlns:p14="http://schemas.microsoft.com/office/powerpoint/2010/main" val="1760434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312200-526D-B2E9-2FCF-B1D500A9B313}"/>
              </a:ext>
            </a:extLst>
          </p:cNvPr>
          <p:cNvSpPr>
            <a:spLocks noGrp="1"/>
          </p:cNvSpPr>
          <p:nvPr>
            <p:ph idx="1"/>
          </p:nvPr>
        </p:nvSpPr>
        <p:spPr>
          <a:xfrm>
            <a:off x="464949" y="557939"/>
            <a:ext cx="11143282" cy="5951349"/>
          </a:xfrm>
        </p:spPr>
        <p:txBody>
          <a:bodyPr>
            <a:noAutofit/>
          </a:bodyPr>
          <a:lstStyle/>
          <a:p>
            <a:r>
              <a:rPr lang="en-US" sz="2400" dirty="0"/>
              <a:t>On the basis of Provisions of the UN SDGs, especially goal 3, the UK integrates health, wellbeing and sustainability through policies that promote disease prevention, and quality and equity in care provision (Hales &amp; </a:t>
            </a:r>
            <a:r>
              <a:rPr lang="en-US" sz="2400" dirty="0" err="1"/>
              <a:t>Birdthistle</a:t>
            </a:r>
            <a:r>
              <a:rPr lang="en-US" sz="2400" dirty="0"/>
              <a:t>, 2023).</a:t>
            </a:r>
          </a:p>
          <a:p>
            <a:r>
              <a:rPr lang="en-US" sz="2400" dirty="0"/>
              <a:t>Population health, mental wellbeing, integrated health and social care, and reduction of inequalities are emphasis made by the NHS.</a:t>
            </a:r>
          </a:p>
          <a:p>
            <a:r>
              <a:rPr lang="en-US" sz="2400" dirty="0"/>
              <a:t>Public health strategies, community-based services, and environmentally responsible healthcare delivery in the UK healthcare system show the integration of sustainability concerns.</a:t>
            </a:r>
          </a:p>
          <a:p>
            <a:r>
              <a:rPr lang="en-US" sz="2400" dirty="0"/>
              <a:t>The NHS Diabetes Prevention </a:t>
            </a:r>
            <a:r>
              <a:rPr lang="en-US" sz="2400" dirty="0" err="1"/>
              <a:t>Programme</a:t>
            </a:r>
            <a:r>
              <a:rPr lang="en-US" sz="2400" dirty="0"/>
              <a:t> evidences this as it promotes lifestyle change targeted at reducing disease risk.  </a:t>
            </a:r>
          </a:p>
          <a:p>
            <a:r>
              <a:rPr lang="en-US" sz="2400" dirty="0"/>
              <a:t>Social prescribing addresses wider determinants of health and wellbeing by enabling health and care professionals to connect people to different non-clinical health and wellbeing support (activities, groups and services).</a:t>
            </a:r>
          </a:p>
          <a:p>
            <a:r>
              <a:rPr lang="en-US" sz="2400" dirty="0"/>
              <a:t>Green NHS initiatives support sustainable, preventive and person-</a:t>
            </a:r>
            <a:r>
              <a:rPr lang="en-US" sz="2400" dirty="0" err="1"/>
              <a:t>centred</a:t>
            </a:r>
            <a:r>
              <a:rPr lang="en-US" sz="2400" dirty="0"/>
              <a:t> health and social care which is in alignment with goal 3 of the SDGs (Hales &amp; </a:t>
            </a:r>
            <a:r>
              <a:rPr lang="en-US" sz="2400" dirty="0" err="1"/>
              <a:t>Birdthistle</a:t>
            </a:r>
            <a:r>
              <a:rPr lang="en-US" sz="2400" dirty="0"/>
              <a:t>, 2023).</a:t>
            </a:r>
          </a:p>
        </p:txBody>
      </p:sp>
    </p:spTree>
    <p:extLst>
      <p:ext uri="{BB962C8B-B14F-4D97-AF65-F5344CB8AC3E}">
        <p14:creationId xmlns:p14="http://schemas.microsoft.com/office/powerpoint/2010/main" val="293761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C41B7-6ADB-6064-1CB7-F8DACE93B971}"/>
              </a:ext>
            </a:extLst>
          </p:cNvPr>
          <p:cNvSpPr>
            <a:spLocks noGrp="1"/>
          </p:cNvSpPr>
          <p:nvPr>
            <p:ph type="title"/>
          </p:nvPr>
        </p:nvSpPr>
        <p:spPr>
          <a:xfrm>
            <a:off x="1158240" y="361627"/>
            <a:ext cx="9875520" cy="1017722"/>
          </a:xfrm>
        </p:spPr>
        <p:txBody>
          <a:bodyPr/>
          <a:lstStyle/>
          <a:p>
            <a:pPr algn="ctr"/>
            <a:r>
              <a:rPr lang="en-US" dirty="0"/>
              <a:t>Policy and Governance</a:t>
            </a:r>
          </a:p>
        </p:txBody>
      </p:sp>
      <p:sp>
        <p:nvSpPr>
          <p:cNvPr id="3" name="Content Placeholder 2">
            <a:extLst>
              <a:ext uri="{FF2B5EF4-FFF2-40B4-BE49-F238E27FC236}">
                <a16:creationId xmlns:a16="http://schemas.microsoft.com/office/drawing/2014/main" id="{5573A5C8-2E4D-429B-6477-6B11B74D0D0D}"/>
              </a:ext>
            </a:extLst>
          </p:cNvPr>
          <p:cNvSpPr>
            <a:spLocks noGrp="1"/>
          </p:cNvSpPr>
          <p:nvPr>
            <p:ph idx="1"/>
          </p:nvPr>
        </p:nvSpPr>
        <p:spPr>
          <a:xfrm>
            <a:off x="232475" y="1379349"/>
            <a:ext cx="11840705" cy="5478651"/>
          </a:xfrm>
        </p:spPr>
        <p:txBody>
          <a:bodyPr>
            <a:noAutofit/>
          </a:bodyPr>
          <a:lstStyle/>
          <a:p>
            <a:pPr marL="0" indent="0" algn="just">
              <a:buNone/>
            </a:pPr>
            <a:r>
              <a:rPr lang="en-US" sz="2400" dirty="0"/>
              <a:t>Holistic health in the UK is supported by:</a:t>
            </a:r>
          </a:p>
          <a:p>
            <a:pPr algn="just"/>
            <a:r>
              <a:rPr lang="en-US" sz="2400" b="1" dirty="0"/>
              <a:t>The NHS Long Term Plan → </a:t>
            </a:r>
            <a:r>
              <a:rPr lang="en-US" sz="2400" dirty="0" err="1"/>
              <a:t>prioritises</a:t>
            </a:r>
            <a:r>
              <a:rPr lang="en-US" sz="2400" dirty="0"/>
              <a:t> prevention, mental health and integrated care. </a:t>
            </a:r>
          </a:p>
          <a:p>
            <a:pPr algn="just"/>
            <a:r>
              <a:rPr lang="en-US" sz="2400" b="1" dirty="0"/>
              <a:t>Health and Social Care Act 2012 and the Care Act 2014 →</a:t>
            </a:r>
            <a:r>
              <a:rPr lang="en-US" sz="2400" dirty="0"/>
              <a:t> promote person-</a:t>
            </a:r>
            <a:r>
              <a:rPr lang="en-US" sz="2400" dirty="0" err="1"/>
              <a:t>centred</a:t>
            </a:r>
            <a:r>
              <a:rPr lang="en-US" sz="2400" dirty="0"/>
              <a:t>, coordinated services. </a:t>
            </a:r>
          </a:p>
          <a:p>
            <a:pPr algn="just"/>
            <a:r>
              <a:rPr lang="en-US" sz="2400" b="1" dirty="0"/>
              <a:t>SDGs</a:t>
            </a:r>
            <a:r>
              <a:rPr lang="en-US" sz="2400" dirty="0"/>
              <a:t> </a:t>
            </a:r>
            <a:r>
              <a:rPr lang="en-US" sz="2400" b="1" dirty="0"/>
              <a:t>→</a:t>
            </a:r>
            <a:r>
              <a:rPr lang="en-US" sz="2400" dirty="0"/>
              <a:t> guide policies so that the physical, psychological, social and environmental determinants of health and wellbeing are addressed. SDG 3 supports equitable, sustainable health and wellbeing (Nunes, et al., 2016).</a:t>
            </a:r>
          </a:p>
          <a:p>
            <a:pPr algn="just"/>
            <a:r>
              <a:rPr lang="en-US" sz="2400" b="1" dirty="0"/>
              <a:t>Health in All Policies →</a:t>
            </a:r>
            <a:r>
              <a:rPr lang="en-US" sz="2400" dirty="0"/>
              <a:t> supports the integration of health considerations in policies and activities across sectors including transportation, mining, housing, and education (</a:t>
            </a:r>
            <a:r>
              <a:rPr lang="en-US" sz="2400" dirty="0" err="1"/>
              <a:t>Guglielmin</a:t>
            </a:r>
            <a:r>
              <a:rPr lang="en-US" sz="2400" dirty="0"/>
              <a:t>, et al., 2018).</a:t>
            </a:r>
          </a:p>
          <a:p>
            <a:pPr algn="just"/>
            <a:r>
              <a:rPr lang="en-US" sz="2400" dirty="0"/>
              <a:t>Such policy and governance frameworks shape health and social care by promoting equity, disease prevention, integrated care, sustainability and person-</a:t>
            </a:r>
            <a:r>
              <a:rPr lang="en-US" sz="2400" dirty="0" err="1"/>
              <a:t>centred</a:t>
            </a:r>
            <a:r>
              <a:rPr lang="en-US" sz="2400" dirty="0"/>
              <a:t> practice across sectors and services. However, implementation gaps, and resource constraints are major challenges. </a:t>
            </a:r>
          </a:p>
        </p:txBody>
      </p:sp>
    </p:spTree>
    <p:extLst>
      <p:ext uri="{BB962C8B-B14F-4D97-AF65-F5344CB8AC3E}">
        <p14:creationId xmlns:p14="http://schemas.microsoft.com/office/powerpoint/2010/main" val="2777608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810BC-E5C5-5DC9-89C5-EBAD4D7ED7D2}"/>
              </a:ext>
            </a:extLst>
          </p:cNvPr>
          <p:cNvSpPr>
            <a:spLocks noGrp="1"/>
          </p:cNvSpPr>
          <p:nvPr>
            <p:ph type="title"/>
          </p:nvPr>
        </p:nvSpPr>
        <p:spPr>
          <a:xfrm>
            <a:off x="1158240" y="339482"/>
            <a:ext cx="9875520" cy="847241"/>
          </a:xfrm>
        </p:spPr>
        <p:txBody>
          <a:bodyPr/>
          <a:lstStyle/>
          <a:p>
            <a:pPr algn="ctr"/>
            <a:r>
              <a:rPr lang="en-US" dirty="0"/>
              <a:t>Service Delivery</a:t>
            </a:r>
          </a:p>
        </p:txBody>
      </p:sp>
      <p:sp>
        <p:nvSpPr>
          <p:cNvPr id="3" name="Content Placeholder 2">
            <a:extLst>
              <a:ext uri="{FF2B5EF4-FFF2-40B4-BE49-F238E27FC236}">
                <a16:creationId xmlns:a16="http://schemas.microsoft.com/office/drawing/2014/main" id="{F48C5654-FC03-4187-24D9-659A7F517A73}"/>
              </a:ext>
            </a:extLst>
          </p:cNvPr>
          <p:cNvSpPr>
            <a:spLocks noGrp="1"/>
          </p:cNvSpPr>
          <p:nvPr>
            <p:ph idx="1"/>
          </p:nvPr>
        </p:nvSpPr>
        <p:spPr>
          <a:xfrm>
            <a:off x="4303362" y="1577652"/>
            <a:ext cx="7563174" cy="4351338"/>
          </a:xfrm>
        </p:spPr>
        <p:txBody>
          <a:bodyPr>
            <a:normAutofit/>
          </a:bodyPr>
          <a:lstStyle/>
          <a:p>
            <a:pPr algn="just"/>
            <a:r>
              <a:rPr lang="en-US" sz="2400" dirty="0"/>
              <a:t>The integration of wellness </a:t>
            </a:r>
            <a:r>
              <a:rPr lang="en-US" sz="2400" dirty="0" err="1"/>
              <a:t>programmes</a:t>
            </a:r>
            <a:r>
              <a:rPr lang="en-US" sz="2400" dirty="0"/>
              <a:t>, telehealth and community health initiatives is effective for improved care service delivery</a:t>
            </a:r>
          </a:p>
          <a:p>
            <a:pPr algn="just"/>
            <a:r>
              <a:rPr lang="en-US" sz="2400" dirty="0"/>
              <a:t>By combining disease prevention approaches, digital health delivery and local support, the provision holistic and accessible is supported.</a:t>
            </a:r>
          </a:p>
          <a:p>
            <a:pPr algn="just"/>
            <a:r>
              <a:rPr lang="en-US" sz="2400" dirty="0"/>
              <a:t>The impact of this is in terms of improvement in continuity of care, reduction of health inequalities, enhancement of self-management, and promotion of sustainable, person-</a:t>
            </a:r>
            <a:r>
              <a:rPr lang="en-US" sz="2400" dirty="0" err="1"/>
              <a:t>centred</a:t>
            </a:r>
            <a:r>
              <a:rPr lang="en-US" sz="2400" dirty="0"/>
              <a:t> care service delivery.</a:t>
            </a:r>
          </a:p>
        </p:txBody>
      </p:sp>
      <p:pic>
        <p:nvPicPr>
          <p:cNvPr id="5" name="Picture 4">
            <a:extLst>
              <a:ext uri="{FF2B5EF4-FFF2-40B4-BE49-F238E27FC236}">
                <a16:creationId xmlns:a16="http://schemas.microsoft.com/office/drawing/2014/main" id="{4398C5E5-11A9-D4D8-A676-164989270BF6}"/>
              </a:ext>
            </a:extLst>
          </p:cNvPr>
          <p:cNvPicPr>
            <a:picLocks noChangeAspect="1"/>
          </p:cNvPicPr>
          <p:nvPr/>
        </p:nvPicPr>
        <p:blipFill>
          <a:blip r:embed="rId2"/>
          <a:stretch>
            <a:fillRect/>
          </a:stretch>
        </p:blipFill>
        <p:spPr>
          <a:xfrm>
            <a:off x="325464" y="1958819"/>
            <a:ext cx="3977897" cy="3155622"/>
          </a:xfrm>
          <a:prstGeom prst="rect">
            <a:avLst/>
          </a:prstGeom>
        </p:spPr>
      </p:pic>
    </p:spTree>
    <p:extLst>
      <p:ext uri="{BB962C8B-B14F-4D97-AF65-F5344CB8AC3E}">
        <p14:creationId xmlns:p14="http://schemas.microsoft.com/office/powerpoint/2010/main" val="692344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E4F87-FD07-FE4C-1EFF-18E424156C9B}"/>
              </a:ext>
            </a:extLst>
          </p:cNvPr>
          <p:cNvSpPr>
            <a:spLocks noGrp="1"/>
          </p:cNvSpPr>
          <p:nvPr>
            <p:ph type="title"/>
          </p:nvPr>
        </p:nvSpPr>
        <p:spPr>
          <a:xfrm>
            <a:off x="838200" y="365125"/>
            <a:ext cx="10515600" cy="952231"/>
          </a:xfrm>
        </p:spPr>
        <p:txBody>
          <a:bodyPr/>
          <a:lstStyle/>
          <a:p>
            <a:pPr algn="ctr"/>
            <a:r>
              <a:rPr lang="en-US" dirty="0"/>
              <a:t>Public Health Initiatives</a:t>
            </a:r>
          </a:p>
        </p:txBody>
      </p:sp>
      <p:sp>
        <p:nvSpPr>
          <p:cNvPr id="7" name="Content Placeholder 6">
            <a:extLst>
              <a:ext uri="{FF2B5EF4-FFF2-40B4-BE49-F238E27FC236}">
                <a16:creationId xmlns:a16="http://schemas.microsoft.com/office/drawing/2014/main" id="{52603443-5DE4-849E-BB6D-AC9F584F465B}"/>
              </a:ext>
            </a:extLst>
          </p:cNvPr>
          <p:cNvSpPr>
            <a:spLocks noGrp="1"/>
          </p:cNvSpPr>
          <p:nvPr>
            <p:ph idx="1"/>
          </p:nvPr>
        </p:nvSpPr>
        <p:spPr>
          <a:xfrm>
            <a:off x="838200" y="1825625"/>
            <a:ext cx="5981054" cy="4351338"/>
          </a:xfrm>
        </p:spPr>
        <p:txBody>
          <a:bodyPr>
            <a:normAutofit/>
          </a:bodyPr>
          <a:lstStyle/>
          <a:p>
            <a:pPr algn="just"/>
            <a:r>
              <a:rPr lang="en-US" sz="2400" dirty="0"/>
              <a:t>Public health campaign can improve societal wellbeing.</a:t>
            </a:r>
          </a:p>
          <a:p>
            <a:pPr algn="just"/>
            <a:r>
              <a:rPr lang="en-US" sz="2400" dirty="0"/>
              <a:t>Increases health awareness.</a:t>
            </a:r>
          </a:p>
          <a:p>
            <a:pPr algn="just"/>
            <a:r>
              <a:rPr lang="en-US" sz="2400" dirty="0"/>
              <a:t>Encouraging positive </a:t>
            </a:r>
            <a:r>
              <a:rPr lang="en-US" sz="2400" dirty="0" err="1"/>
              <a:t>behaviour</a:t>
            </a:r>
            <a:r>
              <a:rPr lang="en-US" sz="2400" dirty="0"/>
              <a:t> and healthy lifestyle.</a:t>
            </a:r>
          </a:p>
          <a:p>
            <a:pPr algn="just"/>
            <a:r>
              <a:rPr lang="en-US" sz="2400" dirty="0"/>
              <a:t>Reduces burden of disease.</a:t>
            </a:r>
          </a:p>
          <a:p>
            <a:pPr algn="just"/>
            <a:r>
              <a:rPr lang="en-US" sz="2400" dirty="0"/>
              <a:t>Addressing inequalities in healthcare</a:t>
            </a:r>
            <a:r>
              <a:rPr lang="en-US" dirty="0"/>
              <a:t>.</a:t>
            </a:r>
          </a:p>
        </p:txBody>
      </p:sp>
      <p:pic>
        <p:nvPicPr>
          <p:cNvPr id="9" name="Picture 8">
            <a:extLst>
              <a:ext uri="{FF2B5EF4-FFF2-40B4-BE49-F238E27FC236}">
                <a16:creationId xmlns:a16="http://schemas.microsoft.com/office/drawing/2014/main" id="{77168629-D1E2-1E61-E810-49141EC91FC8}"/>
              </a:ext>
            </a:extLst>
          </p:cNvPr>
          <p:cNvPicPr>
            <a:picLocks noChangeAspect="1"/>
          </p:cNvPicPr>
          <p:nvPr/>
        </p:nvPicPr>
        <p:blipFill>
          <a:blip r:embed="rId2"/>
          <a:stretch>
            <a:fillRect/>
          </a:stretch>
        </p:blipFill>
        <p:spPr>
          <a:xfrm>
            <a:off x="7392692" y="1825625"/>
            <a:ext cx="3735091" cy="3533691"/>
          </a:xfrm>
          <a:prstGeom prst="rect">
            <a:avLst/>
          </a:prstGeom>
        </p:spPr>
      </p:pic>
    </p:spTree>
    <p:extLst>
      <p:ext uri="{BB962C8B-B14F-4D97-AF65-F5344CB8AC3E}">
        <p14:creationId xmlns:p14="http://schemas.microsoft.com/office/powerpoint/2010/main" val="1470043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EE296-7688-6C6A-ECF0-A1E02011B942}"/>
              </a:ext>
            </a:extLst>
          </p:cNvPr>
          <p:cNvSpPr>
            <a:spLocks noGrp="1"/>
          </p:cNvSpPr>
          <p:nvPr>
            <p:ph type="title"/>
          </p:nvPr>
        </p:nvSpPr>
        <p:spPr>
          <a:xfrm>
            <a:off x="838200" y="179145"/>
            <a:ext cx="10515600" cy="750753"/>
          </a:xfrm>
        </p:spPr>
        <p:txBody>
          <a:bodyPr>
            <a:normAutofit/>
          </a:bodyPr>
          <a:lstStyle/>
          <a:p>
            <a:pPr algn="ctr"/>
            <a:r>
              <a:rPr lang="en-US" dirty="0"/>
              <a:t>Case Study</a:t>
            </a:r>
          </a:p>
        </p:txBody>
      </p:sp>
      <p:sp>
        <p:nvSpPr>
          <p:cNvPr id="3" name="Content Placeholder 2">
            <a:extLst>
              <a:ext uri="{FF2B5EF4-FFF2-40B4-BE49-F238E27FC236}">
                <a16:creationId xmlns:a16="http://schemas.microsoft.com/office/drawing/2014/main" id="{F5997E4F-DCF6-13D0-4E6E-DC7D5E41B543}"/>
              </a:ext>
            </a:extLst>
          </p:cNvPr>
          <p:cNvSpPr>
            <a:spLocks noGrp="1"/>
          </p:cNvSpPr>
          <p:nvPr>
            <p:ph idx="1"/>
          </p:nvPr>
        </p:nvSpPr>
        <p:spPr>
          <a:xfrm>
            <a:off x="8028122" y="1134979"/>
            <a:ext cx="3890076" cy="5450887"/>
          </a:xfrm>
          <a:solidFill>
            <a:schemeClr val="accent2">
              <a:lumMod val="20000"/>
              <a:lumOff val="80000"/>
            </a:schemeClr>
          </a:solidFill>
        </p:spPr>
        <p:txBody>
          <a:bodyPr>
            <a:noAutofit/>
          </a:bodyPr>
          <a:lstStyle/>
          <a:p>
            <a:pPr algn="just"/>
            <a:r>
              <a:rPr lang="en-US" sz="2000" dirty="0"/>
              <a:t>Its impact is observed in the reduction of the prevalence and severity of diabetes in the UK.</a:t>
            </a:r>
          </a:p>
          <a:p>
            <a:pPr algn="just"/>
            <a:r>
              <a:rPr lang="en-US" sz="2000" dirty="0"/>
              <a:t>Challenges include participant engagement, retention, health inequalities, and long-term </a:t>
            </a:r>
            <a:r>
              <a:rPr lang="en-US" sz="2000" dirty="0" err="1"/>
              <a:t>behaviour</a:t>
            </a:r>
            <a:r>
              <a:rPr lang="en-US" sz="2000" dirty="0"/>
              <a:t> change sustainability (Diabetes UK, 2026).</a:t>
            </a:r>
          </a:p>
          <a:p>
            <a:pPr algn="just"/>
            <a:r>
              <a:rPr lang="en-US" sz="2000" dirty="0"/>
              <a:t>Over 1million persons were reached in 2025 (NHS England, 2026).</a:t>
            </a:r>
          </a:p>
          <a:p>
            <a:pPr algn="just"/>
            <a:r>
              <a:rPr lang="en-US" sz="2000" dirty="0"/>
              <a:t>Incidence of diabetes amongst </a:t>
            </a:r>
            <a:r>
              <a:rPr lang="en-US" sz="2000" dirty="0" err="1"/>
              <a:t>articipants</a:t>
            </a:r>
            <a:r>
              <a:rPr lang="en-US" sz="2000" dirty="0"/>
              <a:t> was reduced by 37% in 2025 (NHS England, 2026).</a:t>
            </a:r>
          </a:p>
          <a:p>
            <a:pPr algn="just"/>
            <a:r>
              <a:rPr lang="en-US" sz="2000" dirty="0"/>
              <a:t>It is estimated to save about £35 million in 20 years (NHS England, 2026).</a:t>
            </a:r>
          </a:p>
          <a:p>
            <a:pPr algn="just"/>
            <a:endParaRPr lang="en-US" sz="2000" dirty="0"/>
          </a:p>
          <a:p>
            <a:pPr algn="just"/>
            <a:endParaRPr lang="en-US" sz="2000" dirty="0"/>
          </a:p>
        </p:txBody>
      </p:sp>
      <p:sp>
        <p:nvSpPr>
          <p:cNvPr id="4" name="TextBox 3">
            <a:extLst>
              <a:ext uri="{FF2B5EF4-FFF2-40B4-BE49-F238E27FC236}">
                <a16:creationId xmlns:a16="http://schemas.microsoft.com/office/drawing/2014/main" id="{B0F200FF-2676-B732-DF34-229D96C149AE}"/>
              </a:ext>
            </a:extLst>
          </p:cNvPr>
          <p:cNvSpPr txBox="1"/>
          <p:nvPr/>
        </p:nvSpPr>
        <p:spPr>
          <a:xfrm>
            <a:off x="371958" y="1177876"/>
            <a:ext cx="4324027" cy="5016758"/>
          </a:xfrm>
          <a:prstGeom prst="rect">
            <a:avLst/>
          </a:prstGeom>
          <a:solidFill>
            <a:schemeClr val="accent6">
              <a:lumMod val="40000"/>
              <a:lumOff val="60000"/>
            </a:schemeClr>
          </a:solidFill>
        </p:spPr>
        <p:txBody>
          <a:bodyPr wrap="square" rtlCol="0">
            <a:spAutoFit/>
          </a:bodyPr>
          <a:lstStyle/>
          <a:p>
            <a:pPr marL="285750" indent="-285750" algn="just">
              <a:buFont typeface="Arial" panose="020B0604020202020204" pitchFamily="34" charset="0"/>
              <a:buChar char="•"/>
            </a:pPr>
            <a:r>
              <a:rPr lang="en-US" sz="2000" dirty="0"/>
              <a:t>The NHS Diabetes Prevention </a:t>
            </a:r>
            <a:r>
              <a:rPr lang="en-US" sz="2000" dirty="0" err="1"/>
              <a:t>Programme</a:t>
            </a:r>
            <a:r>
              <a:rPr lang="en-US" sz="2000" dirty="0"/>
              <a:t> exemplifies the integration of health, wellbeing and sustainable development in the UK</a:t>
            </a:r>
          </a:p>
          <a:p>
            <a:pPr marL="285750" indent="-285750" algn="just">
              <a:buFont typeface="Arial" panose="020B0604020202020204" pitchFamily="34" charset="0"/>
              <a:buChar char="•"/>
            </a:pPr>
            <a:r>
              <a:rPr lang="en-US" sz="2000" dirty="0"/>
              <a:t>It </a:t>
            </a:r>
            <a:r>
              <a:rPr lang="en-US" sz="2000" dirty="0" err="1"/>
              <a:t>prioritises</a:t>
            </a:r>
            <a:r>
              <a:rPr lang="en-US" sz="2000" dirty="0"/>
              <a:t> the prevention of diabetes, lifestyle change and provision of community-based support for persons with diabetes.</a:t>
            </a:r>
          </a:p>
          <a:p>
            <a:pPr marL="285750" indent="-285750" algn="just">
              <a:buFont typeface="Arial" panose="020B0604020202020204" pitchFamily="34" charset="0"/>
              <a:buChar char="•"/>
            </a:pPr>
            <a:r>
              <a:rPr lang="en-US" sz="2000" dirty="0"/>
              <a:t>It’s implementation leads to a reduction in the long-term disease burden, and also addresses health inequalities.</a:t>
            </a:r>
          </a:p>
          <a:p>
            <a:pPr marL="285750" indent="-285750" algn="just">
              <a:buFont typeface="Arial" panose="020B0604020202020204" pitchFamily="34" charset="0"/>
              <a:buChar char="•"/>
            </a:pPr>
            <a:r>
              <a:rPr lang="en-US" sz="2000" dirty="0"/>
              <a:t>It supports self-management, and sustainable healthcare as is causes a reduction in future treatment costs (Diabetes UK, 2026).</a:t>
            </a:r>
          </a:p>
        </p:txBody>
      </p:sp>
      <p:sp>
        <p:nvSpPr>
          <p:cNvPr id="5" name="TextBox 4">
            <a:extLst>
              <a:ext uri="{FF2B5EF4-FFF2-40B4-BE49-F238E27FC236}">
                <a16:creationId xmlns:a16="http://schemas.microsoft.com/office/drawing/2014/main" id="{477C4180-015F-343C-3625-8754F92F3634}"/>
              </a:ext>
            </a:extLst>
          </p:cNvPr>
          <p:cNvSpPr txBox="1"/>
          <p:nvPr/>
        </p:nvSpPr>
        <p:spPr>
          <a:xfrm>
            <a:off x="4788975" y="1224370"/>
            <a:ext cx="3146157" cy="4062651"/>
          </a:xfrm>
          <a:prstGeom prst="rect">
            <a:avLst/>
          </a:prstGeom>
          <a:solidFill>
            <a:schemeClr val="accent1">
              <a:lumMod val="40000"/>
              <a:lumOff val="60000"/>
            </a:schemeClr>
          </a:solidFill>
        </p:spPr>
        <p:txBody>
          <a:bodyPr wrap="square" rtlCol="0">
            <a:spAutoFit/>
          </a:bodyPr>
          <a:lstStyle/>
          <a:p>
            <a:pPr algn="just"/>
            <a:r>
              <a:rPr lang="en-US" sz="2000" dirty="0"/>
              <a:t>The NHS Diabetes Prevention </a:t>
            </a:r>
            <a:r>
              <a:rPr lang="en-US" sz="2000" dirty="0" err="1"/>
              <a:t>Programme</a:t>
            </a:r>
            <a:r>
              <a:rPr lang="en-US" sz="2000" dirty="0"/>
              <a:t> Application of the Health Belief model can increase awareness of diabetes risk, enable an understanding of the benefits of lifestyle change, and  reduces barriers to achieving the aim of the </a:t>
            </a:r>
            <a:r>
              <a:rPr lang="en-US" sz="2000" dirty="0" err="1"/>
              <a:t>programme</a:t>
            </a:r>
            <a:r>
              <a:rPr lang="en-US" sz="2000" dirty="0"/>
              <a:t>, hence, useful for its planning.</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116370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F1807-9843-75E4-0D0F-C5D205BA3620}"/>
              </a:ext>
            </a:extLst>
          </p:cNvPr>
          <p:cNvSpPr>
            <a:spLocks noGrp="1"/>
          </p:cNvSpPr>
          <p:nvPr>
            <p:ph type="title"/>
          </p:nvPr>
        </p:nvSpPr>
        <p:spPr>
          <a:xfrm>
            <a:off x="838200" y="367654"/>
            <a:ext cx="10515600" cy="461665"/>
          </a:xfrm>
        </p:spPr>
        <p:txBody>
          <a:bodyPr>
            <a:normAutofit fontScale="90000"/>
          </a:bodyPr>
          <a:lstStyle/>
          <a:p>
            <a:pPr algn="ctr"/>
            <a:r>
              <a:rPr lang="en-US" dirty="0"/>
              <a:t>Equity and Access</a:t>
            </a:r>
          </a:p>
        </p:txBody>
      </p:sp>
      <p:sp>
        <p:nvSpPr>
          <p:cNvPr id="3" name="Content Placeholder 2">
            <a:extLst>
              <a:ext uri="{FF2B5EF4-FFF2-40B4-BE49-F238E27FC236}">
                <a16:creationId xmlns:a16="http://schemas.microsoft.com/office/drawing/2014/main" id="{6C67F1B3-3451-4D55-F20B-AAF66399EA46}"/>
              </a:ext>
            </a:extLst>
          </p:cNvPr>
          <p:cNvSpPr>
            <a:spLocks noGrp="1"/>
          </p:cNvSpPr>
          <p:nvPr>
            <p:ph idx="1"/>
          </p:nvPr>
        </p:nvSpPr>
        <p:spPr>
          <a:xfrm>
            <a:off x="8146944" y="2464231"/>
            <a:ext cx="3659535" cy="3580107"/>
          </a:xfrm>
          <a:solidFill>
            <a:schemeClr val="bg1">
              <a:lumMod val="75000"/>
            </a:schemeClr>
          </a:solidFill>
        </p:spPr>
        <p:txBody>
          <a:bodyPr>
            <a:noAutofit/>
          </a:bodyPr>
          <a:lstStyle/>
          <a:p>
            <a:r>
              <a:rPr lang="en-US" dirty="0"/>
              <a:t>Substantial investments in deprived/underserved communities.</a:t>
            </a:r>
          </a:p>
          <a:p>
            <a:r>
              <a:rPr lang="en-US" dirty="0"/>
              <a:t>Improvement of digital inclusion</a:t>
            </a:r>
          </a:p>
          <a:p>
            <a:r>
              <a:rPr lang="en-US" dirty="0"/>
              <a:t>Application of data-driven approaches within Integrated Care Systems</a:t>
            </a:r>
          </a:p>
        </p:txBody>
      </p:sp>
      <p:sp>
        <p:nvSpPr>
          <p:cNvPr id="4" name="TextBox 3">
            <a:extLst>
              <a:ext uri="{FF2B5EF4-FFF2-40B4-BE49-F238E27FC236}">
                <a16:creationId xmlns:a16="http://schemas.microsoft.com/office/drawing/2014/main" id="{D3712568-A8DE-F2A8-6081-1CB6EE58535A}"/>
              </a:ext>
            </a:extLst>
          </p:cNvPr>
          <p:cNvSpPr txBox="1"/>
          <p:nvPr/>
        </p:nvSpPr>
        <p:spPr>
          <a:xfrm>
            <a:off x="401987" y="2420627"/>
            <a:ext cx="3643071" cy="3477875"/>
          </a:xfrm>
          <a:prstGeom prst="rect">
            <a:avLst/>
          </a:prstGeom>
          <a:solidFill>
            <a:schemeClr val="accent1">
              <a:lumMod val="40000"/>
              <a:lumOff val="60000"/>
            </a:schemeClr>
          </a:solidFill>
        </p:spPr>
        <p:txBody>
          <a:bodyPr wrap="square" rtlCol="0">
            <a:spAutoFit/>
          </a:bodyPr>
          <a:lstStyle/>
          <a:p>
            <a:pPr marL="285750" indent="-285750" algn="just">
              <a:buFont typeface="Wingdings" panose="05000000000000000000" pitchFamily="2" charset="2"/>
              <a:buChar char="Ø"/>
            </a:pPr>
            <a:r>
              <a:rPr lang="en-US" sz="2200" dirty="0"/>
              <a:t>Barriers to access and quality</a:t>
            </a:r>
          </a:p>
          <a:p>
            <a:pPr marL="285750" indent="-285750" algn="just">
              <a:buFont typeface="Arial" panose="020B0604020202020204" pitchFamily="34" charset="0"/>
              <a:buChar char="•"/>
            </a:pPr>
            <a:r>
              <a:rPr lang="en-US" sz="2200" dirty="0"/>
              <a:t>Socioeconomic factors</a:t>
            </a:r>
          </a:p>
          <a:p>
            <a:pPr marL="285750" indent="-285750" algn="just">
              <a:buFont typeface="Arial" panose="020B0604020202020204" pitchFamily="34" charset="0"/>
              <a:buChar char="•"/>
            </a:pPr>
            <a:r>
              <a:rPr lang="en-US" sz="2200" dirty="0"/>
              <a:t>Digital exclusion</a:t>
            </a:r>
          </a:p>
          <a:p>
            <a:pPr marL="285750" indent="-285750" algn="just">
              <a:buFont typeface="Arial" panose="020B0604020202020204" pitchFamily="34" charset="0"/>
              <a:buChar char="•"/>
            </a:pPr>
            <a:r>
              <a:rPr lang="en-US" sz="2200" dirty="0"/>
              <a:t>Geographical location</a:t>
            </a:r>
          </a:p>
          <a:p>
            <a:pPr marL="285750" indent="-285750" algn="just">
              <a:buFont typeface="Wingdings" panose="05000000000000000000" pitchFamily="2" charset="2"/>
              <a:buChar char="Ø"/>
            </a:pPr>
            <a:r>
              <a:rPr lang="en-US" sz="2200" dirty="0"/>
              <a:t>They affect engagement with health services, health outcomes and service user experience (Allerton &amp; Emerson, 2012).</a:t>
            </a:r>
          </a:p>
        </p:txBody>
      </p:sp>
      <p:sp>
        <p:nvSpPr>
          <p:cNvPr id="5" name="TextBox 4">
            <a:extLst>
              <a:ext uri="{FF2B5EF4-FFF2-40B4-BE49-F238E27FC236}">
                <a16:creationId xmlns:a16="http://schemas.microsoft.com/office/drawing/2014/main" id="{0CB6227F-AB71-625A-3A11-A671DAF0957A}"/>
              </a:ext>
            </a:extLst>
          </p:cNvPr>
          <p:cNvSpPr txBox="1"/>
          <p:nvPr/>
        </p:nvSpPr>
        <p:spPr>
          <a:xfrm>
            <a:off x="4410883" y="2466599"/>
            <a:ext cx="3452893" cy="2123658"/>
          </a:xfrm>
          <a:prstGeom prst="rect">
            <a:avLst/>
          </a:prstGeom>
          <a:solidFill>
            <a:schemeClr val="accent2">
              <a:lumMod val="40000"/>
              <a:lumOff val="60000"/>
            </a:schemeClr>
          </a:solidFill>
        </p:spPr>
        <p:txBody>
          <a:bodyPr wrap="square" rtlCol="0">
            <a:spAutoFit/>
          </a:bodyPr>
          <a:lstStyle/>
          <a:p>
            <a:pPr marL="285750" indent="-285750" algn="just">
              <a:buFont typeface="Arial" panose="020B0604020202020204" pitchFamily="34" charset="0"/>
              <a:buChar char="•"/>
            </a:pPr>
            <a:r>
              <a:rPr lang="en-US" sz="2200" dirty="0"/>
              <a:t>NHS Long Term Plan</a:t>
            </a:r>
          </a:p>
          <a:p>
            <a:pPr marL="285750" indent="-285750" algn="just">
              <a:buFont typeface="Arial" panose="020B0604020202020204" pitchFamily="34" charset="0"/>
              <a:buChar char="•"/>
            </a:pPr>
            <a:r>
              <a:rPr lang="en-US" sz="2200" dirty="0"/>
              <a:t>Health Inequalities Strategy</a:t>
            </a:r>
          </a:p>
          <a:p>
            <a:pPr marL="285750" indent="-285750" algn="just">
              <a:buFont typeface="Arial" panose="020B0604020202020204" pitchFamily="34" charset="0"/>
              <a:buChar char="•"/>
            </a:pPr>
            <a:r>
              <a:rPr lang="en-US" sz="2200" dirty="0"/>
              <a:t>Integrated Care Systems</a:t>
            </a:r>
          </a:p>
          <a:p>
            <a:pPr marL="285750" indent="-285750" algn="just">
              <a:buFont typeface="Arial" panose="020B0604020202020204" pitchFamily="34" charset="0"/>
              <a:buChar char="•"/>
            </a:pPr>
            <a:r>
              <a:rPr lang="en-US" sz="2200" dirty="0"/>
              <a:t>Core20PLUS5 approach</a:t>
            </a:r>
          </a:p>
          <a:p>
            <a:pPr algn="just"/>
            <a:endParaRPr lang="en-US" sz="2200" dirty="0"/>
          </a:p>
        </p:txBody>
      </p:sp>
      <p:sp>
        <p:nvSpPr>
          <p:cNvPr id="11" name="TextBox 10">
            <a:extLst>
              <a:ext uri="{FF2B5EF4-FFF2-40B4-BE49-F238E27FC236}">
                <a16:creationId xmlns:a16="http://schemas.microsoft.com/office/drawing/2014/main" id="{1A07093C-4A3F-1DE7-B8F2-624A58FC4647}"/>
              </a:ext>
            </a:extLst>
          </p:cNvPr>
          <p:cNvSpPr txBox="1"/>
          <p:nvPr/>
        </p:nvSpPr>
        <p:spPr>
          <a:xfrm>
            <a:off x="4410883" y="1598952"/>
            <a:ext cx="3452893" cy="830997"/>
          </a:xfrm>
          <a:prstGeom prst="rect">
            <a:avLst/>
          </a:prstGeom>
          <a:noFill/>
          <a:ln w="28575">
            <a:solidFill>
              <a:schemeClr val="accent2">
                <a:lumMod val="75000"/>
              </a:schemeClr>
            </a:solidFill>
          </a:ln>
        </p:spPr>
        <p:txBody>
          <a:bodyPr wrap="square" rtlCol="0">
            <a:spAutoFit/>
          </a:bodyPr>
          <a:lstStyle/>
          <a:p>
            <a:pPr algn="ctr"/>
            <a:r>
              <a:rPr lang="en-US" sz="2400" b="1" dirty="0">
                <a:solidFill>
                  <a:schemeClr val="accent2">
                    <a:lumMod val="75000"/>
                  </a:schemeClr>
                </a:solidFill>
              </a:rPr>
              <a:t>POLICIES AND INITIATIVES</a:t>
            </a:r>
          </a:p>
        </p:txBody>
      </p:sp>
      <p:sp>
        <p:nvSpPr>
          <p:cNvPr id="12" name="TextBox 11">
            <a:extLst>
              <a:ext uri="{FF2B5EF4-FFF2-40B4-BE49-F238E27FC236}">
                <a16:creationId xmlns:a16="http://schemas.microsoft.com/office/drawing/2014/main" id="{864296E1-C062-92C9-0484-2AD2F8093B96}"/>
              </a:ext>
            </a:extLst>
          </p:cNvPr>
          <p:cNvSpPr txBox="1"/>
          <p:nvPr/>
        </p:nvSpPr>
        <p:spPr>
          <a:xfrm>
            <a:off x="401987" y="1953113"/>
            <a:ext cx="3643071" cy="461665"/>
          </a:xfrm>
          <a:prstGeom prst="rect">
            <a:avLst/>
          </a:prstGeom>
          <a:noFill/>
          <a:ln w="28575">
            <a:solidFill>
              <a:schemeClr val="accent1">
                <a:lumMod val="75000"/>
              </a:schemeClr>
            </a:solidFill>
          </a:ln>
        </p:spPr>
        <p:txBody>
          <a:bodyPr wrap="square" rtlCol="0">
            <a:spAutoFit/>
          </a:bodyPr>
          <a:lstStyle/>
          <a:p>
            <a:pPr algn="ctr"/>
            <a:r>
              <a:rPr lang="en-US" sz="2400" b="1" dirty="0">
                <a:solidFill>
                  <a:schemeClr val="accent1">
                    <a:lumMod val="50000"/>
                  </a:schemeClr>
                </a:solidFill>
              </a:rPr>
              <a:t>BARRIERS</a:t>
            </a:r>
          </a:p>
        </p:txBody>
      </p:sp>
      <p:sp>
        <p:nvSpPr>
          <p:cNvPr id="13" name="TextBox 12">
            <a:extLst>
              <a:ext uri="{FF2B5EF4-FFF2-40B4-BE49-F238E27FC236}">
                <a16:creationId xmlns:a16="http://schemas.microsoft.com/office/drawing/2014/main" id="{DF6F1E0B-A7A6-ABFD-4391-657C23AFA0B3}"/>
              </a:ext>
            </a:extLst>
          </p:cNvPr>
          <p:cNvSpPr txBox="1"/>
          <p:nvPr/>
        </p:nvSpPr>
        <p:spPr>
          <a:xfrm>
            <a:off x="8130478" y="1983454"/>
            <a:ext cx="3659535" cy="461665"/>
          </a:xfrm>
          <a:prstGeom prst="rect">
            <a:avLst/>
          </a:prstGeom>
          <a:noFill/>
          <a:ln w="28575">
            <a:solidFill>
              <a:schemeClr val="tx2">
                <a:lumMod val="75000"/>
              </a:schemeClr>
            </a:solidFill>
          </a:ln>
        </p:spPr>
        <p:txBody>
          <a:bodyPr wrap="square" rtlCol="0">
            <a:spAutoFit/>
          </a:bodyPr>
          <a:lstStyle/>
          <a:p>
            <a:pPr algn="ctr"/>
            <a:r>
              <a:rPr lang="en-US" sz="2400" b="1" dirty="0">
                <a:solidFill>
                  <a:schemeClr val="tx2">
                    <a:lumMod val="75000"/>
                  </a:schemeClr>
                </a:solidFill>
              </a:rPr>
              <a:t>RECOMMENDATIONS</a:t>
            </a:r>
          </a:p>
        </p:txBody>
      </p:sp>
    </p:spTree>
    <p:extLst>
      <p:ext uri="{BB962C8B-B14F-4D97-AF65-F5344CB8AC3E}">
        <p14:creationId xmlns:p14="http://schemas.microsoft.com/office/powerpoint/2010/main" val="1961890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8C1A-D7CD-4C58-FD6B-677FD207427C}"/>
              </a:ext>
            </a:extLst>
          </p:cNvPr>
          <p:cNvSpPr>
            <a:spLocks noGrp="1"/>
          </p:cNvSpPr>
          <p:nvPr>
            <p:ph type="title"/>
          </p:nvPr>
        </p:nvSpPr>
        <p:spPr>
          <a:xfrm>
            <a:off x="1143000" y="609600"/>
            <a:ext cx="9875520" cy="769749"/>
          </a:xfrm>
        </p:spPr>
        <p:txBody>
          <a:bodyPr/>
          <a:lstStyle/>
          <a:p>
            <a:pPr algn="ctr"/>
            <a:r>
              <a:rPr lang="en-US" dirty="0"/>
              <a:t>Conclusion</a:t>
            </a:r>
          </a:p>
        </p:txBody>
      </p:sp>
      <p:sp>
        <p:nvSpPr>
          <p:cNvPr id="3" name="Content Placeholder 2">
            <a:extLst>
              <a:ext uri="{FF2B5EF4-FFF2-40B4-BE49-F238E27FC236}">
                <a16:creationId xmlns:a16="http://schemas.microsoft.com/office/drawing/2014/main" id="{BDC3C8DF-7CB0-E2AE-8C86-75522D80E325}"/>
              </a:ext>
            </a:extLst>
          </p:cNvPr>
          <p:cNvSpPr>
            <a:spLocks noGrp="1"/>
          </p:cNvSpPr>
          <p:nvPr>
            <p:ph idx="1"/>
          </p:nvPr>
        </p:nvSpPr>
        <p:spPr>
          <a:xfrm>
            <a:off x="588936" y="1565329"/>
            <a:ext cx="11065789" cy="4866468"/>
          </a:xfrm>
        </p:spPr>
        <p:txBody>
          <a:bodyPr>
            <a:noAutofit/>
          </a:bodyPr>
          <a:lstStyle/>
          <a:p>
            <a:pPr algn="just">
              <a:lnSpc>
                <a:spcPct val="150000"/>
              </a:lnSpc>
            </a:pPr>
            <a:r>
              <a:rPr lang="en-US" dirty="0"/>
              <a:t>Integration of health, wellbeing and sustainability concerns in health and social care informs the delivery of holistic, preventive and equitable services, while also addressing the social and environmental determinants of health and wellbeing, and promoting efficient </a:t>
            </a:r>
            <a:r>
              <a:rPr lang="en-US" dirty="0" err="1"/>
              <a:t>utilisation</a:t>
            </a:r>
            <a:r>
              <a:rPr lang="en-US" dirty="0"/>
              <a:t> of resource. This approach to care reduces inequalities, and improves public health outcomes.</a:t>
            </a:r>
          </a:p>
          <a:p>
            <a:pPr algn="just">
              <a:lnSpc>
                <a:spcPct val="150000"/>
              </a:lnSpc>
            </a:pPr>
            <a:r>
              <a:rPr lang="en-US" dirty="0"/>
              <a:t>Health, wellbeing and sustainability are underpinning factors in health and social care services in the UK. On the basis of the goal 3 of the SDGs, policies/initiatives are developed such that they promote equity, digital innovation, thereby supporting the delivery of person-</a:t>
            </a:r>
            <a:r>
              <a:rPr lang="en-US" dirty="0" err="1"/>
              <a:t>centred</a:t>
            </a:r>
            <a:r>
              <a:rPr lang="en-US" dirty="0"/>
              <a:t> and sustainable care services.</a:t>
            </a:r>
          </a:p>
          <a:p>
            <a:pPr algn="just">
              <a:lnSpc>
                <a:spcPct val="150000"/>
              </a:lnSpc>
            </a:pPr>
            <a:endParaRPr lang="en-US" dirty="0"/>
          </a:p>
        </p:txBody>
      </p:sp>
    </p:spTree>
    <p:extLst>
      <p:ext uri="{BB962C8B-B14F-4D97-AF65-F5344CB8AC3E}">
        <p14:creationId xmlns:p14="http://schemas.microsoft.com/office/powerpoint/2010/main" val="6086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5DED6-D4BF-9E8A-EE42-5024245C5BD2}"/>
              </a:ext>
            </a:extLst>
          </p:cNvPr>
          <p:cNvSpPr>
            <a:spLocks noGrp="1"/>
          </p:cNvSpPr>
          <p:nvPr>
            <p:ph type="title"/>
          </p:nvPr>
        </p:nvSpPr>
        <p:spPr>
          <a:xfrm>
            <a:off x="838200" y="131736"/>
            <a:ext cx="10515600" cy="735255"/>
          </a:xfrm>
        </p:spPr>
        <p:txBody>
          <a:bodyPr>
            <a:normAutofit/>
          </a:bodyPr>
          <a:lstStyle/>
          <a:p>
            <a:pPr algn="ctr"/>
            <a:r>
              <a:rPr lang="en-US" dirty="0"/>
              <a:t>References</a:t>
            </a:r>
          </a:p>
        </p:txBody>
      </p:sp>
      <p:sp>
        <p:nvSpPr>
          <p:cNvPr id="3" name="Content Placeholder 2">
            <a:extLst>
              <a:ext uri="{FF2B5EF4-FFF2-40B4-BE49-F238E27FC236}">
                <a16:creationId xmlns:a16="http://schemas.microsoft.com/office/drawing/2014/main" id="{64A8C0EB-3B9F-93DA-35C3-4089807045C5}"/>
              </a:ext>
            </a:extLst>
          </p:cNvPr>
          <p:cNvSpPr>
            <a:spLocks noGrp="1"/>
          </p:cNvSpPr>
          <p:nvPr>
            <p:ph idx="1"/>
          </p:nvPr>
        </p:nvSpPr>
        <p:spPr>
          <a:xfrm>
            <a:off x="154984" y="866991"/>
            <a:ext cx="11856202" cy="5991009"/>
          </a:xfrm>
        </p:spPr>
        <p:txBody>
          <a:bodyPr>
            <a:noAutofit/>
          </a:bodyPr>
          <a:lstStyle/>
          <a:p>
            <a:pPr marL="0" indent="0" algn="just">
              <a:buNone/>
            </a:pPr>
            <a:r>
              <a:rPr lang="en-US" sz="2000" i="1" dirty="0"/>
              <a:t>Allerton, L. and Emerson, E. (2012) British adults with chronic health conditions or impairments face significant barriers to accessing health services. Public health, 126(11), pp. 920-927.</a:t>
            </a:r>
          </a:p>
          <a:p>
            <a:pPr marL="0" indent="0" algn="just">
              <a:buNone/>
            </a:pPr>
            <a:r>
              <a:rPr lang="en-US" sz="2000" i="1" dirty="0"/>
              <a:t>Diabetes UK (2026) NHS Diabetes Prevention </a:t>
            </a:r>
            <a:r>
              <a:rPr lang="en-US" sz="2000" i="1" dirty="0" err="1"/>
              <a:t>Programme</a:t>
            </a:r>
            <a:r>
              <a:rPr lang="en-US" sz="2000" i="1" dirty="0"/>
              <a:t>. [Online] </a:t>
            </a:r>
            <a:br>
              <a:rPr lang="en-US" sz="2000" i="1" dirty="0"/>
            </a:br>
            <a:r>
              <a:rPr lang="en-US" sz="2000" i="1" dirty="0"/>
              <a:t>Available at: </a:t>
            </a:r>
            <a:r>
              <a:rPr lang="en-US" sz="2000" i="1" u="sng" dirty="0"/>
              <a:t>https://www.diabetes.org.uk/for-professionals/improving-care/good-practice/nhs-diabetes-prevention-programme</a:t>
            </a:r>
            <a:r>
              <a:rPr lang="en-US" sz="2000" i="1" dirty="0"/>
              <a:t> [Accessed 21 January 2026].</a:t>
            </a:r>
          </a:p>
          <a:p>
            <a:pPr marL="0" indent="0" algn="just">
              <a:buNone/>
            </a:pPr>
            <a:r>
              <a:rPr lang="en-US" sz="2000" i="1" dirty="0"/>
              <a:t>Elliott, J. (2012) An introduction to sustainable development. 4th ed. London: Routledge.</a:t>
            </a:r>
          </a:p>
          <a:p>
            <a:pPr marL="0" indent="0" algn="just">
              <a:buNone/>
            </a:pPr>
            <a:r>
              <a:rPr lang="en-US" sz="2000" i="1" dirty="0"/>
              <a:t>Geer, M. I. (2021) Integrating Holistic Medicine with Integrative Medicine and Lifestyle Medicine for Better Health Outcomes. Journal of Integrative Medicine and Public Health, 3(2), pp. 51-55.</a:t>
            </a:r>
          </a:p>
          <a:p>
            <a:pPr marL="0" indent="0" algn="just">
              <a:buNone/>
            </a:pPr>
            <a:r>
              <a:rPr lang="en-US" sz="2000" i="1" dirty="0"/>
              <a:t>Greer, S. L., Falkenbach, M., Siciliani, L., McKee, M., Wismar, M. and Figueras, J. (2022) From health in all policies to health for all policies. The lancet public health, 7(8), pp. e718-e720.</a:t>
            </a:r>
          </a:p>
          <a:p>
            <a:pPr marL="0" indent="0" algn="just">
              <a:buNone/>
            </a:pPr>
            <a:r>
              <a:rPr lang="en-US" sz="2000" i="1" dirty="0" err="1"/>
              <a:t>Guglielmin</a:t>
            </a:r>
            <a:r>
              <a:rPr lang="en-US" sz="2000" i="1" dirty="0"/>
              <a:t>, M., Muntaner, C., </a:t>
            </a:r>
            <a:r>
              <a:rPr lang="en-US" sz="2000" i="1" dirty="0" err="1"/>
              <a:t>O’Campo</a:t>
            </a:r>
            <a:r>
              <a:rPr lang="en-US" sz="2000" i="1" dirty="0"/>
              <a:t>, P. &amp; Shankardass, K., 2018. A scoping review of the implementation of health in all policies at the local level. Health policy, 122(3), pp. 284-292.</a:t>
            </a:r>
          </a:p>
          <a:p>
            <a:pPr marL="0" indent="0" algn="just">
              <a:buNone/>
            </a:pPr>
            <a:r>
              <a:rPr lang="en-US" sz="2000" i="1" dirty="0"/>
              <a:t>Hales, R. and </a:t>
            </a:r>
            <a:r>
              <a:rPr lang="en-US" sz="2000" i="1" dirty="0" err="1"/>
              <a:t>Birdthistle</a:t>
            </a:r>
            <a:r>
              <a:rPr lang="en-US" sz="2000" i="1" dirty="0"/>
              <a:t>, N. (2023) The sustainable development goal–SDG# 3 good health and well-being. In: R. Hales and N. </a:t>
            </a:r>
            <a:r>
              <a:rPr lang="en-US" sz="2000" i="1" dirty="0" err="1"/>
              <a:t>Birdthistle</a:t>
            </a:r>
            <a:r>
              <a:rPr lang="en-US" sz="2000" i="1" dirty="0"/>
              <a:t>, eds. Attaining the 2030 sustainable development goal of good health and well-being. Leeds: Emerald Publishing Limited, pp. 1-12.</a:t>
            </a:r>
          </a:p>
          <a:p>
            <a:pPr marL="0" indent="0" algn="just">
              <a:buNone/>
            </a:pPr>
            <a:r>
              <a:rPr lang="en-US" sz="2000" i="1" dirty="0"/>
              <a:t>Havelka, M., Despot </a:t>
            </a:r>
            <a:r>
              <a:rPr lang="en-US" sz="2000" i="1" dirty="0" err="1"/>
              <a:t>Lučanin</a:t>
            </a:r>
            <a:r>
              <a:rPr lang="en-US" sz="2000" i="1" dirty="0"/>
              <a:t>, J. and </a:t>
            </a:r>
            <a:r>
              <a:rPr lang="en-US" sz="2000" i="1" dirty="0" err="1"/>
              <a:t>Lučanin</a:t>
            </a:r>
            <a:r>
              <a:rPr lang="en-US" sz="2000" i="1" dirty="0"/>
              <a:t>, D. (2009) Biopsychosocial model–the integrated approach to health and disease. Collegium </a:t>
            </a:r>
            <a:r>
              <a:rPr lang="en-US" sz="2000" i="1" dirty="0" err="1"/>
              <a:t>antropologicum</a:t>
            </a:r>
            <a:r>
              <a:rPr lang="en-US" sz="2000" i="1" dirty="0"/>
              <a:t>, 33(1), pp. 303-310.</a:t>
            </a:r>
          </a:p>
          <a:p>
            <a:pPr marL="0" indent="0">
              <a:buNone/>
            </a:pPr>
            <a:endParaRPr lang="en-US" sz="2000" dirty="0"/>
          </a:p>
        </p:txBody>
      </p:sp>
    </p:spTree>
    <p:extLst>
      <p:ext uri="{BB962C8B-B14F-4D97-AF65-F5344CB8AC3E}">
        <p14:creationId xmlns:p14="http://schemas.microsoft.com/office/powerpoint/2010/main" val="2577972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726A60-A30D-5855-DB63-EB1BE658866D}"/>
              </a:ext>
            </a:extLst>
          </p:cNvPr>
          <p:cNvSpPr>
            <a:spLocks noGrp="1"/>
          </p:cNvSpPr>
          <p:nvPr>
            <p:ph idx="1"/>
          </p:nvPr>
        </p:nvSpPr>
        <p:spPr>
          <a:xfrm>
            <a:off x="480447" y="836908"/>
            <a:ext cx="10873353" cy="5687878"/>
          </a:xfrm>
        </p:spPr>
        <p:txBody>
          <a:bodyPr>
            <a:normAutofit fontScale="92500" lnSpcReduction="10000"/>
          </a:bodyPr>
          <a:lstStyle/>
          <a:p>
            <a:pPr marL="0" indent="0" algn="just">
              <a:buNone/>
            </a:pPr>
            <a:r>
              <a:rPr lang="en-US" sz="2400" i="1" dirty="0"/>
              <a:t>Lehman, B. J., David, D. M. and Gruber, J. A. (2017) Rethinking the biopsychosocial model of health: Understanding health as a dynamic system. Social and personality psychology compass, 11(8), p. e12328.</a:t>
            </a:r>
          </a:p>
          <a:p>
            <a:pPr marL="0" indent="0" algn="just">
              <a:buNone/>
            </a:pPr>
            <a:r>
              <a:rPr lang="en-US" sz="2400" i="1" dirty="0"/>
              <a:t>Maeda, A., Araujo, E., Cashin, C., Harris, J., Ikegami, N. and Reich, M. (2014) Universal health coverage for inclusive and sustainable development: a synthesis of 11 country case studies. Washinton, D. C.: World Bank Publications.</a:t>
            </a:r>
          </a:p>
          <a:p>
            <a:pPr marL="0" indent="0" algn="just">
              <a:buNone/>
            </a:pPr>
            <a:r>
              <a:rPr lang="en-US" sz="2400" i="1" dirty="0"/>
              <a:t>Nanda, S. (2023) Integrating traditional and contemporary systems for health and well-being. Annals of Neurosciences, 30(2), pp. 77-78.</a:t>
            </a:r>
          </a:p>
          <a:p>
            <a:pPr marL="0" indent="0" algn="just">
              <a:buNone/>
            </a:pPr>
            <a:r>
              <a:rPr lang="en-US" sz="2400" i="1" dirty="0"/>
              <a:t>NHS England (2026) NHS Diabetes Prevention </a:t>
            </a:r>
            <a:r>
              <a:rPr lang="en-US" sz="2400" i="1" dirty="0" err="1"/>
              <a:t>Programme</a:t>
            </a:r>
            <a:r>
              <a:rPr lang="en-US" sz="2400" i="1" dirty="0"/>
              <a:t> (NHS DPP). [Online] </a:t>
            </a:r>
            <a:br>
              <a:rPr lang="en-US" sz="2400" i="1" dirty="0"/>
            </a:br>
            <a:r>
              <a:rPr lang="en-US" sz="2400" i="1" dirty="0"/>
              <a:t>Available at: </a:t>
            </a:r>
            <a:r>
              <a:rPr lang="en-US" sz="2400" i="1" u="sng" dirty="0"/>
              <a:t>https://www.england.nhs.uk/diabetes/diabetes-prevention/</a:t>
            </a:r>
            <a:br>
              <a:rPr lang="en-US" sz="2400" i="1" dirty="0"/>
            </a:br>
            <a:r>
              <a:rPr lang="en-US" sz="2400" i="1" dirty="0"/>
              <a:t>[Accessed 20 January 2026].</a:t>
            </a:r>
          </a:p>
          <a:p>
            <a:pPr marL="0" indent="0" algn="just">
              <a:buNone/>
            </a:pPr>
            <a:r>
              <a:rPr lang="en-US" sz="2400" i="1" dirty="0"/>
              <a:t>Nunes, A. R., Lee, K. and O'Riordan, T. (2016) The importance of an integrating framework for achieving the Sustainable Development Goals: the example of health and well-being. BMJ global health, 1(3), p. e000068.</a:t>
            </a:r>
          </a:p>
          <a:p>
            <a:pPr marL="0" indent="0" algn="just">
              <a:buNone/>
            </a:pPr>
            <a:r>
              <a:rPr lang="en-US" sz="2400" i="1" dirty="0"/>
              <a:t>WHO (2026) Health and Well-Being. [Online] </a:t>
            </a:r>
            <a:br>
              <a:rPr lang="en-US" sz="2400" i="1" dirty="0"/>
            </a:br>
            <a:r>
              <a:rPr lang="en-US" sz="2400" i="1" dirty="0"/>
              <a:t>Available at: </a:t>
            </a:r>
            <a:r>
              <a:rPr lang="en-US" sz="2400" i="1" u="sng" dirty="0"/>
              <a:t>https://www.who.int/data/gho/data/major-themes/health-and-well-being </a:t>
            </a:r>
            <a:r>
              <a:rPr lang="en-US" sz="2400" i="1" dirty="0"/>
              <a:t>[Accessed 24 January 2026].</a:t>
            </a:r>
          </a:p>
          <a:p>
            <a:pPr marL="0" indent="0">
              <a:buNone/>
            </a:pPr>
            <a:endParaRPr lang="en-US" dirty="0"/>
          </a:p>
        </p:txBody>
      </p:sp>
    </p:spTree>
    <p:extLst>
      <p:ext uri="{BB962C8B-B14F-4D97-AF65-F5344CB8AC3E}">
        <p14:creationId xmlns:p14="http://schemas.microsoft.com/office/powerpoint/2010/main" val="18347210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2729</TotalTime>
  <Words>2107</Words>
  <Application>Microsoft Office PowerPoint</Application>
  <PresentationFormat>Widescreen</PresentationFormat>
  <Paragraphs>100</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Wingdings</vt:lpstr>
      <vt:lpstr>Basis</vt:lpstr>
      <vt:lpstr>Health, Wellbeing and Sustainable Development (BMHP6030) </vt:lpstr>
      <vt:lpstr>Introduction</vt:lpstr>
      <vt:lpstr>Definition  of Key Concepts</vt:lpstr>
      <vt:lpstr>Integration of Health and Wellbeing Approaches</vt:lpstr>
      <vt:lpstr>Theoretical Underpinning</vt:lpstr>
      <vt:lpstr>Sustainable Development Goals</vt:lpstr>
      <vt:lpstr>PowerPoint Presentation</vt:lpstr>
      <vt:lpstr>Policy and Governance</vt:lpstr>
      <vt:lpstr>Service Delivery</vt:lpstr>
      <vt:lpstr>Public Health Initiatives</vt:lpstr>
      <vt:lpstr>Case Study</vt:lpstr>
      <vt:lpstr>Equity and Access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Maria Mohamed Edosa (2223484)</cp:lastModifiedBy>
  <cp:revision>40</cp:revision>
  <dcterms:created xsi:type="dcterms:W3CDTF">2026-01-28T10:37:13Z</dcterms:created>
  <dcterms:modified xsi:type="dcterms:W3CDTF">2026-02-14T22:27:07Z</dcterms:modified>
</cp:coreProperties>
</file>