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4"/>
  </p:sldMasterIdLst>
  <p:notesMasterIdLst>
    <p:notesMasterId r:id="rId14"/>
  </p:notesMasterIdLst>
  <p:sldIdLst>
    <p:sldId id="261" r:id="rId5"/>
    <p:sldId id="257" r:id="rId6"/>
    <p:sldId id="258" r:id="rId7"/>
    <p:sldId id="260" r:id="rId8"/>
    <p:sldId id="266" r:id="rId9"/>
    <p:sldId id="259" r:id="rId10"/>
    <p:sldId id="263" r:id="rId11"/>
    <p:sldId id="264"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BF629F-A24C-4EA7-8863-1D6C8F323096}" v="483" dt="2022-12-08T19:40:31.1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895" autoAdjust="0"/>
  </p:normalViewPr>
  <p:slideViewPr>
    <p:cSldViewPr snapToGrid="0">
      <p:cViewPr>
        <p:scale>
          <a:sx n="84" d="100"/>
          <a:sy n="84" d="100"/>
        </p:scale>
        <p:origin x="65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0AB1E4-D218-4F86-904C-3EF599FC7CB5}" type="doc">
      <dgm:prSet loTypeId="urn:microsoft.com/office/officeart/2005/8/layout/default" loCatId="list" qsTypeId="urn:microsoft.com/office/officeart/2005/8/quickstyle/simple2" qsCatId="simple" csTypeId="urn:microsoft.com/office/officeart/2005/8/colors/accent1_2" csCatId="accent1" phldr="1"/>
      <dgm:spPr/>
      <dgm:t>
        <a:bodyPr/>
        <a:lstStyle/>
        <a:p>
          <a:endParaRPr lang="en-US"/>
        </a:p>
      </dgm:t>
    </dgm:pt>
    <dgm:pt modelId="{82E4901F-64A5-4080-B3BB-8DB4A52F36E0}">
      <dgm:prSet/>
      <dgm:spPr/>
      <dgm:t>
        <a:bodyPr/>
        <a:lstStyle/>
        <a:p>
          <a:r>
            <a:rPr lang="en-US" dirty="0"/>
            <a:t>This research is crucial to understand what </a:t>
          </a:r>
          <a:r>
            <a:rPr lang="en-GB" dirty="0"/>
            <a:t>dementia in carers and end of life in UK lived experiences how is affecting society </a:t>
          </a:r>
          <a:endParaRPr lang="en-US" dirty="0"/>
        </a:p>
      </dgm:t>
    </dgm:pt>
    <dgm:pt modelId="{91EE2BF0-5890-49E6-815B-AAEC14448A6D}" type="parTrans" cxnId="{5A1C3BB6-B532-4D95-8C8F-7D7FDF9FBE7F}">
      <dgm:prSet/>
      <dgm:spPr/>
      <dgm:t>
        <a:bodyPr/>
        <a:lstStyle/>
        <a:p>
          <a:endParaRPr lang="en-US"/>
        </a:p>
      </dgm:t>
    </dgm:pt>
    <dgm:pt modelId="{37CD5748-C69B-4447-9D7D-007908FD9983}" type="sibTrans" cxnId="{5A1C3BB6-B532-4D95-8C8F-7D7FDF9FBE7F}">
      <dgm:prSet/>
      <dgm:spPr/>
      <dgm:t>
        <a:bodyPr/>
        <a:lstStyle/>
        <a:p>
          <a:endParaRPr lang="en-US"/>
        </a:p>
      </dgm:t>
    </dgm:pt>
    <dgm:pt modelId="{233B9D28-9AE3-4C27-BC28-DEB15520C904}">
      <dgm:prSet/>
      <dgm:spPr/>
      <dgm:t>
        <a:bodyPr/>
        <a:lstStyle/>
        <a:p>
          <a:r>
            <a:rPr lang="en-US" dirty="0"/>
            <a:t>Aim: of this research is to investigate the impact of process and factors influencing decision making toward the end of life from the perspective of family carers of someone living with dementia.</a:t>
          </a:r>
        </a:p>
      </dgm:t>
    </dgm:pt>
    <dgm:pt modelId="{5B02E93A-D04D-4227-B6A4-52A9EDB94019}" type="parTrans" cxnId="{06CBABE9-9CC7-4784-8D7F-CDDA3CD16307}">
      <dgm:prSet/>
      <dgm:spPr/>
      <dgm:t>
        <a:bodyPr/>
        <a:lstStyle/>
        <a:p>
          <a:endParaRPr lang="en-US"/>
        </a:p>
      </dgm:t>
    </dgm:pt>
    <dgm:pt modelId="{1D1FD004-F531-4B6A-A4A6-B6AC006EEAE8}" type="sibTrans" cxnId="{06CBABE9-9CC7-4784-8D7F-CDDA3CD16307}">
      <dgm:prSet/>
      <dgm:spPr/>
      <dgm:t>
        <a:bodyPr/>
        <a:lstStyle/>
        <a:p>
          <a:endParaRPr lang="en-US"/>
        </a:p>
      </dgm:t>
    </dgm:pt>
    <dgm:pt modelId="{C9B7A420-5910-4589-ADC7-6BDD74ED8B87}">
      <dgm:prSet/>
      <dgm:spPr/>
      <dgm:t>
        <a:bodyPr/>
        <a:lstStyle/>
        <a:p>
          <a:r>
            <a:rPr lang="en-GB" dirty="0"/>
            <a:t>Objective The purpose of this study is to investigate the influence of process and factors on decision making at the end of life from the perspective of family caregivers of dementia patients. </a:t>
          </a:r>
          <a:r>
            <a:rPr lang="en-GB" b="0" i="0" dirty="0"/>
            <a:t>(Crowther et al., 2022) </a:t>
          </a:r>
          <a:endParaRPr lang="en-GB" dirty="0"/>
        </a:p>
      </dgm:t>
    </dgm:pt>
    <dgm:pt modelId="{E23C73AA-DDA4-4D9D-AB37-189ADBC331C7}" type="parTrans" cxnId="{0ECFE56E-B6F4-4F74-92C6-500A0303EC4C}">
      <dgm:prSet/>
      <dgm:spPr/>
      <dgm:t>
        <a:bodyPr/>
        <a:lstStyle/>
        <a:p>
          <a:endParaRPr lang="en-GB"/>
        </a:p>
      </dgm:t>
    </dgm:pt>
    <dgm:pt modelId="{E2BEDEDD-8F37-4BD2-A6C1-940A0F7C8383}" type="sibTrans" cxnId="{0ECFE56E-B6F4-4F74-92C6-500A0303EC4C}">
      <dgm:prSet/>
      <dgm:spPr/>
      <dgm:t>
        <a:bodyPr/>
        <a:lstStyle/>
        <a:p>
          <a:endParaRPr lang="en-GB"/>
        </a:p>
      </dgm:t>
    </dgm:pt>
    <dgm:pt modelId="{CB10E89A-BCC4-4216-8272-07BE5EF7013F}">
      <dgm:prSet/>
      <dgm:spPr/>
      <dgm:t>
        <a:bodyPr/>
        <a:lstStyle/>
        <a:p>
          <a:r>
            <a:rPr lang="en-GB" dirty="0"/>
            <a:t>There are approximately 850,000 dementia sufferers in the United Kingdom, with 95% of cases occurring in those aged 65 and older. 1
An estimated 700,000 people, the majority of whom are family members, provide informal dementia care.</a:t>
          </a:r>
        </a:p>
      </dgm:t>
    </dgm:pt>
    <dgm:pt modelId="{CA3FD054-D6B9-479B-B2A5-BF0687D7ADB1}" type="parTrans" cxnId="{F5D425CF-639E-472D-8164-3E6C9CF1FDD3}">
      <dgm:prSet/>
      <dgm:spPr/>
      <dgm:t>
        <a:bodyPr/>
        <a:lstStyle/>
        <a:p>
          <a:endParaRPr lang="en-GB"/>
        </a:p>
      </dgm:t>
    </dgm:pt>
    <dgm:pt modelId="{9E535FF1-6086-4921-BC73-02C2471094CE}" type="sibTrans" cxnId="{F5D425CF-639E-472D-8164-3E6C9CF1FDD3}">
      <dgm:prSet/>
      <dgm:spPr/>
      <dgm:t>
        <a:bodyPr/>
        <a:lstStyle/>
        <a:p>
          <a:endParaRPr lang="en-GB"/>
        </a:p>
      </dgm:t>
    </dgm:pt>
    <dgm:pt modelId="{2AFAE283-4EC4-49AF-8AD5-5E3CF38A12BB}" type="pres">
      <dgm:prSet presAssocID="{700AB1E4-D218-4F86-904C-3EF599FC7CB5}" presName="diagram" presStyleCnt="0">
        <dgm:presLayoutVars>
          <dgm:dir/>
          <dgm:resizeHandles val="exact"/>
        </dgm:presLayoutVars>
      </dgm:prSet>
      <dgm:spPr/>
    </dgm:pt>
    <dgm:pt modelId="{9223329F-5D60-4582-A58A-64188D19CD0C}" type="pres">
      <dgm:prSet presAssocID="{82E4901F-64A5-4080-B3BB-8DB4A52F36E0}" presName="node" presStyleLbl="node1" presStyleIdx="0" presStyleCnt="4">
        <dgm:presLayoutVars>
          <dgm:bulletEnabled val="1"/>
        </dgm:presLayoutVars>
      </dgm:prSet>
      <dgm:spPr/>
    </dgm:pt>
    <dgm:pt modelId="{4986C7B9-5825-4958-97D9-F319FB37DAE3}" type="pres">
      <dgm:prSet presAssocID="{37CD5748-C69B-4447-9D7D-007908FD9983}" presName="sibTrans" presStyleCnt="0"/>
      <dgm:spPr/>
    </dgm:pt>
    <dgm:pt modelId="{677379AF-6FBE-4B1B-A6FD-EC527377E3F3}" type="pres">
      <dgm:prSet presAssocID="{233B9D28-9AE3-4C27-BC28-DEB15520C904}" presName="node" presStyleLbl="node1" presStyleIdx="1" presStyleCnt="4">
        <dgm:presLayoutVars>
          <dgm:bulletEnabled val="1"/>
        </dgm:presLayoutVars>
      </dgm:prSet>
      <dgm:spPr/>
    </dgm:pt>
    <dgm:pt modelId="{C9C5E9D3-C328-442C-A8DD-C2E01F6A8C04}" type="pres">
      <dgm:prSet presAssocID="{1D1FD004-F531-4B6A-A4A6-B6AC006EEAE8}" presName="sibTrans" presStyleCnt="0"/>
      <dgm:spPr/>
    </dgm:pt>
    <dgm:pt modelId="{D26432FC-030A-4707-9321-9C145188305D}" type="pres">
      <dgm:prSet presAssocID="{CB10E89A-BCC4-4216-8272-07BE5EF7013F}" presName="node" presStyleLbl="node1" presStyleIdx="2" presStyleCnt="4">
        <dgm:presLayoutVars>
          <dgm:bulletEnabled val="1"/>
        </dgm:presLayoutVars>
      </dgm:prSet>
      <dgm:spPr/>
    </dgm:pt>
    <dgm:pt modelId="{6B5D1495-0A0F-4B44-AAF6-1F3AD22B228A}" type="pres">
      <dgm:prSet presAssocID="{9E535FF1-6086-4921-BC73-02C2471094CE}" presName="sibTrans" presStyleCnt="0"/>
      <dgm:spPr/>
    </dgm:pt>
    <dgm:pt modelId="{C0A840A0-DDAE-43B0-8C78-40F07FFA9BD4}" type="pres">
      <dgm:prSet presAssocID="{C9B7A420-5910-4589-ADC7-6BDD74ED8B87}" presName="node" presStyleLbl="node1" presStyleIdx="3" presStyleCnt="4">
        <dgm:presLayoutVars>
          <dgm:bulletEnabled val="1"/>
        </dgm:presLayoutVars>
      </dgm:prSet>
      <dgm:spPr/>
    </dgm:pt>
  </dgm:ptLst>
  <dgm:cxnLst>
    <dgm:cxn modelId="{4ABD5904-C9CA-4F53-817B-8F90B3C7B403}" type="presOf" srcId="{82E4901F-64A5-4080-B3BB-8DB4A52F36E0}" destId="{9223329F-5D60-4582-A58A-64188D19CD0C}" srcOrd="0" destOrd="0" presId="urn:microsoft.com/office/officeart/2005/8/layout/default"/>
    <dgm:cxn modelId="{FE72A960-709F-4BB2-9499-EC7E74B10E44}" type="presOf" srcId="{C9B7A420-5910-4589-ADC7-6BDD74ED8B87}" destId="{C0A840A0-DDAE-43B0-8C78-40F07FFA9BD4}" srcOrd="0" destOrd="0" presId="urn:microsoft.com/office/officeart/2005/8/layout/default"/>
    <dgm:cxn modelId="{0ECFE56E-B6F4-4F74-92C6-500A0303EC4C}" srcId="{700AB1E4-D218-4F86-904C-3EF599FC7CB5}" destId="{C9B7A420-5910-4589-ADC7-6BDD74ED8B87}" srcOrd="3" destOrd="0" parTransId="{E23C73AA-DDA4-4D9D-AB37-189ADBC331C7}" sibTransId="{E2BEDEDD-8F37-4BD2-A6C1-940A0F7C8383}"/>
    <dgm:cxn modelId="{D6507294-FD5E-463E-B2C6-119A62B0AC92}" type="presOf" srcId="{CB10E89A-BCC4-4216-8272-07BE5EF7013F}" destId="{D26432FC-030A-4707-9321-9C145188305D}" srcOrd="0" destOrd="0" presId="urn:microsoft.com/office/officeart/2005/8/layout/default"/>
    <dgm:cxn modelId="{4B15F1B0-8FEF-43DC-A4E8-4F5B179B337C}" type="presOf" srcId="{700AB1E4-D218-4F86-904C-3EF599FC7CB5}" destId="{2AFAE283-4EC4-49AF-8AD5-5E3CF38A12BB}" srcOrd="0" destOrd="0" presId="urn:microsoft.com/office/officeart/2005/8/layout/default"/>
    <dgm:cxn modelId="{5A1C3BB6-B532-4D95-8C8F-7D7FDF9FBE7F}" srcId="{700AB1E4-D218-4F86-904C-3EF599FC7CB5}" destId="{82E4901F-64A5-4080-B3BB-8DB4A52F36E0}" srcOrd="0" destOrd="0" parTransId="{91EE2BF0-5890-49E6-815B-AAEC14448A6D}" sibTransId="{37CD5748-C69B-4447-9D7D-007908FD9983}"/>
    <dgm:cxn modelId="{FAC2D5CE-FEB7-4E46-B1BF-9AB1A2A393FB}" type="presOf" srcId="{233B9D28-9AE3-4C27-BC28-DEB15520C904}" destId="{677379AF-6FBE-4B1B-A6FD-EC527377E3F3}" srcOrd="0" destOrd="0" presId="urn:microsoft.com/office/officeart/2005/8/layout/default"/>
    <dgm:cxn modelId="{F5D425CF-639E-472D-8164-3E6C9CF1FDD3}" srcId="{700AB1E4-D218-4F86-904C-3EF599FC7CB5}" destId="{CB10E89A-BCC4-4216-8272-07BE5EF7013F}" srcOrd="2" destOrd="0" parTransId="{CA3FD054-D6B9-479B-B2A5-BF0687D7ADB1}" sibTransId="{9E535FF1-6086-4921-BC73-02C2471094CE}"/>
    <dgm:cxn modelId="{06CBABE9-9CC7-4784-8D7F-CDDA3CD16307}" srcId="{700AB1E4-D218-4F86-904C-3EF599FC7CB5}" destId="{233B9D28-9AE3-4C27-BC28-DEB15520C904}" srcOrd="1" destOrd="0" parTransId="{5B02E93A-D04D-4227-B6A4-52A9EDB94019}" sibTransId="{1D1FD004-F531-4B6A-A4A6-B6AC006EEAE8}"/>
    <dgm:cxn modelId="{9ED0B3F7-50E2-4034-8AE1-478A98D08980}" type="presParOf" srcId="{2AFAE283-4EC4-49AF-8AD5-5E3CF38A12BB}" destId="{9223329F-5D60-4582-A58A-64188D19CD0C}" srcOrd="0" destOrd="0" presId="urn:microsoft.com/office/officeart/2005/8/layout/default"/>
    <dgm:cxn modelId="{47E560C7-2813-47AE-9962-0090CFFCAF08}" type="presParOf" srcId="{2AFAE283-4EC4-49AF-8AD5-5E3CF38A12BB}" destId="{4986C7B9-5825-4958-97D9-F319FB37DAE3}" srcOrd="1" destOrd="0" presId="urn:microsoft.com/office/officeart/2005/8/layout/default"/>
    <dgm:cxn modelId="{089916EB-A375-4BE5-899F-ABAF4542F436}" type="presParOf" srcId="{2AFAE283-4EC4-49AF-8AD5-5E3CF38A12BB}" destId="{677379AF-6FBE-4B1B-A6FD-EC527377E3F3}" srcOrd="2" destOrd="0" presId="urn:microsoft.com/office/officeart/2005/8/layout/default"/>
    <dgm:cxn modelId="{BFD0E43A-CB12-405C-A063-3755A03BE64C}" type="presParOf" srcId="{2AFAE283-4EC4-49AF-8AD5-5E3CF38A12BB}" destId="{C9C5E9D3-C328-442C-A8DD-C2E01F6A8C04}" srcOrd="3" destOrd="0" presId="urn:microsoft.com/office/officeart/2005/8/layout/default"/>
    <dgm:cxn modelId="{80F2DB66-AE66-46E0-8F87-A12C323057DA}" type="presParOf" srcId="{2AFAE283-4EC4-49AF-8AD5-5E3CF38A12BB}" destId="{D26432FC-030A-4707-9321-9C145188305D}" srcOrd="4" destOrd="0" presId="urn:microsoft.com/office/officeart/2005/8/layout/default"/>
    <dgm:cxn modelId="{CD9EDF1A-25A0-438F-ADA3-466A31288CE6}" type="presParOf" srcId="{2AFAE283-4EC4-49AF-8AD5-5E3CF38A12BB}" destId="{6B5D1495-0A0F-4B44-AAF6-1F3AD22B228A}" srcOrd="5" destOrd="0" presId="urn:microsoft.com/office/officeart/2005/8/layout/default"/>
    <dgm:cxn modelId="{E766F787-23C6-47B7-8911-F22FB10E94DE}" type="presParOf" srcId="{2AFAE283-4EC4-49AF-8AD5-5E3CF38A12BB}" destId="{C0A840A0-DDAE-43B0-8C78-40F07FFA9BD4}"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87169B-D5B3-4A14-A658-2D99C2CD62B8}"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B0483A44-F1FB-4892-B477-4DA6D3287C49}">
      <dgm:prSet/>
      <dgm:spPr/>
      <dgm:t>
        <a:bodyPr/>
        <a:lstStyle/>
        <a:p>
          <a:r>
            <a:rPr lang="en-GB"/>
            <a:t>type of Research: interviews, questionnaire, phone call, Microsoft team, videoconferencing.</a:t>
          </a:r>
          <a:endParaRPr lang="en-US"/>
        </a:p>
      </dgm:t>
    </dgm:pt>
    <dgm:pt modelId="{4F0DF7B5-778B-48B1-B23D-C27C3E375673}" type="parTrans" cxnId="{09A08D60-E491-4ED9-8A37-8A26130CA66A}">
      <dgm:prSet/>
      <dgm:spPr/>
      <dgm:t>
        <a:bodyPr/>
        <a:lstStyle/>
        <a:p>
          <a:endParaRPr lang="en-US"/>
        </a:p>
      </dgm:t>
    </dgm:pt>
    <dgm:pt modelId="{F1290A6D-135D-4492-8DB3-1E2F8DA394FA}" type="sibTrans" cxnId="{09A08D60-E491-4ED9-8A37-8A26130CA66A}">
      <dgm:prSet/>
      <dgm:spPr/>
      <dgm:t>
        <a:bodyPr/>
        <a:lstStyle/>
        <a:p>
          <a:endParaRPr lang="en-US"/>
        </a:p>
      </dgm:t>
    </dgm:pt>
    <dgm:pt modelId="{397C8A46-2C9A-4095-AB8C-2787E37129CA}">
      <dgm:prSet/>
      <dgm:spPr/>
      <dgm:t>
        <a:bodyPr/>
        <a:lstStyle/>
        <a:p>
          <a:r>
            <a:rPr lang="en-GB"/>
            <a:t>Database: ProQuest Central, EBSCO Host, PubMed and journals.</a:t>
          </a:r>
          <a:endParaRPr lang="en-US"/>
        </a:p>
      </dgm:t>
    </dgm:pt>
    <dgm:pt modelId="{A6A1458D-A0A7-42CB-8776-2D9B3A43C78F}" type="parTrans" cxnId="{830D3AED-A0BE-420A-A6BA-A0330DFAC374}">
      <dgm:prSet/>
      <dgm:spPr/>
      <dgm:t>
        <a:bodyPr/>
        <a:lstStyle/>
        <a:p>
          <a:endParaRPr lang="en-US"/>
        </a:p>
      </dgm:t>
    </dgm:pt>
    <dgm:pt modelId="{95582B49-D839-4AF3-825A-669B1404BCDF}" type="sibTrans" cxnId="{830D3AED-A0BE-420A-A6BA-A0330DFAC374}">
      <dgm:prSet/>
      <dgm:spPr/>
      <dgm:t>
        <a:bodyPr/>
        <a:lstStyle/>
        <a:p>
          <a:endParaRPr lang="en-US"/>
        </a:p>
      </dgm:t>
    </dgm:pt>
    <dgm:pt modelId="{CA677B2A-C3F3-433B-B427-7BB627CC303E}">
      <dgm:prSet custT="1"/>
      <dgm:spPr/>
      <dgm:t>
        <a:bodyPr/>
        <a:lstStyle/>
        <a:p>
          <a:r>
            <a:rPr lang="en-GB" sz="1000" dirty="0"/>
            <a:t>Analysis: qualitative research and secondary research.</a:t>
          </a:r>
          <a:endParaRPr lang="en-US" sz="1000" dirty="0"/>
        </a:p>
      </dgm:t>
    </dgm:pt>
    <dgm:pt modelId="{C34B8793-C3FA-4CA2-AF38-263B72C5E6CA}" type="parTrans" cxnId="{6A1C8FD5-4675-43B6-88EF-3EA04CDDC6A9}">
      <dgm:prSet/>
      <dgm:spPr/>
      <dgm:t>
        <a:bodyPr/>
        <a:lstStyle/>
        <a:p>
          <a:endParaRPr lang="en-US"/>
        </a:p>
      </dgm:t>
    </dgm:pt>
    <dgm:pt modelId="{19FADDC0-39D9-4433-80B8-3C532DD34A23}" type="sibTrans" cxnId="{6A1C8FD5-4675-43B6-88EF-3EA04CDDC6A9}">
      <dgm:prSet/>
      <dgm:spPr/>
      <dgm:t>
        <a:bodyPr/>
        <a:lstStyle/>
        <a:p>
          <a:endParaRPr lang="en-US"/>
        </a:p>
      </dgm:t>
    </dgm:pt>
    <dgm:pt modelId="{B9C2F8D7-9573-47BD-B159-F846D4356990}">
      <dgm:prSet/>
      <dgm:spPr/>
      <dgm:t>
        <a:bodyPr/>
        <a:lstStyle/>
        <a:p>
          <a:r>
            <a:rPr lang="en-GB"/>
            <a:t>Keywords: COVID-19, Coronavirus, Dementia, Family carers, Concerns, Decision making, End of life, Place of care, Telephone support, Charities. cancer, carers, comorbidity, dementia, proxy decision making, shared decision making.</a:t>
          </a:r>
          <a:endParaRPr lang="en-US"/>
        </a:p>
      </dgm:t>
    </dgm:pt>
    <dgm:pt modelId="{F19CDDC5-E10A-43CC-8DE6-6CB0234AFD66}" type="parTrans" cxnId="{E46AF12C-6E5F-4F7D-9CB4-3B15A84B1D9C}">
      <dgm:prSet/>
      <dgm:spPr/>
      <dgm:t>
        <a:bodyPr/>
        <a:lstStyle/>
        <a:p>
          <a:endParaRPr lang="en-US"/>
        </a:p>
      </dgm:t>
    </dgm:pt>
    <dgm:pt modelId="{BAF0F252-F324-470A-8B8B-1DE39690C506}" type="sibTrans" cxnId="{E46AF12C-6E5F-4F7D-9CB4-3B15A84B1D9C}">
      <dgm:prSet/>
      <dgm:spPr/>
      <dgm:t>
        <a:bodyPr/>
        <a:lstStyle/>
        <a:p>
          <a:endParaRPr lang="en-US"/>
        </a:p>
      </dgm:t>
    </dgm:pt>
    <dgm:pt modelId="{D932E290-29DF-448C-AAA7-B80EFF2E6B68}">
      <dgm:prSet/>
      <dgm:spPr/>
      <dgm:t>
        <a:bodyPr/>
        <a:lstStyle/>
        <a:p>
          <a:r>
            <a:rPr lang="en-GB"/>
            <a:t>Inclusion criteria: elderly</a:t>
          </a:r>
          <a:endParaRPr lang="en-US"/>
        </a:p>
      </dgm:t>
    </dgm:pt>
    <dgm:pt modelId="{98995E2A-ADED-43DB-B6D1-38C041DD3722}" type="parTrans" cxnId="{FFF34E48-9299-466B-8764-5E9449AE7B9E}">
      <dgm:prSet/>
      <dgm:spPr/>
      <dgm:t>
        <a:bodyPr/>
        <a:lstStyle/>
        <a:p>
          <a:endParaRPr lang="en-US"/>
        </a:p>
      </dgm:t>
    </dgm:pt>
    <dgm:pt modelId="{8BC03C52-153B-43EB-B402-E19BBE286C2D}" type="sibTrans" cxnId="{FFF34E48-9299-466B-8764-5E9449AE7B9E}">
      <dgm:prSet/>
      <dgm:spPr/>
      <dgm:t>
        <a:bodyPr/>
        <a:lstStyle/>
        <a:p>
          <a:endParaRPr lang="en-US"/>
        </a:p>
      </dgm:t>
    </dgm:pt>
    <dgm:pt modelId="{59C48620-7906-470C-9795-7FA970DA4840}" type="pres">
      <dgm:prSet presAssocID="{C287169B-D5B3-4A14-A658-2D99C2CD62B8}" presName="diagram" presStyleCnt="0">
        <dgm:presLayoutVars>
          <dgm:dir/>
          <dgm:resizeHandles val="exact"/>
        </dgm:presLayoutVars>
      </dgm:prSet>
      <dgm:spPr/>
    </dgm:pt>
    <dgm:pt modelId="{AAD43C13-5B3C-47D4-881F-96690FDAD29C}" type="pres">
      <dgm:prSet presAssocID="{B0483A44-F1FB-4892-B477-4DA6D3287C49}" presName="node" presStyleLbl="node1" presStyleIdx="0" presStyleCnt="5">
        <dgm:presLayoutVars>
          <dgm:bulletEnabled val="1"/>
        </dgm:presLayoutVars>
      </dgm:prSet>
      <dgm:spPr/>
    </dgm:pt>
    <dgm:pt modelId="{C1974F78-9B31-4084-9586-7A934BFB9789}" type="pres">
      <dgm:prSet presAssocID="{F1290A6D-135D-4492-8DB3-1E2F8DA394FA}" presName="sibTrans" presStyleLbl="sibTrans2D1" presStyleIdx="0" presStyleCnt="4"/>
      <dgm:spPr/>
    </dgm:pt>
    <dgm:pt modelId="{6514E10B-6630-4C2B-9DBE-113F612ECE41}" type="pres">
      <dgm:prSet presAssocID="{F1290A6D-135D-4492-8DB3-1E2F8DA394FA}" presName="connectorText" presStyleLbl="sibTrans2D1" presStyleIdx="0" presStyleCnt="4"/>
      <dgm:spPr/>
    </dgm:pt>
    <dgm:pt modelId="{1E81ACA3-87AC-4F3D-8E35-DF5FDD3367E6}" type="pres">
      <dgm:prSet presAssocID="{397C8A46-2C9A-4095-AB8C-2787E37129CA}" presName="node" presStyleLbl="node1" presStyleIdx="1" presStyleCnt="5">
        <dgm:presLayoutVars>
          <dgm:bulletEnabled val="1"/>
        </dgm:presLayoutVars>
      </dgm:prSet>
      <dgm:spPr/>
    </dgm:pt>
    <dgm:pt modelId="{F92D3B9A-14E1-4C82-B1A9-AB448D4AA65F}" type="pres">
      <dgm:prSet presAssocID="{95582B49-D839-4AF3-825A-669B1404BCDF}" presName="sibTrans" presStyleLbl="sibTrans2D1" presStyleIdx="1" presStyleCnt="4"/>
      <dgm:spPr/>
    </dgm:pt>
    <dgm:pt modelId="{64EA0243-A935-4ED0-B052-1C561CFF563F}" type="pres">
      <dgm:prSet presAssocID="{95582B49-D839-4AF3-825A-669B1404BCDF}" presName="connectorText" presStyleLbl="sibTrans2D1" presStyleIdx="1" presStyleCnt="4"/>
      <dgm:spPr/>
    </dgm:pt>
    <dgm:pt modelId="{4633BC0C-7619-48BE-8BD7-C5C877E240FD}" type="pres">
      <dgm:prSet presAssocID="{CA677B2A-C3F3-433B-B427-7BB627CC303E}" presName="node" presStyleLbl="node1" presStyleIdx="2" presStyleCnt="5">
        <dgm:presLayoutVars>
          <dgm:bulletEnabled val="1"/>
        </dgm:presLayoutVars>
      </dgm:prSet>
      <dgm:spPr/>
    </dgm:pt>
    <dgm:pt modelId="{A42A4E65-5867-414E-ABA8-715971EAEED3}" type="pres">
      <dgm:prSet presAssocID="{19FADDC0-39D9-4433-80B8-3C532DD34A23}" presName="sibTrans" presStyleLbl="sibTrans2D1" presStyleIdx="2" presStyleCnt="4"/>
      <dgm:spPr/>
    </dgm:pt>
    <dgm:pt modelId="{FE0C541D-B980-45E8-8086-89E59149B495}" type="pres">
      <dgm:prSet presAssocID="{19FADDC0-39D9-4433-80B8-3C532DD34A23}" presName="connectorText" presStyleLbl="sibTrans2D1" presStyleIdx="2" presStyleCnt="4"/>
      <dgm:spPr/>
    </dgm:pt>
    <dgm:pt modelId="{006146EE-BC9D-4883-A2B3-0CB3F28A2F6C}" type="pres">
      <dgm:prSet presAssocID="{B9C2F8D7-9573-47BD-B159-F846D4356990}" presName="node" presStyleLbl="node1" presStyleIdx="3" presStyleCnt="5">
        <dgm:presLayoutVars>
          <dgm:bulletEnabled val="1"/>
        </dgm:presLayoutVars>
      </dgm:prSet>
      <dgm:spPr/>
    </dgm:pt>
    <dgm:pt modelId="{02184FD0-71B7-47DF-BF2C-089BD776CF20}" type="pres">
      <dgm:prSet presAssocID="{BAF0F252-F324-470A-8B8B-1DE39690C506}" presName="sibTrans" presStyleLbl="sibTrans2D1" presStyleIdx="3" presStyleCnt="4"/>
      <dgm:spPr/>
    </dgm:pt>
    <dgm:pt modelId="{1D47B24D-5BD5-4416-A8FC-5CEDE66C3DA6}" type="pres">
      <dgm:prSet presAssocID="{BAF0F252-F324-470A-8B8B-1DE39690C506}" presName="connectorText" presStyleLbl="sibTrans2D1" presStyleIdx="3" presStyleCnt="4"/>
      <dgm:spPr/>
    </dgm:pt>
    <dgm:pt modelId="{95FE48BF-94A2-421A-ABC8-305441E5DACA}" type="pres">
      <dgm:prSet presAssocID="{D932E290-29DF-448C-AAA7-B80EFF2E6B68}" presName="node" presStyleLbl="node1" presStyleIdx="4" presStyleCnt="5">
        <dgm:presLayoutVars>
          <dgm:bulletEnabled val="1"/>
        </dgm:presLayoutVars>
      </dgm:prSet>
      <dgm:spPr/>
    </dgm:pt>
  </dgm:ptLst>
  <dgm:cxnLst>
    <dgm:cxn modelId="{B185BE09-9FF7-44B1-B3A8-38ED879DFFE0}" type="presOf" srcId="{F1290A6D-135D-4492-8DB3-1E2F8DA394FA}" destId="{6514E10B-6630-4C2B-9DBE-113F612ECE41}" srcOrd="1" destOrd="0" presId="urn:microsoft.com/office/officeart/2005/8/layout/process5"/>
    <dgm:cxn modelId="{A41D800C-FF94-400C-BBBB-834FA025258F}" type="presOf" srcId="{C287169B-D5B3-4A14-A658-2D99C2CD62B8}" destId="{59C48620-7906-470C-9795-7FA970DA4840}" srcOrd="0" destOrd="0" presId="urn:microsoft.com/office/officeart/2005/8/layout/process5"/>
    <dgm:cxn modelId="{E46AF12C-6E5F-4F7D-9CB4-3B15A84B1D9C}" srcId="{C287169B-D5B3-4A14-A658-2D99C2CD62B8}" destId="{B9C2F8D7-9573-47BD-B159-F846D4356990}" srcOrd="3" destOrd="0" parTransId="{F19CDDC5-E10A-43CC-8DE6-6CB0234AFD66}" sibTransId="{BAF0F252-F324-470A-8B8B-1DE39690C506}"/>
    <dgm:cxn modelId="{09A08D60-E491-4ED9-8A37-8A26130CA66A}" srcId="{C287169B-D5B3-4A14-A658-2D99C2CD62B8}" destId="{B0483A44-F1FB-4892-B477-4DA6D3287C49}" srcOrd="0" destOrd="0" parTransId="{4F0DF7B5-778B-48B1-B23D-C27C3E375673}" sibTransId="{F1290A6D-135D-4492-8DB3-1E2F8DA394FA}"/>
    <dgm:cxn modelId="{9F4AD346-E1BD-4C07-A6D0-78F9AAD4BCC0}" type="presOf" srcId="{B0483A44-F1FB-4892-B477-4DA6D3287C49}" destId="{AAD43C13-5B3C-47D4-881F-96690FDAD29C}" srcOrd="0" destOrd="0" presId="urn:microsoft.com/office/officeart/2005/8/layout/process5"/>
    <dgm:cxn modelId="{2C5C2547-C136-4B05-880F-70267B7AE055}" type="presOf" srcId="{CA677B2A-C3F3-433B-B427-7BB627CC303E}" destId="{4633BC0C-7619-48BE-8BD7-C5C877E240FD}" srcOrd="0" destOrd="0" presId="urn:microsoft.com/office/officeart/2005/8/layout/process5"/>
    <dgm:cxn modelId="{FFF34E48-9299-466B-8764-5E9449AE7B9E}" srcId="{C287169B-D5B3-4A14-A658-2D99C2CD62B8}" destId="{D932E290-29DF-448C-AAA7-B80EFF2E6B68}" srcOrd="4" destOrd="0" parTransId="{98995E2A-ADED-43DB-B6D1-38C041DD3722}" sibTransId="{8BC03C52-153B-43EB-B402-E19BBE286C2D}"/>
    <dgm:cxn modelId="{8D065B6A-0671-4535-9212-EB5C33754D23}" type="presOf" srcId="{BAF0F252-F324-470A-8B8B-1DE39690C506}" destId="{02184FD0-71B7-47DF-BF2C-089BD776CF20}" srcOrd="0" destOrd="0" presId="urn:microsoft.com/office/officeart/2005/8/layout/process5"/>
    <dgm:cxn modelId="{C054847B-203C-461B-AC38-EB903C3589AF}" type="presOf" srcId="{397C8A46-2C9A-4095-AB8C-2787E37129CA}" destId="{1E81ACA3-87AC-4F3D-8E35-DF5FDD3367E6}" srcOrd="0" destOrd="0" presId="urn:microsoft.com/office/officeart/2005/8/layout/process5"/>
    <dgm:cxn modelId="{6ADB1C80-C3E2-4229-A80F-C69DC0B0CD5C}" type="presOf" srcId="{BAF0F252-F324-470A-8B8B-1DE39690C506}" destId="{1D47B24D-5BD5-4416-A8FC-5CEDE66C3DA6}" srcOrd="1" destOrd="0" presId="urn:microsoft.com/office/officeart/2005/8/layout/process5"/>
    <dgm:cxn modelId="{74265181-A5F5-4F00-A445-44BAC9754D63}" type="presOf" srcId="{95582B49-D839-4AF3-825A-669B1404BCDF}" destId="{F92D3B9A-14E1-4C82-B1A9-AB448D4AA65F}" srcOrd="0" destOrd="0" presId="urn:microsoft.com/office/officeart/2005/8/layout/process5"/>
    <dgm:cxn modelId="{BDF77B8C-26A9-40DA-95D1-6A5D6210CD1F}" type="presOf" srcId="{19FADDC0-39D9-4433-80B8-3C532DD34A23}" destId="{FE0C541D-B980-45E8-8086-89E59149B495}" srcOrd="1" destOrd="0" presId="urn:microsoft.com/office/officeart/2005/8/layout/process5"/>
    <dgm:cxn modelId="{64819E9D-8258-4ECC-B9E4-C982A0B39DEF}" type="presOf" srcId="{95582B49-D839-4AF3-825A-669B1404BCDF}" destId="{64EA0243-A935-4ED0-B052-1C561CFF563F}" srcOrd="1" destOrd="0" presId="urn:microsoft.com/office/officeart/2005/8/layout/process5"/>
    <dgm:cxn modelId="{93225CC7-1730-4285-A7BE-8E3A06060A88}" type="presOf" srcId="{D932E290-29DF-448C-AAA7-B80EFF2E6B68}" destId="{95FE48BF-94A2-421A-ABC8-305441E5DACA}" srcOrd="0" destOrd="0" presId="urn:microsoft.com/office/officeart/2005/8/layout/process5"/>
    <dgm:cxn modelId="{F2EA54C8-57C0-4E3E-9FC8-017A59C0DEC2}" type="presOf" srcId="{F1290A6D-135D-4492-8DB3-1E2F8DA394FA}" destId="{C1974F78-9B31-4084-9586-7A934BFB9789}" srcOrd="0" destOrd="0" presId="urn:microsoft.com/office/officeart/2005/8/layout/process5"/>
    <dgm:cxn modelId="{623610CB-D676-4C8C-94C2-97034129140B}" type="presOf" srcId="{B9C2F8D7-9573-47BD-B159-F846D4356990}" destId="{006146EE-BC9D-4883-A2B3-0CB3F28A2F6C}" srcOrd="0" destOrd="0" presId="urn:microsoft.com/office/officeart/2005/8/layout/process5"/>
    <dgm:cxn modelId="{12B06AD4-B700-4B6B-AB2A-16B82C53532B}" type="presOf" srcId="{19FADDC0-39D9-4433-80B8-3C532DD34A23}" destId="{A42A4E65-5867-414E-ABA8-715971EAEED3}" srcOrd="0" destOrd="0" presId="urn:microsoft.com/office/officeart/2005/8/layout/process5"/>
    <dgm:cxn modelId="{6A1C8FD5-4675-43B6-88EF-3EA04CDDC6A9}" srcId="{C287169B-D5B3-4A14-A658-2D99C2CD62B8}" destId="{CA677B2A-C3F3-433B-B427-7BB627CC303E}" srcOrd="2" destOrd="0" parTransId="{C34B8793-C3FA-4CA2-AF38-263B72C5E6CA}" sibTransId="{19FADDC0-39D9-4433-80B8-3C532DD34A23}"/>
    <dgm:cxn modelId="{830D3AED-A0BE-420A-A6BA-A0330DFAC374}" srcId="{C287169B-D5B3-4A14-A658-2D99C2CD62B8}" destId="{397C8A46-2C9A-4095-AB8C-2787E37129CA}" srcOrd="1" destOrd="0" parTransId="{A6A1458D-A0A7-42CB-8776-2D9B3A43C78F}" sibTransId="{95582B49-D839-4AF3-825A-669B1404BCDF}"/>
    <dgm:cxn modelId="{A9C5D341-CEA7-47DF-84CD-3F32AD93E3FA}" type="presParOf" srcId="{59C48620-7906-470C-9795-7FA970DA4840}" destId="{AAD43C13-5B3C-47D4-881F-96690FDAD29C}" srcOrd="0" destOrd="0" presId="urn:microsoft.com/office/officeart/2005/8/layout/process5"/>
    <dgm:cxn modelId="{8FFC8DF2-A94D-4F74-ACBB-B62B6FABD12A}" type="presParOf" srcId="{59C48620-7906-470C-9795-7FA970DA4840}" destId="{C1974F78-9B31-4084-9586-7A934BFB9789}" srcOrd="1" destOrd="0" presId="urn:microsoft.com/office/officeart/2005/8/layout/process5"/>
    <dgm:cxn modelId="{885AED01-3DEB-48AE-AA41-4A2B958385B7}" type="presParOf" srcId="{C1974F78-9B31-4084-9586-7A934BFB9789}" destId="{6514E10B-6630-4C2B-9DBE-113F612ECE41}" srcOrd="0" destOrd="0" presId="urn:microsoft.com/office/officeart/2005/8/layout/process5"/>
    <dgm:cxn modelId="{CD7C8D55-9BF9-447F-A91C-1632A5FAE076}" type="presParOf" srcId="{59C48620-7906-470C-9795-7FA970DA4840}" destId="{1E81ACA3-87AC-4F3D-8E35-DF5FDD3367E6}" srcOrd="2" destOrd="0" presId="urn:microsoft.com/office/officeart/2005/8/layout/process5"/>
    <dgm:cxn modelId="{929937FD-3301-4FD0-9FAB-8A890094424A}" type="presParOf" srcId="{59C48620-7906-470C-9795-7FA970DA4840}" destId="{F92D3B9A-14E1-4C82-B1A9-AB448D4AA65F}" srcOrd="3" destOrd="0" presId="urn:microsoft.com/office/officeart/2005/8/layout/process5"/>
    <dgm:cxn modelId="{5205B612-3DBD-46A2-890F-D33BDCD92654}" type="presParOf" srcId="{F92D3B9A-14E1-4C82-B1A9-AB448D4AA65F}" destId="{64EA0243-A935-4ED0-B052-1C561CFF563F}" srcOrd="0" destOrd="0" presId="urn:microsoft.com/office/officeart/2005/8/layout/process5"/>
    <dgm:cxn modelId="{AA2A8DC4-16F1-46A2-922C-2180660CB77F}" type="presParOf" srcId="{59C48620-7906-470C-9795-7FA970DA4840}" destId="{4633BC0C-7619-48BE-8BD7-C5C877E240FD}" srcOrd="4" destOrd="0" presId="urn:microsoft.com/office/officeart/2005/8/layout/process5"/>
    <dgm:cxn modelId="{8FE6DD17-6F4E-4AFC-8029-67488201BD29}" type="presParOf" srcId="{59C48620-7906-470C-9795-7FA970DA4840}" destId="{A42A4E65-5867-414E-ABA8-715971EAEED3}" srcOrd="5" destOrd="0" presId="urn:microsoft.com/office/officeart/2005/8/layout/process5"/>
    <dgm:cxn modelId="{CAAC8723-009D-4A1D-8FE8-2D74F5076C62}" type="presParOf" srcId="{A42A4E65-5867-414E-ABA8-715971EAEED3}" destId="{FE0C541D-B980-45E8-8086-89E59149B495}" srcOrd="0" destOrd="0" presId="urn:microsoft.com/office/officeart/2005/8/layout/process5"/>
    <dgm:cxn modelId="{AED7D03E-ADC1-4C91-B160-D5DF10D41178}" type="presParOf" srcId="{59C48620-7906-470C-9795-7FA970DA4840}" destId="{006146EE-BC9D-4883-A2B3-0CB3F28A2F6C}" srcOrd="6" destOrd="0" presId="urn:microsoft.com/office/officeart/2005/8/layout/process5"/>
    <dgm:cxn modelId="{BC7F0B86-47B1-4837-A6AE-9DDFFDD38458}" type="presParOf" srcId="{59C48620-7906-470C-9795-7FA970DA4840}" destId="{02184FD0-71B7-47DF-BF2C-089BD776CF20}" srcOrd="7" destOrd="0" presId="urn:microsoft.com/office/officeart/2005/8/layout/process5"/>
    <dgm:cxn modelId="{D54640F5-9D55-46B9-8561-16C6BBACC21C}" type="presParOf" srcId="{02184FD0-71B7-47DF-BF2C-089BD776CF20}" destId="{1D47B24D-5BD5-4416-A8FC-5CEDE66C3DA6}" srcOrd="0" destOrd="0" presId="urn:microsoft.com/office/officeart/2005/8/layout/process5"/>
    <dgm:cxn modelId="{668C5F95-5470-427A-97BF-4E70E57F5E57}" type="presParOf" srcId="{59C48620-7906-470C-9795-7FA970DA4840}" destId="{95FE48BF-94A2-421A-ABC8-305441E5DAC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2A0D04-7262-46CF-9326-D62478794194}" type="doc">
      <dgm:prSet loTypeId="urn:microsoft.com/office/officeart/2005/8/layout/orgChart1" loCatId="hierarchy" qsTypeId="urn:microsoft.com/office/officeart/2005/8/quickstyle/simple4" qsCatId="simple" csTypeId="urn:microsoft.com/office/officeart/2005/8/colors/colorful5" csCatId="colorful" phldr="1"/>
      <dgm:spPr/>
      <dgm:t>
        <a:bodyPr/>
        <a:lstStyle/>
        <a:p>
          <a:endParaRPr lang="en-US"/>
        </a:p>
      </dgm:t>
    </dgm:pt>
    <dgm:pt modelId="{715889E3-E4B3-4FE5-94E0-60CBE581399B}">
      <dgm:prSet/>
      <dgm:spPr/>
      <dgm:t>
        <a:bodyPr/>
        <a:lstStyle/>
        <a:p>
          <a:r>
            <a:rPr lang="en-US" dirty="0"/>
            <a:t>Eating and drinking difficulty</a:t>
          </a:r>
        </a:p>
      </dgm:t>
    </dgm:pt>
    <dgm:pt modelId="{E2364550-B8ED-47FB-B409-991B451B3106}" type="parTrans" cxnId="{109EB4ED-2E93-476A-837F-82F77F3D7AB4}">
      <dgm:prSet/>
      <dgm:spPr/>
      <dgm:t>
        <a:bodyPr/>
        <a:lstStyle/>
        <a:p>
          <a:endParaRPr lang="en-US"/>
        </a:p>
      </dgm:t>
    </dgm:pt>
    <dgm:pt modelId="{0349DEDA-CD43-4E11-B268-3089D3DE96EA}" type="sibTrans" cxnId="{109EB4ED-2E93-476A-837F-82F77F3D7AB4}">
      <dgm:prSet/>
      <dgm:spPr/>
      <dgm:t>
        <a:bodyPr/>
        <a:lstStyle/>
        <a:p>
          <a:endParaRPr lang="en-US"/>
        </a:p>
      </dgm:t>
    </dgm:pt>
    <dgm:pt modelId="{F4E8A65B-1A54-4754-895C-185A237A063E}">
      <dgm:prSet/>
      <dgm:spPr/>
      <dgm:t>
        <a:bodyPr/>
        <a:lstStyle/>
        <a:p>
          <a:r>
            <a:rPr lang="en-US" dirty="0"/>
            <a:t>Healthcare, test and medication.</a:t>
          </a:r>
        </a:p>
      </dgm:t>
    </dgm:pt>
    <dgm:pt modelId="{DC58338F-9554-4193-8BD6-EAEC0D766388}" type="parTrans" cxnId="{E3516CCA-DD7C-4831-8333-C180A6AAED51}">
      <dgm:prSet/>
      <dgm:spPr/>
      <dgm:t>
        <a:bodyPr/>
        <a:lstStyle/>
        <a:p>
          <a:endParaRPr lang="en-US"/>
        </a:p>
      </dgm:t>
    </dgm:pt>
    <dgm:pt modelId="{9060D5E2-B51E-4CBF-A483-5EEE36841989}" type="sibTrans" cxnId="{E3516CCA-DD7C-4831-8333-C180A6AAED51}">
      <dgm:prSet/>
      <dgm:spPr/>
      <dgm:t>
        <a:bodyPr/>
        <a:lstStyle/>
        <a:p>
          <a:endParaRPr lang="en-US"/>
        </a:p>
      </dgm:t>
    </dgm:pt>
    <dgm:pt modelId="{81108275-CCEA-41E9-81A8-82E57880FEF6}">
      <dgm:prSet/>
      <dgm:spPr/>
      <dgm:t>
        <a:bodyPr/>
        <a:lstStyle/>
        <a:p>
          <a:r>
            <a:rPr lang="en-GB" dirty="0"/>
            <a:t>Change in care </a:t>
          </a:r>
        </a:p>
      </dgm:t>
    </dgm:pt>
    <dgm:pt modelId="{DCD2D2C8-53CD-460D-8194-6BF96F2F9AD5}" type="parTrans" cxnId="{11213C58-D74C-4713-A527-D38951320690}">
      <dgm:prSet/>
      <dgm:spPr/>
      <dgm:t>
        <a:bodyPr/>
        <a:lstStyle/>
        <a:p>
          <a:endParaRPr lang="en-GB"/>
        </a:p>
      </dgm:t>
    </dgm:pt>
    <dgm:pt modelId="{3BE647DE-48E9-4F0C-B1F9-729CB7A2D51A}" type="sibTrans" cxnId="{11213C58-D74C-4713-A527-D38951320690}">
      <dgm:prSet/>
      <dgm:spPr/>
      <dgm:t>
        <a:bodyPr/>
        <a:lstStyle/>
        <a:p>
          <a:endParaRPr lang="en-GB"/>
        </a:p>
      </dgm:t>
    </dgm:pt>
    <dgm:pt modelId="{6AB8D40F-C836-4E9A-9585-B0524B21FEB2}">
      <dgm:prSet/>
      <dgm:spPr/>
      <dgm:t>
        <a:bodyPr/>
        <a:lstStyle/>
        <a:p>
          <a:r>
            <a:rPr lang="en-GB" dirty="0"/>
            <a:t>The decision aid covers four decision areas</a:t>
          </a:r>
        </a:p>
      </dgm:t>
    </dgm:pt>
    <dgm:pt modelId="{85FE9B28-BA53-4CDE-9623-8BBC6EE659D2}" type="parTrans" cxnId="{ED214CDA-A47B-4CA3-8E44-CFEC207C648B}">
      <dgm:prSet/>
      <dgm:spPr/>
      <dgm:t>
        <a:bodyPr/>
        <a:lstStyle/>
        <a:p>
          <a:endParaRPr lang="en-GB"/>
        </a:p>
      </dgm:t>
    </dgm:pt>
    <dgm:pt modelId="{3ADA9602-D262-4671-98C2-111141ABFA93}" type="sibTrans" cxnId="{ED214CDA-A47B-4CA3-8E44-CFEC207C648B}">
      <dgm:prSet/>
      <dgm:spPr/>
      <dgm:t>
        <a:bodyPr/>
        <a:lstStyle/>
        <a:p>
          <a:endParaRPr lang="en-GB"/>
        </a:p>
      </dgm:t>
    </dgm:pt>
    <dgm:pt modelId="{D2A32EA4-A207-4F00-8928-E50592AB7840}">
      <dgm:prSet/>
      <dgm:spPr/>
      <dgm:t>
        <a:bodyPr/>
        <a:lstStyle/>
        <a:p>
          <a:r>
            <a:rPr lang="en-US" dirty="0"/>
            <a:t>Everyday well-being</a:t>
          </a:r>
        </a:p>
      </dgm:t>
    </dgm:pt>
    <dgm:pt modelId="{D87B0BA4-7779-411B-AF0F-8FDCB295890A}" type="sibTrans" cxnId="{43262EFF-964E-47E3-9BD4-D6056BA0C0BD}">
      <dgm:prSet/>
      <dgm:spPr/>
      <dgm:t>
        <a:bodyPr/>
        <a:lstStyle/>
        <a:p>
          <a:endParaRPr lang="en-US"/>
        </a:p>
      </dgm:t>
    </dgm:pt>
    <dgm:pt modelId="{B31966B4-72C1-4CC3-A621-F60DFE9EF78C}" type="parTrans" cxnId="{43262EFF-964E-47E3-9BD4-D6056BA0C0BD}">
      <dgm:prSet/>
      <dgm:spPr/>
      <dgm:t>
        <a:bodyPr/>
        <a:lstStyle/>
        <a:p>
          <a:endParaRPr lang="en-US"/>
        </a:p>
      </dgm:t>
    </dgm:pt>
    <dgm:pt modelId="{8F57151F-58DA-4EBE-AE21-C811492BBA48}" type="pres">
      <dgm:prSet presAssocID="{9A2A0D04-7262-46CF-9326-D62478794194}" presName="hierChild1" presStyleCnt="0">
        <dgm:presLayoutVars>
          <dgm:orgChart val="1"/>
          <dgm:chPref val="1"/>
          <dgm:dir/>
          <dgm:animOne val="branch"/>
          <dgm:animLvl val="lvl"/>
          <dgm:resizeHandles/>
        </dgm:presLayoutVars>
      </dgm:prSet>
      <dgm:spPr/>
    </dgm:pt>
    <dgm:pt modelId="{73DF482C-D5DA-4F5F-A1CE-08B612363E59}" type="pres">
      <dgm:prSet presAssocID="{715889E3-E4B3-4FE5-94E0-60CBE581399B}" presName="hierRoot1" presStyleCnt="0">
        <dgm:presLayoutVars>
          <dgm:hierBranch val="init"/>
        </dgm:presLayoutVars>
      </dgm:prSet>
      <dgm:spPr/>
    </dgm:pt>
    <dgm:pt modelId="{D06F23E7-8870-43F1-BBC5-2C3B686070D6}" type="pres">
      <dgm:prSet presAssocID="{715889E3-E4B3-4FE5-94E0-60CBE581399B}" presName="rootComposite1" presStyleCnt="0"/>
      <dgm:spPr/>
    </dgm:pt>
    <dgm:pt modelId="{D61F0675-D58A-4664-876E-898558E7C544}" type="pres">
      <dgm:prSet presAssocID="{715889E3-E4B3-4FE5-94E0-60CBE581399B}" presName="rootText1" presStyleLbl="node0" presStyleIdx="0" presStyleCnt="5" custLinFactX="100000" custLinFactNeighborX="125496" custLinFactNeighborY="2444">
        <dgm:presLayoutVars>
          <dgm:chPref val="3"/>
        </dgm:presLayoutVars>
      </dgm:prSet>
      <dgm:spPr/>
    </dgm:pt>
    <dgm:pt modelId="{6839DCB1-E1F0-448E-8D04-851417A73211}" type="pres">
      <dgm:prSet presAssocID="{715889E3-E4B3-4FE5-94E0-60CBE581399B}" presName="rootConnector1" presStyleLbl="node1" presStyleIdx="0" presStyleCnt="0"/>
      <dgm:spPr/>
    </dgm:pt>
    <dgm:pt modelId="{FF51F999-B452-41F4-84A9-2EA213B6ED98}" type="pres">
      <dgm:prSet presAssocID="{715889E3-E4B3-4FE5-94E0-60CBE581399B}" presName="hierChild2" presStyleCnt="0"/>
      <dgm:spPr/>
    </dgm:pt>
    <dgm:pt modelId="{5746FB6A-A150-41B6-8FC1-5533DE409DA6}" type="pres">
      <dgm:prSet presAssocID="{715889E3-E4B3-4FE5-94E0-60CBE581399B}" presName="hierChild3" presStyleCnt="0"/>
      <dgm:spPr/>
    </dgm:pt>
    <dgm:pt modelId="{58D8AED1-995E-44BB-A71F-0BDAA9ED3E6E}" type="pres">
      <dgm:prSet presAssocID="{81108275-CCEA-41E9-81A8-82E57880FEF6}" presName="hierRoot1" presStyleCnt="0">
        <dgm:presLayoutVars>
          <dgm:hierBranch val="init"/>
        </dgm:presLayoutVars>
      </dgm:prSet>
      <dgm:spPr/>
    </dgm:pt>
    <dgm:pt modelId="{34C69955-BE7B-489D-9589-0357FD6781D6}" type="pres">
      <dgm:prSet presAssocID="{81108275-CCEA-41E9-81A8-82E57880FEF6}" presName="rootComposite1" presStyleCnt="0"/>
      <dgm:spPr/>
    </dgm:pt>
    <dgm:pt modelId="{3FBF3196-74AE-4C1A-8558-04FF572F1663}" type="pres">
      <dgm:prSet presAssocID="{81108275-CCEA-41E9-81A8-82E57880FEF6}" presName="rootText1" presStyleLbl="node0" presStyleIdx="1" presStyleCnt="5">
        <dgm:presLayoutVars>
          <dgm:chPref val="3"/>
        </dgm:presLayoutVars>
      </dgm:prSet>
      <dgm:spPr/>
    </dgm:pt>
    <dgm:pt modelId="{80FBE44C-494A-4D2C-A1DF-546609709920}" type="pres">
      <dgm:prSet presAssocID="{81108275-CCEA-41E9-81A8-82E57880FEF6}" presName="rootConnector1" presStyleLbl="node1" presStyleIdx="0" presStyleCnt="0"/>
      <dgm:spPr/>
    </dgm:pt>
    <dgm:pt modelId="{857F1421-D45E-4102-8693-73D6EA2A17D0}" type="pres">
      <dgm:prSet presAssocID="{81108275-CCEA-41E9-81A8-82E57880FEF6}" presName="hierChild2" presStyleCnt="0"/>
      <dgm:spPr/>
    </dgm:pt>
    <dgm:pt modelId="{734B2A9D-B0A5-4886-A7B1-EC8CE29CAF98}" type="pres">
      <dgm:prSet presAssocID="{81108275-CCEA-41E9-81A8-82E57880FEF6}" presName="hierChild3" presStyleCnt="0"/>
      <dgm:spPr/>
    </dgm:pt>
    <dgm:pt modelId="{A332F016-3F57-46C2-BE86-32F4E9D5B027}" type="pres">
      <dgm:prSet presAssocID="{6AB8D40F-C836-4E9A-9585-B0524B21FEB2}" presName="hierRoot1" presStyleCnt="0">
        <dgm:presLayoutVars>
          <dgm:hierBranch val="init"/>
        </dgm:presLayoutVars>
      </dgm:prSet>
      <dgm:spPr/>
    </dgm:pt>
    <dgm:pt modelId="{022B145B-C76E-4603-91DD-1A44A186F4C9}" type="pres">
      <dgm:prSet presAssocID="{6AB8D40F-C836-4E9A-9585-B0524B21FEB2}" presName="rootComposite1" presStyleCnt="0"/>
      <dgm:spPr/>
    </dgm:pt>
    <dgm:pt modelId="{55110187-8BB5-403B-8405-175589FAB156}" type="pres">
      <dgm:prSet presAssocID="{6AB8D40F-C836-4E9A-9585-B0524B21FEB2}" presName="rootText1" presStyleLbl="node0" presStyleIdx="2" presStyleCnt="5" custAng="0" custLinFactX="-100000" custLinFactNeighborX="-132829" custLinFactNeighborY="-21603">
        <dgm:presLayoutVars>
          <dgm:chPref val="3"/>
        </dgm:presLayoutVars>
      </dgm:prSet>
      <dgm:spPr/>
    </dgm:pt>
    <dgm:pt modelId="{268A9DFF-06B0-4D3D-90E1-887F52788500}" type="pres">
      <dgm:prSet presAssocID="{6AB8D40F-C836-4E9A-9585-B0524B21FEB2}" presName="rootConnector1" presStyleLbl="node1" presStyleIdx="0" presStyleCnt="0"/>
      <dgm:spPr/>
    </dgm:pt>
    <dgm:pt modelId="{CDA16576-DF8B-4DE0-B63D-600F63105F2F}" type="pres">
      <dgm:prSet presAssocID="{6AB8D40F-C836-4E9A-9585-B0524B21FEB2}" presName="hierChild2" presStyleCnt="0"/>
      <dgm:spPr/>
    </dgm:pt>
    <dgm:pt modelId="{A7C6975B-9D58-4810-8160-F89B35D45DE3}" type="pres">
      <dgm:prSet presAssocID="{6AB8D40F-C836-4E9A-9585-B0524B21FEB2}" presName="hierChild3" presStyleCnt="0"/>
      <dgm:spPr/>
    </dgm:pt>
    <dgm:pt modelId="{5B8CCA8B-D93E-4F5C-A607-D20E2F51CB25}" type="pres">
      <dgm:prSet presAssocID="{D2A32EA4-A207-4F00-8928-E50592AB7840}" presName="hierRoot1" presStyleCnt="0">
        <dgm:presLayoutVars>
          <dgm:hierBranch val="init"/>
        </dgm:presLayoutVars>
      </dgm:prSet>
      <dgm:spPr/>
    </dgm:pt>
    <dgm:pt modelId="{DB2F52A2-182F-42D5-B5D8-E59916754EDD}" type="pres">
      <dgm:prSet presAssocID="{D2A32EA4-A207-4F00-8928-E50592AB7840}" presName="rootComposite1" presStyleCnt="0"/>
      <dgm:spPr/>
    </dgm:pt>
    <dgm:pt modelId="{0951535E-023E-45E6-92CB-93FC3BB06409}" type="pres">
      <dgm:prSet presAssocID="{D2A32EA4-A207-4F00-8928-E50592AB7840}" presName="rootText1" presStyleLbl="node0" presStyleIdx="3" presStyleCnt="5" custScaleX="94973">
        <dgm:presLayoutVars>
          <dgm:chPref val="3"/>
        </dgm:presLayoutVars>
      </dgm:prSet>
      <dgm:spPr/>
    </dgm:pt>
    <dgm:pt modelId="{969D8EB4-1380-4212-AB72-964953117154}" type="pres">
      <dgm:prSet presAssocID="{D2A32EA4-A207-4F00-8928-E50592AB7840}" presName="rootConnector1" presStyleLbl="node1" presStyleIdx="0" presStyleCnt="0"/>
      <dgm:spPr/>
    </dgm:pt>
    <dgm:pt modelId="{E697F0E7-262E-4936-BEAA-2CE980D97A1C}" type="pres">
      <dgm:prSet presAssocID="{D2A32EA4-A207-4F00-8928-E50592AB7840}" presName="hierChild2" presStyleCnt="0"/>
      <dgm:spPr/>
    </dgm:pt>
    <dgm:pt modelId="{C57F5EE7-9330-455D-B88B-EFEC1104DBB8}" type="pres">
      <dgm:prSet presAssocID="{D2A32EA4-A207-4F00-8928-E50592AB7840}" presName="hierChild3" presStyleCnt="0"/>
      <dgm:spPr/>
    </dgm:pt>
    <dgm:pt modelId="{5D0D29D1-AF81-47AA-B532-016216AB20F5}" type="pres">
      <dgm:prSet presAssocID="{F4E8A65B-1A54-4754-895C-185A237A063E}" presName="hierRoot1" presStyleCnt="0">
        <dgm:presLayoutVars>
          <dgm:hierBranch val="init"/>
        </dgm:presLayoutVars>
      </dgm:prSet>
      <dgm:spPr/>
    </dgm:pt>
    <dgm:pt modelId="{9F6620BB-B51A-45A9-82D5-34E9053AD9B3}" type="pres">
      <dgm:prSet presAssocID="{F4E8A65B-1A54-4754-895C-185A237A063E}" presName="rootComposite1" presStyleCnt="0"/>
      <dgm:spPr/>
    </dgm:pt>
    <dgm:pt modelId="{10B5F10E-A386-418F-8884-28FBF7DCD3D5}" type="pres">
      <dgm:prSet presAssocID="{F4E8A65B-1A54-4754-895C-185A237A063E}" presName="rootText1" presStyleLbl="node0" presStyleIdx="4" presStyleCnt="5">
        <dgm:presLayoutVars>
          <dgm:chPref val="3"/>
        </dgm:presLayoutVars>
      </dgm:prSet>
      <dgm:spPr/>
    </dgm:pt>
    <dgm:pt modelId="{0E5D5DEA-2CF2-45AC-B0ED-B6799F0E47D9}" type="pres">
      <dgm:prSet presAssocID="{F4E8A65B-1A54-4754-895C-185A237A063E}" presName="rootConnector1" presStyleLbl="node1" presStyleIdx="0" presStyleCnt="0"/>
      <dgm:spPr/>
    </dgm:pt>
    <dgm:pt modelId="{8E4BFC5D-CC17-40E9-AAE2-8FEADA007403}" type="pres">
      <dgm:prSet presAssocID="{F4E8A65B-1A54-4754-895C-185A237A063E}" presName="hierChild2" presStyleCnt="0"/>
      <dgm:spPr/>
    </dgm:pt>
    <dgm:pt modelId="{E79E9FFD-4C56-4559-9C07-23588A55208E}" type="pres">
      <dgm:prSet presAssocID="{F4E8A65B-1A54-4754-895C-185A237A063E}" presName="hierChild3" presStyleCnt="0"/>
      <dgm:spPr/>
    </dgm:pt>
  </dgm:ptLst>
  <dgm:cxnLst>
    <dgm:cxn modelId="{B738870A-553D-480F-92CA-C8E73F2F297D}" type="presOf" srcId="{D2A32EA4-A207-4F00-8928-E50592AB7840}" destId="{0951535E-023E-45E6-92CB-93FC3BB06409}" srcOrd="0" destOrd="0" presId="urn:microsoft.com/office/officeart/2005/8/layout/orgChart1"/>
    <dgm:cxn modelId="{3174B621-A42F-4493-88A8-861CF5DA60EC}" type="presOf" srcId="{6AB8D40F-C836-4E9A-9585-B0524B21FEB2}" destId="{55110187-8BB5-403B-8405-175589FAB156}" srcOrd="0" destOrd="0" presId="urn:microsoft.com/office/officeart/2005/8/layout/orgChart1"/>
    <dgm:cxn modelId="{7F1E0C30-1E91-4BC2-86DB-A0CD323C63A3}" type="presOf" srcId="{F4E8A65B-1A54-4754-895C-185A237A063E}" destId="{0E5D5DEA-2CF2-45AC-B0ED-B6799F0E47D9}" srcOrd="1" destOrd="0" presId="urn:microsoft.com/office/officeart/2005/8/layout/orgChart1"/>
    <dgm:cxn modelId="{E995C044-7F80-4C33-915D-BC9EAE37915B}" type="presOf" srcId="{F4E8A65B-1A54-4754-895C-185A237A063E}" destId="{10B5F10E-A386-418F-8884-28FBF7DCD3D5}" srcOrd="0" destOrd="0" presId="urn:microsoft.com/office/officeart/2005/8/layout/orgChart1"/>
    <dgm:cxn modelId="{11213C58-D74C-4713-A527-D38951320690}" srcId="{9A2A0D04-7262-46CF-9326-D62478794194}" destId="{81108275-CCEA-41E9-81A8-82E57880FEF6}" srcOrd="1" destOrd="0" parTransId="{DCD2D2C8-53CD-460D-8194-6BF96F2F9AD5}" sibTransId="{3BE647DE-48E9-4F0C-B1F9-729CB7A2D51A}"/>
    <dgm:cxn modelId="{9FC42A87-B952-483F-AF76-7E995060ABAE}" type="presOf" srcId="{81108275-CCEA-41E9-81A8-82E57880FEF6}" destId="{3FBF3196-74AE-4C1A-8558-04FF572F1663}" srcOrd="0" destOrd="0" presId="urn:microsoft.com/office/officeart/2005/8/layout/orgChart1"/>
    <dgm:cxn modelId="{98B8CA94-D746-4983-A2FE-9ED1341FAC4B}" type="presOf" srcId="{D2A32EA4-A207-4F00-8928-E50592AB7840}" destId="{969D8EB4-1380-4212-AB72-964953117154}" srcOrd="1" destOrd="0" presId="urn:microsoft.com/office/officeart/2005/8/layout/orgChart1"/>
    <dgm:cxn modelId="{6FEF8E9D-48D1-4BA9-AD07-059C19CEE504}" type="presOf" srcId="{9A2A0D04-7262-46CF-9326-D62478794194}" destId="{8F57151F-58DA-4EBE-AE21-C811492BBA48}" srcOrd="0" destOrd="0" presId="urn:microsoft.com/office/officeart/2005/8/layout/orgChart1"/>
    <dgm:cxn modelId="{702F33A7-3E04-409B-8C5F-51DD12EA1D30}" type="presOf" srcId="{715889E3-E4B3-4FE5-94E0-60CBE581399B}" destId="{6839DCB1-E1F0-448E-8D04-851417A73211}" srcOrd="1" destOrd="0" presId="urn:microsoft.com/office/officeart/2005/8/layout/orgChart1"/>
    <dgm:cxn modelId="{48E752C8-E67E-41A5-88B4-3943F6A22C58}" type="presOf" srcId="{81108275-CCEA-41E9-81A8-82E57880FEF6}" destId="{80FBE44C-494A-4D2C-A1DF-546609709920}" srcOrd="1" destOrd="0" presId="urn:microsoft.com/office/officeart/2005/8/layout/orgChart1"/>
    <dgm:cxn modelId="{E3516CCA-DD7C-4831-8333-C180A6AAED51}" srcId="{9A2A0D04-7262-46CF-9326-D62478794194}" destId="{F4E8A65B-1A54-4754-895C-185A237A063E}" srcOrd="4" destOrd="0" parTransId="{DC58338F-9554-4193-8BD6-EAEC0D766388}" sibTransId="{9060D5E2-B51E-4CBF-A483-5EEE36841989}"/>
    <dgm:cxn modelId="{ED214CDA-A47B-4CA3-8E44-CFEC207C648B}" srcId="{9A2A0D04-7262-46CF-9326-D62478794194}" destId="{6AB8D40F-C836-4E9A-9585-B0524B21FEB2}" srcOrd="2" destOrd="0" parTransId="{85FE9B28-BA53-4CDE-9623-8BBC6EE659D2}" sibTransId="{3ADA9602-D262-4671-98C2-111141ABFA93}"/>
    <dgm:cxn modelId="{EE7F7FE9-EB81-4F0C-A6DE-24363326FE9E}" type="presOf" srcId="{715889E3-E4B3-4FE5-94E0-60CBE581399B}" destId="{D61F0675-D58A-4664-876E-898558E7C544}" srcOrd="0" destOrd="0" presId="urn:microsoft.com/office/officeart/2005/8/layout/orgChart1"/>
    <dgm:cxn modelId="{DDEF3CED-91BE-47B2-BE4C-BB446FD43BE9}" type="presOf" srcId="{6AB8D40F-C836-4E9A-9585-B0524B21FEB2}" destId="{268A9DFF-06B0-4D3D-90E1-887F52788500}" srcOrd="1" destOrd="0" presId="urn:microsoft.com/office/officeart/2005/8/layout/orgChart1"/>
    <dgm:cxn modelId="{109EB4ED-2E93-476A-837F-82F77F3D7AB4}" srcId="{9A2A0D04-7262-46CF-9326-D62478794194}" destId="{715889E3-E4B3-4FE5-94E0-60CBE581399B}" srcOrd="0" destOrd="0" parTransId="{E2364550-B8ED-47FB-B409-991B451B3106}" sibTransId="{0349DEDA-CD43-4E11-B268-3089D3DE96EA}"/>
    <dgm:cxn modelId="{43262EFF-964E-47E3-9BD4-D6056BA0C0BD}" srcId="{9A2A0D04-7262-46CF-9326-D62478794194}" destId="{D2A32EA4-A207-4F00-8928-E50592AB7840}" srcOrd="3" destOrd="0" parTransId="{B31966B4-72C1-4CC3-A621-F60DFE9EF78C}" sibTransId="{D87B0BA4-7779-411B-AF0F-8FDCB295890A}"/>
    <dgm:cxn modelId="{FA26F339-DFBA-4D75-9531-FB616840E8A1}" type="presParOf" srcId="{8F57151F-58DA-4EBE-AE21-C811492BBA48}" destId="{73DF482C-D5DA-4F5F-A1CE-08B612363E59}" srcOrd="0" destOrd="0" presId="urn:microsoft.com/office/officeart/2005/8/layout/orgChart1"/>
    <dgm:cxn modelId="{0378CAF8-898D-4937-A65A-BE2CF82791AD}" type="presParOf" srcId="{73DF482C-D5DA-4F5F-A1CE-08B612363E59}" destId="{D06F23E7-8870-43F1-BBC5-2C3B686070D6}" srcOrd="0" destOrd="0" presId="urn:microsoft.com/office/officeart/2005/8/layout/orgChart1"/>
    <dgm:cxn modelId="{E3058FB7-CC1F-4571-A809-05957E961D01}" type="presParOf" srcId="{D06F23E7-8870-43F1-BBC5-2C3B686070D6}" destId="{D61F0675-D58A-4664-876E-898558E7C544}" srcOrd="0" destOrd="0" presId="urn:microsoft.com/office/officeart/2005/8/layout/orgChart1"/>
    <dgm:cxn modelId="{F8F22E66-E6E6-45FC-A6A1-07DF2887E91B}" type="presParOf" srcId="{D06F23E7-8870-43F1-BBC5-2C3B686070D6}" destId="{6839DCB1-E1F0-448E-8D04-851417A73211}" srcOrd="1" destOrd="0" presId="urn:microsoft.com/office/officeart/2005/8/layout/orgChart1"/>
    <dgm:cxn modelId="{3067328C-1D62-490D-A1A7-9C7F5D898E2D}" type="presParOf" srcId="{73DF482C-D5DA-4F5F-A1CE-08B612363E59}" destId="{FF51F999-B452-41F4-84A9-2EA213B6ED98}" srcOrd="1" destOrd="0" presId="urn:microsoft.com/office/officeart/2005/8/layout/orgChart1"/>
    <dgm:cxn modelId="{C3078D39-705B-4354-9E2E-407AAC15482A}" type="presParOf" srcId="{73DF482C-D5DA-4F5F-A1CE-08B612363E59}" destId="{5746FB6A-A150-41B6-8FC1-5533DE409DA6}" srcOrd="2" destOrd="0" presId="urn:microsoft.com/office/officeart/2005/8/layout/orgChart1"/>
    <dgm:cxn modelId="{F52DF483-B5CD-4C97-9F68-0756699B68DD}" type="presParOf" srcId="{8F57151F-58DA-4EBE-AE21-C811492BBA48}" destId="{58D8AED1-995E-44BB-A71F-0BDAA9ED3E6E}" srcOrd="1" destOrd="0" presId="urn:microsoft.com/office/officeart/2005/8/layout/orgChart1"/>
    <dgm:cxn modelId="{1B7C88C9-F8A5-46A8-8564-F299977FF2AC}" type="presParOf" srcId="{58D8AED1-995E-44BB-A71F-0BDAA9ED3E6E}" destId="{34C69955-BE7B-489D-9589-0357FD6781D6}" srcOrd="0" destOrd="0" presId="urn:microsoft.com/office/officeart/2005/8/layout/orgChart1"/>
    <dgm:cxn modelId="{DCC1A974-8075-422A-B47E-A2EB5B943758}" type="presParOf" srcId="{34C69955-BE7B-489D-9589-0357FD6781D6}" destId="{3FBF3196-74AE-4C1A-8558-04FF572F1663}" srcOrd="0" destOrd="0" presId="urn:microsoft.com/office/officeart/2005/8/layout/orgChart1"/>
    <dgm:cxn modelId="{C0C6184E-F60A-45E0-A472-F6F10587C2E3}" type="presParOf" srcId="{34C69955-BE7B-489D-9589-0357FD6781D6}" destId="{80FBE44C-494A-4D2C-A1DF-546609709920}" srcOrd="1" destOrd="0" presId="urn:microsoft.com/office/officeart/2005/8/layout/orgChart1"/>
    <dgm:cxn modelId="{1BFBED9C-09D8-49C2-9D50-21F7629AEFA6}" type="presParOf" srcId="{58D8AED1-995E-44BB-A71F-0BDAA9ED3E6E}" destId="{857F1421-D45E-4102-8693-73D6EA2A17D0}" srcOrd="1" destOrd="0" presId="urn:microsoft.com/office/officeart/2005/8/layout/orgChart1"/>
    <dgm:cxn modelId="{764CF506-5914-4202-8535-173B22FCAF43}" type="presParOf" srcId="{58D8AED1-995E-44BB-A71F-0BDAA9ED3E6E}" destId="{734B2A9D-B0A5-4886-A7B1-EC8CE29CAF98}" srcOrd="2" destOrd="0" presId="urn:microsoft.com/office/officeart/2005/8/layout/orgChart1"/>
    <dgm:cxn modelId="{8AD0A891-3018-4163-8F42-931731C1C648}" type="presParOf" srcId="{8F57151F-58DA-4EBE-AE21-C811492BBA48}" destId="{A332F016-3F57-46C2-BE86-32F4E9D5B027}" srcOrd="2" destOrd="0" presId="urn:microsoft.com/office/officeart/2005/8/layout/orgChart1"/>
    <dgm:cxn modelId="{6DBDD202-2E80-4DFF-8DAD-9CCA84B71C16}" type="presParOf" srcId="{A332F016-3F57-46C2-BE86-32F4E9D5B027}" destId="{022B145B-C76E-4603-91DD-1A44A186F4C9}" srcOrd="0" destOrd="0" presId="urn:microsoft.com/office/officeart/2005/8/layout/orgChart1"/>
    <dgm:cxn modelId="{2559E25F-FA19-4E14-B05F-5CA3FE45B693}" type="presParOf" srcId="{022B145B-C76E-4603-91DD-1A44A186F4C9}" destId="{55110187-8BB5-403B-8405-175589FAB156}" srcOrd="0" destOrd="0" presId="urn:microsoft.com/office/officeart/2005/8/layout/orgChart1"/>
    <dgm:cxn modelId="{4A75EBED-DD29-4C57-A6AE-B9FFDD58986E}" type="presParOf" srcId="{022B145B-C76E-4603-91DD-1A44A186F4C9}" destId="{268A9DFF-06B0-4D3D-90E1-887F52788500}" srcOrd="1" destOrd="0" presId="urn:microsoft.com/office/officeart/2005/8/layout/orgChart1"/>
    <dgm:cxn modelId="{0B6DA735-91B7-4071-B30C-FEA6B47AC630}" type="presParOf" srcId="{A332F016-3F57-46C2-BE86-32F4E9D5B027}" destId="{CDA16576-DF8B-4DE0-B63D-600F63105F2F}" srcOrd="1" destOrd="0" presId="urn:microsoft.com/office/officeart/2005/8/layout/orgChart1"/>
    <dgm:cxn modelId="{6B136D00-92DC-4653-A59D-9636FCE337A4}" type="presParOf" srcId="{A332F016-3F57-46C2-BE86-32F4E9D5B027}" destId="{A7C6975B-9D58-4810-8160-F89B35D45DE3}" srcOrd="2" destOrd="0" presId="urn:microsoft.com/office/officeart/2005/8/layout/orgChart1"/>
    <dgm:cxn modelId="{8D69FF84-4F71-48CA-A244-B5EEBDC8D4B2}" type="presParOf" srcId="{8F57151F-58DA-4EBE-AE21-C811492BBA48}" destId="{5B8CCA8B-D93E-4F5C-A607-D20E2F51CB25}" srcOrd="3" destOrd="0" presId="urn:microsoft.com/office/officeart/2005/8/layout/orgChart1"/>
    <dgm:cxn modelId="{143347CF-A4FE-4D1E-9CAF-A05E754664B0}" type="presParOf" srcId="{5B8CCA8B-D93E-4F5C-A607-D20E2F51CB25}" destId="{DB2F52A2-182F-42D5-B5D8-E59916754EDD}" srcOrd="0" destOrd="0" presId="urn:microsoft.com/office/officeart/2005/8/layout/orgChart1"/>
    <dgm:cxn modelId="{4A62FA4B-EBEB-43E8-9970-BA6DA6FC7080}" type="presParOf" srcId="{DB2F52A2-182F-42D5-B5D8-E59916754EDD}" destId="{0951535E-023E-45E6-92CB-93FC3BB06409}" srcOrd="0" destOrd="0" presId="urn:microsoft.com/office/officeart/2005/8/layout/orgChart1"/>
    <dgm:cxn modelId="{C06EF636-EFA5-4A4E-81DE-DF2618131B25}" type="presParOf" srcId="{DB2F52A2-182F-42D5-B5D8-E59916754EDD}" destId="{969D8EB4-1380-4212-AB72-964953117154}" srcOrd="1" destOrd="0" presId="urn:microsoft.com/office/officeart/2005/8/layout/orgChart1"/>
    <dgm:cxn modelId="{DFD897B7-18E1-4CA4-965E-746A2E13F81A}" type="presParOf" srcId="{5B8CCA8B-D93E-4F5C-A607-D20E2F51CB25}" destId="{E697F0E7-262E-4936-BEAA-2CE980D97A1C}" srcOrd="1" destOrd="0" presId="urn:microsoft.com/office/officeart/2005/8/layout/orgChart1"/>
    <dgm:cxn modelId="{517550A8-9E11-4B7C-8820-53E0589ED290}" type="presParOf" srcId="{5B8CCA8B-D93E-4F5C-A607-D20E2F51CB25}" destId="{C57F5EE7-9330-455D-B88B-EFEC1104DBB8}" srcOrd="2" destOrd="0" presId="urn:microsoft.com/office/officeart/2005/8/layout/orgChart1"/>
    <dgm:cxn modelId="{0500C053-49DD-4B84-B7D4-B03A93BD9874}" type="presParOf" srcId="{8F57151F-58DA-4EBE-AE21-C811492BBA48}" destId="{5D0D29D1-AF81-47AA-B532-016216AB20F5}" srcOrd="4" destOrd="0" presId="urn:microsoft.com/office/officeart/2005/8/layout/orgChart1"/>
    <dgm:cxn modelId="{EADFACB8-F82A-4DDF-A40F-1EDD4EE20123}" type="presParOf" srcId="{5D0D29D1-AF81-47AA-B532-016216AB20F5}" destId="{9F6620BB-B51A-45A9-82D5-34E9053AD9B3}" srcOrd="0" destOrd="0" presId="urn:microsoft.com/office/officeart/2005/8/layout/orgChart1"/>
    <dgm:cxn modelId="{1BF57A06-2B5E-45F7-AF9F-38AA67017257}" type="presParOf" srcId="{9F6620BB-B51A-45A9-82D5-34E9053AD9B3}" destId="{10B5F10E-A386-418F-8884-28FBF7DCD3D5}" srcOrd="0" destOrd="0" presId="urn:microsoft.com/office/officeart/2005/8/layout/orgChart1"/>
    <dgm:cxn modelId="{4A33844F-306E-453C-AAF3-72E8FEB66813}" type="presParOf" srcId="{9F6620BB-B51A-45A9-82D5-34E9053AD9B3}" destId="{0E5D5DEA-2CF2-45AC-B0ED-B6799F0E47D9}" srcOrd="1" destOrd="0" presId="urn:microsoft.com/office/officeart/2005/8/layout/orgChart1"/>
    <dgm:cxn modelId="{F3E0F121-4751-41D4-8732-37EDDB733CCD}" type="presParOf" srcId="{5D0D29D1-AF81-47AA-B532-016216AB20F5}" destId="{8E4BFC5D-CC17-40E9-AAE2-8FEADA007403}" srcOrd="1" destOrd="0" presId="urn:microsoft.com/office/officeart/2005/8/layout/orgChart1"/>
    <dgm:cxn modelId="{2BC305FF-C06F-4044-930B-920D59533ABB}" type="presParOf" srcId="{5D0D29D1-AF81-47AA-B532-016216AB20F5}" destId="{E79E9FFD-4C56-4559-9C07-23588A55208E}"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3329F-5D60-4582-A58A-64188D19CD0C}">
      <dsp:nvSpPr>
        <dsp:cNvPr id="0" name=""/>
        <dsp:cNvSpPr/>
      </dsp:nvSpPr>
      <dsp:spPr>
        <a:xfrm>
          <a:off x="336842" y="207"/>
          <a:ext cx="3244270" cy="194656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This research is crucial to understand what </a:t>
          </a:r>
          <a:r>
            <a:rPr lang="en-GB" sz="1600" kern="1200" dirty="0"/>
            <a:t>dementia in carers and end of life in UK lived experiences how is affecting society </a:t>
          </a:r>
          <a:endParaRPr lang="en-US" sz="1600" kern="1200" dirty="0"/>
        </a:p>
      </dsp:txBody>
      <dsp:txXfrm>
        <a:off x="336842" y="207"/>
        <a:ext cx="3244270" cy="1946562"/>
      </dsp:txXfrm>
    </dsp:sp>
    <dsp:sp modelId="{677379AF-6FBE-4B1B-A6FD-EC527377E3F3}">
      <dsp:nvSpPr>
        <dsp:cNvPr id="0" name=""/>
        <dsp:cNvSpPr/>
      </dsp:nvSpPr>
      <dsp:spPr>
        <a:xfrm>
          <a:off x="3905539" y="207"/>
          <a:ext cx="3244270" cy="194656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Aim: of this research is to investigate the impact of process and factors influencing decision making toward the end of life from the perspective of family carers of someone living with dementia.</a:t>
          </a:r>
        </a:p>
      </dsp:txBody>
      <dsp:txXfrm>
        <a:off x="3905539" y="207"/>
        <a:ext cx="3244270" cy="1946562"/>
      </dsp:txXfrm>
    </dsp:sp>
    <dsp:sp modelId="{D26432FC-030A-4707-9321-9C145188305D}">
      <dsp:nvSpPr>
        <dsp:cNvPr id="0" name=""/>
        <dsp:cNvSpPr/>
      </dsp:nvSpPr>
      <dsp:spPr>
        <a:xfrm>
          <a:off x="7474237" y="207"/>
          <a:ext cx="3244270" cy="194656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There are approximately 850,000 dementia sufferers in the United Kingdom, with 95% of cases occurring in those aged 65 and older. 1
An estimated 700,000 people, the majority of whom are family members, provide informal dementia care.</a:t>
          </a:r>
        </a:p>
      </dsp:txBody>
      <dsp:txXfrm>
        <a:off x="7474237" y="207"/>
        <a:ext cx="3244270" cy="1946562"/>
      </dsp:txXfrm>
    </dsp:sp>
    <dsp:sp modelId="{C0A840A0-DDAE-43B0-8C78-40F07FFA9BD4}">
      <dsp:nvSpPr>
        <dsp:cNvPr id="0" name=""/>
        <dsp:cNvSpPr/>
      </dsp:nvSpPr>
      <dsp:spPr>
        <a:xfrm>
          <a:off x="3905539" y="2271196"/>
          <a:ext cx="3244270" cy="1946562"/>
        </a:xfrm>
        <a:prstGeom prst="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Objective The purpose of this study is to investigate the influence of process and factors on decision making at the end of life from the perspective of family caregivers of dementia patients. </a:t>
          </a:r>
          <a:r>
            <a:rPr lang="en-GB" sz="1600" b="0" i="0" kern="1200" dirty="0"/>
            <a:t>(Crowther et al., 2022) </a:t>
          </a:r>
          <a:endParaRPr lang="en-GB" sz="1600" kern="1200" dirty="0"/>
        </a:p>
      </dsp:txBody>
      <dsp:txXfrm>
        <a:off x="3905539" y="2271196"/>
        <a:ext cx="3244270" cy="1946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43C13-5B3C-47D4-881F-96690FDAD29C}">
      <dsp:nvSpPr>
        <dsp:cNvPr id="0" name=""/>
        <dsp:cNvSpPr/>
      </dsp:nvSpPr>
      <dsp:spPr>
        <a:xfrm>
          <a:off x="233405" y="246"/>
          <a:ext cx="2164301" cy="129858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type of Research: interviews, questionnaire, phone call, Microsoft team, videoconferencing.</a:t>
          </a:r>
          <a:endParaRPr lang="en-US" sz="1000" kern="1200"/>
        </a:p>
      </dsp:txBody>
      <dsp:txXfrm>
        <a:off x="271439" y="38280"/>
        <a:ext cx="2088233" cy="1222512"/>
      </dsp:txXfrm>
    </dsp:sp>
    <dsp:sp modelId="{C1974F78-9B31-4084-9586-7A934BFB9789}">
      <dsp:nvSpPr>
        <dsp:cNvPr id="0" name=""/>
        <dsp:cNvSpPr/>
      </dsp:nvSpPr>
      <dsp:spPr>
        <a:xfrm>
          <a:off x="2588164" y="381163"/>
          <a:ext cx="458831" cy="536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2588164" y="488512"/>
        <a:ext cx="321182" cy="322048"/>
      </dsp:txXfrm>
    </dsp:sp>
    <dsp:sp modelId="{1E81ACA3-87AC-4F3D-8E35-DF5FDD3367E6}">
      <dsp:nvSpPr>
        <dsp:cNvPr id="0" name=""/>
        <dsp:cNvSpPr/>
      </dsp:nvSpPr>
      <dsp:spPr>
        <a:xfrm>
          <a:off x="3263426" y="246"/>
          <a:ext cx="2164301" cy="129858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Database: ProQuest Central, EBSCO Host, PubMed and journals.</a:t>
          </a:r>
          <a:endParaRPr lang="en-US" sz="1000" kern="1200"/>
        </a:p>
      </dsp:txBody>
      <dsp:txXfrm>
        <a:off x="3301460" y="38280"/>
        <a:ext cx="2088233" cy="1222512"/>
      </dsp:txXfrm>
    </dsp:sp>
    <dsp:sp modelId="{F92D3B9A-14E1-4C82-B1A9-AB448D4AA65F}">
      <dsp:nvSpPr>
        <dsp:cNvPr id="0" name=""/>
        <dsp:cNvSpPr/>
      </dsp:nvSpPr>
      <dsp:spPr>
        <a:xfrm>
          <a:off x="5618186" y="381163"/>
          <a:ext cx="458831" cy="536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5618186" y="488512"/>
        <a:ext cx="321182" cy="322048"/>
      </dsp:txXfrm>
    </dsp:sp>
    <dsp:sp modelId="{4633BC0C-7619-48BE-8BD7-C5C877E240FD}">
      <dsp:nvSpPr>
        <dsp:cNvPr id="0" name=""/>
        <dsp:cNvSpPr/>
      </dsp:nvSpPr>
      <dsp:spPr>
        <a:xfrm>
          <a:off x="6293447" y="246"/>
          <a:ext cx="2164301" cy="129858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Analysis: qualitative research and secondary research.</a:t>
          </a:r>
          <a:endParaRPr lang="en-US" sz="1000" kern="1200" dirty="0"/>
        </a:p>
      </dsp:txBody>
      <dsp:txXfrm>
        <a:off x="6331481" y="38280"/>
        <a:ext cx="2088233" cy="1222512"/>
      </dsp:txXfrm>
    </dsp:sp>
    <dsp:sp modelId="{A42A4E65-5867-414E-ABA8-715971EAEED3}">
      <dsp:nvSpPr>
        <dsp:cNvPr id="0" name=""/>
        <dsp:cNvSpPr/>
      </dsp:nvSpPr>
      <dsp:spPr>
        <a:xfrm rot="5400000">
          <a:off x="7146182" y="1450328"/>
          <a:ext cx="458831" cy="536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7214574" y="1489286"/>
        <a:ext cx="322048" cy="321182"/>
      </dsp:txXfrm>
    </dsp:sp>
    <dsp:sp modelId="{006146EE-BC9D-4883-A2B3-0CB3F28A2F6C}">
      <dsp:nvSpPr>
        <dsp:cNvPr id="0" name=""/>
        <dsp:cNvSpPr/>
      </dsp:nvSpPr>
      <dsp:spPr>
        <a:xfrm>
          <a:off x="6293447" y="2164547"/>
          <a:ext cx="2164301" cy="129858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Keywords: COVID-19, Coronavirus, Dementia, Family carers, Concerns, Decision making, End of life, Place of care, Telephone support, Charities. cancer, carers, comorbidity, dementia, proxy decision making, shared decision making.</a:t>
          </a:r>
          <a:endParaRPr lang="en-US" sz="1000" kern="1200"/>
        </a:p>
      </dsp:txBody>
      <dsp:txXfrm>
        <a:off x="6331481" y="2202581"/>
        <a:ext cx="2088233" cy="1222512"/>
      </dsp:txXfrm>
    </dsp:sp>
    <dsp:sp modelId="{02184FD0-71B7-47DF-BF2C-089BD776CF20}">
      <dsp:nvSpPr>
        <dsp:cNvPr id="0" name=""/>
        <dsp:cNvSpPr/>
      </dsp:nvSpPr>
      <dsp:spPr>
        <a:xfrm rot="10800000">
          <a:off x="5644157" y="2545464"/>
          <a:ext cx="458831" cy="536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5781806" y="2652813"/>
        <a:ext cx="321182" cy="322048"/>
      </dsp:txXfrm>
    </dsp:sp>
    <dsp:sp modelId="{95FE48BF-94A2-421A-ABC8-305441E5DACA}">
      <dsp:nvSpPr>
        <dsp:cNvPr id="0" name=""/>
        <dsp:cNvSpPr/>
      </dsp:nvSpPr>
      <dsp:spPr>
        <a:xfrm>
          <a:off x="3263426" y="2164547"/>
          <a:ext cx="2164301" cy="129858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Inclusion criteria: elderly</a:t>
          </a:r>
          <a:endParaRPr lang="en-US" sz="1000" kern="1200"/>
        </a:p>
      </dsp:txBody>
      <dsp:txXfrm>
        <a:off x="3301460" y="2202581"/>
        <a:ext cx="2088233" cy="12225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F0675-D58A-4664-876E-898558E7C544}">
      <dsp:nvSpPr>
        <dsp:cNvPr id="0" name=""/>
        <dsp:cNvSpPr/>
      </dsp:nvSpPr>
      <dsp:spPr>
        <a:xfrm>
          <a:off x="3742487" y="1331048"/>
          <a:ext cx="1656027" cy="828013"/>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Eating and drinking difficulty</a:t>
          </a:r>
        </a:p>
      </dsp:txBody>
      <dsp:txXfrm>
        <a:off x="3742487" y="1331048"/>
        <a:ext cx="1656027" cy="828013"/>
      </dsp:txXfrm>
    </dsp:sp>
    <dsp:sp modelId="{3FBF3196-74AE-4C1A-8558-04FF572F1663}">
      <dsp:nvSpPr>
        <dsp:cNvPr id="0" name=""/>
        <dsp:cNvSpPr/>
      </dsp:nvSpPr>
      <dsp:spPr>
        <a:xfrm>
          <a:off x="2012004" y="1310812"/>
          <a:ext cx="1656027" cy="828013"/>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Change in care </a:t>
          </a:r>
        </a:p>
      </dsp:txBody>
      <dsp:txXfrm>
        <a:off x="2012004" y="1310812"/>
        <a:ext cx="1656027" cy="828013"/>
      </dsp:txXfrm>
    </dsp:sp>
    <dsp:sp modelId="{55110187-8BB5-403B-8405-175589FAB156}">
      <dsp:nvSpPr>
        <dsp:cNvPr id="0" name=""/>
        <dsp:cNvSpPr/>
      </dsp:nvSpPr>
      <dsp:spPr>
        <a:xfrm>
          <a:off x="160084" y="1131936"/>
          <a:ext cx="1656027" cy="828013"/>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The decision aid covers four decision areas</a:t>
          </a:r>
        </a:p>
      </dsp:txBody>
      <dsp:txXfrm>
        <a:off x="160084" y="1131936"/>
        <a:ext cx="1656027" cy="828013"/>
      </dsp:txXfrm>
    </dsp:sp>
    <dsp:sp modelId="{0951535E-023E-45E6-92CB-93FC3BB06409}">
      <dsp:nvSpPr>
        <dsp:cNvPr id="0" name=""/>
        <dsp:cNvSpPr/>
      </dsp:nvSpPr>
      <dsp:spPr>
        <a:xfrm>
          <a:off x="6019591" y="1310812"/>
          <a:ext cx="1572779" cy="828013"/>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Everyday well-being</a:t>
          </a:r>
        </a:p>
      </dsp:txBody>
      <dsp:txXfrm>
        <a:off x="6019591" y="1310812"/>
        <a:ext cx="1572779" cy="828013"/>
      </dsp:txXfrm>
    </dsp:sp>
    <dsp:sp modelId="{10B5F10E-A386-418F-8884-28FBF7DCD3D5}">
      <dsp:nvSpPr>
        <dsp:cNvPr id="0" name=""/>
        <dsp:cNvSpPr/>
      </dsp:nvSpPr>
      <dsp:spPr>
        <a:xfrm>
          <a:off x="7940136" y="1310812"/>
          <a:ext cx="1656027" cy="828013"/>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Healthcare, test and medication.</a:t>
          </a:r>
        </a:p>
      </dsp:txBody>
      <dsp:txXfrm>
        <a:off x="7940136" y="1310812"/>
        <a:ext cx="1656027" cy="82801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DC76C6-BC88-4F62-AAB8-DB4F8EF635CE}" type="datetimeFigureOut">
              <a:rPr lang="en-GB" smtClean="0"/>
              <a:t>08/12/2022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B3B498-6AEE-4782-ABAE-72C527AC8428}" type="slidenum">
              <a:rPr lang="en-GB" smtClean="0"/>
              <a:t>‹#›</a:t>
            </a:fld>
            <a:endParaRPr lang="en-GB"/>
          </a:p>
        </p:txBody>
      </p:sp>
    </p:spTree>
    <p:extLst>
      <p:ext uri="{BB962C8B-B14F-4D97-AF65-F5344CB8AC3E}">
        <p14:creationId xmlns:p14="http://schemas.microsoft.com/office/powerpoint/2010/main" val="708614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B3B498-6AEE-4782-ABAE-72C527AC8428}" type="slidenum">
              <a:rPr lang="en-GB" smtClean="0"/>
              <a:t>5</a:t>
            </a:fld>
            <a:endParaRPr lang="en-GB"/>
          </a:p>
        </p:txBody>
      </p:sp>
    </p:spTree>
    <p:extLst>
      <p:ext uri="{BB962C8B-B14F-4D97-AF65-F5344CB8AC3E}">
        <p14:creationId xmlns:p14="http://schemas.microsoft.com/office/powerpoint/2010/main" val="1189506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5" name="Footer Placeholder 4"/>
          <p:cNvSpPr>
            <a:spLocks noGrp="1"/>
          </p:cNvSpPr>
          <p:nvPr>
            <p:ph type="ftr" sz="quarter" idx="11"/>
          </p:nvPr>
        </p:nvSpPr>
        <p:spPr>
          <a:xfrm>
            <a:off x="2416500" y="329307"/>
            <a:ext cx="4973915" cy="309201"/>
          </a:xfrm>
        </p:spPr>
        <p:txBody>
          <a:bodyPr/>
          <a:lstStyle/>
          <a:p>
            <a:endParaRPr lang="en-GB" dirty="0"/>
          </a:p>
        </p:txBody>
      </p:sp>
      <p:sp>
        <p:nvSpPr>
          <p:cNvPr id="6" name="Slide Number Placeholder 5"/>
          <p:cNvSpPr>
            <a:spLocks noGrp="1"/>
          </p:cNvSpPr>
          <p:nvPr>
            <p:ph type="sldNum" sz="quarter" idx="12"/>
          </p:nvPr>
        </p:nvSpPr>
        <p:spPr>
          <a:xfrm>
            <a:off x="1437664" y="798973"/>
            <a:ext cx="811019" cy="503578"/>
          </a:xfrm>
        </p:spPr>
        <p:txBody>
          <a:bodyPr/>
          <a:lstStyle/>
          <a:p>
            <a:fld id="{B029412C-A950-4FEA-8934-3DE23815A09E}" type="slidenum">
              <a:rPr lang="en-GB" smtClean="0"/>
              <a:t>‹#›</a:t>
            </a:fld>
            <a:endParaRPr lang="en-GB"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0550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2099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56973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3050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8783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2512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248878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783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811222D-1497-48C5-AB7E-D38FF1BE8D50}" type="datetimeFigureOut">
              <a:rPr lang="en-GB" smtClean="0"/>
              <a:t>08/12/2022</a:t>
            </a:fld>
            <a:endParaRPr lang="en-GB" dirty="0"/>
          </a:p>
        </p:txBody>
      </p:sp>
      <p:sp>
        <p:nvSpPr>
          <p:cNvPr id="6" name="Footer Placeholder 5"/>
          <p:cNvSpPr>
            <a:spLocks noGrp="1"/>
          </p:cNvSpPr>
          <p:nvPr>
            <p:ph type="ftr" sz="quarter" idx="11"/>
          </p:nvPr>
        </p:nvSpPr>
        <p:spPr>
          <a:xfrm>
            <a:off x="1447382" y="318640"/>
            <a:ext cx="5541004" cy="320931"/>
          </a:xfrm>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351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060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3669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811222D-1497-48C5-AB7E-D38FF1BE8D50}" type="datetimeFigureOut">
              <a:rPr lang="en-GB" smtClean="0"/>
              <a:t>08/12/2022</a:t>
            </a:fld>
            <a:endParaRPr lang="en-GB"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029412C-A950-4FEA-8934-3DE23815A09E}" type="slidenum">
              <a:rPr lang="en-GB" smtClean="0"/>
              <a:t>‹#›</a:t>
            </a:fld>
            <a:endParaRPr lang="en-GB"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5733377"/>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533594" y="1029641"/>
            <a:ext cx="10668000" cy="1935162"/>
          </a:xfrm>
        </p:spPr>
        <p:txBody>
          <a:bodyPr>
            <a:noAutofit/>
          </a:bodyPr>
          <a:lstStyle/>
          <a:p>
            <a:r>
              <a:rPr lang="en-GB" sz="3200" b="1" dirty="0"/>
              <a:t>Module: Introduction to Research (BMHP5005)</a:t>
            </a:r>
            <a:br>
              <a:rPr lang="en-GB" sz="3200" b="1" dirty="0"/>
            </a:br>
            <a:r>
              <a:rPr lang="en-GB" sz="3200" b="1" dirty="0"/>
              <a:t>Assessment 2: Viva Voce</a:t>
            </a:r>
            <a:br>
              <a:rPr lang="en-GB" sz="3200" b="1" dirty="0"/>
            </a:br>
            <a:br>
              <a:rPr lang="en-GB" sz="3200" b="1" dirty="0"/>
            </a:br>
            <a:r>
              <a:rPr lang="en-GB" sz="3200" b="1" dirty="0"/>
              <a:t>topic: dementia in carers and end of life in UK lived experiences</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466530" y="3524639"/>
            <a:ext cx="9144000" cy="2085975"/>
          </a:xfrm>
        </p:spPr>
        <p:txBody>
          <a:bodyPr>
            <a:normAutofit/>
          </a:bodyPr>
          <a:lstStyle/>
          <a:p>
            <a:pPr algn="l"/>
            <a:r>
              <a:rPr lang="en-GB" sz="2800" dirty="0"/>
              <a:t>Student Name:   ruth sene </a:t>
            </a:r>
          </a:p>
          <a:p>
            <a:pPr algn="l"/>
            <a:endParaRPr lang="en-GB" sz="2800" dirty="0"/>
          </a:p>
          <a:p>
            <a:pPr algn="l"/>
            <a:r>
              <a:rPr lang="en-GB" sz="2800" dirty="0"/>
              <a:t>Student Number:   2029258 </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1451579" y="804519"/>
            <a:ext cx="9603275" cy="1049235"/>
          </a:xfrm>
        </p:spPr>
        <p:txBody>
          <a:bodyPr>
            <a:normAutofit/>
          </a:bodyPr>
          <a:lstStyle/>
          <a:p>
            <a:r>
              <a:rPr lang="en-GB" b="1" dirty="0"/>
              <a:t>Introduction</a:t>
            </a:r>
          </a:p>
        </p:txBody>
      </p:sp>
      <p:graphicFrame>
        <p:nvGraphicFramePr>
          <p:cNvPr id="23" name="Content Placeholder 2">
            <a:extLst>
              <a:ext uri="{FF2B5EF4-FFF2-40B4-BE49-F238E27FC236}">
                <a16:creationId xmlns:a16="http://schemas.microsoft.com/office/drawing/2014/main" id="{2EB4FCD7-AFE3-88CC-D327-5BF1CB14D06A}"/>
              </a:ext>
            </a:extLst>
          </p:cNvPr>
          <p:cNvGraphicFramePr>
            <a:graphicFrameLocks noGrp="1"/>
          </p:cNvGraphicFramePr>
          <p:nvPr>
            <p:ph idx="1"/>
            <p:extLst>
              <p:ext uri="{D42A27DB-BD31-4B8C-83A1-F6EECF244321}">
                <p14:modId xmlns:p14="http://schemas.microsoft.com/office/powerpoint/2010/main" val="1543362553"/>
              </p:ext>
            </p:extLst>
          </p:nvPr>
        </p:nvGraphicFramePr>
        <p:xfrm>
          <a:off x="1" y="1446963"/>
          <a:ext cx="11055350" cy="4217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normAutofit/>
          </a:bodyPr>
          <a:lstStyle/>
          <a:p>
            <a:r>
              <a:rPr lang="en-GB" b="1"/>
              <a:t>Methods</a:t>
            </a:r>
            <a:endParaRPr lang="en-GB" b="1" dirty="0"/>
          </a:p>
        </p:txBody>
      </p:sp>
      <p:graphicFrame>
        <p:nvGraphicFramePr>
          <p:cNvPr id="94" name="Content Placeholder 29">
            <a:extLst>
              <a:ext uri="{FF2B5EF4-FFF2-40B4-BE49-F238E27FC236}">
                <a16:creationId xmlns:a16="http://schemas.microsoft.com/office/drawing/2014/main" id="{CED43B61-C798-4651-50F9-20D95AD996CC}"/>
              </a:ext>
            </a:extLst>
          </p:cNvPr>
          <p:cNvGraphicFramePr>
            <a:graphicFrameLocks noGrp="1"/>
          </p:cNvGraphicFramePr>
          <p:nvPr>
            <p:ph idx="1"/>
            <p:extLst>
              <p:ext uri="{D42A27DB-BD31-4B8C-83A1-F6EECF244321}">
                <p14:modId xmlns:p14="http://schemas.microsoft.com/office/powerpoint/2010/main" val="3949212797"/>
              </p:ext>
            </p:extLst>
          </p:nvPr>
        </p:nvGraphicFramePr>
        <p:xfrm>
          <a:off x="287384" y="2203269"/>
          <a:ext cx="8691154" cy="3463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2" name="Graphic 39" descr="Fingerprint">
            <a:extLst>
              <a:ext uri="{FF2B5EF4-FFF2-40B4-BE49-F238E27FC236}">
                <a16:creationId xmlns:a16="http://schemas.microsoft.com/office/drawing/2014/main" id="{BC3C2FE9-2202-57AF-5C72-C011BBEC160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4" name="Picture 73">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6" name="Straight Connector 75">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0" name="Rectangle 79">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0" y="1278460"/>
            <a:ext cx="4176384" cy="1085083"/>
          </a:xfrm>
        </p:spPr>
        <p:txBody>
          <a:bodyPr vert="horz" lIns="91440" tIns="45720" rIns="91440" bIns="0" rtlCol="0" anchor="b">
            <a:normAutofit/>
          </a:bodyPr>
          <a:lstStyle/>
          <a:p>
            <a:r>
              <a:rPr lang="en-US" sz="1800" dirty="0"/>
              <a:t>Literature Review</a:t>
            </a:r>
          </a:p>
        </p:txBody>
      </p:sp>
      <p:cxnSp>
        <p:nvCxnSpPr>
          <p:cNvPr id="84" name="Straight Connector 83">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86" name="Picture 85">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8" name="Straight Connector 87">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30940050"/>
              </p:ext>
            </p:extLst>
          </p:nvPr>
        </p:nvGraphicFramePr>
        <p:xfrm>
          <a:off x="2494683" y="102591"/>
          <a:ext cx="9362371" cy="5564678"/>
        </p:xfrm>
        <a:graphic>
          <a:graphicData uri="http://schemas.openxmlformats.org/drawingml/2006/table">
            <a:tbl>
              <a:tblPr firstRow="1" firstCol="1" bandRow="1">
                <a:solidFill>
                  <a:srgbClr val="F2F2F2">
                    <a:alpha val="45098"/>
                  </a:srgbClr>
                </a:solidFill>
              </a:tblPr>
              <a:tblGrid>
                <a:gridCol w="2060755">
                  <a:extLst>
                    <a:ext uri="{9D8B030D-6E8A-4147-A177-3AD203B41FA5}">
                      <a16:colId xmlns:a16="http://schemas.microsoft.com/office/drawing/2014/main" val="2791120806"/>
                    </a:ext>
                  </a:extLst>
                </a:gridCol>
                <a:gridCol w="2079596">
                  <a:extLst>
                    <a:ext uri="{9D8B030D-6E8A-4147-A177-3AD203B41FA5}">
                      <a16:colId xmlns:a16="http://schemas.microsoft.com/office/drawing/2014/main" val="3589850242"/>
                    </a:ext>
                  </a:extLst>
                </a:gridCol>
                <a:gridCol w="2462653">
                  <a:extLst>
                    <a:ext uri="{9D8B030D-6E8A-4147-A177-3AD203B41FA5}">
                      <a16:colId xmlns:a16="http://schemas.microsoft.com/office/drawing/2014/main" val="2229489048"/>
                    </a:ext>
                  </a:extLst>
                </a:gridCol>
                <a:gridCol w="2759367">
                  <a:extLst>
                    <a:ext uri="{9D8B030D-6E8A-4147-A177-3AD203B41FA5}">
                      <a16:colId xmlns:a16="http://schemas.microsoft.com/office/drawing/2014/main" val="2241838310"/>
                    </a:ext>
                  </a:extLst>
                </a:gridCol>
              </a:tblGrid>
              <a:tr h="426245">
                <a:tc>
                  <a:txBody>
                    <a:bodyPr/>
                    <a:lstStyle/>
                    <a:p>
                      <a:pPr algn="l" fontAlgn="t">
                        <a:spcBef>
                          <a:spcPts val="0"/>
                        </a:spcBef>
                        <a:spcAft>
                          <a:spcPts val="0"/>
                        </a:spcAft>
                      </a:pPr>
                      <a:r>
                        <a:rPr lang="en-GB" sz="1050" b="0" i="0" u="none" strike="noStrike" cap="none" spc="0" dirty="0">
                          <a:solidFill>
                            <a:schemeClr val="bg1"/>
                          </a:solidFill>
                          <a:effectLst/>
                          <a:latin typeface="+mn-lt"/>
                          <a:cs typeface="Times New Roman" panose="02020603050405020304" pitchFamily="18" charset="0"/>
                        </a:rPr>
                        <a:t>Author(s), title, and year of publication</a:t>
                      </a:r>
                      <a:endParaRPr lang="en-GB" sz="1050" b="0" i="0" u="none" strike="noStrike" cap="none" spc="0" dirty="0">
                        <a:solidFill>
                          <a:schemeClr val="bg1"/>
                        </a:solidFill>
                        <a:effectLst/>
                        <a:latin typeface="+mn-lt"/>
                      </a:endParaRPr>
                    </a:p>
                  </a:txBody>
                  <a:tcPr marL="24670" marR="14802" marT="47911" marB="14802"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spcBef>
                          <a:spcPts val="0"/>
                        </a:spcBef>
                        <a:spcAft>
                          <a:spcPts val="0"/>
                        </a:spcAft>
                      </a:pPr>
                      <a:r>
                        <a:rPr lang="en-GB" sz="1050" b="0" i="0" u="none" strike="noStrike" cap="none" spc="0" dirty="0">
                          <a:solidFill>
                            <a:schemeClr val="bg1"/>
                          </a:solidFill>
                          <a:effectLst/>
                          <a:latin typeface="+mn-lt"/>
                          <a:cs typeface="Times New Roman" panose="02020603050405020304" pitchFamily="18" charset="0"/>
                        </a:rPr>
                        <a:t>Aim of study</a:t>
                      </a:r>
                      <a:endParaRPr lang="en-GB" sz="1050" b="0" i="0" u="none" strike="noStrike" cap="none" spc="0" dirty="0">
                        <a:solidFill>
                          <a:schemeClr val="bg1"/>
                        </a:solidFill>
                        <a:effectLst/>
                        <a:latin typeface="+mn-lt"/>
                      </a:endParaRPr>
                    </a:p>
                  </a:txBody>
                  <a:tcPr marL="24670" marR="14802" marT="47911" marB="14802"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spcBef>
                          <a:spcPts val="0"/>
                        </a:spcBef>
                        <a:spcAft>
                          <a:spcPts val="0"/>
                        </a:spcAft>
                      </a:pPr>
                      <a:r>
                        <a:rPr lang="en-GB" sz="1050" b="0" i="0" u="none" strike="noStrike" cap="none" spc="0">
                          <a:solidFill>
                            <a:schemeClr val="bg1"/>
                          </a:solidFill>
                          <a:effectLst/>
                          <a:latin typeface="+mn-lt"/>
                          <a:ea typeface="Calibri" panose="020F0502020204030204" pitchFamily="34" charset="0"/>
                          <a:cs typeface="Times New Roman" panose="02020603050405020304" pitchFamily="18" charset="0"/>
                        </a:rPr>
                        <a:t>Methods and Sample size and characteristics</a:t>
                      </a:r>
                      <a:endParaRPr lang="en-GB" sz="1050" b="0" i="0" u="none" strike="noStrike" cap="none" spc="0">
                        <a:solidFill>
                          <a:schemeClr val="bg1"/>
                        </a:solidFill>
                        <a:effectLst/>
                        <a:latin typeface="+mn-lt"/>
                      </a:endParaRPr>
                    </a:p>
                  </a:txBody>
                  <a:tcPr marL="24670" marR="14802" marT="47911" marB="14802" anchor="ctr">
                    <a:lnL w="12700" cmpd="sng">
                      <a:noFill/>
                    </a:lnL>
                    <a:lnR w="12700" cmpd="sng">
                      <a:noFill/>
                    </a:lnR>
                    <a:lnT w="19050" cap="flat" cmpd="sng" algn="ctr">
                      <a:noFill/>
                      <a:prstDash val="solid"/>
                    </a:lnT>
                    <a:lnB w="38100" cmpd="sng">
                      <a:noFill/>
                    </a:lnB>
                    <a:solidFill>
                      <a:schemeClr val="tx1"/>
                    </a:solidFill>
                  </a:tcPr>
                </a:tc>
                <a:tc>
                  <a:txBody>
                    <a:bodyPr/>
                    <a:lstStyle/>
                    <a:p>
                      <a:pPr algn="l" fontAlgn="t">
                        <a:spcBef>
                          <a:spcPts val="0"/>
                        </a:spcBef>
                        <a:spcAft>
                          <a:spcPts val="0"/>
                        </a:spcAft>
                      </a:pPr>
                      <a:r>
                        <a:rPr lang="en-GB" sz="1050" b="0" i="0" u="none" strike="noStrike" cap="none" spc="0">
                          <a:solidFill>
                            <a:schemeClr val="bg1"/>
                          </a:solidFill>
                          <a:effectLst/>
                          <a:latin typeface="+mn-lt"/>
                          <a:ea typeface="Calibri" panose="020F0502020204030204" pitchFamily="34" charset="0"/>
                          <a:cs typeface="Times New Roman" panose="02020603050405020304" pitchFamily="18" charset="0"/>
                        </a:rPr>
                        <a:t>Summary of main findings</a:t>
                      </a:r>
                      <a:endParaRPr lang="en-GB" sz="1050" b="0" i="0" u="none" strike="noStrike" cap="none" spc="0">
                        <a:solidFill>
                          <a:schemeClr val="bg1"/>
                        </a:solidFill>
                        <a:effectLst/>
                        <a:latin typeface="+mn-lt"/>
                      </a:endParaRPr>
                    </a:p>
                    <a:p>
                      <a:pPr algn="l" fontAlgn="t">
                        <a:spcBef>
                          <a:spcPts val="0"/>
                        </a:spcBef>
                        <a:spcAft>
                          <a:spcPts val="0"/>
                        </a:spcAft>
                      </a:pPr>
                      <a:r>
                        <a:rPr lang="en-GB" sz="1050" b="0" i="0" u="none" strike="noStrike" cap="none" spc="0">
                          <a:solidFill>
                            <a:schemeClr val="bg1"/>
                          </a:solidFill>
                          <a:effectLst/>
                          <a:latin typeface="+mn-lt"/>
                          <a:ea typeface="Calibri" panose="020F0502020204030204" pitchFamily="34" charset="0"/>
                          <a:cs typeface="Times New Roman" panose="02020603050405020304" pitchFamily="18" charset="0"/>
                        </a:rPr>
                        <a:t> </a:t>
                      </a:r>
                      <a:endParaRPr lang="en-GB" sz="1050" b="0" i="0" u="none" strike="noStrike" cap="none" spc="0">
                        <a:solidFill>
                          <a:schemeClr val="bg1"/>
                        </a:solidFill>
                        <a:effectLst/>
                        <a:latin typeface="+mn-lt"/>
                      </a:endParaRPr>
                    </a:p>
                  </a:txBody>
                  <a:tcPr marL="24670" marR="14802" marT="47911" marB="14802"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221238234"/>
                  </a:ext>
                </a:extLst>
              </a:tr>
              <a:tr h="2030070">
                <a:tc>
                  <a:txBody>
                    <a:bodyPr/>
                    <a:lstStyle/>
                    <a:p>
                      <a:r>
                        <a:rPr lang="en-GB" sz="1050" b="0" kern="1200" cap="none" spc="0" dirty="0">
                          <a:solidFill>
                            <a:schemeClr val="tx1"/>
                          </a:solidFill>
                          <a:effectLst/>
                          <a:latin typeface="+mn-lt"/>
                          <a:ea typeface="+mn-ea"/>
                          <a:cs typeface="+mn-cs"/>
                        </a:rPr>
                        <a:t>Nathan Davies, Tanisha De Souza, Greta </a:t>
                      </a:r>
                      <a:r>
                        <a:rPr lang="en-GB" sz="1050" b="0" kern="1200" cap="none" spc="0" dirty="0" err="1">
                          <a:solidFill>
                            <a:schemeClr val="tx1"/>
                          </a:solidFill>
                          <a:effectLst/>
                          <a:latin typeface="+mn-lt"/>
                          <a:ea typeface="+mn-ea"/>
                          <a:cs typeface="+mn-cs"/>
                        </a:rPr>
                        <a:t>Rait</a:t>
                      </a:r>
                      <a:r>
                        <a:rPr lang="en-GB" sz="1050" b="0" kern="1200" cap="none" spc="0" dirty="0">
                          <a:solidFill>
                            <a:schemeClr val="tx1"/>
                          </a:solidFill>
                          <a:effectLst/>
                          <a:latin typeface="+mn-lt"/>
                          <a:ea typeface="+mn-ea"/>
                          <a:cs typeface="+mn-cs"/>
                        </a:rPr>
                        <a:t>, Jessica Meehan1, Elizabeth L. Sampson2</a:t>
                      </a:r>
                    </a:p>
                    <a:p>
                      <a:r>
                        <a:rPr lang="en-GB" sz="1050" b="0" kern="1200" cap="none" spc="0" dirty="0">
                          <a:solidFill>
                            <a:schemeClr val="tx1"/>
                          </a:solidFill>
                          <a:effectLst/>
                          <a:latin typeface="+mn-lt"/>
                          <a:ea typeface="+mn-ea"/>
                          <a:cs typeface="+mn-cs"/>
                        </a:rPr>
                        <a:t>Developing an applied model for making decisions towards the end of life about care for cancer, carers, comorbidity, dementia, proxy decision making shared decision making with dementia</a:t>
                      </a:r>
                    </a:p>
                    <a:p>
                      <a:r>
                        <a:rPr lang="en-GB" sz="1050" b="0" kern="1200" cap="none" spc="0" dirty="0">
                          <a:solidFill>
                            <a:schemeClr val="tx1"/>
                          </a:solidFill>
                          <a:effectLst/>
                          <a:latin typeface="+mn-lt"/>
                          <a:ea typeface="+mn-ea"/>
                          <a:cs typeface="+mn-cs"/>
                        </a:rPr>
                        <a:t>Published: May 27, 2018</a:t>
                      </a:r>
                      <a:endParaRPr lang="en-GB" sz="1050" b="0" i="0" u="none" strike="noStrike" cap="none" spc="0" dirty="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spcBef>
                          <a:spcPts val="0"/>
                        </a:spcBef>
                        <a:spcAft>
                          <a:spcPts val="0"/>
                        </a:spcAft>
                      </a:pPr>
                      <a:r>
                        <a:rPr lang="en-GB" sz="1050" b="0" i="0" u="none" strike="noStrike" cap="none" spc="0" dirty="0">
                          <a:solidFill>
                            <a:schemeClr val="tx1"/>
                          </a:solidFill>
                          <a:effectLst/>
                          <a:latin typeface="Arial" panose="020B0604020202020204" pitchFamily="34" charset="0"/>
                        </a:rPr>
                        <a:t>The aim Investigate with family caregivers and individuals with dementia the decision-making process and factors that influence decision-making in dementia end-of-life care in order to develop a model of decision-making in the context of dementia end-of-life care.</a:t>
                      </a:r>
                    </a:p>
                  </a:txBody>
                  <a:tcPr marL="24670" marR="14802" marT="47911" marB="1480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spcBef>
                          <a:spcPts val="0"/>
                        </a:spcBef>
                        <a:spcAft>
                          <a:spcPts val="0"/>
                        </a:spcAft>
                      </a:pPr>
                      <a:r>
                        <a:rPr lang="en-GB" sz="1050" b="0" i="0" u="none" strike="noStrike" cap="none" spc="0" dirty="0">
                          <a:solidFill>
                            <a:schemeClr val="tx1"/>
                          </a:solidFill>
                          <a:effectLst/>
                          <a:latin typeface="Arial" panose="020B0604020202020204" pitchFamily="34" charset="0"/>
                        </a:rPr>
                        <a:t>Interviews with 21 family caregivers and 11 dementia patients in England (2018-2019) from memory clinics, general practise, and carer organisations. Interviews were analysed using thematic analysis, and findings were mapped onto the Interprofessional Shared Decision-Making model, which was then modified to produce a model of decision-making in dementia.</a:t>
                      </a:r>
                    </a:p>
                  </a:txBody>
                  <a:tcPr marL="24670" marR="14802" marT="47911" marB="1480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l" fontAlgn="t">
                        <a:spcBef>
                          <a:spcPts val="0"/>
                        </a:spcBef>
                        <a:spcAft>
                          <a:spcPts val="0"/>
                        </a:spcAft>
                      </a:pPr>
                      <a:r>
                        <a:rPr lang="en-GB" sz="1050" b="0" i="0" u="none" strike="noStrike" cap="none" spc="0">
                          <a:solidFill>
                            <a:schemeClr val="tx1"/>
                          </a:solidFill>
                          <a:effectLst/>
                          <a:latin typeface="Arial" panose="020B0604020202020204" pitchFamily="34" charset="0"/>
                        </a:rPr>
                        <a:t>Participants described five important end-of-life decisions as examples of decision making. We derived a modified model of decision-making in dementia end-of-life care from these experiences. The model considers the contextual factors that influence the decision-making process, including personal preferences; advance care planning and Lasting Power of Attorney; the person's capacity and health and wellbeing; the support of others and clarity of roles.</a:t>
                      </a:r>
                    </a:p>
                  </a:txBody>
                  <a:tcPr marL="24670" marR="14802" marT="47911" marB="1480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1750155844"/>
                  </a:ext>
                </a:extLst>
              </a:tr>
              <a:tr h="2386475">
                <a:tc>
                  <a:txBody>
                    <a:bodyPr/>
                    <a:lstStyle/>
                    <a:p>
                      <a:r>
                        <a:rPr lang="en-GB" sz="1050" b="0" kern="1200" cap="none" spc="0" dirty="0">
                          <a:solidFill>
                            <a:schemeClr val="tx1"/>
                          </a:solidFill>
                          <a:effectLst/>
                          <a:latin typeface="+mn-lt"/>
                          <a:ea typeface="+mn-ea"/>
                          <a:cs typeface="+mn-cs"/>
                        </a:rPr>
                        <a:t>Narin Aker Emily West2 , Nathan Davies1,2, Kirsten J. Moore2,3, Elizabeth L. </a:t>
                      </a:r>
                    </a:p>
                    <a:p>
                      <a:endParaRPr lang="en-GB" sz="1050" b="0" kern="1200" cap="none" spc="0" dirty="0">
                        <a:solidFill>
                          <a:schemeClr val="tx1"/>
                        </a:solidFill>
                        <a:effectLst/>
                        <a:latin typeface="+mn-lt"/>
                        <a:ea typeface="+mn-ea"/>
                        <a:cs typeface="+mn-cs"/>
                      </a:endParaRPr>
                    </a:p>
                    <a:p>
                      <a:r>
                        <a:rPr lang="en-GB" sz="1050" b="0" kern="1200" cap="none" spc="0" dirty="0">
                          <a:solidFill>
                            <a:schemeClr val="tx1"/>
                          </a:solidFill>
                          <a:effectLst/>
                          <a:latin typeface="+mn-lt"/>
                          <a:ea typeface="+mn-ea"/>
                          <a:cs typeface="+mn-cs"/>
                        </a:rPr>
                        <a:t>Challenges faced during the COVID-19 pandemic by family carers of people living with dementia towards the end of life,</a:t>
                      </a:r>
                    </a:p>
                    <a:p>
                      <a:r>
                        <a:rPr lang="en-GB" sz="1050" b="0" kern="1200" cap="none" spc="0" dirty="0">
                          <a:solidFill>
                            <a:schemeClr val="tx1"/>
                          </a:solidFill>
                          <a:effectLst/>
                          <a:latin typeface="+mn-lt"/>
                          <a:ea typeface="+mn-ea"/>
                          <a:cs typeface="+mn-cs"/>
                        </a:rPr>
                        <a:t>May-June 2020</a:t>
                      </a:r>
                    </a:p>
                    <a:p>
                      <a:pPr algn="l" fontAlgn="t">
                        <a:spcBef>
                          <a:spcPts val="0"/>
                        </a:spcBef>
                        <a:spcAft>
                          <a:spcPts val="0"/>
                        </a:spcAft>
                      </a:pPr>
                      <a:endParaRPr lang="en-GB" sz="1050" b="0" i="0" u="none" strike="noStrike" cap="none" spc="0" dirty="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spcBef>
                          <a:spcPts val="0"/>
                        </a:spcBef>
                        <a:spcAft>
                          <a:spcPts val="0"/>
                        </a:spcAft>
                      </a:pPr>
                      <a:r>
                        <a:rPr lang="en-GB" sz="1050" b="0" i="0" u="none" strike="noStrike" cap="none" spc="0">
                          <a:solidFill>
                            <a:schemeClr val="tx1"/>
                          </a:solidFill>
                          <a:effectLst/>
                          <a:latin typeface="Arial" panose="020B0604020202020204" pitchFamily="34" charset="0"/>
                        </a:rPr>
                        <a:t>The aim was to investigate the challenges faced by family carers of people living with dementia during the first wave of the COVID-19 pandemic in England, as reported by charity telephone support line staff who were able to objectively discuss a variety of experiences of numerous carers who called the helpline. We focused on key issues and decision-making areas at the end of life.</a:t>
                      </a:r>
                    </a:p>
                  </a:txBody>
                  <a:tcPr marL="24670" marR="14802" marT="47911" marB="1480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spcBef>
                          <a:spcPts val="0"/>
                        </a:spcBef>
                        <a:spcAft>
                          <a:spcPts val="0"/>
                        </a:spcAft>
                      </a:pPr>
                      <a:r>
                        <a:rPr lang="en-GB" sz="1050" b="0" i="0" u="none" strike="noStrike" cap="none" spc="0" dirty="0">
                          <a:solidFill>
                            <a:schemeClr val="tx1"/>
                          </a:solidFill>
                          <a:effectLst/>
                          <a:latin typeface="Arial" panose="020B0604020202020204" pitchFamily="34" charset="0"/>
                        </a:rPr>
                        <a:t>Additionally, a qualitative study was conducted using semi-structured interviews with eight telephone support line staff from two UK-based charities that support caregivers of people living with dementia and those nearing the end of life. In May and June of 2020, interviews were conducted in England during the first pandemic wave.</a:t>
                      </a:r>
                    </a:p>
                  </a:txBody>
                  <a:tcPr marL="24670" marR="14802" marT="47911" marB="1480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spcBef>
                          <a:spcPts val="0"/>
                        </a:spcBef>
                        <a:spcAft>
                          <a:spcPts val="0"/>
                        </a:spcAft>
                      </a:pPr>
                      <a:r>
                        <a:rPr lang="en-GB" sz="1050" b="0" i="0" u="none" strike="noStrike" cap="none" spc="0" dirty="0">
                          <a:solidFill>
                            <a:schemeClr val="tx1"/>
                          </a:solidFill>
                          <a:effectLst/>
                          <a:latin typeface="Arial" panose="020B0604020202020204" pitchFamily="34" charset="0"/>
                        </a:rPr>
                        <a:t>A greater amount of COVID-19-related deaths are attributable to people with dementia. During the pandemic, family caregivers must make significant and emotional decisions, including decisions about end-of-life care. Concerns about care transitions, uncertainty in engaging support and assistance, pandemic-motivated care planning, maintaining the wellbeing of the person living with dementia, and trust, loss of agency, and confusion were identified as the five major themes.</a:t>
                      </a:r>
                    </a:p>
                  </a:txBody>
                  <a:tcPr marL="24670" marR="14802" marT="47911" marB="1480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037087224"/>
                  </a:ext>
                </a:extLst>
              </a:tr>
              <a:tr h="251894">
                <a:tc>
                  <a:txBody>
                    <a:bodyPr/>
                    <a:lstStyle/>
                    <a:p>
                      <a:pPr algn="l" fontAlgn="t">
                        <a:spcBef>
                          <a:spcPts val="0"/>
                        </a:spcBef>
                        <a:spcAft>
                          <a:spcPts val="0"/>
                        </a:spcAft>
                      </a:pPr>
                      <a:endParaRPr lang="en-GB" sz="600" b="1"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spcBef>
                          <a:spcPts val="0"/>
                        </a:spcBef>
                        <a:spcAft>
                          <a:spcPts val="0"/>
                        </a:spcAft>
                      </a:pPr>
                      <a:endParaRPr lang="en-GB" sz="600" b="0"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spcBef>
                          <a:spcPts val="0"/>
                        </a:spcBef>
                        <a:spcAft>
                          <a:spcPts val="0"/>
                        </a:spcAft>
                      </a:pPr>
                      <a:endParaRPr lang="en-GB" sz="600" b="0"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l" fontAlgn="t">
                        <a:spcBef>
                          <a:spcPts val="0"/>
                        </a:spcBef>
                        <a:spcAft>
                          <a:spcPts val="0"/>
                        </a:spcAft>
                      </a:pPr>
                      <a:endParaRPr lang="en-GB" sz="600" b="0"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2111580069"/>
                  </a:ext>
                </a:extLst>
              </a:tr>
              <a:tr h="234997">
                <a:tc>
                  <a:txBody>
                    <a:bodyPr/>
                    <a:lstStyle/>
                    <a:p>
                      <a:pPr algn="l" fontAlgn="t">
                        <a:spcBef>
                          <a:spcPts val="0"/>
                        </a:spcBef>
                        <a:spcAft>
                          <a:spcPts val="0"/>
                        </a:spcAft>
                      </a:pPr>
                      <a:r>
                        <a:rPr lang="en-GB" sz="600" b="1" i="0" u="none" strike="noStrike"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600" b="1"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spcBef>
                          <a:spcPts val="0"/>
                        </a:spcBef>
                        <a:spcAft>
                          <a:spcPts val="0"/>
                        </a:spcAft>
                      </a:pPr>
                      <a:r>
                        <a:rPr lang="en-GB" sz="600" b="1" i="0" u="none" strike="noStrike"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600" b="0"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spcBef>
                          <a:spcPts val="0"/>
                        </a:spcBef>
                        <a:spcAft>
                          <a:spcPts val="0"/>
                        </a:spcAft>
                      </a:pPr>
                      <a:r>
                        <a:rPr lang="en-GB" sz="600" b="1" i="0" u="none" strike="noStrike"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600" b="0"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l" fontAlgn="t">
                        <a:spcBef>
                          <a:spcPts val="0"/>
                        </a:spcBef>
                        <a:spcAft>
                          <a:spcPts val="0"/>
                        </a:spcAft>
                      </a:pPr>
                      <a:endParaRPr lang="en-GB" sz="600" b="0"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3937555704"/>
                  </a:ext>
                </a:extLst>
              </a:tr>
              <a:tr h="234997">
                <a:tc>
                  <a:txBody>
                    <a:bodyPr/>
                    <a:lstStyle/>
                    <a:p>
                      <a:pPr algn="l" fontAlgn="t">
                        <a:spcBef>
                          <a:spcPts val="0"/>
                        </a:spcBef>
                        <a:spcAft>
                          <a:spcPts val="0"/>
                        </a:spcAft>
                      </a:pPr>
                      <a:r>
                        <a:rPr lang="en-GB" sz="600" b="1" i="0" u="none" strike="noStrike"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600" b="1"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spcBef>
                          <a:spcPts val="0"/>
                        </a:spcBef>
                        <a:spcAft>
                          <a:spcPts val="0"/>
                        </a:spcAft>
                      </a:pPr>
                      <a:r>
                        <a:rPr lang="en-GB" sz="600" b="1" i="0" u="none" strike="noStrike"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600" b="0" i="0" u="none" strike="noStrike" cap="none" spc="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spcBef>
                          <a:spcPts val="0"/>
                        </a:spcBef>
                        <a:spcAft>
                          <a:spcPts val="0"/>
                        </a:spcAft>
                      </a:pPr>
                      <a:r>
                        <a:rPr lang="en-GB" sz="600" b="1" i="0" u="none" strike="noStrike"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600" b="0" i="0" u="none" strike="noStrike" cap="none" spc="0" dirty="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pPr algn="l" fontAlgn="t">
                        <a:spcBef>
                          <a:spcPts val="0"/>
                        </a:spcBef>
                        <a:spcAft>
                          <a:spcPts val="0"/>
                        </a:spcAft>
                      </a:pPr>
                      <a:r>
                        <a:rPr lang="en-GB" sz="600" b="1" i="0" u="none" strike="noStrike"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600" b="0" i="0" u="none" strike="noStrike" cap="none" spc="0" dirty="0">
                        <a:solidFill>
                          <a:schemeClr val="tx1"/>
                        </a:solidFill>
                        <a:effectLst/>
                        <a:latin typeface="Arial" panose="020B0604020202020204" pitchFamily="34" charset="0"/>
                      </a:endParaRPr>
                    </a:p>
                  </a:txBody>
                  <a:tcPr marL="24670" marR="14802" marT="47911" marB="14802">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26" name="Rectangle 425">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28" name="Picture 427">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30" name="Straight Connector 429">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34" name="Rectangle 433">
            <a:extLst>
              <a:ext uri="{FF2B5EF4-FFF2-40B4-BE49-F238E27FC236}">
                <a16:creationId xmlns:a16="http://schemas.microsoft.com/office/drawing/2014/main" id="{11587617-1CD9-4BB4-8FDB-02547523F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6" name="Rectangle 435">
            <a:extLst>
              <a:ext uri="{FF2B5EF4-FFF2-40B4-BE49-F238E27FC236}">
                <a16:creationId xmlns:a16="http://schemas.microsoft.com/office/drawing/2014/main" id="{B2359BEA-F467-446B-9ED2-7DE4AE394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98655" y="918833"/>
            <a:ext cx="8643011" cy="551528"/>
          </a:xfrm>
        </p:spPr>
        <p:txBody>
          <a:bodyPr vert="horz" lIns="91440" tIns="45720" rIns="91440" bIns="0" rtlCol="0" anchor="b">
            <a:normAutofit/>
          </a:bodyPr>
          <a:lstStyle/>
          <a:p>
            <a:r>
              <a:rPr lang="en-US" sz="2000" dirty="0"/>
              <a:t>Literature Review</a:t>
            </a:r>
          </a:p>
        </p:txBody>
      </p:sp>
      <p:cxnSp>
        <p:nvCxnSpPr>
          <p:cNvPr id="438" name="Straight Connector 437">
            <a:extLst>
              <a:ext uri="{FF2B5EF4-FFF2-40B4-BE49-F238E27FC236}">
                <a16:creationId xmlns:a16="http://schemas.microsoft.com/office/drawing/2014/main" id="{07C4A58F-EDCB-42E6-BB21-2D410EF078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5027185"/>
            <a:ext cx="864301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40" name="Picture 439">
            <a:extLst>
              <a:ext uri="{FF2B5EF4-FFF2-40B4-BE49-F238E27FC236}">
                <a16:creationId xmlns:a16="http://schemas.microsoft.com/office/drawing/2014/main" id="{CEF18BD6-B169-4CEE-BB3D-71DFD6A833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42" name="Straight Connector 441">
            <a:extLst>
              <a:ext uri="{FF2B5EF4-FFF2-40B4-BE49-F238E27FC236}">
                <a16:creationId xmlns:a16="http://schemas.microsoft.com/office/drawing/2014/main" id="{0C253CD2-F713-407C-B979-22CDBA5319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371907309"/>
              </p:ext>
            </p:extLst>
          </p:nvPr>
        </p:nvGraphicFramePr>
        <p:xfrm>
          <a:off x="2540985" y="243749"/>
          <a:ext cx="9283715" cy="6045561"/>
        </p:xfrm>
        <a:graphic>
          <a:graphicData uri="http://schemas.openxmlformats.org/drawingml/2006/table">
            <a:tbl>
              <a:tblPr firstRow="1" firstCol="1" bandRow="1">
                <a:noFill/>
              </a:tblPr>
              <a:tblGrid>
                <a:gridCol w="2591179">
                  <a:extLst>
                    <a:ext uri="{9D8B030D-6E8A-4147-A177-3AD203B41FA5}">
                      <a16:colId xmlns:a16="http://schemas.microsoft.com/office/drawing/2014/main" val="2791120806"/>
                    </a:ext>
                  </a:extLst>
                </a:gridCol>
                <a:gridCol w="1845381">
                  <a:extLst>
                    <a:ext uri="{9D8B030D-6E8A-4147-A177-3AD203B41FA5}">
                      <a16:colId xmlns:a16="http://schemas.microsoft.com/office/drawing/2014/main" val="3589850242"/>
                    </a:ext>
                  </a:extLst>
                </a:gridCol>
                <a:gridCol w="2772119">
                  <a:extLst>
                    <a:ext uri="{9D8B030D-6E8A-4147-A177-3AD203B41FA5}">
                      <a16:colId xmlns:a16="http://schemas.microsoft.com/office/drawing/2014/main" val="2229489048"/>
                    </a:ext>
                  </a:extLst>
                </a:gridCol>
                <a:gridCol w="2075036">
                  <a:extLst>
                    <a:ext uri="{9D8B030D-6E8A-4147-A177-3AD203B41FA5}">
                      <a16:colId xmlns:a16="http://schemas.microsoft.com/office/drawing/2014/main" val="2241838310"/>
                    </a:ext>
                  </a:extLst>
                </a:gridCol>
              </a:tblGrid>
              <a:tr h="325360">
                <a:tc>
                  <a:txBody>
                    <a:bodyPr/>
                    <a:lstStyle/>
                    <a:p>
                      <a:pPr algn="l" fontAlgn="t">
                        <a:spcBef>
                          <a:spcPts val="0"/>
                        </a:spcBef>
                        <a:spcAft>
                          <a:spcPts val="0"/>
                        </a:spcAft>
                      </a:pPr>
                      <a:r>
                        <a:rPr lang="en-GB" sz="1050" b="1" i="0" u="none" strike="noStrike" cap="none" spc="0" dirty="0">
                          <a:solidFill>
                            <a:schemeClr val="tx1">
                              <a:lumMod val="75000"/>
                              <a:lumOff val="25000"/>
                            </a:schemeClr>
                          </a:solidFill>
                          <a:effectLst/>
                          <a:latin typeface="+mn-lt"/>
                          <a:cs typeface="Times New Roman" panose="02020603050405020304" pitchFamily="18" charset="0"/>
                        </a:rPr>
                        <a:t>Author(s), title, and year of publication</a:t>
                      </a:r>
                      <a:endParaRPr lang="en-GB" sz="1050" b="1" i="0" u="none" strike="noStrike" cap="none" spc="0" dirty="0">
                        <a:solidFill>
                          <a:schemeClr val="tx1">
                            <a:lumMod val="75000"/>
                            <a:lumOff val="25000"/>
                          </a:schemeClr>
                        </a:solidFill>
                        <a:effectLst/>
                        <a:latin typeface="+mn-lt"/>
                      </a:endParaRPr>
                    </a:p>
                  </a:txBody>
                  <a:tcPr marL="37546" marR="22528" marT="22528" marB="22528" anchor="b">
                    <a:lnL w="12700" cmpd="sng">
                      <a:noFill/>
                      <a:prstDash val="solid"/>
                    </a:lnL>
                    <a:lnR w="19050" cap="flat" cmpd="sng" algn="ctr">
                      <a:solidFill>
                        <a:srgbClr val="FFFFFF"/>
                      </a:solidFill>
                      <a:prstDash val="solid"/>
                    </a:lnR>
                    <a:lnT w="19050" cap="flat" cmpd="sng" algn="ctr">
                      <a:solidFill>
                        <a:srgbClr val="8F9A9D">
                          <a:alpha val="60000"/>
                        </a:srgbClr>
                      </a:solidFill>
                      <a:prstDash val="solid"/>
                    </a:lnT>
                    <a:lnB w="12700" cmpd="sng">
                      <a:noFill/>
                      <a:prstDash val="solid"/>
                    </a:lnB>
                    <a:noFill/>
                  </a:tcPr>
                </a:tc>
                <a:tc>
                  <a:txBody>
                    <a:bodyPr/>
                    <a:lstStyle/>
                    <a:p>
                      <a:pPr algn="l" fontAlgn="t">
                        <a:spcBef>
                          <a:spcPts val="0"/>
                        </a:spcBef>
                        <a:spcAft>
                          <a:spcPts val="0"/>
                        </a:spcAft>
                      </a:pPr>
                      <a:r>
                        <a:rPr lang="en-GB" sz="1050" b="1" i="0" u="none" strike="noStrike" cap="none" spc="0">
                          <a:solidFill>
                            <a:schemeClr val="tx1">
                              <a:lumMod val="75000"/>
                              <a:lumOff val="25000"/>
                            </a:schemeClr>
                          </a:solidFill>
                          <a:effectLst/>
                          <a:latin typeface="+mn-lt"/>
                          <a:cs typeface="Times New Roman" panose="02020603050405020304" pitchFamily="18" charset="0"/>
                        </a:rPr>
                        <a:t>Aim of study</a:t>
                      </a:r>
                      <a:endParaRPr lang="en-GB" sz="1050" b="1" i="0" u="none" strike="noStrike" cap="none" spc="0">
                        <a:solidFill>
                          <a:schemeClr val="tx1">
                            <a:lumMod val="75000"/>
                            <a:lumOff val="25000"/>
                          </a:schemeClr>
                        </a:solidFill>
                        <a:effectLst/>
                        <a:latin typeface="+mn-lt"/>
                      </a:endParaRPr>
                    </a:p>
                  </a:txBody>
                  <a:tcPr marL="37546" marR="22528" marT="22528" marB="22528" anchor="b">
                    <a:lnL w="19050" cap="flat" cmpd="sng" algn="ctr">
                      <a:solidFill>
                        <a:srgbClr val="FFFFFF"/>
                      </a:solid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l" fontAlgn="t">
                        <a:spcBef>
                          <a:spcPts val="0"/>
                        </a:spcBef>
                        <a:spcAft>
                          <a:spcPts val="0"/>
                        </a:spcAft>
                      </a:pPr>
                      <a:r>
                        <a:rPr lang="en-GB" sz="1050" b="1" i="0" u="none" strike="noStrike" cap="none" spc="0">
                          <a:solidFill>
                            <a:schemeClr val="tx1">
                              <a:lumMod val="75000"/>
                              <a:lumOff val="25000"/>
                            </a:schemeClr>
                          </a:solidFill>
                          <a:effectLst/>
                          <a:latin typeface="+mn-lt"/>
                          <a:ea typeface="Calibri" panose="020F0502020204030204" pitchFamily="34" charset="0"/>
                          <a:cs typeface="Times New Roman" panose="02020603050405020304" pitchFamily="18" charset="0"/>
                        </a:rPr>
                        <a:t>Methods and Sample size and characteristics</a:t>
                      </a:r>
                      <a:endParaRPr lang="en-GB" sz="1050" b="1" i="0" u="none" strike="noStrike" cap="none" spc="0">
                        <a:solidFill>
                          <a:schemeClr val="tx1">
                            <a:lumMod val="75000"/>
                            <a:lumOff val="25000"/>
                          </a:schemeClr>
                        </a:solidFill>
                        <a:effectLst/>
                        <a:latin typeface="+mn-lt"/>
                      </a:endParaRPr>
                    </a:p>
                  </a:txBody>
                  <a:tcPr marL="37546" marR="22528" marT="22528" marB="22528" anchor="b">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l" fontAlgn="t">
                        <a:spcBef>
                          <a:spcPts val="0"/>
                        </a:spcBef>
                        <a:spcAft>
                          <a:spcPts val="0"/>
                        </a:spcAft>
                      </a:pPr>
                      <a:r>
                        <a:rPr lang="en-GB" sz="1050" b="1" i="0" u="none" strike="noStrike" cap="none" spc="0">
                          <a:solidFill>
                            <a:schemeClr val="tx1">
                              <a:lumMod val="75000"/>
                              <a:lumOff val="25000"/>
                            </a:schemeClr>
                          </a:solidFill>
                          <a:effectLst/>
                          <a:latin typeface="+mn-lt"/>
                          <a:ea typeface="Calibri" panose="020F0502020204030204" pitchFamily="34" charset="0"/>
                          <a:cs typeface="Times New Roman" panose="02020603050405020304" pitchFamily="18" charset="0"/>
                        </a:rPr>
                        <a:t>Summary of main findings</a:t>
                      </a:r>
                      <a:endParaRPr lang="en-GB" sz="1050" b="1" i="0" u="none" strike="noStrike" cap="none" spc="0">
                        <a:solidFill>
                          <a:schemeClr val="tx1">
                            <a:lumMod val="75000"/>
                            <a:lumOff val="25000"/>
                          </a:schemeClr>
                        </a:solidFill>
                        <a:effectLst/>
                        <a:latin typeface="+mn-lt"/>
                      </a:endParaRPr>
                    </a:p>
                    <a:p>
                      <a:pPr algn="l" fontAlgn="t">
                        <a:spcBef>
                          <a:spcPts val="0"/>
                        </a:spcBef>
                        <a:spcAft>
                          <a:spcPts val="0"/>
                        </a:spcAft>
                      </a:pPr>
                      <a:r>
                        <a:rPr lang="en-GB" sz="1050" b="1" i="0" u="none" strike="noStrike" cap="none" spc="0">
                          <a:solidFill>
                            <a:schemeClr val="tx1">
                              <a:lumMod val="75000"/>
                              <a:lumOff val="25000"/>
                            </a:schemeClr>
                          </a:solidFill>
                          <a:effectLst/>
                          <a:latin typeface="+mn-lt"/>
                          <a:ea typeface="Calibri" panose="020F0502020204030204" pitchFamily="34" charset="0"/>
                          <a:cs typeface="Times New Roman" panose="02020603050405020304" pitchFamily="18" charset="0"/>
                        </a:rPr>
                        <a:t> </a:t>
                      </a:r>
                      <a:endParaRPr lang="en-GB" sz="1050" b="1" i="0" u="none" strike="noStrike" cap="none" spc="0">
                        <a:solidFill>
                          <a:schemeClr val="tx1">
                            <a:lumMod val="75000"/>
                            <a:lumOff val="25000"/>
                          </a:schemeClr>
                        </a:solidFill>
                        <a:effectLst/>
                        <a:latin typeface="+mn-lt"/>
                      </a:endParaRPr>
                    </a:p>
                  </a:txBody>
                  <a:tcPr marL="37546" marR="22528" marT="22528" marB="22528" anchor="b">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2221238234"/>
                  </a:ext>
                </a:extLst>
              </a:tr>
              <a:tr h="926607">
                <a:tc>
                  <a:txBody>
                    <a:bodyPr/>
                    <a:lstStyle/>
                    <a:p>
                      <a:r>
                        <a:rPr lang="en-GB" sz="1050" b="0" kern="1200" cap="none" spc="0" dirty="0">
                          <a:solidFill>
                            <a:schemeClr val="tx1">
                              <a:lumMod val="75000"/>
                              <a:lumOff val="25000"/>
                            </a:schemeClr>
                          </a:solidFill>
                          <a:effectLst/>
                          <a:latin typeface="+mn-lt"/>
                          <a:ea typeface="+mn-ea"/>
                          <a:cs typeface="+mn-cs"/>
                        </a:rPr>
                        <a:t>Catherine Hynes MPH, MBChB, MRCGP, GP1 | Victoria J.  </a:t>
                      </a:r>
                    </a:p>
                    <a:p>
                      <a:endParaRPr lang="en-GB" sz="1050" b="0" kern="1200" cap="none" spc="0" dirty="0">
                        <a:solidFill>
                          <a:schemeClr val="tx1">
                            <a:lumMod val="75000"/>
                            <a:lumOff val="25000"/>
                          </a:schemeClr>
                        </a:solidFill>
                        <a:effectLst/>
                        <a:latin typeface="+mn-lt"/>
                        <a:ea typeface="+mn-ea"/>
                        <a:cs typeface="+mn-cs"/>
                      </a:endParaRPr>
                    </a:p>
                    <a:p>
                      <a:r>
                        <a:rPr lang="en-GB" sz="1050" b="0" kern="1200" cap="none" spc="0" dirty="0">
                          <a:solidFill>
                            <a:schemeClr val="tx1">
                              <a:lumMod val="75000"/>
                              <a:lumOff val="25000"/>
                            </a:schemeClr>
                          </a:solidFill>
                          <a:effectLst/>
                          <a:latin typeface="+mn-lt"/>
                          <a:ea typeface="+mn-ea"/>
                          <a:cs typeface="+mn-cs"/>
                        </a:rPr>
                        <a:t>Cancer treatment decisions for people living dementia: Experiences of family carers, a qualitative interview study</a:t>
                      </a:r>
                    </a:p>
                    <a:p>
                      <a:endParaRPr lang="en-GB" sz="1050" b="0" i="0" u="none" strike="noStrike" cap="none" spc="0" dirty="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9050" cap="flat" cmpd="sng" algn="ctr">
                      <a:solidFill>
                        <a:srgbClr val="FFFFFF"/>
                      </a:solidFill>
                      <a:prstDash val="solid"/>
                    </a:lnR>
                    <a:lnT w="12700" cmpd="sng">
                      <a:noFill/>
                      <a:prstDash val="solid"/>
                    </a:lnT>
                    <a:lnB w="12700" cmpd="sng">
                      <a:noFill/>
                      <a:prstDash val="solid"/>
                    </a:lnB>
                    <a:solidFill>
                      <a:srgbClr val="B4BCBE">
                        <a:alpha val="20000"/>
                      </a:srgbClr>
                    </a:solidFill>
                  </a:tcPr>
                </a:tc>
                <a:tc>
                  <a:txBody>
                    <a:bodyPr/>
                    <a:lstStyle/>
                    <a:p>
                      <a:pPr algn="l" fontAlgn="t">
                        <a:spcBef>
                          <a:spcPts val="0"/>
                        </a:spcBef>
                        <a:spcAft>
                          <a:spcPts val="0"/>
                        </a:spcAft>
                      </a:pPr>
                      <a:r>
                        <a:rPr lang="en-GB" sz="1050" b="0" i="0" u="none" strike="noStrike" cap="none" spc="0" dirty="0">
                          <a:solidFill>
                            <a:schemeClr val="tx1">
                              <a:lumMod val="75000"/>
                              <a:lumOff val="25000"/>
                            </a:schemeClr>
                          </a:solidFill>
                          <a:effectLst/>
                          <a:latin typeface="Arial" panose="020B0604020202020204" pitchFamily="34" charset="0"/>
                        </a:rPr>
                        <a:t>This section investigates the experience of caregivers involved in cancer treatment decisions for individuals with dementia.</a:t>
                      </a:r>
                    </a:p>
                  </a:txBody>
                  <a:tcPr marL="37546" marR="19524" marT="19524" marB="19524">
                    <a:lnL w="19050" cap="flat" cmpd="sng" algn="ctr">
                      <a:solidFill>
                        <a:srgbClr val="FFFFFF"/>
                      </a:solid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050" b="0" i="0" u="none" strike="noStrike" cap="none" spc="0" dirty="0">
                          <a:solidFill>
                            <a:schemeClr val="tx1">
                              <a:lumMod val="75000"/>
                              <a:lumOff val="25000"/>
                            </a:schemeClr>
                          </a:solidFill>
                          <a:effectLst/>
                          <a:latin typeface="Arial" panose="020B0604020202020204" pitchFamily="34" charset="0"/>
                        </a:rPr>
                        <a:t>This qualitative study explored the experiences of family caregivers who have participated in cancer treatment decision-making on behalf of a demented relative. </a:t>
                      </a:r>
                      <a:r>
                        <a:rPr lang="en-GB" sz="1050" dirty="0"/>
                        <a:t>Sixteen family caregivers were interviewed, including one son and granddaughter pair (Table 1, participant characteristics). Sufficient evidence has been achieved.</a:t>
                      </a:r>
                    </a:p>
                    <a:p>
                      <a:pPr algn="l" fontAlgn="t">
                        <a:spcBef>
                          <a:spcPts val="0"/>
                        </a:spcBef>
                        <a:spcAft>
                          <a:spcPts val="0"/>
                        </a:spcAft>
                      </a:pPr>
                      <a:endParaRPr lang="en-GB" sz="1050" b="0" i="0" u="none" strike="noStrike" cap="none" spc="0" dirty="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pPr algn="l" fontAlgn="t">
                        <a:spcBef>
                          <a:spcPts val="0"/>
                        </a:spcBef>
                        <a:spcAft>
                          <a:spcPts val="0"/>
                        </a:spcAft>
                      </a:pPr>
                      <a:r>
                        <a:rPr lang="en-GB" sz="1050" b="0" i="0" u="none" strike="noStrike" cap="none" spc="0">
                          <a:solidFill>
                            <a:schemeClr val="tx1">
                              <a:lumMod val="75000"/>
                              <a:lumOff val="25000"/>
                            </a:schemeClr>
                          </a:solidFill>
                          <a:effectLst/>
                          <a:latin typeface="Arial" panose="020B0604020202020204" pitchFamily="34" charset="0"/>
                        </a:rPr>
                        <a:t>Few studies have investigated cancer treatment decisionmaking for dementia patients and family caregiver experiences in this context. Prior to their loved one's cancer diagnosis, many family members were already at the limit of their ability to care for a dementia patient.</a:t>
                      </a:r>
                    </a:p>
                  </a:txBody>
                  <a:tcPr marL="37546" marR="19524" marT="19524" marB="19524">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750155844"/>
                  </a:ext>
                </a:extLst>
              </a:tr>
              <a:tr h="1171860">
                <a:tc>
                  <a:txBody>
                    <a:bodyPr/>
                    <a:lstStyle/>
                    <a:p>
                      <a:r>
                        <a:rPr lang="en-GB" sz="1050" b="0" kern="1200" cap="none" spc="0">
                          <a:solidFill>
                            <a:schemeClr val="tx1">
                              <a:lumMod val="75000"/>
                              <a:lumOff val="25000"/>
                            </a:schemeClr>
                          </a:solidFill>
                          <a:effectLst/>
                          <a:latin typeface="+mn-lt"/>
                          <a:ea typeface="+mn-ea"/>
                          <a:cs typeface="+mn-cs"/>
                        </a:rPr>
                        <a:t>Banning De Witt Jansen, Kevin Brazil, peter Passmore, Hilary Buchanan, Doreen maxwell Sonja j Mcllfactrick, Sharon m Morgan, max Watson, Carole parsons.</a:t>
                      </a:r>
                    </a:p>
                    <a:p>
                      <a:endParaRPr lang="en-GB" sz="1050" b="0" kern="1200" cap="none" spc="0">
                        <a:solidFill>
                          <a:schemeClr val="tx1">
                            <a:lumMod val="75000"/>
                            <a:lumOff val="25000"/>
                          </a:schemeClr>
                        </a:solidFill>
                        <a:effectLst/>
                        <a:latin typeface="+mn-lt"/>
                        <a:ea typeface="+mn-ea"/>
                        <a:cs typeface="+mn-cs"/>
                      </a:endParaRPr>
                    </a:p>
                    <a:p>
                      <a:r>
                        <a:rPr lang="en-GB" sz="1050" b="0" kern="1200" cap="none" spc="0">
                          <a:solidFill>
                            <a:schemeClr val="tx1">
                              <a:lumMod val="75000"/>
                              <a:lumOff val="25000"/>
                            </a:schemeClr>
                          </a:solidFill>
                          <a:effectLst/>
                          <a:latin typeface="+mn-lt"/>
                          <a:ea typeface="+mn-ea"/>
                          <a:cs typeface="+mn-cs"/>
                        </a:rPr>
                        <a:t>The importance of added value: Use of observational pain tools with patients with advanced dementia approaching the end of life-a qualitative study of physician and nurse experiences and perspectives</a:t>
                      </a:r>
                    </a:p>
                    <a:p>
                      <a:pPr algn="l" fontAlgn="t">
                        <a:spcBef>
                          <a:spcPts val="0"/>
                        </a:spcBef>
                        <a:spcAft>
                          <a:spcPts val="0"/>
                        </a:spcAft>
                      </a:pPr>
                      <a:endParaRPr lang="en-GB" sz="1050" b="0" i="0" u="none" strike="noStrike" cap="none" spc="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9050" cap="flat" cmpd="sng" algn="ctr">
                      <a:solidFill>
                        <a:srgbClr val="FFFFFF"/>
                      </a:solidFill>
                      <a:prstDash val="solid"/>
                    </a:lnR>
                    <a:lnT w="12700" cmpd="sng">
                      <a:noFill/>
                      <a:prstDash val="solid"/>
                    </a:lnT>
                    <a:lnB w="19050" cap="flat" cmpd="sng" algn="ctr">
                      <a:solidFill>
                        <a:srgbClr val="FFFFFF"/>
                      </a:solidFill>
                      <a:prstDash val="solid"/>
                    </a:lnB>
                    <a:solidFill>
                      <a:srgbClr val="B4BCBE">
                        <a:alpha val="20000"/>
                      </a:srgbClr>
                    </a:solidFill>
                  </a:tcPr>
                </a:tc>
                <a:tc>
                  <a:txBody>
                    <a:bodyPr/>
                    <a:lstStyle/>
                    <a:p>
                      <a:pPr algn="l" fontAlgn="t">
                        <a:spcBef>
                          <a:spcPts val="0"/>
                        </a:spcBef>
                        <a:spcAft>
                          <a:spcPts val="0"/>
                        </a:spcAft>
                      </a:pPr>
                      <a:r>
                        <a:rPr lang="en-GB" sz="1050" b="0" i="0" u="none" strike="noStrike" cap="none" spc="0" dirty="0">
                          <a:solidFill>
                            <a:schemeClr val="tx1">
                              <a:lumMod val="75000"/>
                              <a:lumOff val="25000"/>
                            </a:schemeClr>
                          </a:solidFill>
                          <a:effectLst/>
                          <a:latin typeface="Arial" panose="020B0604020202020204" pitchFamily="34" charset="0"/>
                        </a:rPr>
                        <a:t>To investigate the hospice, secondary, and primary care physicians' and nurses' use of OPTs with advanced dementia patients who are dying, as well as their perspectives on practise development and training requirements.</a:t>
                      </a:r>
                    </a:p>
                  </a:txBody>
                  <a:tcPr marL="37546" marR="19524" marT="19524" marB="19524">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t">
                        <a:spcBef>
                          <a:spcPts val="0"/>
                        </a:spcBef>
                        <a:spcAft>
                          <a:spcPts val="0"/>
                        </a:spcAft>
                      </a:pPr>
                      <a:r>
                        <a:rPr lang="en-GB" sz="1050" b="0" i="0" u="none" strike="noStrike" cap="none" spc="0" dirty="0">
                          <a:solidFill>
                            <a:schemeClr val="tx1">
                              <a:lumMod val="75000"/>
                              <a:lumOff val="25000"/>
                            </a:schemeClr>
                          </a:solidFill>
                          <a:effectLst/>
                          <a:latin typeface="Arial" panose="020B0604020202020204" pitchFamily="34" charset="0"/>
                        </a:rPr>
                        <a:t>Face-to-face, semi-structured interviews were conducted. The interviews were digitally recorded, transcribed verbatim, and then subjected to thematic analysis to determine the central themes.</a:t>
                      </a:r>
                    </a:p>
                  </a:txBody>
                  <a:tcPr marL="37546" marR="19524" marT="19524" marB="19524">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050">
                          <a:solidFill>
                            <a:schemeClr val="tx1">
                              <a:lumMod val="75000"/>
                              <a:lumOff val="25000"/>
                            </a:schemeClr>
                          </a:solidFill>
                          <a:effectLst/>
                          <a:latin typeface="Segoe UI" panose="020B0502040204020203" pitchFamily="34" charset="0"/>
                          <a:ea typeface="Calibri" panose="020F0502020204030204" pitchFamily="34" charset="0"/>
                          <a:cs typeface="Times New Roman" panose="02020603050405020304" pitchFamily="18" charset="0"/>
                        </a:rPr>
                        <a:t>Health professionals require ongoing support in developing and integrating change to existing pain assessment protocols and approaches. These findings have important implications for health education, practice, and policy.</a:t>
                      </a:r>
                      <a:endParaRPr lang="en-GB" sz="105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7546" marR="19524" marT="19524" marB="19524">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037087224"/>
                  </a:ext>
                </a:extLst>
              </a:tr>
              <a:tr h="1107887">
                <a:tc>
                  <a:txBody>
                    <a:bodyPr/>
                    <a:lstStyle/>
                    <a:p>
                      <a:r>
                        <a:rPr lang="en-GB" sz="1050" b="0" kern="1200" dirty="0">
                          <a:solidFill>
                            <a:schemeClr val="tx1">
                              <a:lumMod val="75000"/>
                              <a:lumOff val="25000"/>
                            </a:schemeClr>
                          </a:solidFill>
                          <a:effectLst/>
                          <a:latin typeface="+mn-lt"/>
                          <a:ea typeface="+mn-ea"/>
                          <a:cs typeface="+mn-cs"/>
                        </a:rPr>
                        <a:t>Banning De Witt Jansen, Kevin Brazil, peter Passmore, Hilary Buchanan, Doreen maxwell Sonja j </a:t>
                      </a:r>
                      <a:r>
                        <a:rPr lang="en-GB" sz="1050" b="0" kern="1200" dirty="0" err="1">
                          <a:solidFill>
                            <a:schemeClr val="tx1">
                              <a:lumMod val="75000"/>
                              <a:lumOff val="25000"/>
                            </a:schemeClr>
                          </a:solidFill>
                          <a:effectLst/>
                          <a:latin typeface="+mn-lt"/>
                          <a:ea typeface="+mn-ea"/>
                          <a:cs typeface="+mn-cs"/>
                        </a:rPr>
                        <a:t>Mcllfactrick</a:t>
                      </a:r>
                      <a:r>
                        <a:rPr lang="en-GB" sz="1050" b="0" kern="1200" dirty="0">
                          <a:solidFill>
                            <a:schemeClr val="tx1">
                              <a:lumMod val="75000"/>
                              <a:lumOff val="25000"/>
                            </a:schemeClr>
                          </a:solidFill>
                          <a:effectLst/>
                          <a:latin typeface="+mn-lt"/>
                          <a:ea typeface="+mn-ea"/>
                          <a:cs typeface="+mn-cs"/>
                        </a:rPr>
                        <a:t>, Sharon m Morgan, max Watson, Carole parsons.</a:t>
                      </a:r>
                    </a:p>
                    <a:p>
                      <a:endParaRPr lang="en-GB" sz="1050" b="0" kern="1200" dirty="0">
                        <a:solidFill>
                          <a:schemeClr val="tx1">
                            <a:lumMod val="75000"/>
                            <a:lumOff val="25000"/>
                          </a:schemeClr>
                        </a:solidFill>
                        <a:effectLst/>
                        <a:latin typeface="+mn-lt"/>
                        <a:ea typeface="+mn-ea"/>
                        <a:cs typeface="+mn-cs"/>
                      </a:endParaRPr>
                    </a:p>
                    <a:p>
                      <a:r>
                        <a:rPr lang="en-GB" sz="1050" b="0" kern="1200" dirty="0">
                          <a:solidFill>
                            <a:schemeClr val="tx1">
                              <a:lumMod val="75000"/>
                              <a:lumOff val="25000"/>
                            </a:schemeClr>
                          </a:solidFill>
                          <a:effectLst/>
                          <a:latin typeface="+mn-lt"/>
                          <a:ea typeface="+mn-ea"/>
                          <a:cs typeface="+mn-cs"/>
                        </a:rPr>
                        <a:t>Nurses' experiences of pain management for people with advanced dementia approaching the end of life: a qualitative study</a:t>
                      </a:r>
                    </a:p>
                    <a:p>
                      <a:pPr algn="l" fontAlgn="t">
                        <a:spcBef>
                          <a:spcPts val="0"/>
                        </a:spcBef>
                        <a:spcAft>
                          <a:spcPts val="0"/>
                        </a:spcAft>
                      </a:pPr>
                      <a:endParaRPr lang="en-GB" sz="1050" b="0" i="0" u="none" strike="noStrike" cap="none" spc="0" dirty="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9050" cap="flat" cmpd="sng" algn="ctr">
                      <a:solidFill>
                        <a:srgbClr val="FFFFFF"/>
                      </a:solidFill>
                      <a:prstDash val="solid"/>
                    </a:lnR>
                    <a:lnT w="19050" cap="flat" cmpd="sng" algn="ctr">
                      <a:solidFill>
                        <a:srgbClr val="FFFFFF"/>
                      </a:solidFill>
                      <a:prstDash val="solid"/>
                    </a:lnT>
                    <a:lnB w="12700" cmpd="sng">
                      <a:noFill/>
                      <a:prstDash val="solid"/>
                    </a:lnB>
                    <a:solidFill>
                      <a:srgbClr val="B4BCBE">
                        <a:alpha val="20000"/>
                      </a:srgbClr>
                    </a:solidFill>
                  </a:tcPr>
                </a:tc>
                <a:tc>
                  <a:txBody>
                    <a:bodyPr/>
                    <a:lstStyle/>
                    <a:p>
                      <a:pPr algn="l" fontAlgn="t">
                        <a:spcBef>
                          <a:spcPts val="0"/>
                        </a:spcBef>
                        <a:spcAft>
                          <a:spcPts val="0"/>
                        </a:spcAft>
                      </a:pPr>
                      <a:r>
                        <a:rPr lang="en-GB" sz="1050" b="0" i="0" u="none" strike="noStrike" cap="none" spc="0" dirty="0">
                          <a:solidFill>
                            <a:schemeClr val="tx1">
                              <a:lumMod val="75000"/>
                              <a:lumOff val="25000"/>
                            </a:schemeClr>
                          </a:solidFill>
                          <a:effectLst/>
                          <a:latin typeface="Arial" panose="020B0604020202020204" pitchFamily="34" charset="0"/>
                        </a:rPr>
                        <a:t>To investigate the hospice, acute care, and nursing home nurses' experiences with pain management for people with advanced dementia in their last month of life. Determine the obstacles, facilitators, and practise areas that need additional support.</a:t>
                      </a:r>
                    </a:p>
                  </a:txBody>
                  <a:tcPr marL="37546" marR="19524" marT="19524" marB="19524">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050" dirty="0">
                          <a:solidFill>
                            <a:schemeClr val="tx1">
                              <a:lumMod val="75000"/>
                              <a:lumOff val="25000"/>
                            </a:schemeClr>
                          </a:solidFill>
                          <a:effectLst/>
                          <a:latin typeface="Segoe UI" panose="020B0502040204020203" pitchFamily="34" charset="0"/>
                          <a:ea typeface="Calibri" panose="020F0502020204030204" pitchFamily="34" charset="0"/>
                          <a:cs typeface="Times New Roman" panose="02020603050405020304" pitchFamily="18" charset="0"/>
                        </a:rPr>
                        <a:t>A qualitative study using semi-structured interviews and thematic analysis to examine data Twenty-four registered nurses caring for people dying with advanced dementia were recruited from 10 nursing homes, three hospices and two acute hospitals across a region of the UK. Interviews were conducted between June 2014-September 2015.</a:t>
                      </a:r>
                      <a:endParaRPr lang="en-GB" sz="105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7546" marR="19524" marT="19524" marB="19524">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nSpc>
                          <a:spcPct val="107000"/>
                        </a:lnSpc>
                        <a:spcAft>
                          <a:spcPts val="800"/>
                        </a:spcAft>
                      </a:pPr>
                      <a:r>
                        <a:rPr lang="en-GB" sz="1050" dirty="0">
                          <a:solidFill>
                            <a:schemeClr val="tx1">
                              <a:lumMod val="75000"/>
                              <a:lumOff val="25000"/>
                            </a:schemeClr>
                          </a:solidFill>
                          <a:effectLst/>
                          <a:latin typeface="Segoe UI" panose="020B0502040204020203" pitchFamily="34" charset="0"/>
                          <a:ea typeface="Calibri" panose="020F0502020204030204" pitchFamily="34" charset="0"/>
                          <a:cs typeface="Times New Roman" panose="02020603050405020304" pitchFamily="18" charset="0"/>
                        </a:rPr>
                        <a:t>Achieving pain management in practice was highly challenging. A few barriers were identified; however, the manner and extent to which these impacted on nurses differed across hospice, nursing home and acute care settings. Needs-based training to support and promote practice development in pain management in end-stage dementia is required.</a:t>
                      </a:r>
                      <a:endParaRPr lang="en-GB" sz="105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37546" marR="19524" marT="19524" marB="19524">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111580069"/>
                  </a:ext>
                </a:extLst>
              </a:tr>
              <a:tr h="160158">
                <a:tc>
                  <a:txBody>
                    <a:bodyPr/>
                    <a:lstStyle/>
                    <a:p>
                      <a:pPr algn="l" fontAlgn="t">
                        <a:spcBef>
                          <a:spcPts val="0"/>
                        </a:spcBef>
                        <a:spcAft>
                          <a:spcPts val="0"/>
                        </a:spcAft>
                      </a:pPr>
                      <a:r>
                        <a:rPr lang="en-GB" sz="5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500" b="1" i="0" u="none" strike="noStrike" cap="none" spc="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9050" cap="flat" cmpd="sng" algn="ctr">
                      <a:solidFill>
                        <a:srgbClr val="FFFFFF"/>
                      </a:solidFill>
                      <a:prstDash val="solid"/>
                    </a:lnR>
                    <a:lnT w="12700" cmpd="sng">
                      <a:noFill/>
                      <a:prstDash val="solid"/>
                    </a:lnT>
                    <a:lnB w="19050" cap="flat" cmpd="sng" algn="ctr">
                      <a:solidFill>
                        <a:srgbClr val="FFFFFF"/>
                      </a:solidFill>
                      <a:prstDash val="solid"/>
                    </a:lnB>
                    <a:solidFill>
                      <a:srgbClr val="B4BCBE">
                        <a:alpha val="20000"/>
                      </a:srgbClr>
                    </a:solidFill>
                  </a:tcPr>
                </a:tc>
                <a:tc>
                  <a:txBody>
                    <a:bodyPr/>
                    <a:lstStyle/>
                    <a:p>
                      <a:pPr algn="l" fontAlgn="t">
                        <a:spcBef>
                          <a:spcPts val="0"/>
                        </a:spcBef>
                        <a:spcAft>
                          <a:spcPts val="0"/>
                        </a:spcAft>
                      </a:pPr>
                      <a:r>
                        <a:rPr lang="en-GB" sz="5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500" b="0" i="0" u="none" strike="noStrike" cap="none" spc="0">
                        <a:solidFill>
                          <a:schemeClr val="tx1">
                            <a:lumMod val="75000"/>
                            <a:lumOff val="25000"/>
                          </a:schemeClr>
                        </a:solidFill>
                        <a:effectLst/>
                        <a:latin typeface="Arial" panose="020B0604020202020204" pitchFamily="34" charset="0"/>
                      </a:endParaRPr>
                    </a:p>
                  </a:txBody>
                  <a:tcPr marL="37546" marR="19524" marT="19524" marB="19524">
                    <a:lnL w="19050" cap="flat" cmpd="sng" algn="ctr">
                      <a:solidFill>
                        <a:srgbClr val="FFFFFF"/>
                      </a:solid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t">
                        <a:spcBef>
                          <a:spcPts val="0"/>
                        </a:spcBef>
                        <a:spcAft>
                          <a:spcPts val="0"/>
                        </a:spcAft>
                      </a:pPr>
                      <a:r>
                        <a:rPr lang="en-GB" sz="5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500" b="0" i="0" u="none" strike="noStrike" cap="none" spc="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algn="l" fontAlgn="t">
                        <a:spcBef>
                          <a:spcPts val="0"/>
                        </a:spcBef>
                        <a:spcAft>
                          <a:spcPts val="0"/>
                        </a:spcAft>
                      </a:pPr>
                      <a:endParaRPr lang="en-GB" sz="500" b="0" i="0" u="none" strike="noStrike" cap="none" spc="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937555704"/>
                  </a:ext>
                </a:extLst>
              </a:tr>
              <a:tr h="160158">
                <a:tc>
                  <a:txBody>
                    <a:bodyPr/>
                    <a:lstStyle/>
                    <a:p>
                      <a:pPr algn="l" fontAlgn="t">
                        <a:spcBef>
                          <a:spcPts val="0"/>
                        </a:spcBef>
                        <a:spcAft>
                          <a:spcPts val="0"/>
                        </a:spcAft>
                      </a:pPr>
                      <a:r>
                        <a:rPr lang="en-GB" sz="5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500" b="1" i="0" u="none" strike="noStrike" cap="none" spc="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9050" cap="flat" cmpd="sng" algn="ctr">
                      <a:solidFill>
                        <a:srgbClr val="FFFFFF"/>
                      </a:solidFill>
                      <a:prstDash val="solid"/>
                    </a:lnR>
                    <a:lnT w="19050" cap="flat" cmpd="sng" algn="ctr">
                      <a:solidFill>
                        <a:srgbClr val="FFFFFF"/>
                      </a:solidFill>
                      <a:prstDash val="solid"/>
                    </a:lnT>
                    <a:lnB w="12700" cmpd="sng">
                      <a:noFill/>
                      <a:prstDash val="solid"/>
                    </a:lnB>
                    <a:solidFill>
                      <a:srgbClr val="B4BCBE">
                        <a:alpha val="20000"/>
                      </a:srgbClr>
                    </a:solidFill>
                  </a:tcPr>
                </a:tc>
                <a:tc>
                  <a:txBody>
                    <a:bodyPr/>
                    <a:lstStyle/>
                    <a:p>
                      <a:pPr algn="l" fontAlgn="t">
                        <a:spcBef>
                          <a:spcPts val="0"/>
                        </a:spcBef>
                        <a:spcAft>
                          <a:spcPts val="0"/>
                        </a:spcAft>
                      </a:pPr>
                      <a:r>
                        <a:rPr lang="en-GB" sz="5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500" b="0" i="0" u="none" strike="noStrike" cap="none" spc="0">
                        <a:solidFill>
                          <a:schemeClr val="tx1">
                            <a:lumMod val="75000"/>
                            <a:lumOff val="25000"/>
                          </a:schemeClr>
                        </a:solidFill>
                        <a:effectLst/>
                        <a:latin typeface="Arial" panose="020B0604020202020204" pitchFamily="34" charset="0"/>
                      </a:endParaRPr>
                    </a:p>
                  </a:txBody>
                  <a:tcPr marL="37546" marR="19524" marT="19524" marB="19524">
                    <a:lnL w="19050" cap="flat" cmpd="sng" algn="ctr">
                      <a:solidFill>
                        <a:srgbClr val="FFFFFF"/>
                      </a:solid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gn="l" fontAlgn="t">
                        <a:spcBef>
                          <a:spcPts val="0"/>
                        </a:spcBef>
                        <a:spcAft>
                          <a:spcPts val="0"/>
                        </a:spcAft>
                      </a:pPr>
                      <a:r>
                        <a:rPr lang="en-GB" sz="500" b="1" i="0" u="none" strike="noStrike" cap="none" spc="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500" b="0" i="0" u="none" strike="noStrike" cap="none" spc="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tc>
                  <a:txBody>
                    <a:bodyPr/>
                    <a:lstStyle/>
                    <a:p>
                      <a:pPr algn="l" fontAlgn="t">
                        <a:spcBef>
                          <a:spcPts val="0"/>
                        </a:spcBef>
                        <a:spcAft>
                          <a:spcPts val="0"/>
                        </a:spcAft>
                      </a:pPr>
                      <a:r>
                        <a:rPr lang="en-GB" sz="500" b="1" i="0" u="none" strike="noStrike" cap="none" spc="0" dirty="0">
                          <a:solidFill>
                            <a:schemeClr val="tx1">
                              <a:lumMod val="75000"/>
                              <a:lumOff val="2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500" b="0" i="0" u="none" strike="noStrike" cap="none" spc="0" dirty="0">
                        <a:solidFill>
                          <a:schemeClr val="tx1">
                            <a:lumMod val="75000"/>
                            <a:lumOff val="25000"/>
                          </a:schemeClr>
                        </a:solidFill>
                        <a:effectLst/>
                        <a:latin typeface="Arial" panose="020B0604020202020204" pitchFamily="34" charset="0"/>
                      </a:endParaRPr>
                    </a:p>
                  </a:txBody>
                  <a:tcPr marL="37546" marR="19524" marT="19524" marB="19524">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2165729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6FE1E6-1155-46CD-9113-BC03DDD53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80DFCE9-814C-46CF-8B54-3DF7C405D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1451581" y="5008500"/>
            <a:ext cx="9603272" cy="960755"/>
          </a:xfrm>
        </p:spPr>
        <p:txBody>
          <a:bodyPr anchor="t">
            <a:normAutofit/>
          </a:bodyPr>
          <a:lstStyle/>
          <a:p>
            <a:r>
              <a:rPr lang="en-GB" b="1" dirty="0"/>
              <a:t>Results </a:t>
            </a:r>
          </a:p>
        </p:txBody>
      </p:sp>
      <p:cxnSp>
        <p:nvCxnSpPr>
          <p:cNvPr id="14" name="Straight Connector 13">
            <a:extLst>
              <a:ext uri="{FF2B5EF4-FFF2-40B4-BE49-F238E27FC236}">
                <a16:creationId xmlns:a16="http://schemas.microsoft.com/office/drawing/2014/main" id="{34EA8DE4-CCC2-431B-8C80-EA90145DB8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826256"/>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6" name="Picture 15">
            <a:extLst>
              <a:ext uri="{FF2B5EF4-FFF2-40B4-BE49-F238E27FC236}">
                <a16:creationId xmlns:a16="http://schemas.microsoft.com/office/drawing/2014/main" id="{4CB4C886-8576-4974-AB93-DE953D243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15050"/>
            <a:ext cx="12192000" cy="742950"/>
          </a:xfrm>
          <a:prstGeom prst="rect">
            <a:avLst/>
          </a:prstGeom>
        </p:spPr>
      </p:pic>
      <p:cxnSp>
        <p:nvCxnSpPr>
          <p:cNvPr id="18" name="Straight Connector 17">
            <a:extLst>
              <a:ext uri="{FF2B5EF4-FFF2-40B4-BE49-F238E27FC236}">
                <a16:creationId xmlns:a16="http://schemas.microsoft.com/office/drawing/2014/main" id="{9F386762-7F04-4308-9C63-5F9B6DD515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149D3CD-929B-3D7C-7896-C58E254E4B4F}"/>
              </a:ext>
            </a:extLst>
          </p:cNvPr>
          <p:cNvGraphicFramePr>
            <a:graphicFrameLocks noGrp="1"/>
          </p:cNvGraphicFramePr>
          <p:nvPr>
            <p:ph idx="1"/>
            <p:extLst>
              <p:ext uri="{D42A27DB-BD31-4B8C-83A1-F6EECF244321}">
                <p14:modId xmlns:p14="http://schemas.microsoft.com/office/powerpoint/2010/main" val="2244765611"/>
              </p:ext>
            </p:extLst>
          </p:nvPr>
        </p:nvGraphicFramePr>
        <p:xfrm>
          <a:off x="1450975" y="933450"/>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12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lstStyle/>
          <a:p>
            <a:r>
              <a:rPr lang="en-GB" dirty="0"/>
              <a:t>Discuss the themes that you have found and describe why your findings are important for health and social care.</a:t>
            </a:r>
          </a:p>
          <a:p>
            <a:r>
              <a:rPr lang="en-GB" sz="1100" dirty="0"/>
              <a:t>People afflicted with both dementia and cancer are poorly served by existing services. In the context of caregiver stress and exhaustion, which is exacerbated by inadequacies in service delivery, decisions regarding cancer care are made by proxy.</a:t>
            </a:r>
          </a:p>
          <a:p>
            <a:r>
              <a:rPr lang="en-GB" sz="1200" dirty="0"/>
              <a:t>This paper explored the challenges faced by family caregivers of dementia patients and the decisions they had to make during the first wave of the pandemic in England, with a particular focus on those caring for dementia patients at the end of life.</a:t>
            </a:r>
          </a:p>
          <a:p>
            <a:r>
              <a:rPr lang="en-GB" sz="1200" dirty="0"/>
              <a:t>The decision aid begins with an introduction to dementia, end-of-life care, and the decisionmaker's context, which clarifies their role and their priorities. This article introduces a novel decision support tool to assist family caregivers of people with dementia in their final days.</a:t>
            </a:r>
          </a:p>
        </p:txBody>
      </p:sp>
    </p:spTree>
    <p:extLst>
      <p:ext uri="{BB962C8B-B14F-4D97-AF65-F5344CB8AC3E}">
        <p14:creationId xmlns:p14="http://schemas.microsoft.com/office/powerpoint/2010/main" val="1687209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p:txBody>
          <a:bodyPr/>
          <a:lstStyle/>
          <a:p>
            <a:r>
              <a:rPr lang="en-GB" dirty="0"/>
              <a:t>Summarise the main points of your research.</a:t>
            </a:r>
          </a:p>
        </p:txBody>
      </p:sp>
      <p:sp>
        <p:nvSpPr>
          <p:cNvPr id="5" name="TextBox 4">
            <a:extLst>
              <a:ext uri="{FF2B5EF4-FFF2-40B4-BE49-F238E27FC236}">
                <a16:creationId xmlns:a16="http://schemas.microsoft.com/office/drawing/2014/main" id="{3095E194-1799-CA67-C80C-87B6AD1CCEEC}"/>
              </a:ext>
            </a:extLst>
          </p:cNvPr>
          <p:cNvSpPr txBox="1"/>
          <p:nvPr/>
        </p:nvSpPr>
        <p:spPr>
          <a:xfrm>
            <a:off x="1451579" y="2413337"/>
            <a:ext cx="6100232" cy="2031325"/>
          </a:xfrm>
          <a:prstGeom prst="rect">
            <a:avLst/>
          </a:prstGeom>
          <a:noFill/>
        </p:spPr>
        <p:txBody>
          <a:bodyPr wrap="square">
            <a:spAutoFit/>
          </a:bodyPr>
          <a:lstStyle/>
          <a:p>
            <a:r>
              <a:rPr lang="en-GB" dirty="0"/>
              <a:t>My conclusion in these articles is the first decision-making tool that focuses on multiple end-of-life care decisions. The process provides a template for others to develop decision aids or similar interventions, as well as instruction on how to include people with dementia in coproduction. The pandemic has had a negative effect on the accessibility of services and support for dementia caregivers and dementia patients.</a:t>
            </a:r>
          </a:p>
        </p:txBody>
      </p:sp>
    </p:spTree>
    <p:extLst>
      <p:ext uri="{BB962C8B-B14F-4D97-AF65-F5344CB8AC3E}">
        <p14:creationId xmlns:p14="http://schemas.microsoft.com/office/powerpoint/2010/main" val="312729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p:txBody>
          <a:bodyPr>
            <a:normAutofit fontScale="85000" lnSpcReduction="10000"/>
          </a:bodyPr>
          <a:lstStyle/>
          <a:p>
            <a:pPr algn="l"/>
            <a:r>
              <a:rPr lang="en-GB" sz="1200" b="0" i="0" dirty="0">
                <a:solidFill>
                  <a:srgbClr val="000000"/>
                </a:solidFill>
                <a:effectLst/>
                <a:latin typeface="Calibri" panose="020F0502020204030204" pitchFamily="34" charset="0"/>
              </a:rPr>
              <a:t>Crowther, J., Horton, S., Wilson, K. and Lloyd-Williams, M. (2022). A UK qualitative study of living and dying with dementia in the last year of life. </a:t>
            </a:r>
            <a:r>
              <a:rPr lang="en-GB" sz="1200" b="0" i="1" dirty="0">
                <a:solidFill>
                  <a:srgbClr val="000000"/>
                </a:solidFill>
                <a:effectLst/>
                <a:latin typeface="Calibri" panose="020F0502020204030204" pitchFamily="34" charset="0"/>
              </a:rPr>
              <a:t>Palliative Care and Social Practice</a:t>
            </a:r>
            <a:r>
              <a:rPr lang="en-GB" sz="1200" b="0" i="0" dirty="0">
                <a:solidFill>
                  <a:srgbClr val="000000"/>
                </a:solidFill>
                <a:effectLst/>
                <a:latin typeface="Calibri" panose="020F0502020204030204" pitchFamily="34" charset="0"/>
              </a:rPr>
              <a:t>, 16, p.263235242210966. doi:10.1177/26323524221096691.</a:t>
            </a:r>
          </a:p>
          <a:p>
            <a:pPr algn="l"/>
            <a:r>
              <a:rPr lang="en-GB" b="0" i="0" dirty="0">
                <a:solidFill>
                  <a:srgbClr val="000000"/>
                </a:solidFill>
                <a:effectLst/>
                <a:latin typeface="Calibri" panose="020F0502020204030204" pitchFamily="34" charset="0"/>
              </a:rPr>
              <a:t>‌ </a:t>
            </a:r>
            <a:r>
              <a:rPr lang="en-GB" sz="1200" b="0" i="0" dirty="0">
                <a:solidFill>
                  <a:srgbClr val="000000"/>
                </a:solidFill>
                <a:effectLst/>
                <a:latin typeface="Calibri" panose="020F0502020204030204" pitchFamily="34" charset="0"/>
              </a:rPr>
              <a:t>Davies, N., Sampson, E.L., West, E., </a:t>
            </a:r>
            <a:r>
              <a:rPr lang="en-GB" sz="1200" b="0" i="0" dirty="0" err="1">
                <a:solidFill>
                  <a:srgbClr val="000000"/>
                </a:solidFill>
                <a:effectLst/>
                <a:latin typeface="Calibri" panose="020F0502020204030204" pitchFamily="34" charset="0"/>
              </a:rPr>
              <a:t>DeSouza</a:t>
            </a:r>
            <a:r>
              <a:rPr lang="en-GB" sz="1200" b="0" i="0" dirty="0">
                <a:solidFill>
                  <a:srgbClr val="000000"/>
                </a:solidFill>
                <a:effectLst/>
                <a:latin typeface="Calibri" panose="020F0502020204030204" pitchFamily="34" charset="0"/>
              </a:rPr>
              <a:t>, T., </a:t>
            </a:r>
            <a:r>
              <a:rPr lang="en-GB" sz="1200" b="0" i="0" dirty="0" err="1">
                <a:solidFill>
                  <a:srgbClr val="000000"/>
                </a:solidFill>
                <a:effectLst/>
                <a:latin typeface="Calibri" panose="020F0502020204030204" pitchFamily="34" charset="0"/>
              </a:rPr>
              <a:t>Manthorpe</a:t>
            </a:r>
            <a:r>
              <a:rPr lang="en-GB" sz="1200" b="0" i="0" dirty="0">
                <a:solidFill>
                  <a:srgbClr val="000000"/>
                </a:solidFill>
                <a:effectLst/>
                <a:latin typeface="Calibri" panose="020F0502020204030204" pitchFamily="34" charset="0"/>
              </a:rPr>
              <a:t>, J., Moore, K., Walters, K., </a:t>
            </a:r>
            <a:r>
              <a:rPr lang="en-GB" sz="1200" b="0" i="0" dirty="0" err="1">
                <a:solidFill>
                  <a:srgbClr val="000000"/>
                </a:solidFill>
                <a:effectLst/>
                <a:latin typeface="Calibri" panose="020F0502020204030204" pitchFamily="34" charset="0"/>
              </a:rPr>
              <a:t>Dening</a:t>
            </a:r>
            <a:r>
              <a:rPr lang="en-GB" sz="1200" b="0" i="0" dirty="0">
                <a:solidFill>
                  <a:srgbClr val="000000"/>
                </a:solidFill>
                <a:effectLst/>
                <a:latin typeface="Calibri" panose="020F0502020204030204" pitchFamily="34" charset="0"/>
              </a:rPr>
              <a:t>, K.H., Ward, J. and </a:t>
            </a:r>
            <a:r>
              <a:rPr lang="en-GB" sz="1200" b="0" i="0" dirty="0" err="1">
                <a:solidFill>
                  <a:srgbClr val="000000"/>
                </a:solidFill>
                <a:effectLst/>
                <a:latin typeface="Calibri" panose="020F0502020204030204" pitchFamily="34" charset="0"/>
              </a:rPr>
              <a:t>Rait</a:t>
            </a:r>
            <a:r>
              <a:rPr lang="en-GB" sz="1200" b="0" i="0" dirty="0">
                <a:solidFill>
                  <a:srgbClr val="000000"/>
                </a:solidFill>
                <a:effectLst/>
                <a:latin typeface="Calibri" panose="020F0502020204030204" pitchFamily="34" charset="0"/>
              </a:rPr>
              <a:t>, G. (2021). A decision aid to support family carers of people living with dementia towards the end‐of‐life: Coproduction process, outcome and reflections. </a:t>
            </a:r>
            <a:r>
              <a:rPr lang="en-GB" sz="1200" b="0" i="1" dirty="0">
                <a:solidFill>
                  <a:srgbClr val="000000"/>
                </a:solidFill>
                <a:effectLst/>
                <a:latin typeface="Calibri" panose="020F0502020204030204" pitchFamily="34" charset="0"/>
              </a:rPr>
              <a:t>Health Expectations</a:t>
            </a:r>
            <a:r>
              <a:rPr lang="en-GB" sz="1200" b="0" i="0" dirty="0">
                <a:solidFill>
                  <a:srgbClr val="000000"/>
                </a:solidFill>
                <a:effectLst/>
                <a:latin typeface="Calibri" panose="020F0502020204030204" pitchFamily="34" charset="0"/>
              </a:rPr>
              <a:t>, 24(5), pp.1677–1691. doi:10.1111/hex.13307.</a:t>
            </a:r>
          </a:p>
          <a:p>
            <a:pPr algn="l"/>
            <a:r>
              <a:rPr lang="en-GB" b="0" i="0" dirty="0">
                <a:solidFill>
                  <a:srgbClr val="000000"/>
                </a:solidFill>
                <a:effectLst/>
                <a:latin typeface="Calibri" panose="020F0502020204030204" pitchFamily="34" charset="0"/>
              </a:rPr>
              <a:t>‌ </a:t>
            </a:r>
            <a:r>
              <a:rPr lang="en-GB" sz="1200" b="0" i="0" dirty="0">
                <a:solidFill>
                  <a:srgbClr val="000000"/>
                </a:solidFill>
                <a:effectLst/>
                <a:latin typeface="Calibri" panose="020F0502020204030204" pitchFamily="34" charset="0"/>
              </a:rPr>
              <a:t>Hynes, C., Hodges, V.J., </a:t>
            </a:r>
            <a:r>
              <a:rPr lang="en-GB" sz="1200" b="0" i="0" dirty="0" err="1">
                <a:solidFill>
                  <a:srgbClr val="000000"/>
                </a:solidFill>
                <a:effectLst/>
                <a:latin typeface="Calibri" panose="020F0502020204030204" pitchFamily="34" charset="0"/>
              </a:rPr>
              <a:t>Wyld</a:t>
            </a:r>
            <a:r>
              <a:rPr lang="en-GB" sz="1200" b="0" i="0" dirty="0">
                <a:solidFill>
                  <a:srgbClr val="000000"/>
                </a:solidFill>
                <a:effectLst/>
                <a:latin typeface="Calibri" panose="020F0502020204030204" pitchFamily="34" charset="0"/>
              </a:rPr>
              <a:t>, L. and Mitchell, C. (2022). Cancer treatment decisions for people living with dementia: Experiences of family carers, a qualitative interview study. </a:t>
            </a:r>
            <a:r>
              <a:rPr lang="en-GB" sz="1200" b="0" i="1" dirty="0">
                <a:solidFill>
                  <a:srgbClr val="000000"/>
                </a:solidFill>
                <a:effectLst/>
                <a:latin typeface="Calibri" panose="020F0502020204030204" pitchFamily="34" charset="0"/>
              </a:rPr>
              <a:t>Health Expectations</a:t>
            </a:r>
            <a:r>
              <a:rPr lang="en-GB" sz="1200" b="0" i="0" dirty="0">
                <a:solidFill>
                  <a:srgbClr val="000000"/>
                </a:solidFill>
                <a:effectLst/>
                <a:latin typeface="Calibri" panose="020F0502020204030204" pitchFamily="34" charset="0"/>
              </a:rPr>
              <a:t>. doi:10.1111/hex.13466.</a:t>
            </a:r>
          </a:p>
          <a:p>
            <a:pPr algn="l"/>
            <a:r>
              <a:rPr lang="en-GB" sz="1300" b="0" i="0" dirty="0">
                <a:solidFill>
                  <a:srgbClr val="000000"/>
                </a:solidFill>
                <a:effectLst/>
                <a:latin typeface="Calibri" panose="020F0502020204030204" pitchFamily="34" charset="0"/>
              </a:rPr>
              <a:t>Dai, B., Forsythe, S. and Kwon, W.-S. (2014). The Impact of Online Shopping Experience on Risk Perceptions and Online Purchase Intentions: Does Product Category Matter? </a:t>
            </a:r>
            <a:r>
              <a:rPr lang="en-GB" sz="1300" b="0" i="1" dirty="0">
                <a:solidFill>
                  <a:srgbClr val="000000"/>
                </a:solidFill>
                <a:effectLst/>
                <a:latin typeface="Calibri" panose="020F0502020204030204" pitchFamily="34" charset="0"/>
              </a:rPr>
              <a:t>Journal of Electronic Commerce</a:t>
            </a:r>
            <a:r>
              <a:rPr lang="en-GB" sz="1300" b="0" i="0" dirty="0">
                <a:solidFill>
                  <a:srgbClr val="000000"/>
                </a:solidFill>
                <a:effectLst/>
                <a:latin typeface="Calibri" panose="020F0502020204030204" pitchFamily="34" charset="0"/>
              </a:rPr>
              <a:t>, [online] 15(1), pp.13–24. Available at: https://works.bepress.com/bo_dai/4/ [Accessed 8 Dec. 2022].</a:t>
            </a:r>
          </a:p>
          <a:p>
            <a:pPr algn="l"/>
            <a:r>
              <a:rPr lang="en-GB" sz="1300" b="0" i="0" dirty="0">
                <a:solidFill>
                  <a:srgbClr val="000000"/>
                </a:solidFill>
                <a:effectLst/>
                <a:latin typeface="Calibri" panose="020F0502020204030204" pitchFamily="34" charset="0"/>
              </a:rPr>
              <a:t>‌Livingston, G., Leavey, G., </a:t>
            </a:r>
            <a:r>
              <a:rPr lang="en-GB" sz="1300" b="0" i="0" dirty="0" err="1">
                <a:solidFill>
                  <a:srgbClr val="000000"/>
                </a:solidFill>
                <a:effectLst/>
                <a:latin typeface="Calibri" panose="020F0502020204030204" pitchFamily="34" charset="0"/>
              </a:rPr>
              <a:t>Manela</a:t>
            </a:r>
            <a:r>
              <a:rPr lang="en-GB" sz="1300" b="0" i="0" dirty="0">
                <a:solidFill>
                  <a:srgbClr val="000000"/>
                </a:solidFill>
                <a:effectLst/>
                <a:latin typeface="Calibri" panose="020F0502020204030204" pitchFamily="34" charset="0"/>
              </a:rPr>
              <a:t>, M., Livingston, D., </a:t>
            </a:r>
            <a:r>
              <a:rPr lang="en-GB" sz="1300" b="0" i="0" dirty="0" err="1">
                <a:solidFill>
                  <a:srgbClr val="000000"/>
                </a:solidFill>
                <a:effectLst/>
                <a:latin typeface="Calibri" panose="020F0502020204030204" pitchFamily="34" charset="0"/>
              </a:rPr>
              <a:t>Rait</a:t>
            </a:r>
            <a:r>
              <a:rPr lang="en-GB" sz="1300" b="0" i="0" dirty="0">
                <a:solidFill>
                  <a:srgbClr val="000000"/>
                </a:solidFill>
                <a:effectLst/>
                <a:latin typeface="Calibri" panose="020F0502020204030204" pitchFamily="34" charset="0"/>
              </a:rPr>
              <a:t>, G., Sampson, E., </a:t>
            </a:r>
            <a:r>
              <a:rPr lang="en-GB" sz="1300" b="0" i="0" dirty="0" err="1">
                <a:solidFill>
                  <a:srgbClr val="000000"/>
                </a:solidFill>
                <a:effectLst/>
                <a:latin typeface="Calibri" panose="020F0502020204030204" pitchFamily="34" charset="0"/>
              </a:rPr>
              <a:t>Bavishi</a:t>
            </a:r>
            <a:r>
              <a:rPr lang="en-GB" sz="1300" b="0" i="0" dirty="0">
                <a:solidFill>
                  <a:srgbClr val="000000"/>
                </a:solidFill>
                <a:effectLst/>
                <a:latin typeface="Calibri" panose="020F0502020204030204" pitchFamily="34" charset="0"/>
              </a:rPr>
              <a:t>, S., </a:t>
            </a:r>
            <a:r>
              <a:rPr lang="en-GB" sz="1300" b="0" i="0" dirty="0" err="1">
                <a:solidFill>
                  <a:srgbClr val="000000"/>
                </a:solidFill>
                <a:effectLst/>
                <a:latin typeface="Calibri" panose="020F0502020204030204" pitchFamily="34" charset="0"/>
              </a:rPr>
              <a:t>Shahriyarmolki</a:t>
            </a:r>
            <a:r>
              <a:rPr lang="en-GB" sz="1300" b="0" i="0" dirty="0">
                <a:solidFill>
                  <a:srgbClr val="000000"/>
                </a:solidFill>
                <a:effectLst/>
                <a:latin typeface="Calibri" panose="020F0502020204030204" pitchFamily="34" charset="0"/>
              </a:rPr>
              <a:t>, K. and Cooper, C. (2010). Making decisions for people with dementia who lack capacity: qualitative study of family carers in UK. </a:t>
            </a:r>
            <a:r>
              <a:rPr lang="en-GB" sz="1300" b="0" i="1" dirty="0">
                <a:solidFill>
                  <a:srgbClr val="000000"/>
                </a:solidFill>
                <a:effectLst/>
                <a:latin typeface="Calibri" panose="020F0502020204030204" pitchFamily="34" charset="0"/>
              </a:rPr>
              <a:t>BMJ</a:t>
            </a:r>
            <a:r>
              <a:rPr lang="en-GB" sz="1300" b="0" i="0" dirty="0">
                <a:solidFill>
                  <a:srgbClr val="000000"/>
                </a:solidFill>
                <a:effectLst/>
                <a:latin typeface="Calibri" panose="020F0502020204030204" pitchFamily="34" charset="0"/>
              </a:rPr>
              <a:t>, 341(aug18 1), pp.c4184–c4184. doi:10.1136/bmj.c4184.</a:t>
            </a:r>
          </a:p>
          <a:p>
            <a:pPr algn="l"/>
            <a:r>
              <a:rPr lang="en-GB" sz="1050" b="0" i="0" dirty="0">
                <a:solidFill>
                  <a:srgbClr val="000000"/>
                </a:solidFill>
                <a:effectLst/>
                <a:latin typeface="Calibri" panose="020F0502020204030204" pitchFamily="34" charset="0"/>
              </a:rPr>
              <a:t>‌</a:t>
            </a:r>
          </a:p>
          <a:p>
            <a:pPr algn="l"/>
            <a:r>
              <a:rPr lang="en-GB" b="0" i="0" dirty="0">
                <a:solidFill>
                  <a:srgbClr val="000000"/>
                </a:solidFill>
                <a:effectLst/>
                <a:latin typeface="Calibri" panose="020F0502020204030204" pitchFamily="34" charset="0"/>
              </a:rPr>
              <a:t>‌</a:t>
            </a:r>
          </a:p>
          <a:p>
            <a:pPr algn="l"/>
            <a:endParaRPr lang="en-GB" b="0" i="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c664b51-63af-4b9d-8d70-3880ca420fc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9" ma:contentTypeDescription="Create a new document." ma:contentTypeScope="" ma:versionID="8e5d543d8eb180997c7292fb5abdd096">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7dd4e367822d6cfcd4dd3d2f3a4c3f85"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5DE705-D70F-4184-A589-05AA641090CC}">
  <ds:schemaRefs>
    <ds:schemaRef ds:uri="http://schemas.microsoft.com/sharepoint/v3/contenttype/forms"/>
  </ds:schemaRefs>
</ds:datastoreItem>
</file>

<file path=customXml/itemProps2.xml><?xml version="1.0" encoding="utf-8"?>
<ds:datastoreItem xmlns:ds="http://schemas.openxmlformats.org/officeDocument/2006/customXml" ds:itemID="{C7AD8F22-E2CA-4E83-ACE8-471D589CD92B}">
  <ds:schemaRefs>
    <ds:schemaRef ds:uri="http://purl.org/dc/elements/1.1/"/>
    <ds:schemaRef ds:uri="http://schemas.microsoft.com/office/2006/metadata/properties"/>
    <ds:schemaRef ds:uri="http://schemas.microsoft.com/office/2006/documentManagement/types"/>
    <ds:schemaRef ds:uri="d1ca41dc-05f3-4340-86ae-42a3158c68b4"/>
    <ds:schemaRef ds:uri="http://schemas.openxmlformats.org/package/2006/metadata/core-properties"/>
    <ds:schemaRef ds:uri="http://purl.org/dc/terms/"/>
    <ds:schemaRef ds:uri="http://purl.org/dc/dcmitype/"/>
    <ds:schemaRef ds:uri="http://schemas.microsoft.com/office/infopath/2007/PartnerControls"/>
    <ds:schemaRef ds:uri="0c664b51-63af-4b9d-8d70-3880ca420fc4"/>
    <ds:schemaRef ds:uri="http://www.w3.org/XML/1998/namespace"/>
  </ds:schemaRefs>
</ds:datastoreItem>
</file>

<file path=customXml/itemProps3.xml><?xml version="1.0" encoding="utf-8"?>
<ds:datastoreItem xmlns:ds="http://schemas.openxmlformats.org/officeDocument/2006/customXml" ds:itemID="{F502B932-BA51-4E95-B5B2-D3244D783D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d1ca41dc-05f3-4340-86ae-42a3158c68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716</TotalTime>
  <Words>1888</Words>
  <Application>Microsoft Office PowerPoint</Application>
  <PresentationFormat>Widescreen</PresentationFormat>
  <Paragraphs>95</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Gill Sans MT</vt:lpstr>
      <vt:lpstr>Segoe UI</vt:lpstr>
      <vt:lpstr>Times New Roman</vt:lpstr>
      <vt:lpstr>Gallery</vt:lpstr>
      <vt:lpstr>Module: Introduction to Research (BMHP5005) Assessment 2: Viva Voce  topic: dementia in carers and end of life in UK lived experiences</vt:lpstr>
      <vt:lpstr>Introduction</vt:lpstr>
      <vt:lpstr>Methods</vt:lpstr>
      <vt:lpstr>Literature Review</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Ruth Sene (2029258)</cp:lastModifiedBy>
  <cp:revision>13</cp:revision>
  <dcterms:created xsi:type="dcterms:W3CDTF">2020-04-30T09:56:57Z</dcterms:created>
  <dcterms:modified xsi:type="dcterms:W3CDTF">2022-12-08T19:49:58Z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