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bookmarkIdSeed="2">
  <p:sldMasterIdLst>
    <p:sldMasterId id="2147483649" r:id="rId1"/>
  </p:sldMasterIdLst>
  <p:notesMasterIdLst>
    <p:notesMasterId r:id="rId47"/>
  </p:notesMasterIdLst>
  <p:handoutMasterIdLst>
    <p:handoutMasterId r:id="rId48"/>
  </p:handoutMasterIdLst>
  <p:sldIdLst>
    <p:sldId id="314" r:id="rId2"/>
    <p:sldId id="421" r:id="rId3"/>
    <p:sldId id="434" r:id="rId4"/>
    <p:sldId id="422" r:id="rId5"/>
    <p:sldId id="433" r:id="rId6"/>
    <p:sldId id="423" r:id="rId7"/>
    <p:sldId id="435" r:id="rId8"/>
    <p:sldId id="437" r:id="rId9"/>
    <p:sldId id="549" r:id="rId10"/>
    <p:sldId id="440" r:id="rId11"/>
    <p:sldId id="620" r:id="rId12"/>
    <p:sldId id="457" r:id="rId13"/>
    <p:sldId id="458" r:id="rId14"/>
    <p:sldId id="439" r:id="rId15"/>
    <p:sldId id="438" r:id="rId16"/>
    <p:sldId id="495" r:id="rId17"/>
    <p:sldId id="447" r:id="rId18"/>
    <p:sldId id="451" r:id="rId19"/>
    <p:sldId id="452" r:id="rId20"/>
    <p:sldId id="449" r:id="rId21"/>
    <p:sldId id="436" r:id="rId22"/>
    <p:sldId id="441" r:id="rId23"/>
    <p:sldId id="444" r:id="rId24"/>
    <p:sldId id="446" r:id="rId25"/>
    <p:sldId id="442" r:id="rId26"/>
    <p:sldId id="443" r:id="rId27"/>
    <p:sldId id="605" r:id="rId28"/>
    <p:sldId id="838" r:id="rId29"/>
    <p:sldId id="839" r:id="rId30"/>
    <p:sldId id="841" r:id="rId31"/>
    <p:sldId id="840" r:id="rId32"/>
    <p:sldId id="597" r:id="rId33"/>
    <p:sldId id="432" r:id="rId34"/>
    <p:sldId id="842" r:id="rId35"/>
    <p:sldId id="598" r:id="rId36"/>
    <p:sldId id="445" r:id="rId37"/>
    <p:sldId id="843" r:id="rId38"/>
    <p:sldId id="601" r:id="rId39"/>
    <p:sldId id="548" r:id="rId40"/>
    <p:sldId id="550" r:id="rId41"/>
    <p:sldId id="456" r:id="rId42"/>
    <p:sldId id="453" r:id="rId43"/>
    <p:sldId id="454" r:id="rId44"/>
    <p:sldId id="779" r:id="rId45"/>
    <p:sldId id="524" r:id="rId46"/>
  </p:sldIdLst>
  <p:sldSz cx="9144000" cy="6858000" type="screen4x3"/>
  <p:notesSz cx="7302500" cy="95885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Helvetica" panose="020B0604020202020204" pitchFamily="34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A40789CF-04C3-4F9F-B261-665585167B4D}">
          <p14:sldIdLst>
            <p14:sldId id="314"/>
            <p14:sldId id="421"/>
            <p14:sldId id="434"/>
            <p14:sldId id="422"/>
            <p14:sldId id="433"/>
            <p14:sldId id="423"/>
            <p14:sldId id="435"/>
            <p14:sldId id="437"/>
            <p14:sldId id="549"/>
            <p14:sldId id="440"/>
            <p14:sldId id="620"/>
            <p14:sldId id="457"/>
            <p14:sldId id="458"/>
            <p14:sldId id="439"/>
            <p14:sldId id="438"/>
            <p14:sldId id="495"/>
            <p14:sldId id="447"/>
            <p14:sldId id="451"/>
            <p14:sldId id="452"/>
            <p14:sldId id="449"/>
            <p14:sldId id="436"/>
            <p14:sldId id="441"/>
            <p14:sldId id="444"/>
            <p14:sldId id="446"/>
            <p14:sldId id="442"/>
            <p14:sldId id="443"/>
            <p14:sldId id="605"/>
            <p14:sldId id="838"/>
            <p14:sldId id="839"/>
            <p14:sldId id="841"/>
            <p14:sldId id="840"/>
            <p14:sldId id="597"/>
            <p14:sldId id="432"/>
            <p14:sldId id="842"/>
            <p14:sldId id="598"/>
            <p14:sldId id="445"/>
            <p14:sldId id="843"/>
            <p14:sldId id="601"/>
            <p14:sldId id="548"/>
            <p14:sldId id="550"/>
            <p14:sldId id="456"/>
            <p14:sldId id="453"/>
            <p14:sldId id="454"/>
            <p14:sldId id="779"/>
            <p14:sldId id="524"/>
          </p14:sldIdLst>
        </p14:section>
        <p14:section name="Untitled Section" id="{F0775640-F074-4B4C-9F63-5684BD74D745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20">
          <p15:clr>
            <a:srgbClr val="A4A3A4"/>
          </p15:clr>
        </p15:guide>
        <p15:guide id="2" pos="230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FF99"/>
    <a:srgbClr val="000000"/>
    <a:srgbClr val="008080"/>
    <a:srgbClr val="009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DBED569-4797-4DF1-A0F4-6AAB3CD982D8}" styleName="Light Style 3 - Accent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8" autoAdjust="0"/>
    <p:restoredTop sz="96433" autoAdjust="0"/>
  </p:normalViewPr>
  <p:slideViewPr>
    <p:cSldViewPr snapToGrid="0">
      <p:cViewPr varScale="1">
        <p:scale>
          <a:sx n="163" d="100"/>
          <a:sy n="163" d="100"/>
        </p:scale>
        <p:origin x="1665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>
      <p:cViewPr varScale="1">
        <p:scale>
          <a:sx n="74" d="100"/>
          <a:sy n="74" d="100"/>
        </p:scale>
        <p:origin x="1893" y="45"/>
      </p:cViewPr>
      <p:guideLst>
        <p:guide orient="horz" pos="3020"/>
        <p:guide pos="230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3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114800" y="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4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6085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114800" y="9144000"/>
            <a:ext cx="32004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085AE3E6-3B06-4DEE-8B65-79A38B662D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6462875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138613" y="0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254125" y="719138"/>
            <a:ext cx="4794250" cy="3595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73138" y="4554538"/>
            <a:ext cx="5356225" cy="4314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noProof="0" smtClean="0"/>
              <a:t>Click to edit Master text styles</a:t>
            </a:r>
          </a:p>
          <a:p>
            <a:pPr lvl="1"/>
            <a:r>
              <a:rPr lang="en-US" altLang="en-US" noProof="0" smtClean="0"/>
              <a:t>Second level</a:t>
            </a:r>
          </a:p>
          <a:p>
            <a:pPr lvl="2"/>
            <a:r>
              <a:rPr lang="en-US" altLang="en-US" noProof="0" smtClean="0"/>
              <a:t>Third level</a:t>
            </a:r>
          </a:p>
          <a:p>
            <a:pPr lvl="3"/>
            <a:r>
              <a:rPr lang="en-US" altLang="en-US" noProof="0" smtClean="0"/>
              <a:t>Fourth level</a:t>
            </a:r>
          </a:p>
          <a:p>
            <a:pPr lvl="4"/>
            <a:r>
              <a:rPr lang="en-US" altLang="en-US" noProof="0" smtClean="0"/>
              <a:t>Fifth level</a:t>
            </a:r>
          </a:p>
        </p:txBody>
      </p:sp>
      <p:sp>
        <p:nvSpPr>
          <p:cNvPr id="6150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109075"/>
            <a:ext cx="3163888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l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15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138613" y="9109075"/>
            <a:ext cx="3163887" cy="4794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6515" tIns="48257" rIns="96515" bIns="48257" numCol="1" anchor="b" anchorCtr="0" compatLnSpc="1">
            <a:prstTxWarp prst="textNoShape">
              <a:avLst/>
            </a:prstTxWarp>
          </a:bodyPr>
          <a:lstStyle>
            <a:lvl1pPr algn="r" defTabSz="965200">
              <a:defRPr sz="1300" smtClean="0"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91D68F69-EA38-4BF2-AACB-9A80CFE5F83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04803673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panose="02020603050405020304" pitchFamily="18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91D68F69-EA38-4BF2-AACB-9A80CFE5F833}" type="slidenum">
              <a:rPr lang="en-US" altLang="en-US" smtClean="0"/>
              <a:pPr>
                <a:defRPr/>
              </a:pPr>
              <a:t>39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971211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white">
          <a:xfrm>
            <a:off x="0" y="0"/>
            <a:ext cx="9144000" cy="2540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white">
          <a:xfrm>
            <a:off x="0" y="2540000"/>
            <a:ext cx="9144000" cy="4318000"/>
          </a:xfrm>
          <a:prstGeom prst="rect">
            <a:avLst/>
          </a:prstGeom>
          <a:gradFill rotWithShape="0">
            <a:gsLst>
              <a:gs pos="0">
                <a:schemeClr val="bg2"/>
              </a:gs>
              <a:gs pos="100000">
                <a:schemeClr val="bg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ltGray">
          <a:xfrm flipV="1">
            <a:off x="0" y="2595563"/>
            <a:ext cx="6816725" cy="254000"/>
          </a:xfrm>
          <a:prstGeom prst="rect">
            <a:avLst/>
          </a:prstGeom>
          <a:gradFill rotWithShape="0">
            <a:gsLst>
              <a:gs pos="0">
                <a:schemeClr val="hlink"/>
              </a:gs>
              <a:gs pos="100000">
                <a:schemeClr val="bg2"/>
              </a:gs>
            </a:gsLst>
            <a:lin ang="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33797" name="Rectangle 5"/>
          <p:cNvSpPr>
            <a:spLocks noGrp="1" noChangeArrowheads="1"/>
          </p:cNvSpPr>
          <p:nvPr>
            <p:ph type="ctrTitle"/>
          </p:nvPr>
        </p:nvSpPr>
        <p:spPr>
          <a:xfrm>
            <a:off x="1179513" y="182563"/>
            <a:ext cx="7772400" cy="706437"/>
          </a:xfrm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>
              <a:defRPr sz="2000" b="0">
                <a:latin typeface="Helvetica-Narrow" pitchFamily="34" charset="0"/>
              </a:defRPr>
            </a:lvl1pPr>
          </a:lstStyle>
          <a:p>
            <a:pPr lvl="0"/>
            <a:r>
              <a:rPr lang="en-US" altLang="en-US" noProof="0" smtClean="0"/>
              <a:t>Click to edit Master title style</a:t>
            </a:r>
          </a:p>
        </p:txBody>
      </p:sp>
      <p:sp>
        <p:nvSpPr>
          <p:cNvPr id="33798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>
              <a:buFont typeface="Monotype Sorts" pitchFamily="2" charset="2"/>
              <a:buNone/>
              <a:defRPr/>
            </a:lvl1pPr>
          </a:lstStyle>
          <a:p>
            <a:pPr lvl="0"/>
            <a:r>
              <a:rPr lang="en-US" altLang="en-US" noProof="0" smtClean="0"/>
              <a:t>Click to edit Master subtitle style</a:t>
            </a:r>
          </a:p>
        </p:txBody>
      </p:sp>
      <p:sp>
        <p:nvSpPr>
          <p:cNvPr id="7" name="Rectangle 7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8" name="Rectangle 8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8400"/>
            <a:ext cx="2895600" cy="457200"/>
          </a:xfrm>
        </p:spPr>
        <p:txBody>
          <a:bodyPr/>
          <a:lstStyle>
            <a:lvl1pPr algn="ct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9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50000"/>
              </a:spcBef>
              <a:defRPr sz="1400" smtClean="0">
                <a:solidFill>
                  <a:srgbClr val="660066"/>
                </a:solidFill>
                <a:latin typeface="Impact" panose="020B0806030902050204" pitchFamily="34" charset="0"/>
              </a:defRPr>
            </a:lvl1pPr>
          </a:lstStyle>
          <a:p>
            <a:pPr>
              <a:defRPr/>
            </a:pPr>
            <a:fld id="{23E998F6-3482-401C-B7FE-C90059762FA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01544405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2590165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8277852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47750" y="1724025"/>
            <a:ext cx="343852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38675" y="1724025"/>
            <a:ext cx="3438525" cy="41148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9661816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1293133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6052570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42220656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8146412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25937140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135762239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72275" y="0"/>
            <a:ext cx="2171700" cy="58388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0"/>
            <a:ext cx="6362700" cy="58388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Rectangle 155"/>
          <p:cNvSpPr>
            <a:spLocks noGrp="1" noChangeArrowheads="1"/>
          </p:cNvSpPr>
          <p:nvPr>
            <p:ph type="ftr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WAN</a:t>
            </a:r>
          </a:p>
        </p:txBody>
      </p:sp>
    </p:spTree>
    <p:extLst>
      <p:ext uri="{BB962C8B-B14F-4D97-AF65-F5344CB8AC3E}">
        <p14:creationId xmlns:p14="http://schemas.microsoft.com/office/powerpoint/2010/main" val="3115371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 rotWithShape="0">
            <a:gsLst>
              <a:gs pos="0">
                <a:srgbClr val="99CCFF"/>
              </a:gs>
              <a:gs pos="100000">
                <a:schemeClr val="bg2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endParaRPr lang="en-GB" altLang="en-US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257175" y="0"/>
            <a:ext cx="8686800" cy="844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smtClean="0"/>
              <a:t>Click to edit Master title style</a:t>
            </a:r>
          </a:p>
        </p:txBody>
      </p:sp>
      <p:sp>
        <p:nvSpPr>
          <p:cNvPr id="1028" name="Rectangle 69"/>
          <p:cNvSpPr>
            <a:spLocks noChangeArrowheads="1"/>
          </p:cNvSpPr>
          <p:nvPr/>
        </p:nvSpPr>
        <p:spPr bwMode="auto">
          <a:xfrm>
            <a:off x="7934325" y="6537325"/>
            <a:ext cx="1209675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r>
              <a:rPr lang="en-US" altLang="en-US" sz="1000"/>
              <a:t>Mike Dacey</a:t>
            </a:r>
            <a:endParaRPr lang="en-US" altLang="en-US" sz="1400">
              <a:latin typeface="Times New Roman" panose="02020603050405020304" pitchFamily="18" charset="0"/>
            </a:endParaRPr>
          </a:p>
        </p:txBody>
      </p:sp>
      <p:sp>
        <p:nvSpPr>
          <p:cNvPr id="1029" name="Text Box 70"/>
          <p:cNvSpPr txBox="1">
            <a:spLocks noChangeArrowheads="1"/>
          </p:cNvSpPr>
          <p:nvPr/>
        </p:nvSpPr>
        <p:spPr bwMode="auto">
          <a:xfrm>
            <a:off x="4268788" y="6546850"/>
            <a:ext cx="339725" cy="244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>
              <a:spcBef>
                <a:spcPct val="50000"/>
              </a:spcBef>
            </a:pPr>
            <a:fld id="{A8AD1263-4F9C-453B-B47E-27E02C13953D}" type="slidenum">
              <a:rPr lang="en-US" altLang="en-US" sz="1000"/>
              <a:pPr>
                <a:spcBef>
                  <a:spcPct val="50000"/>
                </a:spcBef>
              </a:pPr>
              <a:t>‹#›</a:t>
            </a:fld>
            <a:endParaRPr lang="en-US" altLang="en-US" sz="1000"/>
          </a:p>
        </p:txBody>
      </p:sp>
      <p:sp>
        <p:nvSpPr>
          <p:cNvPr id="32923" name="Rectangle 15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79375" y="6537325"/>
            <a:ext cx="2895600" cy="320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000" smtClean="0"/>
            </a:lvl1pPr>
          </a:lstStyle>
          <a:p>
            <a:pPr>
              <a:defRPr/>
            </a:pPr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1031" name="Freeform 233"/>
          <p:cNvSpPr>
            <a:spLocks/>
          </p:cNvSpPr>
          <p:nvPr/>
        </p:nvSpPr>
        <p:spPr bwMode="auto">
          <a:xfrm>
            <a:off x="930275" y="1852613"/>
            <a:ext cx="34925" cy="17462"/>
          </a:xfrm>
          <a:custGeom>
            <a:avLst/>
            <a:gdLst>
              <a:gd name="T0" fmla="*/ 9284 w 79"/>
              <a:gd name="T1" fmla="*/ 14451 h 29"/>
              <a:gd name="T2" fmla="*/ 11494 w 79"/>
              <a:gd name="T3" fmla="*/ 15053 h 29"/>
              <a:gd name="T4" fmla="*/ 15031 w 79"/>
              <a:gd name="T5" fmla="*/ 15656 h 29"/>
              <a:gd name="T6" fmla="*/ 18568 w 79"/>
              <a:gd name="T7" fmla="*/ 16258 h 29"/>
              <a:gd name="T8" fmla="*/ 22547 w 79"/>
              <a:gd name="T9" fmla="*/ 16860 h 29"/>
              <a:gd name="T10" fmla="*/ 26083 w 79"/>
              <a:gd name="T11" fmla="*/ 17462 h 29"/>
              <a:gd name="T12" fmla="*/ 30062 w 79"/>
              <a:gd name="T13" fmla="*/ 17462 h 29"/>
              <a:gd name="T14" fmla="*/ 31830 w 79"/>
              <a:gd name="T15" fmla="*/ 17462 h 29"/>
              <a:gd name="T16" fmla="*/ 33599 w 79"/>
              <a:gd name="T17" fmla="*/ 16258 h 29"/>
              <a:gd name="T18" fmla="*/ 34483 w 79"/>
              <a:gd name="T19" fmla="*/ 13849 h 29"/>
              <a:gd name="T20" fmla="*/ 34925 w 79"/>
              <a:gd name="T21" fmla="*/ 11441 h 29"/>
              <a:gd name="T22" fmla="*/ 34925 w 79"/>
              <a:gd name="T23" fmla="*/ 9634 h 29"/>
              <a:gd name="T24" fmla="*/ 34925 w 79"/>
              <a:gd name="T25" fmla="*/ 9032 h 29"/>
              <a:gd name="T26" fmla="*/ 32715 w 79"/>
              <a:gd name="T27" fmla="*/ 7828 h 29"/>
              <a:gd name="T28" fmla="*/ 28736 w 79"/>
              <a:gd name="T29" fmla="*/ 6624 h 29"/>
              <a:gd name="T30" fmla="*/ 24315 w 79"/>
              <a:gd name="T31" fmla="*/ 5419 h 29"/>
              <a:gd name="T32" fmla="*/ 20778 w 79"/>
              <a:gd name="T33" fmla="*/ 3613 h 29"/>
              <a:gd name="T34" fmla="*/ 17684 w 79"/>
              <a:gd name="T35" fmla="*/ 1806 h 29"/>
              <a:gd name="T36" fmla="*/ 13705 w 79"/>
              <a:gd name="T37" fmla="*/ 602 h 29"/>
              <a:gd name="T38" fmla="*/ 9284 w 79"/>
              <a:gd name="T39" fmla="*/ 0 h 29"/>
              <a:gd name="T40" fmla="*/ 6631 w 79"/>
              <a:gd name="T41" fmla="*/ 1204 h 29"/>
              <a:gd name="T42" fmla="*/ 3979 w 79"/>
              <a:gd name="T43" fmla="*/ 4817 h 29"/>
              <a:gd name="T44" fmla="*/ 1326 w 79"/>
              <a:gd name="T45" fmla="*/ 7828 h 29"/>
              <a:gd name="T46" fmla="*/ 0 w 79"/>
              <a:gd name="T47" fmla="*/ 10838 h 29"/>
              <a:gd name="T48" fmla="*/ 442 w 79"/>
              <a:gd name="T49" fmla="*/ 12645 h 29"/>
              <a:gd name="T50" fmla="*/ 2210 w 79"/>
              <a:gd name="T51" fmla="*/ 13849 h 29"/>
              <a:gd name="T52" fmla="*/ 4863 w 79"/>
              <a:gd name="T53" fmla="*/ 13849 h 29"/>
              <a:gd name="T54" fmla="*/ 7516 w 79"/>
              <a:gd name="T55" fmla="*/ 14451 h 29"/>
              <a:gd name="T56" fmla="*/ 9284 w 79"/>
              <a:gd name="T57" fmla="*/ 14451 h 29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</a:gdLst>
            <a:ahLst/>
            <a:cxnLst>
              <a:cxn ang="T58">
                <a:pos x="T0" y="T1"/>
              </a:cxn>
              <a:cxn ang="T59">
                <a:pos x="T2" y="T3"/>
              </a:cxn>
              <a:cxn ang="T60">
                <a:pos x="T4" y="T5"/>
              </a:cxn>
              <a:cxn ang="T61">
                <a:pos x="T6" y="T7"/>
              </a:cxn>
              <a:cxn ang="T62">
                <a:pos x="T8" y="T9"/>
              </a:cxn>
              <a:cxn ang="T63">
                <a:pos x="T10" y="T11"/>
              </a:cxn>
              <a:cxn ang="T64">
                <a:pos x="T12" y="T13"/>
              </a:cxn>
              <a:cxn ang="T65">
                <a:pos x="T14" y="T15"/>
              </a:cxn>
              <a:cxn ang="T66">
                <a:pos x="T16" y="T17"/>
              </a:cxn>
              <a:cxn ang="T67">
                <a:pos x="T18" y="T19"/>
              </a:cxn>
              <a:cxn ang="T68">
                <a:pos x="T20" y="T21"/>
              </a:cxn>
              <a:cxn ang="T69">
                <a:pos x="T22" y="T23"/>
              </a:cxn>
              <a:cxn ang="T70">
                <a:pos x="T24" y="T25"/>
              </a:cxn>
              <a:cxn ang="T71">
                <a:pos x="T26" y="T27"/>
              </a:cxn>
              <a:cxn ang="T72">
                <a:pos x="T28" y="T29"/>
              </a:cxn>
              <a:cxn ang="T73">
                <a:pos x="T30" y="T31"/>
              </a:cxn>
              <a:cxn ang="T74">
                <a:pos x="T32" y="T33"/>
              </a:cxn>
              <a:cxn ang="T75">
                <a:pos x="T34" y="T35"/>
              </a:cxn>
              <a:cxn ang="T76">
                <a:pos x="T36" y="T37"/>
              </a:cxn>
              <a:cxn ang="T77">
                <a:pos x="T38" y="T39"/>
              </a:cxn>
              <a:cxn ang="T78">
                <a:pos x="T40" y="T41"/>
              </a:cxn>
              <a:cxn ang="T79">
                <a:pos x="T42" y="T43"/>
              </a:cxn>
              <a:cxn ang="T80">
                <a:pos x="T44" y="T45"/>
              </a:cxn>
              <a:cxn ang="T81">
                <a:pos x="T46" y="T47"/>
              </a:cxn>
              <a:cxn ang="T82">
                <a:pos x="T48" y="T49"/>
              </a:cxn>
              <a:cxn ang="T83">
                <a:pos x="T50" y="T51"/>
              </a:cxn>
              <a:cxn ang="T84">
                <a:pos x="T52" y="T53"/>
              </a:cxn>
              <a:cxn ang="T85">
                <a:pos x="T54" y="T55"/>
              </a:cxn>
              <a:cxn ang="T86">
                <a:pos x="T56" y="T57"/>
              </a:cxn>
            </a:cxnLst>
            <a:rect l="0" t="0" r="r" b="b"/>
            <a:pathLst>
              <a:path w="79" h="29">
                <a:moveTo>
                  <a:pt x="21" y="24"/>
                </a:moveTo>
                <a:lnTo>
                  <a:pt x="26" y="25"/>
                </a:lnTo>
                <a:lnTo>
                  <a:pt x="34" y="26"/>
                </a:lnTo>
                <a:lnTo>
                  <a:pt x="42" y="27"/>
                </a:lnTo>
                <a:lnTo>
                  <a:pt x="51" y="28"/>
                </a:lnTo>
                <a:lnTo>
                  <a:pt x="59" y="29"/>
                </a:lnTo>
                <a:lnTo>
                  <a:pt x="68" y="29"/>
                </a:lnTo>
                <a:lnTo>
                  <a:pt x="72" y="29"/>
                </a:lnTo>
                <a:lnTo>
                  <a:pt x="76" y="27"/>
                </a:lnTo>
                <a:lnTo>
                  <a:pt x="78" y="23"/>
                </a:lnTo>
                <a:lnTo>
                  <a:pt x="79" y="19"/>
                </a:lnTo>
                <a:lnTo>
                  <a:pt x="79" y="16"/>
                </a:lnTo>
                <a:lnTo>
                  <a:pt x="79" y="15"/>
                </a:lnTo>
                <a:lnTo>
                  <a:pt x="74" y="13"/>
                </a:lnTo>
                <a:lnTo>
                  <a:pt x="65" y="11"/>
                </a:lnTo>
                <a:lnTo>
                  <a:pt x="55" y="9"/>
                </a:lnTo>
                <a:lnTo>
                  <a:pt x="47" y="6"/>
                </a:ln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close/>
              </a:path>
            </a:pathLst>
          </a:custGeom>
          <a:solidFill>
            <a:srgbClr val="284C7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2" name="Freeform 234"/>
          <p:cNvSpPr>
            <a:spLocks/>
          </p:cNvSpPr>
          <p:nvPr/>
        </p:nvSpPr>
        <p:spPr bwMode="auto">
          <a:xfrm>
            <a:off x="930275" y="1852613"/>
            <a:ext cx="28575" cy="17462"/>
          </a:xfrm>
          <a:custGeom>
            <a:avLst/>
            <a:gdLst>
              <a:gd name="T0" fmla="*/ 20985 w 64"/>
              <a:gd name="T1" fmla="*/ 3880 h 27"/>
              <a:gd name="T2" fmla="*/ 17859 w 64"/>
              <a:gd name="T3" fmla="*/ 1940 h 27"/>
              <a:gd name="T4" fmla="*/ 13841 w 64"/>
              <a:gd name="T5" fmla="*/ 647 h 27"/>
              <a:gd name="T6" fmla="*/ 9376 w 64"/>
              <a:gd name="T7" fmla="*/ 0 h 27"/>
              <a:gd name="T8" fmla="*/ 6697 w 64"/>
              <a:gd name="T9" fmla="*/ 1293 h 27"/>
              <a:gd name="T10" fmla="*/ 4018 w 64"/>
              <a:gd name="T11" fmla="*/ 5174 h 27"/>
              <a:gd name="T12" fmla="*/ 1339 w 64"/>
              <a:gd name="T13" fmla="*/ 8408 h 27"/>
              <a:gd name="T14" fmla="*/ 0 w 64"/>
              <a:gd name="T15" fmla="*/ 11641 h 27"/>
              <a:gd name="T16" fmla="*/ 446 w 64"/>
              <a:gd name="T17" fmla="*/ 13582 h 27"/>
              <a:gd name="T18" fmla="*/ 2232 w 64"/>
              <a:gd name="T19" fmla="*/ 14875 h 27"/>
              <a:gd name="T20" fmla="*/ 4911 w 64"/>
              <a:gd name="T21" fmla="*/ 14875 h 27"/>
              <a:gd name="T22" fmla="*/ 7590 w 64"/>
              <a:gd name="T23" fmla="*/ 15522 h 27"/>
              <a:gd name="T24" fmla="*/ 9376 w 64"/>
              <a:gd name="T25" fmla="*/ 15522 h 27"/>
              <a:gd name="T26" fmla="*/ 11609 w 64"/>
              <a:gd name="T27" fmla="*/ 16169 h 27"/>
              <a:gd name="T28" fmla="*/ 14288 w 64"/>
              <a:gd name="T29" fmla="*/ 16815 h 27"/>
              <a:gd name="T30" fmla="*/ 17413 w 64"/>
              <a:gd name="T31" fmla="*/ 16815 h 27"/>
              <a:gd name="T32" fmla="*/ 20538 w 64"/>
              <a:gd name="T33" fmla="*/ 17462 h 27"/>
              <a:gd name="T34" fmla="*/ 22771 w 64"/>
              <a:gd name="T35" fmla="*/ 17462 h 27"/>
              <a:gd name="T36" fmla="*/ 25450 w 64"/>
              <a:gd name="T37" fmla="*/ 16815 h 27"/>
              <a:gd name="T38" fmla="*/ 27682 w 64"/>
              <a:gd name="T39" fmla="*/ 16815 h 27"/>
              <a:gd name="T40" fmla="*/ 28575 w 64"/>
              <a:gd name="T41" fmla="*/ 15522 h 27"/>
              <a:gd name="T42" fmla="*/ 28575 w 64"/>
              <a:gd name="T43" fmla="*/ 13582 h 27"/>
              <a:gd name="T44" fmla="*/ 28129 w 64"/>
              <a:gd name="T45" fmla="*/ 10995 h 27"/>
              <a:gd name="T46" fmla="*/ 25450 w 64"/>
              <a:gd name="T47" fmla="*/ 7114 h 27"/>
              <a:gd name="T48" fmla="*/ 20985 w 64"/>
              <a:gd name="T49" fmla="*/ 3880 h 2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0" t="0" r="r" b="b"/>
            <a:pathLst>
              <a:path w="64" h="27">
                <a:moveTo>
                  <a:pt x="47" y="6"/>
                </a:moveTo>
                <a:lnTo>
                  <a:pt x="40" y="3"/>
                </a:lnTo>
                <a:lnTo>
                  <a:pt x="31" y="1"/>
                </a:lnTo>
                <a:lnTo>
                  <a:pt x="21" y="0"/>
                </a:lnTo>
                <a:lnTo>
                  <a:pt x="15" y="2"/>
                </a:lnTo>
                <a:lnTo>
                  <a:pt x="9" y="8"/>
                </a:lnTo>
                <a:lnTo>
                  <a:pt x="3" y="13"/>
                </a:lnTo>
                <a:lnTo>
                  <a:pt x="0" y="18"/>
                </a:lnTo>
                <a:lnTo>
                  <a:pt x="1" y="21"/>
                </a:lnTo>
                <a:lnTo>
                  <a:pt x="5" y="23"/>
                </a:lnTo>
                <a:lnTo>
                  <a:pt x="11" y="23"/>
                </a:lnTo>
                <a:lnTo>
                  <a:pt x="17" y="24"/>
                </a:lnTo>
                <a:lnTo>
                  <a:pt x="21" y="24"/>
                </a:lnTo>
                <a:lnTo>
                  <a:pt x="26" y="25"/>
                </a:lnTo>
                <a:lnTo>
                  <a:pt x="32" y="26"/>
                </a:lnTo>
                <a:lnTo>
                  <a:pt x="39" y="26"/>
                </a:lnTo>
                <a:lnTo>
                  <a:pt x="46" y="27"/>
                </a:lnTo>
                <a:lnTo>
                  <a:pt x="51" y="27"/>
                </a:lnTo>
                <a:lnTo>
                  <a:pt x="57" y="26"/>
                </a:lnTo>
                <a:lnTo>
                  <a:pt x="62" y="26"/>
                </a:lnTo>
                <a:lnTo>
                  <a:pt x="64" y="24"/>
                </a:lnTo>
                <a:lnTo>
                  <a:pt x="64" y="21"/>
                </a:lnTo>
                <a:lnTo>
                  <a:pt x="63" y="17"/>
                </a:lnTo>
                <a:lnTo>
                  <a:pt x="57" y="11"/>
                </a:lnTo>
                <a:lnTo>
                  <a:pt x="47" y="6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3" name="Freeform 235"/>
          <p:cNvSpPr>
            <a:spLocks/>
          </p:cNvSpPr>
          <p:nvPr/>
        </p:nvSpPr>
        <p:spPr bwMode="auto">
          <a:xfrm>
            <a:off x="1485900" y="1817688"/>
            <a:ext cx="44450" cy="30162"/>
          </a:xfrm>
          <a:custGeom>
            <a:avLst/>
            <a:gdLst>
              <a:gd name="T0" fmla="*/ 35387 w 103"/>
              <a:gd name="T1" fmla="*/ 29593 h 53"/>
              <a:gd name="T2" fmla="*/ 34093 w 103"/>
              <a:gd name="T3" fmla="*/ 30162 h 53"/>
              <a:gd name="T4" fmla="*/ 31503 w 103"/>
              <a:gd name="T5" fmla="*/ 29593 h 53"/>
              <a:gd name="T6" fmla="*/ 27619 w 103"/>
              <a:gd name="T7" fmla="*/ 29024 h 53"/>
              <a:gd name="T8" fmla="*/ 22872 w 103"/>
              <a:gd name="T9" fmla="*/ 28455 h 53"/>
              <a:gd name="T10" fmla="*/ 18557 w 103"/>
              <a:gd name="T11" fmla="*/ 27317 h 53"/>
              <a:gd name="T12" fmla="*/ 14673 w 103"/>
              <a:gd name="T13" fmla="*/ 25609 h 53"/>
              <a:gd name="T14" fmla="*/ 11652 w 103"/>
              <a:gd name="T15" fmla="*/ 24471 h 53"/>
              <a:gd name="T16" fmla="*/ 9494 w 103"/>
              <a:gd name="T17" fmla="*/ 23333 h 53"/>
              <a:gd name="T18" fmla="*/ 7768 w 103"/>
              <a:gd name="T19" fmla="*/ 21626 h 53"/>
              <a:gd name="T20" fmla="*/ 6042 w 103"/>
              <a:gd name="T21" fmla="*/ 20487 h 53"/>
              <a:gd name="T22" fmla="*/ 3452 w 103"/>
              <a:gd name="T23" fmla="*/ 20487 h 53"/>
              <a:gd name="T24" fmla="*/ 0 w 103"/>
              <a:gd name="T25" fmla="*/ 20487 h 53"/>
              <a:gd name="T26" fmla="*/ 2158 w 103"/>
              <a:gd name="T27" fmla="*/ 19349 h 53"/>
              <a:gd name="T28" fmla="*/ 4316 w 103"/>
              <a:gd name="T29" fmla="*/ 17642 h 53"/>
              <a:gd name="T30" fmla="*/ 5610 w 103"/>
              <a:gd name="T31" fmla="*/ 15935 h 53"/>
              <a:gd name="T32" fmla="*/ 7768 w 103"/>
              <a:gd name="T33" fmla="*/ 13089 h 53"/>
              <a:gd name="T34" fmla="*/ 9494 w 103"/>
              <a:gd name="T35" fmla="*/ 10813 h 53"/>
              <a:gd name="T36" fmla="*/ 12083 w 103"/>
              <a:gd name="T37" fmla="*/ 7967 h 53"/>
              <a:gd name="T38" fmla="*/ 14241 w 103"/>
              <a:gd name="T39" fmla="*/ 5691 h 53"/>
              <a:gd name="T40" fmla="*/ 16399 w 103"/>
              <a:gd name="T41" fmla="*/ 2845 h 53"/>
              <a:gd name="T42" fmla="*/ 18988 w 103"/>
              <a:gd name="T43" fmla="*/ 569 h 53"/>
              <a:gd name="T44" fmla="*/ 22009 w 103"/>
              <a:gd name="T45" fmla="*/ 0 h 53"/>
              <a:gd name="T46" fmla="*/ 24599 w 103"/>
              <a:gd name="T47" fmla="*/ 0 h 53"/>
              <a:gd name="T48" fmla="*/ 27619 w 103"/>
              <a:gd name="T49" fmla="*/ 1707 h 53"/>
              <a:gd name="T50" fmla="*/ 30209 w 103"/>
              <a:gd name="T51" fmla="*/ 2845 h 53"/>
              <a:gd name="T52" fmla="*/ 32367 w 103"/>
              <a:gd name="T53" fmla="*/ 3984 h 53"/>
              <a:gd name="T54" fmla="*/ 34956 w 103"/>
              <a:gd name="T55" fmla="*/ 6260 h 53"/>
              <a:gd name="T56" fmla="*/ 37114 w 103"/>
              <a:gd name="T57" fmla="*/ 7967 h 53"/>
              <a:gd name="T58" fmla="*/ 40134 w 103"/>
              <a:gd name="T59" fmla="*/ 11382 h 53"/>
              <a:gd name="T60" fmla="*/ 42724 w 103"/>
              <a:gd name="T61" fmla="*/ 14796 h 53"/>
              <a:gd name="T62" fmla="*/ 44450 w 103"/>
              <a:gd name="T63" fmla="*/ 17073 h 53"/>
              <a:gd name="T64" fmla="*/ 42292 w 103"/>
              <a:gd name="T65" fmla="*/ 17642 h 53"/>
              <a:gd name="T66" fmla="*/ 38840 w 103"/>
              <a:gd name="T67" fmla="*/ 18780 h 53"/>
              <a:gd name="T68" fmla="*/ 36682 w 103"/>
              <a:gd name="T69" fmla="*/ 19918 h 53"/>
              <a:gd name="T70" fmla="*/ 35387 w 103"/>
              <a:gd name="T71" fmla="*/ 23902 h 53"/>
              <a:gd name="T72" fmla="*/ 35387 w 103"/>
              <a:gd name="T73" fmla="*/ 29593 h 53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0" t="0" r="r" b="b"/>
            <a:pathLst>
              <a:path w="103" h="53">
                <a:moveTo>
                  <a:pt x="82" y="52"/>
                </a:moveTo>
                <a:lnTo>
                  <a:pt x="79" y="53"/>
                </a:lnTo>
                <a:lnTo>
                  <a:pt x="73" y="52"/>
                </a:lnTo>
                <a:lnTo>
                  <a:pt x="64" y="51"/>
                </a:lnTo>
                <a:lnTo>
                  <a:pt x="53" y="50"/>
                </a:lnTo>
                <a:lnTo>
                  <a:pt x="43" y="48"/>
                </a:lnTo>
                <a:lnTo>
                  <a:pt x="34" y="45"/>
                </a:lnTo>
                <a:lnTo>
                  <a:pt x="27" y="43"/>
                </a:lnTo>
                <a:lnTo>
                  <a:pt x="22" y="41"/>
                </a:lnTo>
                <a:lnTo>
                  <a:pt x="18" y="38"/>
                </a:lnTo>
                <a:lnTo>
                  <a:pt x="14" y="36"/>
                </a:lnTo>
                <a:lnTo>
                  <a:pt x="8" y="36"/>
                </a:lnTo>
                <a:lnTo>
                  <a:pt x="0" y="36"/>
                </a:lnTo>
                <a:lnTo>
                  <a:pt x="5" y="34"/>
                </a:lnTo>
                <a:lnTo>
                  <a:pt x="10" y="31"/>
                </a:lnTo>
                <a:lnTo>
                  <a:pt x="13" y="28"/>
                </a:lnTo>
                <a:lnTo>
                  <a:pt x="18" y="23"/>
                </a:lnTo>
                <a:lnTo>
                  <a:pt x="22" y="19"/>
                </a:lnTo>
                <a:lnTo>
                  <a:pt x="28" y="14"/>
                </a:lnTo>
                <a:lnTo>
                  <a:pt x="33" y="10"/>
                </a:lnTo>
                <a:lnTo>
                  <a:pt x="38" y="5"/>
                </a:lnTo>
                <a:lnTo>
                  <a:pt x="44" y="1"/>
                </a:lnTo>
                <a:lnTo>
                  <a:pt x="51" y="0"/>
                </a:lnTo>
                <a:lnTo>
                  <a:pt x="57" y="0"/>
                </a:lnTo>
                <a:lnTo>
                  <a:pt x="64" y="3"/>
                </a:lnTo>
                <a:lnTo>
                  <a:pt x="70" y="5"/>
                </a:lnTo>
                <a:lnTo>
                  <a:pt x="75" y="7"/>
                </a:lnTo>
                <a:lnTo>
                  <a:pt x="81" y="11"/>
                </a:lnTo>
                <a:lnTo>
                  <a:pt x="86" y="14"/>
                </a:lnTo>
                <a:lnTo>
                  <a:pt x="93" y="20"/>
                </a:lnTo>
                <a:lnTo>
                  <a:pt x="99" y="26"/>
                </a:lnTo>
                <a:lnTo>
                  <a:pt x="103" y="30"/>
                </a:lnTo>
                <a:lnTo>
                  <a:pt x="98" y="31"/>
                </a:lnTo>
                <a:lnTo>
                  <a:pt x="90" y="33"/>
                </a:lnTo>
                <a:lnTo>
                  <a:pt x="85" y="35"/>
                </a:lnTo>
                <a:lnTo>
                  <a:pt x="82" y="42"/>
                </a:lnTo>
                <a:lnTo>
                  <a:pt x="82" y="52"/>
                </a:lnTo>
                <a:close/>
              </a:path>
            </a:pathLst>
          </a:custGeom>
          <a:solidFill>
            <a:srgbClr val="BFCCD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/>
          <a:p>
            <a:endParaRPr lang="en-GB"/>
          </a:p>
        </p:txBody>
      </p:sp>
      <p:sp>
        <p:nvSpPr>
          <p:cNvPr id="1034" name="Rectangle 312"/>
          <p:cNvSpPr>
            <a:spLocks noGrp="1" noChangeArrowheads="1"/>
          </p:cNvSpPr>
          <p:nvPr>
            <p:ph type="body" idx="1"/>
          </p:nvPr>
        </p:nvSpPr>
        <p:spPr bwMode="auto">
          <a:xfrm>
            <a:off x="1047750" y="1724025"/>
            <a:ext cx="702945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 smtClean="0"/>
              <a:t>Click to edit Master text styles</a:t>
            </a:r>
          </a:p>
          <a:p>
            <a:pPr lvl="1"/>
            <a:r>
              <a:rPr lang="en-US" altLang="en-US" dirty="0" smtClean="0"/>
              <a:t>Second level</a:t>
            </a:r>
          </a:p>
          <a:p>
            <a:pPr lvl="2"/>
            <a:r>
              <a:rPr lang="en-US" altLang="en-US" dirty="0" smtClean="0"/>
              <a:t>Third level</a:t>
            </a:r>
          </a:p>
          <a:p>
            <a:pPr lvl="3"/>
            <a:r>
              <a:rPr lang="en-US" altLang="en-US" dirty="0" smtClean="0"/>
              <a:t>Fourth level</a:t>
            </a:r>
          </a:p>
          <a:p>
            <a:pPr lvl="4"/>
            <a:r>
              <a:rPr lang="en-US" altLang="en-US" dirty="0" smtClean="0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200" b="1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kumimoji="1" sz="3200" b="1">
          <a:solidFill>
            <a:schemeClr val="tx2"/>
          </a:solidFill>
          <a:latin typeface="Helvetica" panose="020B0604020202020204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folHlink"/>
        </a:buClr>
        <a:buSzPct val="90000"/>
        <a:buFont typeface="Monotype Sorts" pitchFamily="2" charset="2"/>
        <a:buChar char="n"/>
        <a:defRPr kumimoji="1"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Monotype Sorts" pitchFamily="2" charset="2"/>
        <a:buChar char="F"/>
        <a:defRPr kumimoji="1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33CC33"/>
        </a:buClr>
        <a:buSzPct val="90000"/>
        <a:buFont typeface="Monotype Sorts" pitchFamily="2" charset="2"/>
        <a:buChar char="4"/>
        <a:defRPr kumimoji="1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hlink"/>
        </a:buClr>
        <a:buChar char="–"/>
        <a:defRPr kumimoji="1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kumimoji="1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Footer Placeholder 3"/>
          <p:cNvSpPr>
            <a:spLocks noGrp="1"/>
          </p:cNvSpPr>
          <p:nvPr>
            <p:ph type="ftr" sz="quarter" idx="10"/>
          </p:nvPr>
        </p:nvSpPr>
        <p:spPr>
          <a:noFill/>
        </p:spPr>
        <p:txBody>
          <a:bodyPr/>
          <a:lstStyle>
            <a:lvl1pPr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1pPr>
            <a:lvl2pPr marL="742950" indent="-28575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2pPr>
            <a:lvl3pPr marL="11430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3pPr>
            <a:lvl4pPr marL="16002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4pPr>
            <a:lvl5pPr marL="2057400" indent="-228600" algn="ctr"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Helvetica" panose="020B0604020202020204" pitchFamily="34" charset="0"/>
              </a:defRPr>
            </a:lvl9pPr>
          </a:lstStyle>
          <a:p>
            <a:pPr algn="l"/>
            <a:r>
              <a:rPr lang="en-US" altLang="en-US" dirty="0" smtClean="0"/>
              <a:t>WEB</a:t>
            </a:r>
            <a:endParaRPr lang="en-US" altLang="en-US" dirty="0"/>
          </a:p>
        </p:txBody>
      </p:sp>
      <p:sp>
        <p:nvSpPr>
          <p:cNvPr id="5123" name="Rectangle 2"/>
          <p:cNvSpPr>
            <a:spLocks noGrp="1" noChangeArrowheads="1"/>
          </p:cNvSpPr>
          <p:nvPr>
            <p:ph type="title"/>
          </p:nvPr>
        </p:nvSpPr>
        <p:spPr>
          <a:xfrm>
            <a:off x="266700" y="688975"/>
            <a:ext cx="8686800" cy="844550"/>
          </a:xfrm>
        </p:spPr>
        <p:txBody>
          <a:bodyPr/>
          <a:lstStyle/>
          <a:p>
            <a:r>
              <a:rPr lang="en-US" altLang="en-US" sz="4000" dirty="0" smtClean="0"/>
              <a:t>DOCKER COMPOSE</a:t>
            </a:r>
          </a:p>
        </p:txBody>
      </p:sp>
      <p:sp>
        <p:nvSpPr>
          <p:cNvPr id="5124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036638" y="2103438"/>
            <a:ext cx="7029450" cy="4114800"/>
          </a:xfrm>
        </p:spPr>
        <p:txBody>
          <a:bodyPr/>
          <a:lstStyle/>
          <a:p>
            <a:pPr>
              <a:buFont typeface="Monotype Sorts" pitchFamily="2" charset="2"/>
              <a:buNone/>
            </a:pPr>
            <a:r>
              <a:rPr lang="en-US" altLang="en-US" sz="3200" dirty="0" smtClean="0"/>
              <a:t>Lecturer: Michael Dacey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 smtClean="0"/>
          </a:p>
          <a:p>
            <a:pPr>
              <a:buFont typeface="Monotype Sorts" pitchFamily="2" charset="2"/>
              <a:buNone/>
            </a:pPr>
            <a:r>
              <a:rPr lang="en-US" altLang="en-US" sz="3200" dirty="0" smtClean="0"/>
              <a:t>E-mail: michael.dacey@uwtsd.ac.uk</a:t>
            </a:r>
          </a:p>
          <a:p>
            <a:pPr>
              <a:buFont typeface="Monotype Sorts" pitchFamily="2" charset="2"/>
              <a:buNone/>
            </a:pPr>
            <a:endParaRPr lang="en-US" altLang="en-US" sz="3200" dirty="0" smtClean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28262" y="4532894"/>
            <a:ext cx="1365129" cy="16853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559965" y="5848906"/>
            <a:ext cx="50449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/>
              <a:t>https://github.com/wsargent/docker-cheat-sheet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ounded Rectangle 7"/>
          <p:cNvSpPr/>
          <p:nvPr/>
        </p:nvSpPr>
        <p:spPr bwMode="auto">
          <a:xfrm>
            <a:off x="819150" y="4449762"/>
            <a:ext cx="2004060" cy="108204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Rounded Rectangle 6"/>
          <p:cNvSpPr/>
          <p:nvPr/>
        </p:nvSpPr>
        <p:spPr bwMode="auto">
          <a:xfrm>
            <a:off x="800100" y="3048000"/>
            <a:ext cx="2004060" cy="108204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21068"/>
            <a:ext cx="7029450" cy="1751965"/>
          </a:xfrm>
        </p:spPr>
        <p:txBody>
          <a:bodyPr/>
          <a:lstStyle/>
          <a:p>
            <a:r>
              <a:rPr lang="en-GB" dirty="0" smtClean="0">
                <a:solidFill>
                  <a:srgbClr val="FF0000"/>
                </a:solidFill>
              </a:rPr>
              <a:t>Orchestrate</a:t>
            </a:r>
            <a:r>
              <a:rPr lang="en-GB" dirty="0" smtClean="0"/>
              <a:t> running multiple containers when you need multiple services for you application to execute</a:t>
            </a:r>
          </a:p>
          <a:p>
            <a:r>
              <a:rPr lang="en-GB" dirty="0" smtClean="0"/>
              <a:t>For example, to run different environments e.g. Development, Testing and Production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Rectangle 4"/>
          <p:cNvSpPr/>
          <p:nvPr/>
        </p:nvSpPr>
        <p:spPr bwMode="auto">
          <a:xfrm>
            <a:off x="1249680" y="3311525"/>
            <a:ext cx="1143000" cy="59118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DockerFile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6" name="Rectangle 5"/>
          <p:cNvSpPr/>
          <p:nvPr/>
        </p:nvSpPr>
        <p:spPr bwMode="auto">
          <a:xfrm>
            <a:off x="1249680" y="4695190"/>
            <a:ext cx="1143000" cy="59118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DockerFile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9" name="Plaque 8"/>
          <p:cNvSpPr/>
          <p:nvPr/>
        </p:nvSpPr>
        <p:spPr bwMode="auto">
          <a:xfrm>
            <a:off x="3855720" y="3048000"/>
            <a:ext cx="2103120" cy="2483802"/>
          </a:xfrm>
          <a:prstGeom prst="plaque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4321222" y="3770312"/>
            <a:ext cx="1172116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Docker </a:t>
            </a:r>
          </a:p>
          <a:p>
            <a:r>
              <a:rPr lang="en-GB" dirty="0" smtClean="0"/>
              <a:t>Compose</a:t>
            </a:r>
          </a:p>
          <a:p>
            <a:r>
              <a:rPr lang="en-GB" dirty="0" smtClean="0"/>
              <a:t>Tool</a:t>
            </a:r>
            <a:endParaRPr lang="en-GB" dirty="0"/>
          </a:p>
        </p:txBody>
      </p:sp>
      <p:sp>
        <p:nvSpPr>
          <p:cNvPr id="11" name="Rectangle 10"/>
          <p:cNvSpPr/>
          <p:nvPr/>
        </p:nvSpPr>
        <p:spPr bwMode="auto">
          <a:xfrm>
            <a:off x="3935730" y="5904865"/>
            <a:ext cx="2315116" cy="591185"/>
          </a:xfrm>
          <a:prstGeom prst="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docker-compose.yml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13" name="Straight Arrow Connector 12"/>
          <p:cNvCxnSpPr>
            <a:stCxn id="7" idx="3"/>
          </p:cNvCxnSpPr>
          <p:nvPr/>
        </p:nvCxnSpPr>
        <p:spPr bwMode="auto">
          <a:xfrm>
            <a:off x="2804160" y="3589020"/>
            <a:ext cx="998220" cy="411480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5" name="Straight Arrow Connector 14"/>
          <p:cNvCxnSpPr>
            <a:stCxn id="8" idx="3"/>
          </p:cNvCxnSpPr>
          <p:nvPr/>
        </p:nvCxnSpPr>
        <p:spPr bwMode="auto">
          <a:xfrm flipV="1">
            <a:off x="2823210" y="4526280"/>
            <a:ext cx="1013460" cy="464502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7" name="Straight Arrow Connector 16"/>
          <p:cNvCxnSpPr>
            <a:stCxn id="11" idx="0"/>
            <a:endCxn id="9" idx="2"/>
          </p:cNvCxnSpPr>
          <p:nvPr/>
        </p:nvCxnSpPr>
        <p:spPr bwMode="auto">
          <a:xfrm flipH="1" flipV="1">
            <a:off x="4907280" y="5531802"/>
            <a:ext cx="186008" cy="373063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8" name="Can 17"/>
          <p:cNvSpPr/>
          <p:nvPr/>
        </p:nvSpPr>
        <p:spPr bwMode="auto">
          <a:xfrm>
            <a:off x="7048500" y="2918460"/>
            <a:ext cx="1478280" cy="1175017"/>
          </a:xfrm>
          <a:prstGeom prst="ca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ContainerA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19" name="Can 18"/>
          <p:cNvSpPr/>
          <p:nvPr/>
        </p:nvSpPr>
        <p:spPr bwMode="auto">
          <a:xfrm>
            <a:off x="7071360" y="4356785"/>
            <a:ext cx="1478280" cy="1175017"/>
          </a:xfrm>
          <a:prstGeom prst="can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ContainerB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20" name="Straight Arrow Connector 19"/>
          <p:cNvCxnSpPr>
            <a:endCxn id="18" idx="2"/>
          </p:cNvCxnSpPr>
          <p:nvPr/>
        </p:nvCxnSpPr>
        <p:spPr bwMode="auto">
          <a:xfrm flipV="1">
            <a:off x="5886109" y="3505969"/>
            <a:ext cx="1162391" cy="441191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2" name="Straight Arrow Connector 21"/>
          <p:cNvCxnSpPr>
            <a:endCxn id="19" idx="2"/>
          </p:cNvCxnSpPr>
          <p:nvPr/>
        </p:nvCxnSpPr>
        <p:spPr bwMode="auto">
          <a:xfrm>
            <a:off x="5922475" y="4663475"/>
            <a:ext cx="1148885" cy="280819"/>
          </a:xfrm>
          <a:prstGeom prst="straightConnector1">
            <a:avLst/>
          </a:prstGeom>
          <a:solidFill>
            <a:schemeClr val="accent1"/>
          </a:solidFill>
          <a:ln w="12700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2340290" y="5904865"/>
            <a:ext cx="15954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Docker Compose file</a:t>
            </a:r>
            <a:endParaRPr lang="en-GB" dirty="0"/>
          </a:p>
        </p:txBody>
      </p:sp>
      <p:sp>
        <p:nvSpPr>
          <p:cNvPr id="28" name="TextBox 27"/>
          <p:cNvSpPr txBox="1"/>
          <p:nvPr/>
        </p:nvSpPr>
        <p:spPr>
          <a:xfrm>
            <a:off x="5593080" y="2337356"/>
            <a:ext cx="224516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/>
              <a:t>docker</a:t>
            </a:r>
            <a:r>
              <a:rPr lang="en-GB" i="1" dirty="0" smtClean="0"/>
              <a:t>-compose up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312600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Restriction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Docker Compose can only be executed on a single machine</a:t>
            </a:r>
          </a:p>
          <a:p>
            <a:r>
              <a:rPr lang="en-GB" dirty="0" smtClean="0"/>
              <a:t>Use Docker Swarm or Kubernetes for clustering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116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Docker Compose File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49" y="844550"/>
            <a:ext cx="7288531" cy="1151889"/>
          </a:xfrm>
        </p:spPr>
        <p:txBody>
          <a:bodyPr/>
          <a:lstStyle/>
          <a:p>
            <a:r>
              <a:rPr lang="en-GB" dirty="0" smtClean="0"/>
              <a:t>Determines which services to run</a:t>
            </a:r>
          </a:p>
          <a:p>
            <a:r>
              <a:rPr lang="en-GB" dirty="0" smtClean="0"/>
              <a:t>YAML file format</a:t>
            </a:r>
          </a:p>
          <a:p>
            <a:r>
              <a:rPr lang="en-GB" dirty="0" smtClean="0"/>
              <a:t>Can be named anything you like</a:t>
            </a:r>
          </a:p>
          <a:p>
            <a:pPr lvl="1"/>
            <a:r>
              <a:rPr lang="en-GB" b="1" dirty="0" err="1" smtClean="0">
                <a:solidFill>
                  <a:srgbClr val="FF0000"/>
                </a:solidFill>
              </a:rPr>
              <a:t>docker-compose.yml</a:t>
            </a:r>
            <a:r>
              <a:rPr lang="en-GB" b="1" dirty="0" smtClean="0">
                <a:solidFill>
                  <a:srgbClr val="FF0000"/>
                </a:solidFill>
              </a:rPr>
              <a:t> </a:t>
            </a:r>
            <a:r>
              <a:rPr lang="en-GB" dirty="0" smtClean="0"/>
              <a:t>is the default, </a:t>
            </a:r>
            <a:br>
              <a:rPr lang="en-GB" dirty="0" smtClean="0"/>
            </a:br>
            <a:r>
              <a:rPr lang="en-GB" dirty="0" smtClean="0"/>
              <a:t>otherwise the file name must be specified when executing the</a:t>
            </a:r>
            <a:br>
              <a:rPr lang="en-GB" dirty="0" smtClean="0"/>
            </a:br>
            <a:r>
              <a:rPr lang="en-GB" i="1" dirty="0" err="1" smtClean="0"/>
              <a:t>docker</a:t>
            </a:r>
            <a:r>
              <a:rPr lang="en-GB" i="1" dirty="0"/>
              <a:t>-</a:t>
            </a:r>
            <a:r>
              <a:rPr lang="en-GB" i="1" dirty="0" smtClean="0"/>
              <a:t>compose</a:t>
            </a:r>
            <a:r>
              <a:rPr lang="en-GB" dirty="0" smtClean="0"/>
              <a:t> command e.g.</a:t>
            </a:r>
            <a:br>
              <a:rPr lang="en-GB" dirty="0" smtClean="0"/>
            </a:br>
            <a:r>
              <a:rPr lang="en-GB" i="1" dirty="0" err="1" smtClean="0"/>
              <a:t>docker</a:t>
            </a:r>
            <a:r>
              <a:rPr lang="en-GB" i="1" dirty="0"/>
              <a:t>-</a:t>
            </a:r>
            <a:r>
              <a:rPr lang="en-GB" i="1" dirty="0" smtClean="0"/>
              <a:t>compose up </a:t>
            </a:r>
            <a:r>
              <a:rPr lang="en-GB" i="1" dirty="0" smtClean="0">
                <a:solidFill>
                  <a:srgbClr val="FF0000"/>
                </a:solidFill>
              </a:rPr>
              <a:t>--file </a:t>
            </a:r>
            <a:r>
              <a:rPr lang="en-GB" i="1" dirty="0" err="1" smtClean="0"/>
              <a:t>my_compose.yml</a:t>
            </a:r>
            <a:endParaRPr lang="en-GB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567815" y="3212031"/>
            <a:ext cx="51816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version: ‘2’</a:t>
            </a:r>
            <a:br>
              <a:rPr lang="en-GB" dirty="0" smtClean="0"/>
            </a:br>
            <a:r>
              <a:rPr lang="en-GB" dirty="0" smtClean="0"/>
              <a:t>services:</a:t>
            </a:r>
          </a:p>
          <a:p>
            <a:r>
              <a:rPr lang="en-GB" dirty="0"/>
              <a:t>	</a:t>
            </a:r>
            <a:r>
              <a:rPr lang="en-GB" dirty="0" smtClean="0"/>
              <a:t>my_server1:</a:t>
            </a:r>
            <a:br>
              <a:rPr lang="en-GB" dirty="0" smtClean="0"/>
            </a:br>
            <a:r>
              <a:rPr lang="en-GB" dirty="0" smtClean="0"/>
              <a:t>		image:</a:t>
            </a:r>
            <a:r>
              <a:rPr lang="en-GB" dirty="0"/>
              <a:t> ……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		environment:</a:t>
            </a:r>
            <a:r>
              <a:rPr lang="en-GB" dirty="0"/>
              <a:t> ……</a:t>
            </a:r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ports:</a:t>
            </a:r>
            <a:r>
              <a:rPr lang="en-GB" dirty="0"/>
              <a:t> ……</a:t>
            </a:r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command: ……</a:t>
            </a:r>
            <a:br>
              <a:rPr lang="en-GB" dirty="0" smtClean="0"/>
            </a:br>
            <a:r>
              <a:rPr lang="en-GB" dirty="0"/>
              <a:t>	</a:t>
            </a:r>
            <a:r>
              <a:rPr lang="en-GB" dirty="0" smtClean="0"/>
              <a:t>my_server2:</a:t>
            </a:r>
            <a:r>
              <a:rPr lang="en-GB" dirty="0"/>
              <a:t/>
            </a:r>
            <a:br>
              <a:rPr lang="en-GB" dirty="0"/>
            </a:br>
            <a:r>
              <a:rPr lang="en-GB" dirty="0"/>
              <a:t>		</a:t>
            </a:r>
            <a:r>
              <a:rPr lang="en-GB" dirty="0" smtClean="0"/>
              <a:t>image</a:t>
            </a:r>
            <a:r>
              <a:rPr lang="en-GB" dirty="0"/>
              <a:t>: ……</a:t>
            </a:r>
            <a:br>
              <a:rPr lang="en-GB" dirty="0"/>
            </a:br>
            <a:r>
              <a:rPr lang="en-GB" dirty="0"/>
              <a:t>		</a:t>
            </a:r>
            <a:r>
              <a:rPr lang="en-GB" dirty="0" smtClean="0"/>
              <a:t>environment</a:t>
            </a:r>
            <a:r>
              <a:rPr lang="en-GB" dirty="0"/>
              <a:t>: ……</a:t>
            </a:r>
          </a:p>
          <a:p>
            <a:r>
              <a:rPr lang="en-GB" dirty="0"/>
              <a:t>		</a:t>
            </a:r>
            <a:r>
              <a:rPr lang="en-GB" dirty="0" smtClean="0"/>
              <a:t>ports</a:t>
            </a:r>
            <a:r>
              <a:rPr lang="en-GB" dirty="0"/>
              <a:t>: ……</a:t>
            </a:r>
          </a:p>
          <a:p>
            <a:r>
              <a:rPr lang="en-GB" dirty="0"/>
              <a:t>		</a:t>
            </a:r>
            <a:r>
              <a:rPr lang="en-GB" dirty="0" smtClean="0"/>
              <a:t>command</a:t>
            </a:r>
            <a:r>
              <a:rPr lang="en-GB" dirty="0"/>
              <a:t>: ……</a:t>
            </a:r>
          </a:p>
          <a:p>
            <a:endParaRPr lang="en-GB" dirty="0"/>
          </a:p>
        </p:txBody>
      </p:sp>
      <p:sp>
        <p:nvSpPr>
          <p:cNvPr id="6" name="Right Brace 5"/>
          <p:cNvSpPr/>
          <p:nvPr/>
        </p:nvSpPr>
        <p:spPr bwMode="auto">
          <a:xfrm>
            <a:off x="5821680" y="3802380"/>
            <a:ext cx="373380" cy="2712720"/>
          </a:xfrm>
          <a:prstGeom prst="rightBrace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477001" y="4816891"/>
            <a:ext cx="185928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Define multiple services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169382" y="3009043"/>
            <a:ext cx="277459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Version of file format to which this file adheres. Currently the latest is 3.7 </a:t>
            </a:r>
            <a:endParaRPr lang="en-GB" dirty="0"/>
          </a:p>
        </p:txBody>
      </p:sp>
      <p:cxnSp>
        <p:nvCxnSpPr>
          <p:cNvPr id="10" name="Straight Arrow Connector 9"/>
          <p:cNvCxnSpPr>
            <a:stCxn id="8" idx="1"/>
          </p:cNvCxnSpPr>
          <p:nvPr/>
        </p:nvCxnSpPr>
        <p:spPr bwMode="auto">
          <a:xfrm flipH="1" flipV="1">
            <a:off x="2895600" y="3386960"/>
            <a:ext cx="3273782" cy="8374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864536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General Service Layout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74370" y="678418"/>
            <a:ext cx="5044971" cy="563231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version: ‘3’</a:t>
            </a:r>
          </a:p>
          <a:p>
            <a:r>
              <a:rPr lang="en-GB" dirty="0" smtClean="0"/>
              <a:t>services:</a:t>
            </a:r>
          </a:p>
          <a:p>
            <a:r>
              <a:rPr lang="en-GB" dirty="0"/>
              <a:t>	</a:t>
            </a:r>
            <a:r>
              <a:rPr lang="en-GB" dirty="0" err="1" smtClean="0"/>
              <a:t>servicenameA</a:t>
            </a:r>
            <a:r>
              <a:rPr lang="en-GB" dirty="0" smtClean="0"/>
              <a:t>:</a:t>
            </a:r>
          </a:p>
          <a:p>
            <a:r>
              <a:rPr lang="en-GB" dirty="0" smtClean="0"/>
              <a:t>		image: image-name</a:t>
            </a:r>
          </a:p>
          <a:p>
            <a:r>
              <a:rPr lang="en-GB" dirty="0" smtClean="0"/>
              <a:t>	</a:t>
            </a:r>
          </a:p>
          <a:p>
            <a:r>
              <a:rPr lang="en-GB" dirty="0"/>
              <a:t>	</a:t>
            </a:r>
            <a:r>
              <a:rPr lang="en-GB" dirty="0" smtClean="0"/>
              <a:t>	environment:</a:t>
            </a:r>
            <a:br>
              <a:rPr lang="en-GB" dirty="0" smtClean="0"/>
            </a:br>
            <a:r>
              <a:rPr lang="en-GB" dirty="0" smtClean="0"/>
              <a:t>			-AAAA=b</a:t>
            </a:r>
            <a:br>
              <a:rPr lang="en-GB" dirty="0" smtClean="0"/>
            </a:br>
            <a:r>
              <a:rPr lang="en-GB" dirty="0" smtClean="0"/>
              <a:t>		</a:t>
            </a:r>
          </a:p>
          <a:p>
            <a:r>
              <a:rPr lang="en-GB" dirty="0" smtClean="0"/>
              <a:t>		ports:</a:t>
            </a:r>
          </a:p>
          <a:p>
            <a:r>
              <a:rPr lang="en-GB" dirty="0"/>
              <a:t>	</a:t>
            </a:r>
            <a:r>
              <a:rPr lang="en-GB" dirty="0" smtClean="0"/>
              <a:t>		-”8080:80”</a:t>
            </a:r>
          </a:p>
          <a:p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networks:</a:t>
            </a:r>
          </a:p>
          <a:p>
            <a:r>
              <a:rPr lang="en-GB" dirty="0"/>
              <a:t>	</a:t>
            </a:r>
            <a:r>
              <a:rPr lang="en-GB" dirty="0" smtClean="0"/>
              <a:t>		-</a:t>
            </a:r>
            <a:r>
              <a:rPr lang="en-GB" dirty="0" err="1" smtClean="0"/>
              <a:t>my_network</a:t>
            </a:r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volumes:</a:t>
            </a:r>
          </a:p>
          <a:p>
            <a:r>
              <a:rPr lang="en-GB" dirty="0"/>
              <a:t>	</a:t>
            </a:r>
            <a:r>
              <a:rPr lang="en-GB" dirty="0" smtClean="0"/>
              <a:t>		-</a:t>
            </a:r>
            <a:r>
              <a:rPr lang="en-GB" dirty="0" err="1" smtClean="0"/>
              <a:t>my_volume</a:t>
            </a:r>
            <a:r>
              <a:rPr lang="en-GB" dirty="0" smtClean="0"/>
              <a:t>:/</a:t>
            </a:r>
            <a:r>
              <a:rPr lang="en-GB" dirty="0" err="1" smtClean="0"/>
              <a:t>dirpath</a:t>
            </a:r>
            <a:endParaRPr lang="en-GB" dirty="0" smtClean="0"/>
          </a:p>
          <a:p>
            <a:r>
              <a:rPr lang="en-GB" dirty="0" smtClean="0"/>
              <a:t>networks:</a:t>
            </a:r>
          </a:p>
          <a:p>
            <a:r>
              <a:rPr lang="en-GB" dirty="0"/>
              <a:t>	</a:t>
            </a:r>
            <a:r>
              <a:rPr lang="en-GB" dirty="0" err="1" smtClean="0"/>
              <a:t>my_network</a:t>
            </a:r>
            <a:r>
              <a:rPr lang="en-GB" dirty="0" smtClean="0"/>
              <a:t>:</a:t>
            </a:r>
          </a:p>
          <a:p>
            <a:r>
              <a:rPr lang="en-GB" dirty="0"/>
              <a:t>	</a:t>
            </a:r>
            <a:r>
              <a:rPr lang="en-GB" dirty="0" smtClean="0"/>
              <a:t>	driver: bridge</a:t>
            </a:r>
            <a:endParaRPr lang="en-GB" dirty="0"/>
          </a:p>
          <a:p>
            <a:r>
              <a:rPr lang="en-GB" dirty="0" smtClean="0"/>
              <a:t>volumes:</a:t>
            </a:r>
          </a:p>
          <a:p>
            <a:r>
              <a:rPr lang="en-GB" dirty="0"/>
              <a:t>	</a:t>
            </a:r>
            <a:r>
              <a:rPr lang="en-GB" dirty="0" err="1" smtClean="0"/>
              <a:t>my_volume</a:t>
            </a:r>
            <a:r>
              <a:rPr lang="en-GB" dirty="0" smtClean="0"/>
              <a:t>: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5678905" y="678418"/>
            <a:ext cx="3330341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  <a:p>
            <a:endParaRPr lang="en-GB" dirty="0" smtClean="0"/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i="1" dirty="0" smtClean="0"/>
              <a:t>Service name (hostname)</a:t>
            </a:r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i="1" dirty="0" smtClean="0"/>
              <a:t>Docker image</a:t>
            </a:r>
          </a:p>
          <a:p>
            <a:pPr marL="285750" indent="-285750">
              <a:buFont typeface="Helvetica" panose="020B0604020202020204" pitchFamily="34" charset="0"/>
              <a:buChar char="←"/>
            </a:pPr>
            <a:endParaRPr lang="en-GB" i="1" dirty="0" smtClean="0"/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i="1" dirty="0" smtClean="0"/>
              <a:t>Environment variables passed to the container (Not best practice)</a:t>
            </a:r>
          </a:p>
          <a:p>
            <a:pPr marL="285750" indent="-285750">
              <a:buFont typeface="Helvetica" panose="020B0604020202020204" pitchFamily="34" charset="0"/>
              <a:buChar char="←"/>
            </a:pPr>
            <a:endParaRPr lang="en-GB" i="1" dirty="0" smtClean="0"/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i="1" dirty="0" smtClean="0"/>
              <a:t>Port mapping</a:t>
            </a:r>
          </a:p>
          <a:p>
            <a:pPr marL="285750" indent="-285750">
              <a:buFont typeface="Helvetica" panose="020B0604020202020204" pitchFamily="34" charset="0"/>
              <a:buChar char="←"/>
            </a:pPr>
            <a:endParaRPr lang="en-GB" i="1" dirty="0" smtClean="0"/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i="1" dirty="0" smtClean="0"/>
              <a:t>Networks used by container</a:t>
            </a:r>
          </a:p>
          <a:p>
            <a:pPr marL="285750" indent="-285750">
              <a:buFont typeface="Helvetica" panose="020B0604020202020204" pitchFamily="34" charset="0"/>
              <a:buChar char="←"/>
            </a:pPr>
            <a:endParaRPr lang="en-GB" i="1" dirty="0" smtClean="0"/>
          </a:p>
          <a:p>
            <a:pPr marL="285750" indent="-285750">
              <a:buFont typeface="Helvetica" panose="020B0604020202020204" pitchFamily="34" charset="0"/>
              <a:buChar char="←"/>
            </a:pPr>
            <a:endParaRPr lang="en-GB" i="1" dirty="0" smtClean="0"/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i="1" dirty="0" smtClean="0"/>
              <a:t>Volumes used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572458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 YAML Files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036321"/>
            <a:ext cx="7029450" cy="906780"/>
          </a:xfrm>
        </p:spPr>
        <p:txBody>
          <a:bodyPr/>
          <a:lstStyle/>
          <a:p>
            <a:r>
              <a:rPr lang="en-GB" dirty="0" smtClean="0"/>
              <a:t>You can subdivide the services into separate YAML files and the main YAML file can read them in 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65149" y="2522221"/>
            <a:ext cx="3997326" cy="286232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smtClean="0"/>
              <a:t>version: ‘2’</a:t>
            </a:r>
            <a:br>
              <a:rPr lang="en-GB" dirty="0" smtClean="0"/>
            </a:br>
            <a:r>
              <a:rPr lang="en-GB" dirty="0" smtClean="0"/>
              <a:t>services:</a:t>
            </a:r>
          </a:p>
          <a:p>
            <a:r>
              <a:rPr lang="en-GB" dirty="0" smtClean="0"/>
              <a:t>     my_server1:</a:t>
            </a:r>
            <a:br>
              <a:rPr lang="en-GB" dirty="0" smtClean="0"/>
            </a:br>
            <a:r>
              <a:rPr lang="en-GB" dirty="0"/>
              <a:t>   </a:t>
            </a:r>
            <a:r>
              <a:rPr lang="en-GB" dirty="0" smtClean="0"/>
              <a:t>        extends:</a:t>
            </a:r>
            <a:br>
              <a:rPr lang="en-GB" dirty="0" smtClean="0"/>
            </a:br>
            <a:r>
              <a:rPr lang="en-GB" dirty="0" smtClean="0"/>
              <a:t>                </a:t>
            </a:r>
            <a:r>
              <a:rPr lang="en-GB" b="1" dirty="0" smtClean="0"/>
              <a:t>file: service1.yml</a:t>
            </a:r>
          </a:p>
          <a:p>
            <a:r>
              <a:rPr lang="en-GB" b="1" dirty="0" smtClean="0"/>
              <a:t>                service: my_service1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      my_server2: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            extends</a:t>
            </a:r>
            <a:r>
              <a:rPr lang="en-GB" dirty="0"/>
              <a:t>:</a:t>
            </a:r>
            <a:br>
              <a:rPr lang="en-GB" dirty="0"/>
            </a:br>
            <a:r>
              <a:rPr lang="en-GB" dirty="0" smtClean="0"/>
              <a:t>                </a:t>
            </a:r>
            <a:r>
              <a:rPr lang="en-GB" b="1" dirty="0" smtClean="0"/>
              <a:t>file</a:t>
            </a:r>
            <a:r>
              <a:rPr lang="en-GB" b="1" dirty="0"/>
              <a:t>: </a:t>
            </a:r>
            <a:r>
              <a:rPr lang="en-GB" b="1" dirty="0" smtClean="0"/>
              <a:t>service2.yml</a:t>
            </a:r>
            <a:endParaRPr lang="en-GB" b="1" dirty="0"/>
          </a:p>
          <a:p>
            <a:r>
              <a:rPr lang="en-GB" b="1" dirty="0" smtClean="0"/>
              <a:t>                service</a:t>
            </a:r>
            <a:r>
              <a:rPr lang="en-GB" b="1" dirty="0"/>
              <a:t>: </a:t>
            </a:r>
            <a:r>
              <a:rPr lang="en-GB" b="1" dirty="0" smtClean="0"/>
              <a:t>my_service2</a:t>
            </a:r>
            <a:endParaRPr lang="en-GB" b="1" dirty="0"/>
          </a:p>
        </p:txBody>
      </p:sp>
      <p:sp>
        <p:nvSpPr>
          <p:cNvPr id="6" name="TextBox 5"/>
          <p:cNvSpPr txBox="1"/>
          <p:nvPr/>
        </p:nvSpPr>
        <p:spPr>
          <a:xfrm>
            <a:off x="4876799" y="4332983"/>
            <a:ext cx="4000501" cy="230832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service2.yml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version: ‘2’</a:t>
            </a:r>
            <a:br>
              <a:rPr lang="en-GB" dirty="0" smtClean="0"/>
            </a:br>
            <a:r>
              <a:rPr lang="en-GB" dirty="0" smtClean="0"/>
              <a:t>services:</a:t>
            </a:r>
          </a:p>
          <a:p>
            <a:r>
              <a:rPr lang="en-GB" dirty="0"/>
              <a:t>	</a:t>
            </a:r>
            <a:r>
              <a:rPr lang="en-GB" dirty="0" err="1" smtClean="0"/>
              <a:t>apple_service</a:t>
            </a:r>
            <a:r>
              <a:rPr lang="en-GB" dirty="0" smtClean="0"/>
              <a:t>:</a:t>
            </a:r>
            <a:br>
              <a:rPr lang="en-GB" dirty="0" smtClean="0"/>
            </a:br>
            <a:r>
              <a:rPr lang="en-GB" dirty="0" smtClean="0"/>
              <a:t>		 image:</a:t>
            </a:r>
            <a:r>
              <a:rPr lang="en-GB" dirty="0"/>
              <a:t> ……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		environment:</a:t>
            </a:r>
            <a:r>
              <a:rPr lang="en-GB" dirty="0"/>
              <a:t> ……</a:t>
            </a:r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ports:</a:t>
            </a:r>
            <a:r>
              <a:rPr lang="en-GB" dirty="0"/>
              <a:t> ……</a:t>
            </a:r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command: ……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876798" y="1943101"/>
            <a:ext cx="4000501" cy="2308324"/>
          </a:xfrm>
          <a:prstGeom prst="rect">
            <a:avLst/>
          </a:prstGeom>
          <a:noFill/>
          <a:ln w="127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service1.yml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version: ‘2’</a:t>
            </a:r>
            <a:br>
              <a:rPr lang="en-GB" dirty="0" smtClean="0"/>
            </a:br>
            <a:r>
              <a:rPr lang="en-GB" dirty="0" smtClean="0"/>
              <a:t>services:</a:t>
            </a:r>
          </a:p>
          <a:p>
            <a:r>
              <a:rPr lang="en-GB" dirty="0"/>
              <a:t>	</a:t>
            </a:r>
            <a:r>
              <a:rPr lang="en-GB" dirty="0" err="1" smtClean="0"/>
              <a:t>some_service</a:t>
            </a:r>
            <a:r>
              <a:rPr lang="en-GB" dirty="0" smtClean="0"/>
              <a:t>:</a:t>
            </a:r>
            <a:br>
              <a:rPr lang="en-GB" dirty="0" smtClean="0"/>
            </a:br>
            <a:r>
              <a:rPr lang="en-GB" dirty="0" smtClean="0"/>
              <a:t>		image:</a:t>
            </a:r>
            <a:r>
              <a:rPr lang="en-GB" dirty="0"/>
              <a:t> ……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		environment:</a:t>
            </a:r>
            <a:r>
              <a:rPr lang="en-GB" dirty="0"/>
              <a:t> ……</a:t>
            </a:r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ports:</a:t>
            </a:r>
            <a:r>
              <a:rPr lang="en-GB" dirty="0"/>
              <a:t> ……</a:t>
            </a:r>
            <a:endParaRPr lang="en-GB" dirty="0" smtClean="0"/>
          </a:p>
          <a:p>
            <a:r>
              <a:rPr lang="en-GB" dirty="0"/>
              <a:t>	</a:t>
            </a:r>
            <a:r>
              <a:rPr lang="en-GB" dirty="0" smtClean="0"/>
              <a:t>	command: ……</a:t>
            </a:r>
            <a:endParaRPr lang="en-GB" dirty="0"/>
          </a:p>
        </p:txBody>
      </p:sp>
      <p:cxnSp>
        <p:nvCxnSpPr>
          <p:cNvPr id="9" name="Straight Connector 8"/>
          <p:cNvCxnSpPr/>
          <p:nvPr/>
        </p:nvCxnSpPr>
        <p:spPr bwMode="auto">
          <a:xfrm flipV="1">
            <a:off x="480060" y="594360"/>
            <a:ext cx="7597140" cy="569214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1" name="Straight Connector 10"/>
          <p:cNvCxnSpPr/>
          <p:nvPr/>
        </p:nvCxnSpPr>
        <p:spPr bwMode="auto">
          <a:xfrm>
            <a:off x="708660" y="502920"/>
            <a:ext cx="7703820" cy="5715000"/>
          </a:xfrm>
          <a:prstGeom prst="line">
            <a:avLst/>
          </a:prstGeom>
          <a:solidFill>
            <a:schemeClr val="accent1"/>
          </a:solidFill>
          <a:ln w="76200" cap="flat" cmpd="sng" algn="ctr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2" name="TextBox 11"/>
          <p:cNvSpPr txBox="1"/>
          <p:nvPr/>
        </p:nvSpPr>
        <p:spPr>
          <a:xfrm>
            <a:off x="1573531" y="5520511"/>
            <a:ext cx="29870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NO LONGER SUPPORTED IN V3 AND ABOVE but you may see it around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4086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Docker Compose File</a:t>
            </a:r>
            <a:br>
              <a:rPr lang="en-GB" dirty="0" smtClean="0"/>
            </a:br>
            <a:r>
              <a:rPr lang="en-GB" dirty="0" smtClean="0"/>
              <a:t>(</a:t>
            </a:r>
            <a:r>
              <a:rPr lang="en-GB" dirty="0" err="1" smtClean="0"/>
              <a:t>docker-compose.yml</a:t>
            </a:r>
            <a:r>
              <a:rPr lang="en-GB" dirty="0" smtClean="0"/>
              <a:t>)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34754" y="1013460"/>
            <a:ext cx="7942446" cy="4825365"/>
          </a:xfrm>
        </p:spPr>
        <p:txBody>
          <a:bodyPr/>
          <a:lstStyle/>
          <a:p>
            <a:r>
              <a:rPr lang="en-GB" b="1" u="sng" dirty="0" smtClean="0"/>
              <a:t>build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err="1" smtClean="0"/>
              <a:t>Build</a:t>
            </a:r>
            <a:r>
              <a:rPr lang="en-GB" dirty="0" smtClean="0"/>
              <a:t> the image for the container</a:t>
            </a:r>
            <a:br>
              <a:rPr lang="en-GB" dirty="0" smtClean="0"/>
            </a:br>
            <a:r>
              <a:rPr lang="en-GB" dirty="0" smtClean="0"/>
              <a:t>Either a string containing a path to the build context</a:t>
            </a:r>
            <a:br>
              <a:rPr lang="en-GB" dirty="0" smtClean="0"/>
            </a:br>
            <a:r>
              <a:rPr lang="en-GB" b="1" i="1" dirty="0" smtClean="0"/>
              <a:t>build: ./</a:t>
            </a:r>
            <a:r>
              <a:rPr lang="en-GB" b="1" i="1" dirty="0" err="1" smtClean="0"/>
              <a:t>dir</a:t>
            </a:r>
            <a:r>
              <a:rPr lang="en-GB" b="1" i="1" dirty="0" smtClean="0"/>
              <a:t/>
            </a:r>
            <a:br>
              <a:rPr lang="en-GB" b="1" i="1" dirty="0" smtClean="0"/>
            </a:br>
            <a:r>
              <a:rPr lang="en-GB" dirty="0" smtClean="0"/>
              <a:t>OR as an object with the path specified in “</a:t>
            </a:r>
            <a:r>
              <a:rPr lang="en-GB" i="1" dirty="0" smtClean="0"/>
              <a:t>context</a:t>
            </a:r>
            <a:r>
              <a:rPr lang="en-GB" dirty="0" smtClean="0"/>
              <a:t>” and optionally the “</a:t>
            </a:r>
            <a:r>
              <a:rPr lang="en-GB" i="1" dirty="0" err="1" smtClean="0"/>
              <a:t>dockerfile</a:t>
            </a:r>
            <a:r>
              <a:rPr lang="en-GB" dirty="0" smtClean="0"/>
              <a:t>” name and the ”</a:t>
            </a:r>
            <a:r>
              <a:rPr lang="en-GB" i="1" dirty="0" err="1" smtClean="0"/>
              <a:t>args</a:t>
            </a:r>
            <a:r>
              <a:rPr lang="en-GB" dirty="0" smtClean="0"/>
              <a:t>”</a:t>
            </a:r>
            <a:br>
              <a:rPr lang="en-GB" dirty="0" smtClean="0"/>
            </a:br>
            <a:r>
              <a:rPr lang="en-GB" b="1" i="1" dirty="0" smtClean="0"/>
              <a:t>build:</a:t>
            </a:r>
            <a:r>
              <a:rPr lang="en-GB" i="1" dirty="0" smtClean="0"/>
              <a:t/>
            </a:r>
            <a:br>
              <a:rPr lang="en-GB" i="1" dirty="0" smtClean="0"/>
            </a:br>
            <a:r>
              <a:rPr lang="en-GB" i="1" dirty="0" smtClean="0"/>
              <a:t>     </a:t>
            </a:r>
            <a:r>
              <a:rPr lang="en-GB" b="1" i="1" dirty="0" smtClean="0"/>
              <a:t>context</a:t>
            </a:r>
            <a:r>
              <a:rPr lang="en-GB" i="1" dirty="0" smtClean="0"/>
              <a:t>: ./</a:t>
            </a:r>
            <a:r>
              <a:rPr lang="en-GB" i="1" dirty="0" err="1" smtClean="0"/>
              <a:t>dir</a:t>
            </a:r>
            <a:r>
              <a:rPr lang="en-GB" i="1" dirty="0" smtClean="0"/>
              <a:t/>
            </a:r>
            <a:br>
              <a:rPr lang="en-GB" i="1" dirty="0" smtClean="0"/>
            </a:br>
            <a:r>
              <a:rPr lang="en-GB" i="1" dirty="0" smtClean="0"/>
              <a:t>	</a:t>
            </a:r>
            <a:br>
              <a:rPr lang="en-GB" i="1" dirty="0" smtClean="0"/>
            </a:br>
            <a:r>
              <a:rPr lang="en-GB" i="1" dirty="0" smtClean="0"/>
              <a:t/>
            </a:r>
            <a:br>
              <a:rPr lang="en-GB" i="1" dirty="0" smtClean="0"/>
            </a:br>
            <a:r>
              <a:rPr lang="en-GB" i="1" dirty="0" smtClean="0"/>
              <a:t>     </a:t>
            </a:r>
            <a:r>
              <a:rPr lang="en-GB" b="1" i="1" dirty="0" err="1" smtClean="0"/>
              <a:t>dockerfile</a:t>
            </a:r>
            <a:r>
              <a:rPr lang="en-GB" i="1" dirty="0" smtClean="0"/>
              <a:t>: filename</a:t>
            </a:r>
            <a:br>
              <a:rPr lang="en-GB" i="1" dirty="0" smtClean="0"/>
            </a:br>
            <a:r>
              <a:rPr lang="en-GB" i="1" dirty="0" smtClean="0"/>
              <a:t>     </a:t>
            </a:r>
            <a:r>
              <a:rPr lang="en-GB" b="1" i="1" dirty="0" err="1" smtClean="0"/>
              <a:t>args</a:t>
            </a:r>
            <a:r>
              <a:rPr lang="en-GB" i="1" dirty="0" smtClean="0"/>
              <a:t>:</a:t>
            </a:r>
            <a:br>
              <a:rPr lang="en-GB" i="1" dirty="0" smtClean="0"/>
            </a:br>
            <a:r>
              <a:rPr lang="en-GB" i="1" dirty="0" smtClean="0"/>
              <a:t>         </a:t>
            </a:r>
            <a:r>
              <a:rPr lang="en-GB" i="1" dirty="0" err="1" smtClean="0"/>
              <a:t>argname</a:t>
            </a:r>
            <a:r>
              <a:rPr lang="en-GB" i="1" dirty="0" smtClean="0"/>
              <a:t> = </a:t>
            </a:r>
            <a:r>
              <a:rPr lang="en-GB" i="1" dirty="0" err="1" smtClean="0"/>
              <a:t>argvalue</a:t>
            </a:r>
            <a:endParaRPr lang="en-GB" i="1" dirty="0" smtClean="0"/>
          </a:p>
          <a:p>
            <a:endParaRPr lang="en-GB" i="1" dirty="0" smtClean="0"/>
          </a:p>
          <a:p>
            <a:r>
              <a:rPr lang="en-GB" dirty="0" smtClean="0"/>
              <a:t>Give your built image a name and tag using the keyword “image”</a:t>
            </a:r>
            <a:br>
              <a:rPr lang="en-GB" dirty="0" smtClean="0"/>
            </a:br>
            <a:r>
              <a:rPr lang="en-GB" dirty="0" smtClean="0"/>
              <a:t>	</a:t>
            </a:r>
            <a:r>
              <a:rPr lang="en-GB" i="1" dirty="0" smtClean="0"/>
              <a:t>build: ./</a:t>
            </a:r>
            <a:r>
              <a:rPr lang="en-GB" i="1" dirty="0" err="1" smtClean="0"/>
              <a:t>dir</a:t>
            </a:r>
            <a:r>
              <a:rPr lang="en-GB" i="1" dirty="0" smtClean="0"/>
              <a:t/>
            </a:r>
            <a:br>
              <a:rPr lang="en-GB" i="1" dirty="0" smtClean="0"/>
            </a:br>
            <a:r>
              <a:rPr lang="en-GB" i="1" dirty="0" smtClean="0"/>
              <a:t>	</a:t>
            </a:r>
            <a:r>
              <a:rPr lang="en-GB" b="1" i="1" dirty="0" smtClean="0"/>
              <a:t>image</a:t>
            </a:r>
            <a:r>
              <a:rPr lang="en-GB" i="1" dirty="0" smtClean="0"/>
              <a:t>: </a:t>
            </a:r>
            <a:r>
              <a:rPr lang="en-GB" i="1" dirty="0" err="1" smtClean="0">
                <a:solidFill>
                  <a:srgbClr val="0070C0"/>
                </a:solidFill>
              </a:rPr>
              <a:t>my-image:my-tag</a:t>
            </a:r>
            <a:endParaRPr lang="en-GB" i="1" dirty="0" smtClean="0">
              <a:solidFill>
                <a:srgbClr val="0070C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816417" y="3222487"/>
            <a:ext cx="474044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b="1" dirty="0" smtClean="0"/>
              <a:t>context: </a:t>
            </a:r>
            <a:br>
              <a:rPr lang="en-GB" b="1" dirty="0" smtClean="0"/>
            </a:br>
            <a:r>
              <a:rPr lang="en-GB" dirty="0" smtClean="0"/>
              <a:t>Either </a:t>
            </a:r>
            <a:r>
              <a:rPr lang="en-GB" dirty="0"/>
              <a:t>a path to a directory containing a </a:t>
            </a:r>
            <a:r>
              <a:rPr lang="en-GB" dirty="0" err="1"/>
              <a:t>Dockerfile</a:t>
            </a:r>
            <a:r>
              <a:rPr lang="en-GB" dirty="0"/>
              <a:t>, or a </a:t>
            </a:r>
            <a:r>
              <a:rPr lang="en-GB" dirty="0" err="1"/>
              <a:t>url</a:t>
            </a:r>
            <a:r>
              <a:rPr lang="en-GB" dirty="0"/>
              <a:t> to a git </a:t>
            </a:r>
            <a:r>
              <a:rPr lang="en-GB" dirty="0" smtClean="0"/>
              <a:t>repository</a:t>
            </a:r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b="1" dirty="0" err="1" smtClean="0"/>
              <a:t>dockerfile</a:t>
            </a:r>
            <a:r>
              <a:rPr lang="en-GB" dirty="0" smtClean="0"/>
              <a:t>: </a:t>
            </a:r>
            <a:br>
              <a:rPr lang="en-GB" dirty="0" smtClean="0"/>
            </a:br>
            <a:r>
              <a:rPr lang="en-GB" dirty="0" smtClean="0"/>
              <a:t>name of file at this path</a:t>
            </a:r>
          </a:p>
          <a:p>
            <a:pPr marL="285750" indent="-285750">
              <a:buFont typeface="Helvetica" panose="020B0604020202020204" pitchFamily="34" charset="0"/>
              <a:buChar char="←"/>
            </a:pPr>
            <a:r>
              <a:rPr lang="en-GB" b="1" dirty="0" err="1" smtClean="0"/>
              <a:t>args</a:t>
            </a:r>
            <a:r>
              <a:rPr lang="en-GB" dirty="0" smtClean="0"/>
              <a:t>: </a:t>
            </a:r>
            <a:br>
              <a:rPr lang="en-GB" dirty="0" smtClean="0"/>
            </a:br>
            <a:r>
              <a:rPr lang="en-GB" dirty="0" smtClean="0"/>
              <a:t>values </a:t>
            </a:r>
            <a:r>
              <a:rPr lang="en-GB" dirty="0"/>
              <a:t>passed to </a:t>
            </a:r>
            <a:r>
              <a:rPr lang="en-GB" dirty="0" err="1" smtClean="0"/>
              <a:t>DockerFile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202180" y="1009134"/>
            <a:ext cx="404469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Not compatible with Docker Swarm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164982" y="5940359"/>
            <a:ext cx="26875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https://docs.docker.com/compose/compose-file/</a:t>
            </a:r>
          </a:p>
        </p:txBody>
      </p:sp>
    </p:spTree>
    <p:extLst>
      <p:ext uri="{BB962C8B-B14F-4D97-AF65-F5344CB8AC3E}">
        <p14:creationId xmlns:p14="http://schemas.microsoft.com/office/powerpoint/2010/main" val="2380904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Example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93382" y="929639"/>
            <a:ext cx="4259178" cy="5567413"/>
          </a:xfrm>
          <a:ln w="19050">
            <a:solidFill>
              <a:schemeClr val="tx1"/>
            </a:solidFill>
          </a:ln>
        </p:spPr>
        <p:txBody>
          <a:bodyPr/>
          <a:lstStyle/>
          <a:p>
            <a:r>
              <a:rPr lang="en-GB" b="1" dirty="0" smtClean="0"/>
              <a:t>build</a:t>
            </a:r>
            <a:r>
              <a:rPr lang="en-GB" dirty="0" smtClean="0"/>
              <a:t>: Build a custom image described in the </a:t>
            </a:r>
            <a:r>
              <a:rPr lang="en-GB" dirty="0" err="1" smtClean="0"/>
              <a:t>DockerFile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. = look for </a:t>
            </a:r>
            <a:r>
              <a:rPr lang="en-GB" dirty="0" err="1" smtClean="0"/>
              <a:t>DockerFile</a:t>
            </a:r>
            <a:r>
              <a:rPr lang="en-GB" dirty="0" smtClean="0"/>
              <a:t> in the current directory</a:t>
            </a:r>
          </a:p>
          <a:p>
            <a:r>
              <a:rPr lang="en-GB" b="1" dirty="0" smtClean="0"/>
              <a:t>image</a:t>
            </a:r>
            <a:r>
              <a:rPr lang="en-GB" dirty="0" smtClean="0"/>
              <a:t>: used in conjunction with </a:t>
            </a:r>
            <a:r>
              <a:rPr lang="en-GB" b="1" dirty="0" smtClean="0"/>
              <a:t>build</a:t>
            </a:r>
            <a:r>
              <a:rPr lang="en-GB" dirty="0" smtClean="0"/>
              <a:t>, it names the image we built e.g. the </a:t>
            </a:r>
            <a:r>
              <a:rPr lang="en-GB" dirty="0" err="1" smtClean="0"/>
              <a:t>docker</a:t>
            </a:r>
            <a:r>
              <a:rPr lang="en-GB" dirty="0" smtClean="0"/>
              <a:t> </a:t>
            </a:r>
            <a:r>
              <a:rPr lang="en-GB" dirty="0" err="1" smtClean="0"/>
              <a:t>userID</a:t>
            </a:r>
            <a:r>
              <a:rPr lang="en-GB" dirty="0" smtClean="0"/>
              <a:t>/registry name and image name we require</a:t>
            </a:r>
          </a:p>
          <a:p>
            <a:r>
              <a:rPr lang="en-GB" b="1" dirty="0" smtClean="0"/>
              <a:t>environment</a:t>
            </a:r>
            <a:r>
              <a:rPr lang="en-GB" dirty="0" smtClean="0"/>
              <a:t>: specify an environment value for our application e.g.</a:t>
            </a:r>
            <a:br>
              <a:rPr lang="en-GB" dirty="0" smtClean="0"/>
            </a:br>
            <a:r>
              <a:rPr lang="en-GB" dirty="0" smtClean="0"/>
              <a:t>BUILD_TYPE = development</a:t>
            </a:r>
          </a:p>
          <a:p>
            <a:r>
              <a:rPr lang="en-GB" b="1" dirty="0" smtClean="0"/>
              <a:t>ports</a:t>
            </a:r>
            <a:r>
              <a:rPr lang="en-GB" dirty="0" smtClean="0"/>
              <a:t>: mapping the host port to the port number used by our application running in the </a:t>
            </a:r>
            <a:r>
              <a:rPr lang="en-GB" dirty="0"/>
              <a:t>container </a:t>
            </a:r>
            <a:r>
              <a:rPr lang="en-GB" sz="1600" dirty="0"/>
              <a:t>(</a:t>
            </a:r>
            <a:r>
              <a:rPr lang="en-GB" sz="1600" dirty="0" err="1" smtClean="0"/>
              <a:t>HostPort</a:t>
            </a:r>
            <a:r>
              <a:rPr lang="en-GB" sz="1600" dirty="0" smtClean="0"/>
              <a:t> : </a:t>
            </a:r>
            <a:r>
              <a:rPr lang="en-GB" sz="1600" dirty="0" err="1" smtClean="0"/>
              <a:t>ContainerPort</a:t>
            </a:r>
            <a:r>
              <a:rPr lang="en-GB" sz="1600" dirty="0" smtClean="0"/>
              <a:t>)</a:t>
            </a:r>
            <a:endParaRPr lang="en-GB" sz="1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79375" y="1196340"/>
            <a:ext cx="4621778" cy="3693319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 smtClean="0"/>
              <a:t>version: ‘3’</a:t>
            </a:r>
          </a:p>
          <a:p>
            <a:endParaRPr lang="en-GB" dirty="0"/>
          </a:p>
          <a:p>
            <a:r>
              <a:rPr lang="en-GB" dirty="0" smtClean="0"/>
              <a:t>services:</a:t>
            </a:r>
          </a:p>
          <a:p>
            <a:r>
              <a:rPr lang="en-GB" dirty="0"/>
              <a:t> </a:t>
            </a:r>
            <a:r>
              <a:rPr lang="en-GB" dirty="0" smtClean="0"/>
              <a:t>   </a:t>
            </a:r>
            <a:r>
              <a:rPr lang="en-GB" dirty="0" err="1" smtClean="0"/>
              <a:t>my_app</a:t>
            </a:r>
            <a:r>
              <a:rPr lang="en-GB" dirty="0" smtClean="0"/>
              <a:t>:</a:t>
            </a:r>
          </a:p>
          <a:p>
            <a:r>
              <a:rPr lang="en-GB" dirty="0"/>
              <a:t> </a:t>
            </a:r>
            <a:r>
              <a:rPr lang="en-GB" dirty="0" smtClean="0"/>
              <a:t>         </a:t>
            </a:r>
            <a:r>
              <a:rPr lang="en-GB" b="1" dirty="0" smtClean="0"/>
              <a:t>build</a:t>
            </a:r>
            <a:r>
              <a:rPr lang="en-GB" dirty="0" smtClean="0"/>
              <a:t>:   .</a:t>
            </a:r>
          </a:p>
          <a:p>
            <a:r>
              <a:rPr lang="en-GB" dirty="0"/>
              <a:t> </a:t>
            </a:r>
            <a:r>
              <a:rPr lang="en-GB" dirty="0" smtClean="0"/>
              <a:t>         </a:t>
            </a:r>
            <a:r>
              <a:rPr lang="en-GB" b="1" dirty="0" smtClean="0"/>
              <a:t>image</a:t>
            </a:r>
            <a:r>
              <a:rPr lang="en-GB" dirty="0" smtClean="0"/>
              <a:t>: </a:t>
            </a:r>
            <a:r>
              <a:rPr lang="en-GB" dirty="0" err="1" smtClean="0"/>
              <a:t>registryname</a:t>
            </a:r>
            <a:r>
              <a:rPr lang="en-GB" dirty="0" smtClean="0"/>
              <a:t>/</a:t>
            </a:r>
            <a:r>
              <a:rPr lang="en-GB" dirty="0" err="1" smtClean="0"/>
              <a:t>my_imagename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    </a:t>
            </a:r>
            <a:r>
              <a:rPr lang="en-GB" b="1" dirty="0" smtClean="0"/>
              <a:t>environment</a:t>
            </a:r>
            <a:r>
              <a:rPr lang="en-GB" dirty="0" smtClean="0"/>
              <a:t>: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- </a:t>
            </a:r>
            <a:r>
              <a:rPr lang="en-GB" dirty="0" err="1" smtClean="0"/>
              <a:t>env_optname</a:t>
            </a:r>
            <a:r>
              <a:rPr lang="en-GB" dirty="0" smtClean="0"/>
              <a:t>=value</a:t>
            </a:r>
            <a:br>
              <a:rPr lang="en-GB" dirty="0" smtClean="0"/>
            </a:br>
            <a:r>
              <a:rPr lang="en-GB" dirty="0" smtClean="0"/>
              <a:t>          </a:t>
            </a:r>
            <a:r>
              <a:rPr lang="en-GB" b="1" dirty="0" smtClean="0"/>
              <a:t>ports</a:t>
            </a:r>
            <a:r>
              <a:rPr lang="en-GB" dirty="0" smtClean="0"/>
              <a:t>:</a:t>
            </a:r>
            <a:br>
              <a:rPr lang="en-GB" dirty="0" smtClean="0"/>
            </a:br>
            <a:r>
              <a:rPr lang="en-GB" dirty="0" smtClean="0"/>
              <a:t>                - “80:80”</a:t>
            </a:r>
            <a:br>
              <a:rPr lang="en-GB" dirty="0" smtClean="0"/>
            </a:br>
            <a:endParaRPr lang="en-GB" dirty="0" smtClean="0"/>
          </a:p>
          <a:p>
            <a:r>
              <a:rPr lang="en-GB" dirty="0" smtClean="0"/>
              <a:t>   </a:t>
            </a:r>
            <a:r>
              <a:rPr lang="en-GB" dirty="0" err="1" smtClean="0"/>
              <a:t>existing_service</a:t>
            </a:r>
            <a:r>
              <a:rPr lang="en-GB" dirty="0" smtClean="0"/>
              <a:t>:</a:t>
            </a:r>
          </a:p>
          <a:p>
            <a:r>
              <a:rPr lang="en-GB" dirty="0"/>
              <a:t> </a:t>
            </a:r>
            <a:r>
              <a:rPr lang="en-GB" dirty="0" smtClean="0"/>
              <a:t>         </a:t>
            </a:r>
            <a:r>
              <a:rPr lang="en-GB" b="1" dirty="0" smtClean="0"/>
              <a:t>image</a:t>
            </a:r>
            <a:r>
              <a:rPr lang="en-GB" dirty="0" smtClean="0"/>
              <a:t>: </a:t>
            </a:r>
            <a:r>
              <a:rPr lang="en-GB" dirty="0" err="1" smtClean="0"/>
              <a:t>base_image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390264" y="1316474"/>
            <a:ext cx="196720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Note the dot here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>
            <a:off x="1725295" y="1685806"/>
            <a:ext cx="1104900" cy="72973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457200" y="5379125"/>
            <a:ext cx="348116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An existing already built baseline OS image, pulled from </a:t>
            </a:r>
            <a:r>
              <a:rPr lang="en-GB" dirty="0" err="1" smtClean="0"/>
              <a:t>DockerHub</a:t>
            </a:r>
            <a:endParaRPr lang="en-GB" dirty="0"/>
          </a:p>
        </p:txBody>
      </p:sp>
      <p:cxnSp>
        <p:nvCxnSpPr>
          <p:cNvPr id="12" name="Straight Arrow Connector 11"/>
          <p:cNvCxnSpPr>
            <a:stCxn id="10" idx="0"/>
          </p:cNvCxnSpPr>
          <p:nvPr/>
        </p:nvCxnSpPr>
        <p:spPr bwMode="auto">
          <a:xfrm flipH="1" flipV="1">
            <a:off x="1783080" y="4945380"/>
            <a:ext cx="414705" cy="43374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7" name="TextBox 6"/>
          <p:cNvSpPr txBox="1"/>
          <p:nvPr/>
        </p:nvSpPr>
        <p:spPr>
          <a:xfrm>
            <a:off x="3265736" y="4394300"/>
            <a:ext cx="14354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dirty="0" smtClean="0"/>
              <a:t>Two services in this example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2324026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Checking the </a:t>
            </a:r>
            <a:r>
              <a:rPr lang="en-GB" dirty="0" err="1" smtClean="0"/>
              <a:t>Config</a:t>
            </a:r>
            <a:r>
              <a:rPr lang="en-GB" dirty="0" smtClean="0"/>
              <a:t> File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 good way of sanity checking your </a:t>
            </a:r>
            <a:r>
              <a:rPr lang="en-GB" dirty="0" err="1" smtClean="0"/>
              <a:t>docker-compose.yml</a:t>
            </a:r>
            <a:r>
              <a:rPr lang="en-GB" dirty="0" smtClean="0"/>
              <a:t> file is to use the command</a:t>
            </a:r>
            <a:br>
              <a:rPr lang="en-GB" dirty="0" smtClean="0"/>
            </a:br>
            <a:r>
              <a:rPr lang="en-GB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  </a:t>
            </a:r>
            <a:r>
              <a:rPr lang="en-GB" i="1" dirty="0" err="1" smtClean="0"/>
              <a:t>config</a:t>
            </a:r>
            <a:endParaRPr lang="en-GB" i="1" dirty="0" smtClean="0"/>
          </a:p>
          <a:p>
            <a:endParaRPr lang="en-GB" i="1" dirty="0"/>
          </a:p>
          <a:p>
            <a:r>
              <a:rPr lang="en-GB" dirty="0" smtClean="0"/>
              <a:t>Essentially, this dumps out the file contents but you can check if </a:t>
            </a:r>
            <a:r>
              <a:rPr lang="en-GB" dirty="0" err="1" smtClean="0"/>
              <a:t>docker</a:t>
            </a:r>
            <a:r>
              <a:rPr lang="en-GB" dirty="0" smtClean="0"/>
              <a:t>-compose will be reading the correct information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731743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Passing </a:t>
            </a:r>
            <a:r>
              <a:rPr lang="en-GB" dirty="0" err="1" smtClean="0"/>
              <a:t>Args</a:t>
            </a:r>
            <a:r>
              <a:rPr lang="en-GB" dirty="0" smtClean="0"/>
              <a:t> to </a:t>
            </a:r>
            <a:r>
              <a:rPr lang="en-GB" dirty="0" err="1" smtClean="0"/>
              <a:t>DockerFile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09139"/>
            <a:ext cx="7029450" cy="957762"/>
          </a:xfrm>
        </p:spPr>
        <p:txBody>
          <a:bodyPr/>
          <a:lstStyle/>
          <a:p>
            <a:r>
              <a:rPr lang="en-GB" dirty="0" smtClean="0"/>
              <a:t>Makes </a:t>
            </a:r>
            <a:r>
              <a:rPr lang="en-GB" dirty="0" err="1" smtClean="0"/>
              <a:t>DockerFile</a:t>
            </a:r>
            <a:r>
              <a:rPr lang="en-GB" dirty="0" smtClean="0"/>
              <a:t> more flexible</a:t>
            </a:r>
          </a:p>
          <a:p>
            <a:r>
              <a:rPr lang="en-GB" dirty="0" smtClean="0"/>
              <a:t>Example: Change version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grpSp>
        <p:nvGrpSpPr>
          <p:cNvPr id="15" name="Group 14"/>
          <p:cNvGrpSpPr/>
          <p:nvPr/>
        </p:nvGrpSpPr>
        <p:grpSpPr>
          <a:xfrm>
            <a:off x="2825115" y="4171769"/>
            <a:ext cx="6118860" cy="2585323"/>
            <a:chOff x="1592580" y="2491740"/>
            <a:chExt cx="6118860" cy="2585323"/>
          </a:xfrm>
        </p:grpSpPr>
        <p:sp>
          <p:nvSpPr>
            <p:cNvPr id="5" name="TextBox 4"/>
            <p:cNvSpPr txBox="1"/>
            <p:nvPr/>
          </p:nvSpPr>
          <p:spPr>
            <a:xfrm>
              <a:off x="1592580" y="2491740"/>
              <a:ext cx="3365024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u="sng" dirty="0" err="1" smtClean="0"/>
                <a:t>DockerFile</a:t>
              </a:r>
              <a:endParaRPr lang="en-GB" b="1" u="sng" dirty="0" smtClean="0"/>
            </a:p>
            <a:p>
              <a:endParaRPr lang="en-GB" dirty="0"/>
            </a:p>
            <a:p>
              <a:r>
                <a:rPr lang="en-GB" dirty="0" smtClean="0">
                  <a:solidFill>
                    <a:srgbClr val="FF0000"/>
                  </a:solidFill>
                </a:rPr>
                <a:t>ARG  </a:t>
              </a:r>
              <a:r>
                <a:rPr lang="en-GB" b="1" dirty="0" smtClean="0">
                  <a:solidFill>
                    <a:srgbClr val="FF0000"/>
                  </a:solidFill>
                </a:rPr>
                <a:t>APP_VERSION</a:t>
              </a:r>
            </a:p>
            <a:p>
              <a:endParaRPr lang="en-GB" dirty="0"/>
            </a:p>
            <a:p>
              <a:r>
                <a:rPr lang="en-GB" dirty="0" smtClean="0"/>
                <a:t>FROM  </a:t>
              </a:r>
              <a:r>
                <a:rPr lang="en-GB" dirty="0" err="1" smtClean="0"/>
                <a:t>nginx</a:t>
              </a:r>
              <a:r>
                <a:rPr lang="en-GB" dirty="0" smtClean="0"/>
                <a:t>:</a:t>
              </a:r>
              <a:r>
                <a:rPr lang="en-GB" b="1" dirty="0" smtClean="0">
                  <a:solidFill>
                    <a:srgbClr val="FF0000"/>
                  </a:solidFill>
                </a:rPr>
                <a:t>$</a:t>
              </a:r>
              <a:r>
                <a:rPr lang="en-GB" b="1" dirty="0" smtClean="0"/>
                <a:t>APP_VERSION</a:t>
              </a:r>
            </a:p>
            <a:p>
              <a:endParaRPr lang="en-GB" dirty="0"/>
            </a:p>
            <a:p>
              <a:r>
                <a:rPr lang="en-GB" dirty="0" smtClean="0"/>
                <a:t>WORKDIR /</a:t>
              </a:r>
              <a:r>
                <a:rPr lang="en-GB" dirty="0" err="1" smtClean="0"/>
                <a:t>usr</a:t>
              </a:r>
              <a:r>
                <a:rPr lang="en-GB" dirty="0" smtClean="0"/>
                <a:t>/</a:t>
              </a:r>
              <a:r>
                <a:rPr lang="en-GB" dirty="0" err="1" smtClean="0"/>
                <a:t>src</a:t>
              </a:r>
              <a:r>
                <a:rPr lang="en-GB" dirty="0" smtClean="0"/>
                <a:t>/app</a:t>
              </a:r>
            </a:p>
            <a:p>
              <a:endParaRPr lang="en-GB" dirty="0"/>
            </a:p>
            <a:p>
              <a:r>
                <a:rPr lang="en-GB" dirty="0" smtClean="0"/>
                <a:t>etc., etc.</a:t>
              </a:r>
              <a:endParaRPr lang="en-GB" dirty="0"/>
            </a:p>
          </p:txBody>
        </p:sp>
        <p:cxnSp>
          <p:nvCxnSpPr>
            <p:cNvPr id="7" name="Curved Connector 6"/>
            <p:cNvCxnSpPr>
              <a:endCxn id="5" idx="3"/>
            </p:cNvCxnSpPr>
            <p:nvPr/>
          </p:nvCxnSpPr>
          <p:spPr bwMode="auto">
            <a:xfrm>
              <a:off x="4114800" y="3169920"/>
              <a:ext cx="842804" cy="614482"/>
            </a:xfrm>
            <a:prstGeom prst="curvedConnector3">
              <a:avLst>
                <a:gd name="adj1" fmla="val 191317"/>
              </a:avLst>
            </a:prstGeom>
            <a:solidFill>
              <a:schemeClr val="accent1"/>
            </a:solidFill>
            <a:ln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triangle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cxnSp>
        <p:sp>
          <p:nvSpPr>
            <p:cNvPr id="14" name="TextBox 13"/>
            <p:cNvSpPr txBox="1"/>
            <p:nvPr/>
          </p:nvSpPr>
          <p:spPr>
            <a:xfrm>
              <a:off x="5882640" y="3169920"/>
              <a:ext cx="182880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 smtClean="0"/>
                <a:t>Substitute value here</a:t>
              </a:r>
              <a:endParaRPr lang="en-GB" dirty="0"/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347164" y="2050732"/>
            <a:ext cx="5782352" cy="1754326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u="sng" dirty="0" err="1" smtClean="0"/>
              <a:t>docker-compose.yml</a:t>
            </a:r>
            <a:endParaRPr lang="en-GB" b="1" u="sng" dirty="0" smtClean="0"/>
          </a:p>
          <a:p>
            <a:r>
              <a:rPr lang="en-GB" i="1" dirty="0" smtClean="0"/>
              <a:t>build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b="1" i="1" dirty="0"/>
              <a:t>context</a:t>
            </a:r>
            <a:r>
              <a:rPr lang="en-GB" i="1" dirty="0"/>
              <a:t>: ./</a:t>
            </a:r>
            <a:r>
              <a:rPr lang="en-GB" i="1" dirty="0" err="1"/>
              <a:t>dir</a:t>
            </a:r>
            <a:r>
              <a:rPr lang="en-GB" i="1" dirty="0"/>
              <a:t/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i="1" dirty="0" err="1"/>
              <a:t>dockerfile</a:t>
            </a:r>
            <a:r>
              <a:rPr lang="en-GB" i="1" dirty="0"/>
              <a:t>: filename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i="1" dirty="0" err="1"/>
              <a:t>args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/>
              <a:t>		</a:t>
            </a:r>
            <a:r>
              <a:rPr lang="en-GB" b="1" i="1" dirty="0" smtClean="0"/>
              <a:t>APP_VERSION</a:t>
            </a:r>
            <a:r>
              <a:rPr lang="en-GB" i="1" dirty="0" smtClean="0"/>
              <a:t> </a:t>
            </a:r>
            <a:r>
              <a:rPr lang="en-GB" i="1" dirty="0"/>
              <a:t>= </a:t>
            </a:r>
            <a:r>
              <a:rPr lang="en-GB" i="1" dirty="0" smtClean="0"/>
              <a:t>2.4.0-someapp4.6</a:t>
            </a:r>
            <a:endParaRPr lang="en-GB" dirty="0"/>
          </a:p>
        </p:txBody>
      </p:sp>
      <p:sp>
        <p:nvSpPr>
          <p:cNvPr id="17" name="Rounded Rectangle 16"/>
          <p:cNvSpPr/>
          <p:nvPr/>
        </p:nvSpPr>
        <p:spPr bwMode="auto">
          <a:xfrm>
            <a:off x="2537460" y="4107180"/>
            <a:ext cx="6466974" cy="2649912"/>
          </a:xfrm>
          <a:prstGeom prst="roundRect">
            <a:avLst/>
          </a:prstGeom>
          <a:noFill/>
          <a:ln w="2857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8462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 Specific Docker Stage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06706" y="1120736"/>
            <a:ext cx="3980093" cy="5221070"/>
          </a:xfrm>
        </p:spPr>
        <p:txBody>
          <a:bodyPr tIns="0" bIns="0"/>
          <a:lstStyle/>
          <a:p>
            <a:pPr marL="0" indent="0">
              <a:buNone/>
            </a:pPr>
            <a:r>
              <a:rPr lang="en-GB" b="1" u="sng" dirty="0" smtClean="0"/>
              <a:t>Example: </a:t>
            </a:r>
            <a:r>
              <a:rPr lang="en-GB" b="1" u="sng" dirty="0" err="1"/>
              <a:t>docker-compose.yml</a:t>
            </a:r>
            <a:endParaRPr lang="en-GB" b="1" u="sng" dirty="0"/>
          </a:p>
          <a:p>
            <a:pPr marL="0" indent="0">
              <a:buNone/>
            </a:pPr>
            <a:r>
              <a:rPr lang="en-GB" dirty="0" smtClean="0"/>
              <a:t>version</a:t>
            </a:r>
            <a:r>
              <a:rPr lang="en-GB" dirty="0"/>
              <a:t>: "</a:t>
            </a:r>
            <a:r>
              <a:rPr lang="en-GB" dirty="0" smtClean="0"/>
              <a:t>3.6“</a:t>
            </a:r>
          </a:p>
          <a:p>
            <a:pPr marL="0" indent="0">
              <a:buNone/>
            </a:pPr>
            <a:r>
              <a:rPr lang="en-GB" dirty="0" smtClean="0"/>
              <a:t>services</a:t>
            </a:r>
            <a:r>
              <a:rPr lang="en-GB" dirty="0"/>
              <a:t>: 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webserver</a:t>
            </a:r>
            <a:r>
              <a:rPr lang="en-GB" dirty="0"/>
              <a:t>:   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build</a:t>
            </a:r>
            <a:r>
              <a:rPr lang="en-GB" dirty="0"/>
              <a:t>:     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      </a:t>
            </a:r>
            <a:r>
              <a:rPr lang="en-GB" b="1" dirty="0" smtClean="0"/>
              <a:t>context</a:t>
            </a:r>
            <a:r>
              <a:rPr lang="en-GB" b="1" dirty="0"/>
              <a:t>: .      </a:t>
            </a:r>
            <a:r>
              <a:rPr lang="en-GB" b="1" dirty="0" smtClean="0"/>
              <a:t>  </a:t>
            </a:r>
          </a:p>
          <a:p>
            <a:pPr marL="0" indent="0">
              <a:buNone/>
            </a:pPr>
            <a:r>
              <a:rPr lang="en-GB" b="1" dirty="0"/>
              <a:t> </a:t>
            </a:r>
            <a:r>
              <a:rPr lang="en-GB" b="1" dirty="0" smtClean="0"/>
              <a:t>         </a:t>
            </a:r>
            <a:r>
              <a:rPr lang="en-GB" b="1" dirty="0" err="1" smtClean="0"/>
              <a:t>dockerfile</a:t>
            </a:r>
            <a:r>
              <a:rPr lang="en-GB" b="1" dirty="0"/>
              <a:t>: </a:t>
            </a:r>
            <a:r>
              <a:rPr lang="en-GB" b="1" dirty="0" err="1" smtClean="0"/>
              <a:t>Dockerfile</a:t>
            </a:r>
            <a:endParaRPr lang="en-GB" b="1" dirty="0" smtClean="0"/>
          </a:p>
          <a:p>
            <a:pPr marL="0" indent="0">
              <a:buNone/>
            </a:pPr>
            <a:r>
              <a:rPr lang="en-GB" b="1" dirty="0" smtClean="0"/>
              <a:t>          target</a:t>
            </a:r>
            <a:r>
              <a:rPr lang="en-GB" b="1" dirty="0"/>
              <a:t>: </a:t>
            </a:r>
            <a:r>
              <a:rPr lang="en-GB" b="1" dirty="0">
                <a:solidFill>
                  <a:srgbClr val="FF0000"/>
                </a:solidFill>
              </a:rPr>
              <a:t>webserver</a:t>
            </a:r>
            <a:r>
              <a:rPr lang="en-GB" b="1" dirty="0"/>
              <a:t>    </a:t>
            </a:r>
            <a:endParaRPr lang="en-GB" b="1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image</a:t>
            </a:r>
            <a:r>
              <a:rPr lang="en-GB" dirty="0"/>
              <a:t>: node-</a:t>
            </a:r>
            <a:r>
              <a:rPr lang="en-GB" dirty="0" err="1"/>
              <a:t>obs</a:t>
            </a:r>
            <a:r>
              <a:rPr lang="en-GB" dirty="0"/>
              <a:t>-webserver    </a:t>
            </a:r>
            <a:r>
              <a:rPr lang="en-GB" dirty="0" smtClean="0"/>
              <a:t>  </a:t>
            </a:r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restart</a:t>
            </a:r>
            <a:r>
              <a:rPr lang="en-GB" dirty="0"/>
              <a:t>: always   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ports:</a:t>
            </a:r>
          </a:p>
          <a:p>
            <a:pPr marL="0" indent="0">
              <a:buNone/>
            </a:pPr>
            <a:r>
              <a:rPr lang="en-GB" dirty="0" smtClean="0"/>
              <a:t>       </a:t>
            </a:r>
            <a:r>
              <a:rPr lang="en-GB" dirty="0"/>
              <a:t>- "81:</a:t>
            </a:r>
            <a:r>
              <a:rPr lang="en-GB" b="1" dirty="0"/>
              <a:t>80</a:t>
            </a:r>
            <a:r>
              <a:rPr lang="en-GB" dirty="0"/>
              <a:t>"    </a:t>
            </a:r>
            <a:endParaRPr lang="en-GB" dirty="0" smtClean="0"/>
          </a:p>
          <a:p>
            <a:pPr marL="0" indent="0">
              <a:buNone/>
            </a:pPr>
            <a:r>
              <a:rPr lang="en-GB" dirty="0"/>
              <a:t> </a:t>
            </a:r>
            <a:r>
              <a:rPr lang="en-GB" dirty="0" smtClean="0"/>
              <a:t>   networks:</a:t>
            </a:r>
          </a:p>
          <a:p>
            <a:pPr marL="0" indent="0">
              <a:buNone/>
            </a:pPr>
            <a:r>
              <a:rPr lang="en-GB" dirty="0" smtClean="0"/>
              <a:t>       </a:t>
            </a:r>
            <a:r>
              <a:rPr lang="en-GB" dirty="0"/>
              <a:t>- </a:t>
            </a:r>
            <a:r>
              <a:rPr lang="en-GB" dirty="0" err="1"/>
              <a:t>dbnetwork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05389" y="1233807"/>
            <a:ext cx="2492990" cy="1477328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u="sng" dirty="0" err="1" smtClean="0"/>
              <a:t>docker-compose.yml</a:t>
            </a:r>
            <a:endParaRPr lang="en-GB" b="1" u="sng" dirty="0" smtClean="0"/>
          </a:p>
          <a:p>
            <a:r>
              <a:rPr lang="en-GB" i="1" dirty="0" smtClean="0"/>
              <a:t>build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 smtClean="0"/>
              <a:t>     </a:t>
            </a:r>
            <a:r>
              <a:rPr lang="en-GB" b="1" i="1" dirty="0" smtClean="0"/>
              <a:t>context</a:t>
            </a:r>
            <a:r>
              <a:rPr lang="en-GB" i="1" dirty="0"/>
              <a:t>: ./</a:t>
            </a:r>
            <a:r>
              <a:rPr lang="en-GB" i="1" dirty="0" err="1"/>
              <a:t>dir</a:t>
            </a:r>
            <a:r>
              <a:rPr lang="en-GB" i="1" dirty="0"/>
              <a:t/>
            </a:r>
            <a:br>
              <a:rPr lang="en-GB" i="1" dirty="0"/>
            </a:br>
            <a:r>
              <a:rPr lang="en-GB" i="1" dirty="0" smtClean="0"/>
              <a:t>     </a:t>
            </a:r>
            <a:r>
              <a:rPr lang="en-GB" i="1" dirty="0" err="1" smtClean="0"/>
              <a:t>dockerfile</a:t>
            </a:r>
            <a:r>
              <a:rPr lang="en-GB" i="1" dirty="0"/>
              <a:t>: filename</a:t>
            </a:r>
            <a:br>
              <a:rPr lang="en-GB" i="1" dirty="0"/>
            </a:br>
            <a:r>
              <a:rPr lang="en-GB" i="1" dirty="0" smtClean="0"/>
              <a:t>     target: </a:t>
            </a:r>
            <a:r>
              <a:rPr lang="en-GB" i="1" dirty="0" err="1" smtClean="0"/>
              <a:t>targetname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01800" y="4316460"/>
            <a:ext cx="3962161" cy="1200329"/>
          </a:xfrm>
          <a:prstGeom prst="rect">
            <a:avLst/>
          </a:prstGeom>
          <a:noFill/>
          <a:ln w="9525">
            <a:solidFill>
              <a:schemeClr val="tx1"/>
            </a:solidFill>
            <a:prstDash val="dash"/>
          </a:ln>
        </p:spPr>
        <p:txBody>
          <a:bodyPr wrap="square" rtlCol="0">
            <a:spAutoFit/>
          </a:bodyPr>
          <a:lstStyle/>
          <a:p>
            <a:r>
              <a:rPr lang="en-GB" dirty="0"/>
              <a:t>FROM </a:t>
            </a:r>
            <a:r>
              <a:rPr lang="en-GB" dirty="0" err="1" smtClean="0"/>
              <a:t>nodeenv</a:t>
            </a:r>
            <a:r>
              <a:rPr lang="en-GB" dirty="0" smtClean="0"/>
              <a:t> </a:t>
            </a:r>
            <a:r>
              <a:rPr lang="en-GB" dirty="0"/>
              <a:t>as </a:t>
            </a:r>
            <a:r>
              <a:rPr lang="en-GB" dirty="0">
                <a:solidFill>
                  <a:srgbClr val="FF0000"/>
                </a:solidFill>
              </a:rPr>
              <a:t>webserver</a:t>
            </a:r>
          </a:p>
          <a:p>
            <a:r>
              <a:rPr lang="en-GB" dirty="0" smtClean="0"/>
              <a:t>EXPOSE </a:t>
            </a:r>
            <a:r>
              <a:rPr lang="en-GB" b="1" dirty="0"/>
              <a:t>80</a:t>
            </a:r>
          </a:p>
          <a:p>
            <a:r>
              <a:rPr lang="en-GB" dirty="0" smtClean="0"/>
              <a:t>WORKDIR </a:t>
            </a:r>
            <a:r>
              <a:rPr lang="en-GB" dirty="0"/>
              <a:t>/</a:t>
            </a:r>
            <a:r>
              <a:rPr lang="en-GB" dirty="0" err="1"/>
              <a:t>var</a:t>
            </a:r>
            <a:r>
              <a:rPr lang="en-GB" dirty="0"/>
              <a:t>/www/node</a:t>
            </a:r>
          </a:p>
          <a:p>
            <a:r>
              <a:rPr lang="en-GB" dirty="0" smtClean="0"/>
              <a:t>etc., etc.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152400" y="3898525"/>
            <a:ext cx="13003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 err="1" smtClean="0"/>
              <a:t>Dockerfile</a:t>
            </a:r>
            <a:endParaRPr lang="en-GB" b="1" u="sng" dirty="0"/>
          </a:p>
        </p:txBody>
      </p:sp>
      <p:cxnSp>
        <p:nvCxnSpPr>
          <p:cNvPr id="9" name="Elbow Connector 8"/>
          <p:cNvCxnSpPr>
            <a:stCxn id="10" idx="1"/>
            <a:endCxn id="6" idx="0"/>
          </p:cNvCxnSpPr>
          <p:nvPr/>
        </p:nvCxnSpPr>
        <p:spPr bwMode="auto">
          <a:xfrm rot="10800000" flipV="1">
            <a:off x="2182881" y="3490452"/>
            <a:ext cx="2718500" cy="826008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Left Brace 9"/>
          <p:cNvSpPr/>
          <p:nvPr/>
        </p:nvSpPr>
        <p:spPr bwMode="auto">
          <a:xfrm>
            <a:off x="4901381" y="3013587"/>
            <a:ext cx="260554" cy="953729"/>
          </a:xfrm>
          <a:prstGeom prst="leftBrac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379746" y="2249470"/>
            <a:ext cx="156422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Directory containing the </a:t>
            </a:r>
            <a:r>
              <a:rPr lang="en-GB" sz="1200" dirty="0" err="1" smtClean="0"/>
              <a:t>dockerfile</a:t>
            </a:r>
            <a:endParaRPr lang="en-GB" sz="1200" dirty="0" smtClean="0"/>
          </a:p>
        </p:txBody>
      </p:sp>
      <p:cxnSp>
        <p:nvCxnSpPr>
          <p:cNvPr id="12" name="Straight Arrow Connector 11"/>
          <p:cNvCxnSpPr/>
          <p:nvPr/>
        </p:nvCxnSpPr>
        <p:spPr bwMode="auto">
          <a:xfrm flipH="1">
            <a:off x="6583680" y="2673275"/>
            <a:ext cx="763793" cy="38727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2300636" y="3537143"/>
            <a:ext cx="219606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 smtClean="0"/>
              <a:t>The Docker build stage name (target) is “webserver”</a:t>
            </a:r>
            <a:endParaRPr lang="en-GB" sz="1200" dirty="0"/>
          </a:p>
        </p:txBody>
      </p:sp>
    </p:spTree>
    <p:extLst>
      <p:ext uri="{BB962C8B-B14F-4D97-AF65-F5344CB8AC3E}">
        <p14:creationId xmlns:p14="http://schemas.microsoft.com/office/powerpoint/2010/main" val="1992558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err="1" smtClean="0"/>
              <a:t>env_file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034087"/>
            <a:ext cx="7029450" cy="4787265"/>
          </a:xfrm>
        </p:spPr>
        <p:txBody>
          <a:bodyPr/>
          <a:lstStyle/>
          <a:p>
            <a:r>
              <a:rPr lang="en-GB" dirty="0" smtClean="0"/>
              <a:t>Environment variables can be placed in a separate text files</a:t>
            </a:r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r>
              <a:rPr lang="en-GB" dirty="0" smtClean="0"/>
              <a:t>Use instead of “environment” option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865120" y="1478280"/>
            <a:ext cx="2082621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/>
              <a:t>env_file</a:t>
            </a:r>
            <a:r>
              <a:rPr lang="en-GB" dirty="0"/>
              <a:t>:</a:t>
            </a:r>
          </a:p>
          <a:p>
            <a:r>
              <a:rPr lang="en-GB" dirty="0"/>
              <a:t>  - ./</a:t>
            </a:r>
            <a:r>
              <a:rPr lang="en-GB" dirty="0" err="1"/>
              <a:t>common.env</a:t>
            </a:r>
            <a:endParaRPr lang="en-GB" dirty="0"/>
          </a:p>
          <a:p>
            <a:r>
              <a:rPr lang="en-GB" dirty="0"/>
              <a:t>  - ./apps/</a:t>
            </a:r>
            <a:r>
              <a:rPr lang="en-GB" dirty="0" err="1"/>
              <a:t>web.env</a:t>
            </a:r>
            <a:endParaRPr lang="en-GB" dirty="0"/>
          </a:p>
          <a:p>
            <a:r>
              <a:rPr lang="en-GB" dirty="0"/>
              <a:t>  - /opt/</a:t>
            </a:r>
            <a:r>
              <a:rPr lang="en-GB" dirty="0" err="1"/>
              <a:t>secrets.env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082906" y="4511219"/>
            <a:ext cx="3223959" cy="1754326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services:</a:t>
            </a:r>
          </a:p>
          <a:p>
            <a:r>
              <a:rPr lang="en-GB" dirty="0"/>
              <a:t>    </a:t>
            </a:r>
            <a:r>
              <a:rPr lang="en-GB" dirty="0" err="1"/>
              <a:t>my_app</a:t>
            </a:r>
            <a:r>
              <a:rPr lang="en-GB" dirty="0"/>
              <a:t>:</a:t>
            </a:r>
          </a:p>
          <a:p>
            <a:r>
              <a:rPr lang="en-GB" dirty="0"/>
              <a:t>          build:   .</a:t>
            </a:r>
          </a:p>
          <a:p>
            <a:r>
              <a:rPr lang="en-GB" dirty="0"/>
              <a:t>          image: </a:t>
            </a:r>
            <a:r>
              <a:rPr lang="en-GB" dirty="0" err="1" smtClean="0"/>
              <a:t>my_imagename</a:t>
            </a:r>
            <a:endParaRPr lang="en-GB" dirty="0"/>
          </a:p>
          <a:p>
            <a:r>
              <a:rPr lang="en-GB" dirty="0"/>
              <a:t>          </a:t>
            </a:r>
            <a:r>
              <a:rPr lang="en-GB" dirty="0" err="1" smtClean="0">
                <a:solidFill>
                  <a:srgbClr val="FF0000"/>
                </a:solidFill>
              </a:rPr>
              <a:t>env_file</a:t>
            </a:r>
            <a:r>
              <a:rPr lang="en-GB" dirty="0" smtClean="0">
                <a:solidFill>
                  <a:srgbClr val="FF0000"/>
                </a:solidFill>
              </a:rPr>
              <a:t>: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                - </a:t>
            </a:r>
            <a:r>
              <a:rPr lang="en-GB" dirty="0" smtClean="0">
                <a:solidFill>
                  <a:srgbClr val="FF0000"/>
                </a:solidFill>
              </a:rPr>
              <a:t>./</a:t>
            </a:r>
            <a:r>
              <a:rPr lang="en-GB" dirty="0" err="1" smtClean="0">
                <a:solidFill>
                  <a:srgbClr val="FF0000"/>
                </a:solidFill>
              </a:rPr>
              <a:t>somefile.env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58140" y="3377109"/>
            <a:ext cx="3435556" cy="1754326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services:</a:t>
            </a:r>
          </a:p>
          <a:p>
            <a:r>
              <a:rPr lang="en-GB" dirty="0"/>
              <a:t>    </a:t>
            </a:r>
            <a:r>
              <a:rPr lang="en-GB" dirty="0" err="1"/>
              <a:t>my_app</a:t>
            </a:r>
            <a:r>
              <a:rPr lang="en-GB" dirty="0"/>
              <a:t>:</a:t>
            </a:r>
          </a:p>
          <a:p>
            <a:r>
              <a:rPr lang="en-GB" dirty="0"/>
              <a:t>          build:   .</a:t>
            </a:r>
          </a:p>
          <a:p>
            <a:r>
              <a:rPr lang="en-GB" dirty="0"/>
              <a:t>          image: </a:t>
            </a:r>
            <a:r>
              <a:rPr lang="en-GB" dirty="0" err="1" smtClean="0"/>
              <a:t>my_imagename</a:t>
            </a:r>
            <a:endParaRPr lang="en-GB" dirty="0"/>
          </a:p>
          <a:p>
            <a:r>
              <a:rPr lang="en-GB" strike="sngStrike" dirty="0">
                <a:solidFill>
                  <a:srgbClr val="FF0000"/>
                </a:solidFill>
              </a:rPr>
              <a:t>          environment:</a:t>
            </a:r>
          </a:p>
          <a:p>
            <a:r>
              <a:rPr lang="en-GB" strike="sngStrike" dirty="0">
                <a:solidFill>
                  <a:srgbClr val="FF0000"/>
                </a:solidFill>
              </a:rPr>
              <a:t>                - </a:t>
            </a:r>
            <a:r>
              <a:rPr lang="en-GB" strike="sngStrike" dirty="0" err="1">
                <a:solidFill>
                  <a:srgbClr val="FF0000"/>
                </a:solidFill>
              </a:rPr>
              <a:t>env_optname</a:t>
            </a:r>
            <a:r>
              <a:rPr lang="en-GB" strike="sngStrike" dirty="0">
                <a:solidFill>
                  <a:srgbClr val="FF0000"/>
                </a:solidFill>
              </a:rPr>
              <a:t>=value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794176" y="2938134"/>
            <a:ext cx="2076209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u="sng" dirty="0" err="1" smtClean="0"/>
              <a:t>somefile.env</a:t>
            </a:r>
            <a:endParaRPr lang="en-GB" u="sng" dirty="0" smtClean="0"/>
          </a:p>
          <a:p>
            <a:endParaRPr lang="en-GB" dirty="0"/>
          </a:p>
          <a:p>
            <a:r>
              <a:rPr lang="en-GB" dirty="0" err="1" smtClean="0"/>
              <a:t>optname</a:t>
            </a:r>
            <a:r>
              <a:rPr lang="en-GB" dirty="0" smtClean="0"/>
              <a:t>=value</a:t>
            </a:r>
          </a:p>
          <a:p>
            <a:r>
              <a:rPr lang="en-GB" dirty="0" smtClean="0"/>
              <a:t>optname2=value2</a:t>
            </a:r>
            <a:endParaRPr lang="en-GB" dirty="0"/>
          </a:p>
        </p:txBody>
      </p:sp>
      <p:cxnSp>
        <p:nvCxnSpPr>
          <p:cNvPr id="11" name="Elbow Connector 10"/>
          <p:cNvCxnSpPr/>
          <p:nvPr/>
        </p:nvCxnSpPr>
        <p:spPr bwMode="auto">
          <a:xfrm>
            <a:off x="2865120" y="5211168"/>
            <a:ext cx="1409700" cy="435252"/>
          </a:xfrm>
          <a:prstGeom prst="bentConnector3">
            <a:avLst>
              <a:gd name="adj1" fmla="val -270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5592027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Centralise Build Decisions </a:t>
            </a:r>
            <a:br>
              <a:rPr lang="en-GB" dirty="0" smtClean="0"/>
            </a:br>
            <a:r>
              <a:rPr lang="en-GB" dirty="0" smtClean="0"/>
              <a:t>Using </a:t>
            </a:r>
            <a:r>
              <a:rPr lang="en-GB" dirty="0" err="1" smtClean="0"/>
              <a:t>env_file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592" y="1011351"/>
            <a:ext cx="2801383" cy="527050"/>
          </a:xfrm>
        </p:spPr>
        <p:txBody>
          <a:bodyPr/>
          <a:lstStyle/>
          <a:p>
            <a:r>
              <a:rPr lang="en-GB" dirty="0" smtClean="0"/>
              <a:t>Example</a:t>
            </a:r>
            <a:br>
              <a:rPr lang="en-GB" dirty="0" smtClean="0"/>
            </a:br>
            <a:r>
              <a:rPr lang="en-GB" dirty="0" smtClean="0"/>
              <a:t>Choose build versions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3228298" y="989598"/>
            <a:ext cx="5282215" cy="2031325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 w="19050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b="1" u="sng" dirty="0" err="1" smtClean="0"/>
              <a:t>docker-compose.yml</a:t>
            </a:r>
            <a:endParaRPr lang="en-GB" b="1" u="sng" dirty="0" smtClean="0"/>
          </a:p>
          <a:p>
            <a:r>
              <a:rPr lang="en-GB" i="1" dirty="0" smtClean="0"/>
              <a:t>       </a:t>
            </a:r>
            <a:r>
              <a:rPr lang="en-GB" i="1" dirty="0" err="1" smtClean="0"/>
              <a:t>image:myrepo</a:t>
            </a:r>
            <a:r>
              <a:rPr lang="en-GB" i="1" dirty="0" smtClean="0"/>
              <a:t>/</a:t>
            </a:r>
            <a:r>
              <a:rPr lang="en-GB" b="1" i="1" dirty="0" smtClean="0">
                <a:solidFill>
                  <a:srgbClr val="FF0000"/>
                </a:solidFill>
              </a:rPr>
              <a:t>${</a:t>
            </a:r>
            <a:r>
              <a:rPr lang="en-GB" b="1" dirty="0" smtClean="0">
                <a:solidFill>
                  <a:srgbClr val="FF0000"/>
                </a:solidFill>
              </a:rPr>
              <a:t>NGINX_VERS}</a:t>
            </a:r>
            <a:endParaRPr lang="en-GB" b="1" i="1" dirty="0" smtClean="0">
              <a:solidFill>
                <a:srgbClr val="FF0000"/>
              </a:solidFill>
            </a:endParaRPr>
          </a:p>
          <a:p>
            <a:r>
              <a:rPr lang="en-GB" i="1" dirty="0" smtClean="0"/>
              <a:t>build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/>
              <a:t>	context: ./</a:t>
            </a:r>
            <a:r>
              <a:rPr lang="en-GB" i="1" dirty="0" err="1"/>
              <a:t>dir</a:t>
            </a:r>
            <a:r>
              <a:rPr lang="en-GB" i="1" dirty="0"/>
              <a:t/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i="1" dirty="0" err="1"/>
              <a:t>dockerfile</a:t>
            </a:r>
            <a:r>
              <a:rPr lang="en-GB" i="1" dirty="0"/>
              <a:t>: filename</a:t>
            </a:r>
            <a:br>
              <a:rPr lang="en-GB" i="1" dirty="0"/>
            </a:br>
            <a:r>
              <a:rPr lang="en-GB" i="1" dirty="0"/>
              <a:t>	</a:t>
            </a:r>
            <a:r>
              <a:rPr lang="en-GB" b="1" i="1" dirty="0" err="1"/>
              <a:t>args</a:t>
            </a:r>
            <a:r>
              <a:rPr lang="en-GB" i="1" dirty="0"/>
              <a:t>:</a:t>
            </a:r>
            <a:br>
              <a:rPr lang="en-GB" i="1" dirty="0"/>
            </a:br>
            <a:r>
              <a:rPr lang="en-GB" i="1" dirty="0"/>
              <a:t>		</a:t>
            </a:r>
            <a:r>
              <a:rPr lang="en-GB" i="1" dirty="0" smtClean="0"/>
              <a:t>APP_VERSION </a:t>
            </a:r>
            <a:r>
              <a:rPr lang="en-GB" i="1" dirty="0"/>
              <a:t>= </a:t>
            </a:r>
            <a:r>
              <a:rPr lang="en-GB" b="1" dirty="0" smtClean="0">
                <a:solidFill>
                  <a:srgbClr val="FF0000"/>
                </a:solidFill>
              </a:rPr>
              <a:t>${APP_VER}</a:t>
            </a:r>
            <a:endParaRPr lang="en-GB" b="1" dirty="0">
              <a:solidFill>
                <a:srgbClr val="FF0000"/>
              </a:solidFill>
            </a:endParaRPr>
          </a:p>
        </p:txBody>
      </p:sp>
      <p:grpSp>
        <p:nvGrpSpPr>
          <p:cNvPr id="17" name="Group 16"/>
          <p:cNvGrpSpPr/>
          <p:nvPr/>
        </p:nvGrpSpPr>
        <p:grpSpPr>
          <a:xfrm>
            <a:off x="5201528" y="3693966"/>
            <a:ext cx="3742447" cy="2649912"/>
            <a:chOff x="2537460" y="4107180"/>
            <a:chExt cx="3742447" cy="2649912"/>
          </a:xfrm>
        </p:grpSpPr>
        <p:sp>
          <p:nvSpPr>
            <p:cNvPr id="12" name="TextBox 11"/>
            <p:cNvSpPr txBox="1"/>
            <p:nvPr/>
          </p:nvSpPr>
          <p:spPr>
            <a:xfrm>
              <a:off x="2825115" y="4171769"/>
              <a:ext cx="3454792" cy="2585323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GB" b="1" u="sng" dirty="0" err="1" smtClean="0"/>
                <a:t>DockerFile</a:t>
              </a:r>
              <a:endParaRPr lang="en-GB" b="1" u="sng" dirty="0" smtClean="0"/>
            </a:p>
            <a:p>
              <a:endParaRPr lang="en-GB" dirty="0"/>
            </a:p>
            <a:p>
              <a:r>
                <a:rPr lang="en-GB" dirty="0" smtClean="0"/>
                <a:t>ARG  APP_VERSION</a:t>
              </a:r>
            </a:p>
            <a:p>
              <a:endParaRPr lang="en-GB" dirty="0"/>
            </a:p>
            <a:p>
              <a:r>
                <a:rPr lang="en-GB" dirty="0" smtClean="0"/>
                <a:t>FROM  </a:t>
              </a:r>
              <a:r>
                <a:rPr lang="en-GB" dirty="0" err="1" smtClean="0"/>
                <a:t>nginx</a:t>
              </a:r>
              <a:r>
                <a:rPr lang="en-GB" dirty="0" smtClean="0"/>
                <a:t>:$APP_VERSION</a:t>
              </a:r>
            </a:p>
            <a:p>
              <a:endParaRPr lang="en-GB" dirty="0"/>
            </a:p>
            <a:p>
              <a:r>
                <a:rPr lang="en-GB" dirty="0" smtClean="0"/>
                <a:t>WORKDIR /</a:t>
              </a:r>
              <a:r>
                <a:rPr lang="en-GB" dirty="0" err="1" smtClean="0"/>
                <a:t>usr</a:t>
              </a:r>
              <a:r>
                <a:rPr lang="en-GB" dirty="0" smtClean="0"/>
                <a:t>/</a:t>
              </a:r>
              <a:r>
                <a:rPr lang="en-GB" dirty="0" err="1" smtClean="0"/>
                <a:t>src</a:t>
              </a:r>
              <a:r>
                <a:rPr lang="en-GB" dirty="0" smtClean="0"/>
                <a:t>/app</a:t>
              </a:r>
            </a:p>
            <a:p>
              <a:endParaRPr lang="en-GB" dirty="0"/>
            </a:p>
            <a:p>
              <a:r>
                <a:rPr lang="en-GB" dirty="0" smtClean="0"/>
                <a:t>etc., etc.</a:t>
              </a:r>
              <a:endParaRPr lang="en-GB" dirty="0"/>
            </a:p>
          </p:txBody>
        </p:sp>
        <p:sp>
          <p:nvSpPr>
            <p:cNvPr id="16" name="Rounded Rectangle 15"/>
            <p:cNvSpPr/>
            <p:nvPr/>
          </p:nvSpPr>
          <p:spPr bwMode="auto">
            <a:xfrm>
              <a:off x="2537460" y="4107180"/>
              <a:ext cx="3710940" cy="2649912"/>
            </a:xfrm>
            <a:prstGeom prst="roundRect">
              <a:avLst/>
            </a:prstGeom>
            <a:noFill/>
            <a:ln w="2857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:ln>
            <a:effectLst/>
            <a:extLst/>
          </p:spPr>
          <p:txBody>
            <a:bodyPr vert="horz" wrap="none" lIns="91440" tIns="45720" rIns="91440" bIns="4572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indent="0" algn="ctr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endParaRPr kumimoji="0" lang="en-GB" sz="18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endParaRPr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72316" y="4589552"/>
            <a:ext cx="3223959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services:</a:t>
            </a:r>
          </a:p>
          <a:p>
            <a:r>
              <a:rPr lang="en-GB" dirty="0"/>
              <a:t>    </a:t>
            </a:r>
            <a:r>
              <a:rPr lang="en-GB" dirty="0" err="1"/>
              <a:t>my_app</a:t>
            </a:r>
            <a:r>
              <a:rPr lang="en-GB" dirty="0"/>
              <a:t>:</a:t>
            </a:r>
          </a:p>
          <a:p>
            <a:r>
              <a:rPr lang="en-GB" dirty="0"/>
              <a:t>          build:   .</a:t>
            </a:r>
          </a:p>
          <a:p>
            <a:r>
              <a:rPr lang="en-GB" dirty="0"/>
              <a:t>          image: </a:t>
            </a:r>
            <a:r>
              <a:rPr lang="en-GB" dirty="0" err="1" smtClean="0"/>
              <a:t>my_imagename</a:t>
            </a:r>
            <a:endParaRPr lang="en-GB" dirty="0"/>
          </a:p>
          <a:p>
            <a:r>
              <a:rPr lang="en-GB" dirty="0"/>
              <a:t>          </a:t>
            </a:r>
            <a:r>
              <a:rPr lang="en-GB" dirty="0" err="1" smtClean="0">
                <a:solidFill>
                  <a:srgbClr val="FF0000"/>
                </a:solidFill>
              </a:rPr>
              <a:t>env_file</a:t>
            </a:r>
            <a:r>
              <a:rPr lang="en-GB" dirty="0" smtClean="0">
                <a:solidFill>
                  <a:srgbClr val="FF0000"/>
                </a:solidFill>
              </a:rPr>
              <a:t>: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                - </a:t>
            </a:r>
            <a:r>
              <a:rPr lang="en-GB" dirty="0" smtClean="0">
                <a:solidFill>
                  <a:srgbClr val="FF0000"/>
                </a:solidFill>
              </a:rPr>
              <a:t>.env.txt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73592" y="3258413"/>
            <a:ext cx="3621405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env.txt</a:t>
            </a:r>
          </a:p>
          <a:p>
            <a:endParaRPr lang="en-GB" dirty="0"/>
          </a:p>
          <a:p>
            <a:r>
              <a:rPr lang="en-GB" dirty="0" smtClean="0">
                <a:solidFill>
                  <a:srgbClr val="FF0000"/>
                </a:solidFill>
              </a:rPr>
              <a:t>NGINX_VERS</a:t>
            </a:r>
            <a:r>
              <a:rPr lang="en-GB" dirty="0" smtClean="0"/>
              <a:t> = niginx2.4</a:t>
            </a:r>
            <a:br>
              <a:rPr lang="en-GB" dirty="0" smtClean="0"/>
            </a:br>
            <a:r>
              <a:rPr lang="en-GB" dirty="0" smtClean="0">
                <a:solidFill>
                  <a:srgbClr val="FF0000"/>
                </a:solidFill>
              </a:rPr>
              <a:t>APP_VER</a:t>
            </a:r>
            <a:r>
              <a:rPr lang="en-GB" dirty="0" smtClean="0"/>
              <a:t> = </a:t>
            </a:r>
            <a:r>
              <a:rPr lang="en-GB" i="1" dirty="0" smtClean="0"/>
              <a:t>2.4.0-someapp4.6</a:t>
            </a:r>
            <a:endParaRPr lang="en-GB" dirty="0"/>
          </a:p>
        </p:txBody>
      </p:sp>
      <p:cxnSp>
        <p:nvCxnSpPr>
          <p:cNvPr id="21" name="Elbow Connector 20"/>
          <p:cNvCxnSpPr/>
          <p:nvPr/>
        </p:nvCxnSpPr>
        <p:spPr bwMode="auto">
          <a:xfrm rot="5400000" flipH="1" flipV="1">
            <a:off x="2050301" y="4900181"/>
            <a:ext cx="1675358" cy="792480"/>
          </a:xfrm>
          <a:prstGeom prst="bentConnector3">
            <a:avLst>
              <a:gd name="adj1" fmla="val -5034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4" name="Elbow Connector 23"/>
          <p:cNvCxnSpPr>
            <a:stCxn id="19" idx="0"/>
            <a:endCxn id="15" idx="1"/>
          </p:cNvCxnSpPr>
          <p:nvPr/>
        </p:nvCxnSpPr>
        <p:spPr bwMode="auto">
          <a:xfrm rot="5400000" flipH="1" flipV="1">
            <a:off x="1979720" y="2009836"/>
            <a:ext cx="1253152" cy="1244003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26" name="Elbow Connector 25"/>
          <p:cNvCxnSpPr>
            <a:endCxn id="16" idx="0"/>
          </p:cNvCxnSpPr>
          <p:nvPr/>
        </p:nvCxnSpPr>
        <p:spPr bwMode="auto">
          <a:xfrm>
            <a:off x="5039000" y="2567940"/>
            <a:ext cx="2017998" cy="1126026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795499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Container Naming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5385" y="1150219"/>
            <a:ext cx="8568590" cy="4313219"/>
          </a:xfrm>
        </p:spPr>
        <p:txBody>
          <a:bodyPr/>
          <a:lstStyle/>
          <a:p>
            <a:r>
              <a:rPr lang="en-GB" dirty="0" smtClean="0"/>
              <a:t>By default </a:t>
            </a:r>
            <a:r>
              <a:rPr lang="en-GB" b="1" dirty="0" smtClean="0"/>
              <a:t>containers are named after the service name </a:t>
            </a:r>
            <a:r>
              <a:rPr lang="en-GB" dirty="0" smtClean="0"/>
              <a:t>provided in the Docker Compose file (</a:t>
            </a:r>
            <a:r>
              <a:rPr lang="en-GB" i="1" u="sng" dirty="0" smtClean="0"/>
              <a:t>which is often the same as the image name if you are pulling a public image</a:t>
            </a:r>
            <a:r>
              <a:rPr lang="en-GB" dirty="0" smtClean="0"/>
              <a:t>)</a:t>
            </a:r>
          </a:p>
          <a:p>
            <a:r>
              <a:rPr lang="en-GB" dirty="0" smtClean="0"/>
              <a:t>These names </a:t>
            </a:r>
            <a:r>
              <a:rPr lang="en-GB" b="1" dirty="0" smtClean="0"/>
              <a:t>must be unique</a:t>
            </a:r>
          </a:p>
          <a:p>
            <a:r>
              <a:rPr lang="en-GB" dirty="0" smtClean="0"/>
              <a:t>You can provide a custom name using the option in the Docker Compose file</a:t>
            </a:r>
            <a:br>
              <a:rPr lang="en-GB" dirty="0" smtClean="0"/>
            </a:br>
            <a:r>
              <a:rPr lang="en-GB" b="1" dirty="0" err="1" smtClean="0"/>
              <a:t>container_name</a:t>
            </a:r>
            <a:r>
              <a:rPr lang="en-GB" dirty="0" smtClean="0"/>
              <a:t> :  </a:t>
            </a:r>
            <a:r>
              <a:rPr lang="en-GB" dirty="0" err="1" smtClean="0"/>
              <a:t>my_containername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651902" y="3542499"/>
            <a:ext cx="5036956" cy="2308324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none" rtlCol="0">
            <a:spAutoFit/>
          </a:bodyPr>
          <a:lstStyle/>
          <a:p>
            <a:r>
              <a:rPr lang="en-GB" dirty="0"/>
              <a:t>version: "3"</a:t>
            </a:r>
          </a:p>
          <a:p>
            <a:endParaRPr lang="en-GB" dirty="0"/>
          </a:p>
          <a:p>
            <a:r>
              <a:rPr lang="en-GB" dirty="0"/>
              <a:t>services:</a:t>
            </a:r>
          </a:p>
          <a:p>
            <a:r>
              <a:rPr lang="en-GB" dirty="0"/>
              <a:t>  </a:t>
            </a:r>
            <a:r>
              <a:rPr lang="en-GB" dirty="0" smtClean="0"/>
              <a:t>   </a:t>
            </a:r>
            <a:r>
              <a:rPr lang="en-GB" dirty="0" err="1" smtClean="0"/>
              <a:t>my_servicename</a:t>
            </a:r>
            <a:r>
              <a:rPr lang="en-GB" dirty="0" smtClean="0"/>
              <a:t>:</a:t>
            </a:r>
          </a:p>
          <a:p>
            <a:r>
              <a:rPr lang="en-GB" b="1" dirty="0" smtClean="0"/>
              <a:t>              </a:t>
            </a:r>
            <a:r>
              <a:rPr lang="en-GB" b="1" dirty="0" err="1" smtClean="0">
                <a:solidFill>
                  <a:srgbClr val="FF0000"/>
                </a:solidFill>
              </a:rPr>
              <a:t>container_name</a:t>
            </a:r>
            <a:r>
              <a:rPr lang="en-GB" dirty="0">
                <a:solidFill>
                  <a:srgbClr val="FF0000"/>
                </a:solidFill>
              </a:rPr>
              <a:t>: ‘</a:t>
            </a:r>
            <a:r>
              <a:rPr lang="en-GB" dirty="0" err="1">
                <a:solidFill>
                  <a:srgbClr val="FF0000"/>
                </a:solidFill>
              </a:rPr>
              <a:t>my_containername</a:t>
            </a:r>
            <a:r>
              <a:rPr lang="en-GB" dirty="0" smtClean="0">
                <a:solidFill>
                  <a:srgbClr val="FF0000"/>
                </a:solidFill>
              </a:rPr>
              <a:t>'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    </a:t>
            </a:r>
            <a:r>
              <a:rPr lang="en-GB" dirty="0" smtClean="0"/>
              <a:t>          build</a:t>
            </a:r>
            <a:r>
              <a:rPr lang="en-GB" dirty="0"/>
              <a:t>: </a:t>
            </a:r>
          </a:p>
          <a:p>
            <a:r>
              <a:rPr lang="en-GB" dirty="0"/>
              <a:t>     </a:t>
            </a:r>
            <a:r>
              <a:rPr lang="en-GB" dirty="0" smtClean="0"/>
              <a:t>                  context</a:t>
            </a:r>
            <a:r>
              <a:rPr lang="en-GB" dirty="0"/>
              <a:t>: ./bin/webserver</a:t>
            </a:r>
          </a:p>
          <a:p>
            <a:r>
              <a:rPr lang="en-GB" dirty="0"/>
              <a:t>    </a:t>
            </a:r>
            <a:r>
              <a:rPr lang="en-GB" dirty="0" smtClean="0"/>
              <a:t>      etc., etc.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2202180" y="633747"/>
            <a:ext cx="49808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 smtClean="0">
                <a:solidFill>
                  <a:srgbClr val="FF0000"/>
                </a:solidFill>
              </a:rPr>
              <a:t>This is not compatible with Docker Swarm</a:t>
            </a:r>
            <a:endParaRPr lang="en-GB" b="1" u="sng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14400" y="5928880"/>
            <a:ext cx="7406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Note: we can also specify a specific container name using the option </a:t>
            </a:r>
            <a:r>
              <a:rPr lang="en-GB" b="1" dirty="0" smtClean="0">
                <a:solidFill>
                  <a:srgbClr val="00B0F0"/>
                </a:solidFill>
              </a:rPr>
              <a:t>--name </a:t>
            </a:r>
            <a:r>
              <a:rPr lang="en-GB" b="1" dirty="0" smtClean="0">
                <a:solidFill>
                  <a:srgbClr val="FF0000"/>
                </a:solidFill>
              </a:rPr>
              <a:t>e.g. when running a public image</a:t>
            </a:r>
            <a:endParaRPr lang="en-GB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20770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Default Network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91218"/>
            <a:ext cx="7174230" cy="5047608"/>
          </a:xfrm>
        </p:spPr>
        <p:txBody>
          <a:bodyPr/>
          <a:lstStyle/>
          <a:p>
            <a:r>
              <a:rPr lang="en-GB" dirty="0" smtClean="0"/>
              <a:t>If we do not specify a network, a default network is created</a:t>
            </a:r>
          </a:p>
          <a:p>
            <a:r>
              <a:rPr lang="en-GB" dirty="0"/>
              <a:t>Containers connected to the default bridge network can communicate with each other by IP address. </a:t>
            </a:r>
            <a:endParaRPr lang="en-GB" dirty="0" smtClean="0"/>
          </a:p>
          <a:p>
            <a:r>
              <a:rPr lang="en-GB" dirty="0" smtClean="0"/>
              <a:t>Docker </a:t>
            </a:r>
            <a:r>
              <a:rPr lang="en-GB" dirty="0"/>
              <a:t>does not support automatic service discovery on the default bridge network. </a:t>
            </a:r>
            <a:endParaRPr lang="en-GB" dirty="0" smtClean="0"/>
          </a:p>
          <a:p>
            <a:r>
              <a:rPr lang="en-GB" dirty="0" smtClean="0"/>
              <a:t>If </a:t>
            </a:r>
            <a:r>
              <a:rPr lang="en-GB" dirty="0"/>
              <a:t>you want containers to be able to resolve IP addresses by </a:t>
            </a:r>
            <a:r>
              <a:rPr lang="en-GB" dirty="0" smtClean="0"/>
              <a:t>the container name (by default this is the service name), </a:t>
            </a:r>
            <a:r>
              <a:rPr lang="en-GB" dirty="0"/>
              <a:t>you should use user-defined networks instead</a:t>
            </a:r>
            <a:r>
              <a:rPr lang="en-GB" dirty="0" smtClean="0"/>
              <a:t>. </a:t>
            </a:r>
            <a:r>
              <a:rPr lang="en-GB" dirty="0" smtClean="0">
                <a:sym typeface="Wingdings" panose="05000000000000000000" pitchFamily="2" charset="2"/>
              </a:rPr>
              <a:t> </a:t>
            </a:r>
            <a:r>
              <a:rPr lang="en-GB" dirty="0" smtClean="0">
                <a:solidFill>
                  <a:srgbClr val="FF0000"/>
                </a:solidFill>
                <a:sym typeface="Wingdings" panose="05000000000000000000" pitchFamily="2" charset="2"/>
              </a:rPr>
              <a:t>uses a build in DNS server so this name can be used in your code running the container if it needs to connect to another container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  <a:p>
            <a:pPr marL="0" indent="0">
              <a:buNone/>
            </a:pPr>
            <a:r>
              <a:rPr lang="en-GB" dirty="0" smtClean="0"/>
              <a:t>C:/&gt; </a:t>
            </a:r>
            <a:r>
              <a:rPr lang="en-GB" i="1" dirty="0" err="1" smtClean="0"/>
              <a:t>docker</a:t>
            </a:r>
            <a:r>
              <a:rPr lang="en-GB" i="1" dirty="0" smtClean="0"/>
              <a:t> network ls 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NETWORK ID		NAME			DRIVER</a:t>
            </a:r>
            <a:br>
              <a:rPr lang="en-GB" dirty="0" smtClean="0"/>
            </a:br>
            <a:r>
              <a:rPr lang="en-GB" dirty="0" smtClean="0"/>
              <a:t>d83839999		</a:t>
            </a:r>
            <a:r>
              <a:rPr lang="en-GB" dirty="0" err="1" smtClean="0"/>
              <a:t>my_imagename</a:t>
            </a:r>
            <a:r>
              <a:rPr lang="en-GB" dirty="0" smtClean="0"/>
              <a:t>		bridge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C:/&gt; </a:t>
            </a:r>
            <a:r>
              <a:rPr lang="en-GB" i="1" dirty="0" err="1"/>
              <a:t>docker</a:t>
            </a:r>
            <a:r>
              <a:rPr lang="en-GB" i="1" dirty="0"/>
              <a:t> network </a:t>
            </a:r>
            <a:r>
              <a:rPr lang="en-GB" i="1" dirty="0" smtClean="0"/>
              <a:t>inspect </a:t>
            </a:r>
            <a:r>
              <a:rPr lang="en-GB" i="1" dirty="0" err="1" smtClean="0"/>
              <a:t>my_imagename</a:t>
            </a:r>
            <a:r>
              <a:rPr lang="en-GB" dirty="0" smtClean="0"/>
              <a:t> </a:t>
            </a:r>
            <a:br>
              <a:rPr lang="en-GB" dirty="0" smtClean="0"/>
            </a:br>
            <a:r>
              <a:rPr lang="en-GB" dirty="0" smtClean="0"/>
              <a:t>The containers are connected to the “default” network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483307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User-defined Network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Containers connected to </a:t>
            </a:r>
            <a:r>
              <a:rPr lang="en-GB" dirty="0" smtClean="0"/>
              <a:t>a user-defined </a:t>
            </a:r>
            <a:r>
              <a:rPr lang="en-GB" dirty="0"/>
              <a:t>network can refer to each other by their names</a:t>
            </a:r>
          </a:p>
          <a:p>
            <a:pPr lvl="1"/>
            <a:r>
              <a:rPr lang="en-GB" dirty="0"/>
              <a:t>This name may be “service name” specified in the Docker Compose file i.e. to talk to each other the containers can just refer to these </a:t>
            </a:r>
            <a:r>
              <a:rPr lang="en-GB" dirty="0" smtClean="0"/>
              <a:t>names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Write your code using the “service name” when code in one container needs to connect to the other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 smtClean="0"/>
              <a:t>Specify networks in Docker compose file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43827" y="4610502"/>
            <a:ext cx="821256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https://docs.docker.com/v17.09/engine/userguide/networking/#bridge-networks</a:t>
            </a:r>
          </a:p>
        </p:txBody>
      </p:sp>
    </p:spTree>
    <p:extLst>
      <p:ext uri="{BB962C8B-B14F-4D97-AF65-F5344CB8AC3E}">
        <p14:creationId xmlns:p14="http://schemas.microsoft.com/office/powerpoint/2010/main" val="16219313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Networks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0860" y="1036320"/>
            <a:ext cx="5692140" cy="3345180"/>
          </a:xfrm>
        </p:spPr>
        <p:txBody>
          <a:bodyPr/>
          <a:lstStyle/>
          <a:p>
            <a:r>
              <a:rPr lang="en-GB" dirty="0" smtClean="0"/>
              <a:t>Create networks to connect services</a:t>
            </a:r>
          </a:p>
          <a:p>
            <a:r>
              <a:rPr lang="en-GB" dirty="0" smtClean="0"/>
              <a:t>You can specify IPV4 and IPV6 addresses if you wish</a:t>
            </a:r>
          </a:p>
          <a:p>
            <a:r>
              <a:rPr lang="en-GB" dirty="0" smtClean="0"/>
              <a:t>Containers on each network are identified by their service names. However, you can </a:t>
            </a:r>
            <a:r>
              <a:rPr lang="en-GB" u="sng" dirty="0" smtClean="0"/>
              <a:t>optionally</a:t>
            </a:r>
            <a:r>
              <a:rPr lang="en-GB" dirty="0" smtClean="0"/>
              <a:t> use aliases (alternative hostnames) for a service </a:t>
            </a:r>
            <a:r>
              <a:rPr lang="en-GB" u="sng" dirty="0" smtClean="0"/>
              <a:t>per</a:t>
            </a:r>
            <a:r>
              <a:rPr lang="en-GB" dirty="0" smtClean="0"/>
              <a:t> network the service is on </a:t>
            </a:r>
          </a:p>
          <a:p>
            <a:r>
              <a:rPr lang="en-GB" dirty="0" smtClean="0"/>
              <a:t>You can optionally specify the </a:t>
            </a:r>
            <a:r>
              <a:rPr lang="en-GB" u="sng" dirty="0" smtClean="0"/>
              <a:t>driver</a:t>
            </a:r>
            <a:r>
              <a:rPr lang="en-GB" dirty="0" smtClean="0"/>
              <a:t> as </a:t>
            </a:r>
            <a:r>
              <a:rPr lang="en-GB" i="1" dirty="0" smtClean="0"/>
              <a:t>bridge</a:t>
            </a:r>
            <a:r>
              <a:rPr lang="en-GB" dirty="0" smtClean="0"/>
              <a:t> for a network on a single host or as </a:t>
            </a:r>
            <a:r>
              <a:rPr lang="en-GB" i="1" dirty="0" smtClean="0"/>
              <a:t>overlay</a:t>
            </a:r>
            <a:r>
              <a:rPr lang="en-GB" dirty="0" smtClean="0"/>
              <a:t> for a named network across multiple hosts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57175" y="43785"/>
            <a:ext cx="2872740" cy="6186309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/>
              <a:t>version: '2</a:t>
            </a:r>
            <a:r>
              <a:rPr lang="en-GB" dirty="0" smtClean="0"/>
              <a:t>'</a:t>
            </a:r>
            <a:endParaRPr lang="en-GB" dirty="0"/>
          </a:p>
          <a:p>
            <a:r>
              <a:rPr lang="en-GB" dirty="0"/>
              <a:t>services:</a:t>
            </a:r>
          </a:p>
          <a:p>
            <a:r>
              <a:rPr lang="en-GB" dirty="0"/>
              <a:t>  </a:t>
            </a:r>
            <a:r>
              <a:rPr lang="en-GB" dirty="0">
                <a:solidFill>
                  <a:srgbClr val="0070C0"/>
                </a:solidFill>
              </a:rPr>
              <a:t>web</a:t>
            </a:r>
            <a:r>
              <a:rPr lang="en-GB" dirty="0"/>
              <a:t>:</a:t>
            </a:r>
          </a:p>
          <a:p>
            <a:r>
              <a:rPr lang="en-GB" dirty="0"/>
              <a:t>    build: ./web</a:t>
            </a:r>
          </a:p>
          <a:p>
            <a:r>
              <a:rPr lang="en-GB" dirty="0"/>
              <a:t>    networks:</a:t>
            </a:r>
          </a:p>
          <a:p>
            <a:r>
              <a:rPr lang="en-GB" dirty="0"/>
              <a:t>      - </a:t>
            </a:r>
            <a:r>
              <a:rPr lang="en-GB" dirty="0" smtClean="0">
                <a:solidFill>
                  <a:srgbClr val="FF0000"/>
                </a:solidFill>
              </a:rPr>
              <a:t>new</a:t>
            </a:r>
            <a:endParaRPr lang="en-GB" dirty="0"/>
          </a:p>
          <a:p>
            <a:r>
              <a:rPr lang="en-GB" dirty="0"/>
              <a:t>  </a:t>
            </a:r>
            <a:r>
              <a:rPr lang="en-GB" dirty="0">
                <a:solidFill>
                  <a:srgbClr val="0070C0"/>
                </a:solidFill>
              </a:rPr>
              <a:t>worker</a:t>
            </a:r>
            <a:r>
              <a:rPr lang="en-GB" dirty="0"/>
              <a:t>:</a:t>
            </a:r>
          </a:p>
          <a:p>
            <a:r>
              <a:rPr lang="en-GB" dirty="0"/>
              <a:t>    build: ./worker</a:t>
            </a:r>
          </a:p>
          <a:p>
            <a:r>
              <a:rPr lang="en-GB" dirty="0"/>
              <a:t>    networks:</a:t>
            </a:r>
          </a:p>
          <a:p>
            <a:r>
              <a:rPr lang="en-GB" dirty="0"/>
              <a:t>      - </a:t>
            </a:r>
            <a:r>
              <a:rPr lang="en-GB" dirty="0" smtClean="0">
                <a:solidFill>
                  <a:srgbClr val="FF0000"/>
                </a:solidFill>
              </a:rPr>
              <a:t>legacy</a:t>
            </a:r>
            <a:endParaRPr lang="en-GB" dirty="0">
              <a:solidFill>
                <a:srgbClr val="FF0000"/>
              </a:solidFill>
            </a:endParaRPr>
          </a:p>
          <a:p>
            <a:r>
              <a:rPr lang="en-GB" dirty="0"/>
              <a:t>  </a:t>
            </a:r>
            <a:r>
              <a:rPr lang="en-GB" dirty="0" err="1">
                <a:solidFill>
                  <a:srgbClr val="0070C0"/>
                </a:solidFill>
              </a:rPr>
              <a:t>db</a:t>
            </a:r>
            <a:r>
              <a:rPr lang="en-GB" dirty="0"/>
              <a:t>:</a:t>
            </a:r>
          </a:p>
          <a:p>
            <a:r>
              <a:rPr lang="en-GB" dirty="0"/>
              <a:t>    image: </a:t>
            </a:r>
            <a:r>
              <a:rPr lang="en-GB" dirty="0" err="1"/>
              <a:t>mysql</a:t>
            </a:r>
            <a:endParaRPr lang="en-GB" dirty="0"/>
          </a:p>
          <a:p>
            <a:r>
              <a:rPr lang="en-GB" dirty="0"/>
              <a:t>    networks:</a:t>
            </a:r>
          </a:p>
          <a:p>
            <a:r>
              <a:rPr lang="en-GB" dirty="0"/>
              <a:t>      </a:t>
            </a:r>
            <a:r>
              <a:rPr lang="en-GB" dirty="0">
                <a:solidFill>
                  <a:srgbClr val="FF0000"/>
                </a:solidFill>
              </a:rPr>
              <a:t>new</a:t>
            </a:r>
            <a:r>
              <a:rPr lang="en-GB" dirty="0"/>
              <a:t>:</a:t>
            </a:r>
          </a:p>
          <a:p>
            <a:r>
              <a:rPr lang="en-GB" dirty="0"/>
              <a:t>        aliases:</a:t>
            </a:r>
          </a:p>
          <a:p>
            <a:r>
              <a:rPr lang="en-GB" dirty="0"/>
              <a:t>          - </a:t>
            </a:r>
            <a:r>
              <a:rPr lang="en-GB" dirty="0">
                <a:solidFill>
                  <a:schemeClr val="accent1">
                    <a:lumMod val="25000"/>
                  </a:schemeClr>
                </a:solidFill>
              </a:rPr>
              <a:t>database</a:t>
            </a:r>
          </a:p>
          <a:p>
            <a:r>
              <a:rPr lang="en-GB" dirty="0"/>
              <a:t>      </a:t>
            </a:r>
            <a:r>
              <a:rPr lang="en-GB" dirty="0">
                <a:solidFill>
                  <a:srgbClr val="FF0000"/>
                </a:solidFill>
              </a:rPr>
              <a:t>legacy</a:t>
            </a:r>
            <a:r>
              <a:rPr lang="en-GB" dirty="0"/>
              <a:t>:</a:t>
            </a:r>
          </a:p>
          <a:p>
            <a:r>
              <a:rPr lang="en-GB" dirty="0"/>
              <a:t>        aliases:</a:t>
            </a:r>
          </a:p>
          <a:p>
            <a:r>
              <a:rPr lang="en-GB" dirty="0"/>
              <a:t>          - </a:t>
            </a:r>
            <a:r>
              <a:rPr lang="en-GB" dirty="0" err="1" smtClean="0">
                <a:solidFill>
                  <a:schemeClr val="accent1">
                    <a:lumMod val="25000"/>
                  </a:schemeClr>
                </a:solidFill>
              </a:rPr>
              <a:t>mysql</a:t>
            </a:r>
            <a:endParaRPr lang="en-GB" dirty="0">
              <a:solidFill>
                <a:schemeClr val="accent1">
                  <a:lumMod val="25000"/>
                </a:schemeClr>
              </a:solidFill>
            </a:endParaRPr>
          </a:p>
          <a:p>
            <a:r>
              <a:rPr lang="en-GB" dirty="0">
                <a:solidFill>
                  <a:srgbClr val="FF0000"/>
                </a:solidFill>
              </a:rPr>
              <a:t>networks:</a:t>
            </a:r>
          </a:p>
          <a:p>
            <a:r>
              <a:rPr lang="en-GB" dirty="0">
                <a:solidFill>
                  <a:srgbClr val="FF0000"/>
                </a:solidFill>
              </a:rPr>
              <a:t>  new:</a:t>
            </a:r>
          </a:p>
          <a:p>
            <a:r>
              <a:rPr lang="en-GB" dirty="0">
                <a:solidFill>
                  <a:srgbClr val="FF0000"/>
                </a:solidFill>
              </a:rPr>
              <a:t>  legacy: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98545" y="4640580"/>
            <a:ext cx="4876800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Three services “</a:t>
            </a:r>
            <a:r>
              <a:rPr lang="en-GB" dirty="0" smtClean="0">
                <a:solidFill>
                  <a:srgbClr val="0070C0"/>
                </a:solidFill>
              </a:rPr>
              <a:t>web</a:t>
            </a:r>
            <a:r>
              <a:rPr lang="en-GB" dirty="0" smtClean="0"/>
              <a:t>”, “</a:t>
            </a:r>
            <a:r>
              <a:rPr lang="en-GB" dirty="0" smtClean="0">
                <a:solidFill>
                  <a:srgbClr val="0070C0"/>
                </a:solidFill>
              </a:rPr>
              <a:t>worker</a:t>
            </a:r>
            <a:r>
              <a:rPr lang="en-GB" dirty="0" smtClean="0"/>
              <a:t>”, “</a:t>
            </a:r>
            <a:r>
              <a:rPr lang="en-GB" dirty="0" err="1" smtClean="0">
                <a:solidFill>
                  <a:srgbClr val="0070C0"/>
                </a:solidFill>
              </a:rPr>
              <a:t>db</a:t>
            </a:r>
            <a:r>
              <a:rPr lang="en-GB" dirty="0" smtClean="0"/>
              <a:t>” connected by two networks “</a:t>
            </a:r>
            <a:r>
              <a:rPr lang="en-GB" dirty="0" smtClean="0">
                <a:solidFill>
                  <a:srgbClr val="FF0000"/>
                </a:solidFill>
              </a:rPr>
              <a:t>new</a:t>
            </a:r>
            <a:r>
              <a:rPr lang="en-GB" dirty="0" smtClean="0"/>
              <a:t>” and “</a:t>
            </a:r>
            <a:r>
              <a:rPr lang="en-GB" dirty="0" smtClean="0">
                <a:solidFill>
                  <a:srgbClr val="FF0000"/>
                </a:solidFill>
              </a:rPr>
              <a:t>legacy</a:t>
            </a:r>
            <a:r>
              <a:rPr lang="en-GB" dirty="0" smtClean="0"/>
              <a:t>”.</a:t>
            </a:r>
          </a:p>
          <a:p>
            <a:r>
              <a:rPr lang="en-GB" dirty="0"/>
              <a:t>The </a:t>
            </a:r>
            <a:r>
              <a:rPr lang="en-GB" dirty="0" err="1">
                <a:solidFill>
                  <a:srgbClr val="0070C0"/>
                </a:solidFill>
              </a:rPr>
              <a:t>db</a:t>
            </a:r>
            <a:r>
              <a:rPr lang="en-GB" dirty="0"/>
              <a:t> service is reachable at the hostname </a:t>
            </a:r>
            <a:r>
              <a:rPr lang="en-GB" b="1" dirty="0" err="1">
                <a:solidFill>
                  <a:srgbClr val="0070C0"/>
                </a:solidFill>
              </a:rPr>
              <a:t>db</a:t>
            </a:r>
            <a:r>
              <a:rPr lang="en-GB" dirty="0"/>
              <a:t> or </a:t>
            </a:r>
            <a:r>
              <a:rPr lang="en-GB" b="1" dirty="0">
                <a:solidFill>
                  <a:schemeClr val="accent1">
                    <a:lumMod val="25000"/>
                  </a:schemeClr>
                </a:solidFill>
              </a:rPr>
              <a:t>database</a:t>
            </a:r>
            <a:r>
              <a:rPr lang="en-GB" dirty="0"/>
              <a:t> on the </a:t>
            </a:r>
            <a:r>
              <a:rPr lang="en-GB" dirty="0">
                <a:solidFill>
                  <a:srgbClr val="FF0000"/>
                </a:solidFill>
              </a:rPr>
              <a:t>new</a:t>
            </a:r>
            <a:r>
              <a:rPr lang="en-GB" dirty="0"/>
              <a:t> network, and at </a:t>
            </a:r>
            <a:r>
              <a:rPr lang="en-GB" b="1" dirty="0" err="1">
                <a:solidFill>
                  <a:srgbClr val="0070C0"/>
                </a:solidFill>
              </a:rPr>
              <a:t>db</a:t>
            </a:r>
            <a:r>
              <a:rPr lang="en-GB" dirty="0"/>
              <a:t> or </a:t>
            </a:r>
            <a:r>
              <a:rPr lang="en-GB" b="1" dirty="0" err="1">
                <a:solidFill>
                  <a:schemeClr val="accent1">
                    <a:lumMod val="25000"/>
                  </a:schemeClr>
                </a:solidFill>
              </a:rPr>
              <a:t>mysql</a:t>
            </a:r>
            <a:r>
              <a:rPr lang="en-GB" dirty="0"/>
              <a:t> on the </a:t>
            </a:r>
            <a:r>
              <a:rPr lang="en-GB" dirty="0">
                <a:solidFill>
                  <a:srgbClr val="FF0000"/>
                </a:solidFill>
              </a:rPr>
              <a:t>legacy</a:t>
            </a:r>
            <a:r>
              <a:rPr lang="en-GB" dirty="0"/>
              <a:t> </a:t>
            </a:r>
            <a:r>
              <a:rPr lang="en-GB" dirty="0" smtClean="0"/>
              <a:t>network.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 bwMode="auto">
          <a:xfrm flipH="1">
            <a:off x="1668780" y="3048000"/>
            <a:ext cx="1706880" cy="96012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cxnSp>
        <p:nvCxnSpPr>
          <p:cNvPr id="10" name="Straight Arrow Connector 9"/>
          <p:cNvCxnSpPr/>
          <p:nvPr/>
        </p:nvCxnSpPr>
        <p:spPr bwMode="auto">
          <a:xfrm flipH="1">
            <a:off x="1607820" y="3048000"/>
            <a:ext cx="1760220" cy="172212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42776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The Networks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1684418" y="1543678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web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3958088" y="1543678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db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7" name="Elbow Connector 6"/>
          <p:cNvCxnSpPr/>
          <p:nvPr/>
        </p:nvCxnSpPr>
        <p:spPr bwMode="auto">
          <a:xfrm rot="16200000" flipH="1">
            <a:off x="3369890" y="1227398"/>
            <a:ext cx="12700" cy="2095599"/>
          </a:xfrm>
          <a:prstGeom prst="bentConnector3">
            <a:avLst>
              <a:gd name="adj1" fmla="val 4680000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2934595" y="2939341"/>
            <a:ext cx="60785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new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 bwMode="auto">
          <a:xfrm>
            <a:off x="6247296" y="1537327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worker</a:t>
            </a:r>
          </a:p>
        </p:txBody>
      </p:sp>
      <p:cxnSp>
        <p:nvCxnSpPr>
          <p:cNvPr id="10" name="Elbow Connector 9"/>
          <p:cNvCxnSpPr/>
          <p:nvPr/>
        </p:nvCxnSpPr>
        <p:spPr bwMode="auto">
          <a:xfrm rot="16200000" flipH="1">
            <a:off x="5851610" y="1227398"/>
            <a:ext cx="12700" cy="2095599"/>
          </a:xfrm>
          <a:prstGeom prst="bentConnector3">
            <a:avLst>
              <a:gd name="adj1" fmla="val 4680000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5233430" y="2939341"/>
            <a:ext cx="8515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legacy</a:t>
            </a:r>
            <a:endParaRPr lang="en-GB" dirty="0"/>
          </a:p>
        </p:txBody>
      </p:sp>
      <p:sp>
        <p:nvSpPr>
          <p:cNvPr id="15" name="TextBox 14"/>
          <p:cNvSpPr txBox="1"/>
          <p:nvPr/>
        </p:nvSpPr>
        <p:spPr>
          <a:xfrm>
            <a:off x="3613413" y="2246564"/>
            <a:ext cx="7873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mysql</a:t>
            </a:r>
            <a:endParaRPr lang="en-GB" dirty="0"/>
          </a:p>
        </p:txBody>
      </p:sp>
      <p:sp>
        <p:nvSpPr>
          <p:cNvPr id="16" name="TextBox 15"/>
          <p:cNvSpPr txBox="1"/>
          <p:nvPr/>
        </p:nvSpPr>
        <p:spPr>
          <a:xfrm>
            <a:off x="4810160" y="2246564"/>
            <a:ext cx="11336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database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3198074" y="3879540"/>
            <a:ext cx="2804999" cy="147732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List all networks</a:t>
            </a:r>
            <a:br>
              <a:rPr lang="en-GB" dirty="0" smtClean="0"/>
            </a:br>
            <a:r>
              <a:rPr lang="en-GB" i="1" dirty="0" err="1" smtClean="0"/>
              <a:t>docker</a:t>
            </a:r>
            <a:r>
              <a:rPr lang="en-GB" i="1" dirty="0" smtClean="0"/>
              <a:t> network ls</a:t>
            </a:r>
          </a:p>
          <a:p>
            <a:endParaRPr lang="en-GB" dirty="0"/>
          </a:p>
          <a:p>
            <a:r>
              <a:rPr lang="en-GB" dirty="0" smtClean="0"/>
              <a:t>Tidy up unused networks:</a:t>
            </a:r>
            <a:endParaRPr lang="en-GB" dirty="0"/>
          </a:p>
          <a:p>
            <a:r>
              <a:rPr lang="en-GB" i="1" dirty="0" err="1" smtClean="0"/>
              <a:t>docker</a:t>
            </a:r>
            <a:r>
              <a:rPr lang="en-GB" i="1" dirty="0" smtClean="0"/>
              <a:t> network prune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20776203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links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23010" y="844550"/>
            <a:ext cx="7029450" cy="4114800"/>
          </a:xfrm>
        </p:spPr>
        <p:txBody>
          <a:bodyPr/>
          <a:lstStyle/>
          <a:p>
            <a:r>
              <a:rPr lang="en-GB" dirty="0" smtClean="0"/>
              <a:t>You may come across </a:t>
            </a:r>
            <a:r>
              <a:rPr lang="en-GB" dirty="0" err="1" smtClean="0"/>
              <a:t>docker-compose.yml</a:t>
            </a:r>
            <a:r>
              <a:rPr lang="en-GB" dirty="0" smtClean="0"/>
              <a:t> files using the keyword “links“</a:t>
            </a:r>
            <a:endParaRPr lang="en-GB" dirty="0"/>
          </a:p>
          <a:p>
            <a:r>
              <a:rPr lang="en-GB" dirty="0" smtClean="0"/>
              <a:t>However, this is now obsoleted and we should use networks instead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50520" y="2846705"/>
            <a:ext cx="3436620" cy="2783803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prstDash val="dash"/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en-GB" b="1" u="sng" dirty="0" smtClean="0"/>
              <a:t>OBSOLETE APPROACH</a:t>
            </a:r>
          </a:p>
          <a:p>
            <a:r>
              <a:rPr lang="en-GB" dirty="0" smtClean="0"/>
              <a:t>services:</a:t>
            </a:r>
          </a:p>
          <a:p>
            <a:r>
              <a:rPr lang="en-GB" dirty="0"/>
              <a:t> </a:t>
            </a:r>
            <a:r>
              <a:rPr lang="en-GB" dirty="0" smtClean="0"/>
              <a:t>    web:</a:t>
            </a:r>
            <a:br>
              <a:rPr lang="en-GB" dirty="0" smtClean="0"/>
            </a:br>
            <a:r>
              <a:rPr lang="en-GB" dirty="0" smtClean="0"/>
              <a:t>             image: </a:t>
            </a:r>
            <a:r>
              <a:rPr lang="en-GB" dirty="0" err="1" smtClean="0"/>
              <a:t>someimage</a:t>
            </a:r>
            <a:endParaRPr lang="en-GB" dirty="0" smtClean="0"/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            links:</a:t>
            </a:r>
          </a:p>
          <a:p>
            <a:r>
              <a:rPr lang="en-GB" dirty="0">
                <a:solidFill>
                  <a:srgbClr val="FF0000"/>
                </a:solidFill>
              </a:rPr>
              <a:t> </a:t>
            </a:r>
            <a:r>
              <a:rPr lang="en-GB" dirty="0" smtClean="0">
                <a:solidFill>
                  <a:srgbClr val="FF0000"/>
                </a:solidFill>
              </a:rPr>
              <a:t>                  - database</a:t>
            </a:r>
          </a:p>
          <a:p>
            <a:endParaRPr lang="en-GB" dirty="0"/>
          </a:p>
          <a:p>
            <a:r>
              <a:rPr lang="en-GB" dirty="0" smtClean="0"/>
              <a:t>     database:</a:t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image</a:t>
            </a:r>
            <a:r>
              <a:rPr lang="en-GB" dirty="0"/>
              <a:t>: </a:t>
            </a:r>
            <a:r>
              <a:rPr lang="en-GB" dirty="0" err="1"/>
              <a:t>someimage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600575" y="2374265"/>
            <a:ext cx="3436620" cy="416879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  <a:prstDash val="dash"/>
          </a:ln>
        </p:spPr>
        <p:txBody>
          <a:bodyPr wrap="square" lIns="180000" tIns="144000" rIns="180000" bIns="144000" rtlCol="0">
            <a:spAutoFit/>
          </a:bodyPr>
          <a:lstStyle/>
          <a:p>
            <a:r>
              <a:rPr lang="en-GB" b="1" u="sng" dirty="0" smtClean="0"/>
              <a:t>NEW APPROACH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services:</a:t>
            </a:r>
          </a:p>
          <a:p>
            <a:r>
              <a:rPr lang="en-GB" dirty="0"/>
              <a:t> </a:t>
            </a:r>
            <a:r>
              <a:rPr lang="en-GB" dirty="0" smtClean="0"/>
              <a:t>    web:</a:t>
            </a:r>
            <a:br>
              <a:rPr lang="en-GB" dirty="0" smtClean="0"/>
            </a:br>
            <a:r>
              <a:rPr lang="en-GB" dirty="0" smtClean="0"/>
              <a:t>             image: </a:t>
            </a:r>
            <a:r>
              <a:rPr lang="en-GB" dirty="0" err="1" smtClean="0"/>
              <a:t>someimage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       networks:</a:t>
            </a:r>
          </a:p>
          <a:p>
            <a:r>
              <a:rPr lang="en-GB" dirty="0"/>
              <a:t> </a:t>
            </a:r>
            <a:r>
              <a:rPr lang="en-GB" dirty="0" smtClean="0"/>
              <a:t>                  - </a:t>
            </a:r>
            <a:r>
              <a:rPr lang="en-GB" dirty="0" err="1">
                <a:solidFill>
                  <a:srgbClr val="FF0000"/>
                </a:solidFill>
              </a:rPr>
              <a:t>my_network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 smtClean="0"/>
              <a:t>     database:</a:t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image</a:t>
            </a:r>
            <a:r>
              <a:rPr lang="en-GB" dirty="0"/>
              <a:t>: </a:t>
            </a:r>
            <a:r>
              <a:rPr lang="en-GB" dirty="0" err="1" smtClean="0"/>
              <a:t>someimage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           networks</a:t>
            </a:r>
            <a:r>
              <a:rPr lang="en-GB" dirty="0"/>
              <a:t>:</a:t>
            </a:r>
          </a:p>
          <a:p>
            <a:r>
              <a:rPr lang="en-GB" dirty="0"/>
              <a:t>                   - </a:t>
            </a:r>
            <a:r>
              <a:rPr lang="en-GB" dirty="0" err="1">
                <a:solidFill>
                  <a:srgbClr val="FF0000"/>
                </a:solidFill>
              </a:rPr>
              <a:t>my_network</a:t>
            </a:r>
            <a:endParaRPr lang="en-GB" dirty="0" smtClean="0">
              <a:solidFill>
                <a:srgbClr val="FF0000"/>
              </a:solidFill>
            </a:endParaRPr>
          </a:p>
          <a:p>
            <a:endParaRPr lang="en-GB" dirty="0"/>
          </a:p>
          <a:p>
            <a:r>
              <a:rPr lang="en-GB" dirty="0" smtClean="0"/>
              <a:t>networks:</a:t>
            </a:r>
            <a:br>
              <a:rPr lang="en-GB" dirty="0" smtClean="0"/>
            </a:br>
            <a:r>
              <a:rPr lang="en-GB" dirty="0" smtClean="0"/>
              <a:t>           </a:t>
            </a:r>
            <a:r>
              <a:rPr lang="en-GB" dirty="0" err="1" smtClean="0">
                <a:solidFill>
                  <a:srgbClr val="FF0000"/>
                </a:solidFill>
              </a:rPr>
              <a:t>my_network</a:t>
            </a:r>
            <a:endParaRPr lang="en-GB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31809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Ports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2216" y="855343"/>
            <a:ext cx="3120390" cy="4114800"/>
          </a:xfrm>
        </p:spPr>
        <p:txBody>
          <a:bodyPr/>
          <a:lstStyle/>
          <a:p>
            <a:pPr marL="0" indent="0">
              <a:buNone/>
            </a:pPr>
            <a:r>
              <a:rPr lang="en-GB" b="1" u="sng" dirty="0" smtClean="0"/>
              <a:t>LONG FORMAT</a:t>
            </a:r>
          </a:p>
          <a:p>
            <a:pPr marL="0" indent="0">
              <a:buNone/>
            </a:pPr>
            <a:r>
              <a:rPr lang="en-GB" dirty="0"/>
              <a:t>ports:</a:t>
            </a:r>
          </a:p>
          <a:p>
            <a:pPr marL="0" indent="0">
              <a:buNone/>
            </a:pPr>
            <a:r>
              <a:rPr lang="en-GB" dirty="0"/>
              <a:t>  - target: 80</a:t>
            </a:r>
          </a:p>
          <a:p>
            <a:pPr marL="0" indent="0">
              <a:buNone/>
            </a:pPr>
            <a:r>
              <a:rPr lang="en-GB" dirty="0"/>
              <a:t>    published: 8080</a:t>
            </a:r>
          </a:p>
          <a:p>
            <a:pPr marL="0" indent="0">
              <a:buNone/>
            </a:pPr>
            <a:r>
              <a:rPr lang="en-GB" dirty="0"/>
              <a:t>    protocol: </a:t>
            </a:r>
            <a:r>
              <a:rPr lang="en-GB" dirty="0" err="1"/>
              <a:t>tcp</a:t>
            </a:r>
            <a:endParaRPr lang="en-GB" dirty="0"/>
          </a:p>
          <a:p>
            <a:pPr marL="0" indent="0">
              <a:buNone/>
            </a:pPr>
            <a:r>
              <a:rPr lang="en-GB" dirty="0"/>
              <a:t>    mode: host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4543124" y="855343"/>
            <a:ext cx="4400851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–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u="sng" dirty="0" smtClean="0"/>
              <a:t>EQUIVALENT SHORT FORMAT</a:t>
            </a:r>
          </a:p>
          <a:p>
            <a:r>
              <a:rPr lang="en-GB" dirty="0" err="1" smtClean="0"/>
              <a:t>ContainerPort</a:t>
            </a:r>
            <a:r>
              <a:rPr lang="en-GB" dirty="0" smtClean="0"/>
              <a:t> e.g. “3000”</a:t>
            </a:r>
          </a:p>
          <a:p>
            <a:r>
              <a:rPr lang="en-GB" i="1" dirty="0" smtClean="0"/>
              <a:t>“</a:t>
            </a:r>
            <a:r>
              <a:rPr lang="en-GB" i="1" dirty="0" err="1" smtClean="0"/>
              <a:t>HostPort</a:t>
            </a:r>
            <a:r>
              <a:rPr lang="en-GB" b="1" i="1" dirty="0" err="1" smtClean="0">
                <a:solidFill>
                  <a:srgbClr val="FF0000"/>
                </a:solidFill>
              </a:rPr>
              <a:t>:</a:t>
            </a:r>
            <a:r>
              <a:rPr lang="en-GB" i="1" dirty="0" err="1" smtClean="0"/>
              <a:t>ContainerPort</a:t>
            </a:r>
            <a:r>
              <a:rPr lang="en-GB" i="1" dirty="0" smtClean="0"/>
              <a:t>”</a:t>
            </a:r>
            <a:r>
              <a:rPr lang="en-GB" dirty="0" smtClean="0"/>
              <a:t> e.g.</a:t>
            </a:r>
            <a:br>
              <a:rPr lang="en-GB" dirty="0" smtClean="0"/>
            </a:br>
            <a:r>
              <a:rPr lang="en-GB" dirty="0" smtClean="0"/>
              <a:t>“8080:80” web server port 80 is exposed to host as 8080 i.e. use 8080 in your browser (Default protocol is TCP)</a:t>
            </a:r>
          </a:p>
          <a:p>
            <a:pPr marL="0" indent="0">
              <a:buNone/>
            </a:pPr>
            <a:r>
              <a:rPr lang="da-DK" dirty="0"/>
              <a:t>ports:</a:t>
            </a:r>
          </a:p>
          <a:p>
            <a:pPr marL="0" indent="0">
              <a:buNone/>
            </a:pPr>
            <a:r>
              <a:rPr lang="da-DK" dirty="0"/>
              <a:t> - "3000"</a:t>
            </a:r>
          </a:p>
          <a:p>
            <a:pPr marL="0" indent="0">
              <a:buNone/>
            </a:pPr>
            <a:r>
              <a:rPr lang="da-DK" dirty="0"/>
              <a:t> - "3000-3005"</a:t>
            </a:r>
          </a:p>
          <a:p>
            <a:pPr marL="0" indent="0">
              <a:buNone/>
            </a:pPr>
            <a:r>
              <a:rPr lang="da-DK" dirty="0"/>
              <a:t> - "8000:8000"</a:t>
            </a:r>
          </a:p>
          <a:p>
            <a:pPr marL="0" indent="0">
              <a:buNone/>
            </a:pPr>
            <a:r>
              <a:rPr lang="da-DK" dirty="0"/>
              <a:t> - "9090-9091:8080-8081"</a:t>
            </a:r>
          </a:p>
          <a:p>
            <a:pPr marL="0" indent="0">
              <a:buNone/>
            </a:pPr>
            <a:r>
              <a:rPr lang="da-DK" dirty="0"/>
              <a:t> - "49100:22"</a:t>
            </a:r>
          </a:p>
          <a:p>
            <a:pPr marL="0" indent="0">
              <a:buNone/>
            </a:pPr>
            <a:r>
              <a:rPr lang="da-DK" dirty="0"/>
              <a:t> - "127.0.0.1:8001:8001"</a:t>
            </a:r>
          </a:p>
          <a:p>
            <a:pPr marL="0" indent="0">
              <a:buNone/>
            </a:pPr>
            <a:r>
              <a:rPr lang="da-DK" dirty="0"/>
              <a:t> - "127.0.0.1:5000-5010:5000-5010"</a:t>
            </a:r>
          </a:p>
          <a:p>
            <a:pPr marL="0" indent="0">
              <a:buNone/>
            </a:pPr>
            <a:r>
              <a:rPr lang="da-DK" dirty="0"/>
              <a:t> - "6060:6060/</a:t>
            </a:r>
            <a:r>
              <a:rPr lang="da-DK" b="1" dirty="0"/>
              <a:t>udp</a:t>
            </a:r>
            <a:r>
              <a:rPr lang="da-DK" dirty="0"/>
              <a:t>"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57200" y="4138863"/>
            <a:ext cx="367685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Note</a:t>
            </a:r>
            <a:r>
              <a:rPr lang="en-GB" dirty="0" smtClean="0"/>
              <a:t>: In a </a:t>
            </a:r>
            <a:r>
              <a:rPr lang="en-GB" dirty="0" err="1" smtClean="0"/>
              <a:t>docker</a:t>
            </a:r>
            <a:r>
              <a:rPr lang="en-GB" dirty="0" smtClean="0"/>
              <a:t> compose file, </a:t>
            </a:r>
            <a:r>
              <a:rPr lang="en-GB" dirty="0"/>
              <a:t>when </a:t>
            </a:r>
            <a:r>
              <a:rPr lang="en-GB" dirty="0" smtClean="0"/>
              <a:t>using the </a:t>
            </a:r>
            <a:r>
              <a:rPr lang="en-GB" u="sng" dirty="0"/>
              <a:t>short format </a:t>
            </a:r>
            <a:r>
              <a:rPr lang="en-GB" dirty="0" smtClean="0"/>
              <a:t>always </a:t>
            </a:r>
            <a:r>
              <a:rPr lang="en-GB" dirty="0"/>
              <a:t>explicitly </a:t>
            </a:r>
            <a:r>
              <a:rPr lang="en-GB" dirty="0" smtClean="0"/>
              <a:t>specify </a:t>
            </a:r>
            <a:r>
              <a:rPr lang="en-GB" dirty="0"/>
              <a:t>your </a:t>
            </a:r>
            <a:r>
              <a:rPr lang="en-GB" b="1" dirty="0"/>
              <a:t>port mappings as </a:t>
            </a:r>
            <a:r>
              <a:rPr lang="en-GB" b="1" dirty="0" smtClean="0"/>
              <a:t>strings</a:t>
            </a:r>
            <a:r>
              <a:rPr lang="en-GB" dirty="0" smtClean="0"/>
              <a:t>.</a:t>
            </a:r>
          </a:p>
          <a:p>
            <a:r>
              <a:rPr lang="en-GB" dirty="0"/>
              <a:t>YAML </a:t>
            </a:r>
            <a:r>
              <a:rPr lang="en-GB" dirty="0" smtClean="0"/>
              <a:t>parsing of numbers produces erroneous results for port numbers less than 60 </a:t>
            </a:r>
            <a:r>
              <a:rPr lang="en-GB" dirty="0" smtClean="0">
                <a:sym typeface="Wingdings" panose="05000000000000000000" pitchFamily="2" charset="2"/>
              </a:rPr>
              <a:t>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5486400" y="6398825"/>
            <a:ext cx="159601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200" i="1" dirty="0" smtClean="0"/>
              <a:t>Needs UDP not TCP</a:t>
            </a:r>
          </a:p>
        </p:txBody>
      </p:sp>
    </p:spTree>
    <p:extLst>
      <p:ext uri="{BB962C8B-B14F-4D97-AF65-F5344CB8AC3E}">
        <p14:creationId xmlns:p14="http://schemas.microsoft.com/office/powerpoint/2010/main" val="2585124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Building the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844550"/>
            <a:ext cx="7029450" cy="5643613"/>
          </a:xfrm>
        </p:spPr>
        <p:txBody>
          <a:bodyPr/>
          <a:lstStyle/>
          <a:p>
            <a:r>
              <a:rPr lang="en-GB" dirty="0" smtClean="0"/>
              <a:t>Build the Docker containers, volumes and networks</a:t>
            </a:r>
          </a:p>
          <a:p>
            <a:pPr marL="0" indent="0">
              <a:buNone/>
            </a:pPr>
            <a:r>
              <a:rPr lang="en-GB" i="1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build</a:t>
            </a:r>
            <a:endParaRPr lang="en-GB" i="1" dirty="0"/>
          </a:p>
          <a:p>
            <a:pPr lvl="1"/>
            <a:r>
              <a:rPr lang="en-GB" dirty="0" smtClean="0"/>
              <a:t>By default it looks for the file </a:t>
            </a:r>
            <a:r>
              <a:rPr lang="en-GB" b="1" dirty="0" err="1" smtClean="0"/>
              <a:t>docker-compose.yml</a:t>
            </a:r>
            <a:endParaRPr lang="en-GB" b="1" dirty="0" smtClean="0"/>
          </a:p>
          <a:p>
            <a:r>
              <a:rPr lang="en-GB" dirty="0" smtClean="0"/>
              <a:t>Built images are cached so they do not rebuild if they have not been changed</a:t>
            </a:r>
          </a:p>
          <a:p>
            <a:pPr lvl="1"/>
            <a:r>
              <a:rPr lang="en-GB" dirty="0" smtClean="0"/>
              <a:t>To turn off the caching use</a:t>
            </a:r>
          </a:p>
          <a:p>
            <a:pPr marL="0" indent="0">
              <a:buNone/>
            </a:pPr>
            <a:r>
              <a:rPr lang="en-GB" i="1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build --no-cache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u="sng" dirty="0" smtClean="0"/>
              <a:t>Build and Run</a:t>
            </a:r>
          </a:p>
          <a:p>
            <a:r>
              <a:rPr lang="en-GB" i="1" dirty="0" err="1" smtClean="0"/>
              <a:t>docker</a:t>
            </a:r>
            <a:r>
              <a:rPr lang="en-GB" i="1" dirty="0" smtClean="0"/>
              <a:t>-compose up </a:t>
            </a:r>
            <a:r>
              <a:rPr lang="en-GB" dirty="0" smtClean="0">
                <a:solidFill>
                  <a:schemeClr val="accent1">
                    <a:lumMod val="25000"/>
                  </a:schemeClr>
                </a:solidFill>
              </a:rPr>
              <a:t>will build the images </a:t>
            </a:r>
            <a:r>
              <a:rPr lang="en-GB" dirty="0" smtClean="0"/>
              <a:t>if they do not already exist. </a:t>
            </a:r>
          </a:p>
          <a:p>
            <a:pPr lvl="1"/>
            <a:r>
              <a:rPr lang="en-GB" dirty="0" smtClean="0"/>
              <a:t>However, if you make changes to a </a:t>
            </a:r>
            <a:r>
              <a:rPr lang="en-GB" dirty="0" err="1" smtClean="0"/>
              <a:t>Dockerfile</a:t>
            </a:r>
            <a:r>
              <a:rPr lang="en-GB" dirty="0" smtClean="0"/>
              <a:t> an image is based on, then this command will not rebuild that image.</a:t>
            </a:r>
            <a:br>
              <a:rPr lang="en-GB" dirty="0" smtClean="0"/>
            </a:br>
            <a:r>
              <a:rPr lang="en-GB" dirty="0" smtClean="0"/>
              <a:t>Therefore, it might be safer to explicitly force a rebuild by specifying the --build option e.g.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 up  </a:t>
            </a:r>
            <a:r>
              <a:rPr lang="en-GB" i="1" dirty="0" smtClean="0">
                <a:solidFill>
                  <a:srgbClr val="FF0000"/>
                </a:solidFill>
              </a:rPr>
              <a:t>--build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3503613" y="3321605"/>
            <a:ext cx="526945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https://www.youtube.com/watch?v=4EqysCR3mjo</a:t>
            </a:r>
          </a:p>
        </p:txBody>
      </p:sp>
    </p:spTree>
    <p:extLst>
      <p:ext uri="{BB962C8B-B14F-4D97-AF65-F5344CB8AC3E}">
        <p14:creationId xmlns:p14="http://schemas.microsoft.com/office/powerpoint/2010/main" val="1221894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Docker Compose Commands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165860"/>
            <a:ext cx="7692390" cy="5257800"/>
          </a:xfrm>
        </p:spPr>
        <p:txBody>
          <a:bodyPr/>
          <a:lstStyle/>
          <a:p>
            <a:pPr marL="0" indent="0">
              <a:buNone/>
            </a:pPr>
            <a:r>
              <a:rPr lang="en-GB" u="sng" dirty="0" smtClean="0"/>
              <a:t>Similar to Docker container commands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help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</a:t>
            </a:r>
            <a:r>
              <a:rPr lang="en-GB" dirty="0" err="1" smtClean="0"/>
              <a:t>ps</a:t>
            </a:r>
            <a:r>
              <a:rPr lang="en-GB" dirty="0" smtClean="0"/>
              <a:t>: look at running services (i.e. containers)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top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logs --follow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logs  </a:t>
            </a:r>
            <a:r>
              <a:rPr lang="en-GB" dirty="0" err="1" smtClean="0"/>
              <a:t>my_service</a:t>
            </a:r>
            <a:r>
              <a:rPr lang="en-GB" dirty="0" smtClean="0"/>
              <a:t>  --follow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start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stop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restart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build</a:t>
            </a:r>
          </a:p>
          <a:p>
            <a:r>
              <a:rPr lang="en-GB" dirty="0" err="1" smtClean="0"/>
              <a:t>docker</a:t>
            </a:r>
            <a:r>
              <a:rPr lang="en-GB" dirty="0"/>
              <a:t>-compose </a:t>
            </a:r>
            <a:r>
              <a:rPr lang="en-GB" dirty="0" smtClean="0"/>
              <a:t>up   [--build [--no-cache]]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down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kill</a:t>
            </a:r>
          </a:p>
          <a:p>
            <a:r>
              <a:rPr lang="en-GB" dirty="0" err="1" smtClean="0"/>
              <a:t>docker</a:t>
            </a:r>
            <a:r>
              <a:rPr lang="en-GB" dirty="0" smtClean="0"/>
              <a:t>-compose </a:t>
            </a:r>
            <a:r>
              <a:rPr lang="en-GB" dirty="0" err="1" smtClean="0"/>
              <a:t>rm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343953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5850" y="754688"/>
            <a:ext cx="7029450" cy="5061585"/>
          </a:xfrm>
        </p:spPr>
        <p:txBody>
          <a:bodyPr/>
          <a:lstStyle/>
          <a:p>
            <a:r>
              <a:rPr lang="en-GB" dirty="0"/>
              <a:t>Builds, (re)creates, starts, and attaches to containers for a </a:t>
            </a:r>
            <a:r>
              <a:rPr lang="en-GB" dirty="0" smtClean="0"/>
              <a:t>service….only builds services that need rebuilding</a:t>
            </a:r>
          </a:p>
          <a:p>
            <a:pPr lvl="1"/>
            <a:r>
              <a:rPr lang="en-GB" dirty="0"/>
              <a:t>Unless they are already running, this command also starts any linked </a:t>
            </a:r>
            <a:r>
              <a:rPr lang="en-GB" dirty="0" smtClean="0"/>
              <a:t>services</a:t>
            </a:r>
          </a:p>
          <a:p>
            <a:pPr lvl="1"/>
            <a:r>
              <a:rPr lang="en-GB" dirty="0" smtClean="0">
                <a:solidFill>
                  <a:srgbClr val="FF0000"/>
                </a:solidFill>
              </a:rPr>
              <a:t>Applies port mapping specified in compose file</a:t>
            </a:r>
          </a:p>
          <a:p>
            <a:r>
              <a:rPr lang="en-GB" dirty="0" smtClean="0"/>
              <a:t>Aggregates </a:t>
            </a:r>
            <a:r>
              <a:rPr lang="en-GB" dirty="0"/>
              <a:t>the output of each container (essentially running </a:t>
            </a:r>
            <a:r>
              <a:rPr lang="en-GB" dirty="0" err="1"/>
              <a:t>docker</a:t>
            </a:r>
            <a:r>
              <a:rPr lang="en-GB" dirty="0"/>
              <a:t>-compose logs -f). </a:t>
            </a:r>
            <a:endParaRPr lang="en-GB" dirty="0" smtClean="0"/>
          </a:p>
          <a:p>
            <a:r>
              <a:rPr lang="en-GB" dirty="0" smtClean="0"/>
              <a:t>When </a:t>
            </a:r>
            <a:r>
              <a:rPr lang="en-GB" dirty="0"/>
              <a:t>the command exits, all containers are </a:t>
            </a:r>
            <a:r>
              <a:rPr lang="en-GB" dirty="0" smtClean="0"/>
              <a:t>stopped OR -d or --detach starts the containers in the background and leaves them running</a:t>
            </a:r>
          </a:p>
          <a:p>
            <a:r>
              <a:rPr lang="en-GB" dirty="0" smtClean="0"/>
              <a:t>Example: MySQL </a:t>
            </a:r>
            <a:r>
              <a:rPr lang="en-GB" dirty="0"/>
              <a:t>S</a:t>
            </a:r>
            <a:r>
              <a:rPr lang="en-GB" dirty="0" smtClean="0"/>
              <a:t>erver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118360" y="4843244"/>
            <a:ext cx="40790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/>
              <a:t>docker</a:t>
            </a:r>
            <a:r>
              <a:rPr lang="en-GB" i="1" dirty="0" smtClean="0"/>
              <a:t>-compose </a:t>
            </a:r>
            <a:r>
              <a:rPr lang="en-GB" i="1" dirty="0" smtClean="0"/>
              <a:t>-f  </a:t>
            </a:r>
            <a:r>
              <a:rPr lang="en-GB" i="1" dirty="0" err="1" smtClean="0"/>
              <a:t>mysql.yml</a:t>
            </a:r>
            <a:r>
              <a:rPr lang="en-GB" i="1" dirty="0" smtClean="0"/>
              <a:t>  up   -d</a:t>
            </a:r>
            <a:endParaRPr lang="en-GB" i="1" dirty="0"/>
          </a:p>
        </p:txBody>
      </p:sp>
      <p:sp>
        <p:nvSpPr>
          <p:cNvPr id="7" name="TextBox 6"/>
          <p:cNvSpPr txBox="1"/>
          <p:nvPr/>
        </p:nvSpPr>
        <p:spPr>
          <a:xfrm>
            <a:off x="4562475" y="5726410"/>
            <a:ext cx="4002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Specify name of </a:t>
            </a:r>
            <a:r>
              <a:rPr lang="en-GB" dirty="0" err="1" smtClean="0"/>
              <a:t>docker</a:t>
            </a:r>
            <a:r>
              <a:rPr lang="en-GB" dirty="0" smtClean="0"/>
              <a:t> compose file, the default is </a:t>
            </a:r>
            <a:r>
              <a:rPr lang="en-GB" dirty="0" err="1" smtClean="0"/>
              <a:t>docker-compose.yml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 bwMode="auto">
          <a:xfrm flipH="1" flipV="1">
            <a:off x="4853940" y="5212576"/>
            <a:ext cx="281940" cy="479564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350520" y="5428456"/>
            <a:ext cx="2941831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--file</a:t>
            </a:r>
            <a:br>
              <a:rPr lang="en-GB" dirty="0" smtClean="0"/>
            </a:br>
            <a:r>
              <a:rPr lang="en-GB" dirty="0" smtClean="0"/>
              <a:t>-f</a:t>
            </a:r>
            <a:br>
              <a:rPr lang="en-GB" dirty="0" smtClean="0"/>
            </a:br>
            <a:r>
              <a:rPr lang="en-GB" dirty="0" smtClean="0"/>
              <a:t>Specify compose file name</a:t>
            </a:r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7355969" y="4142735"/>
            <a:ext cx="136447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(Optionally)</a:t>
            </a:r>
            <a:br>
              <a:rPr lang="en-GB" dirty="0" smtClean="0"/>
            </a:br>
            <a:r>
              <a:rPr lang="en-GB" dirty="0" smtClean="0"/>
              <a:t>Force build</a:t>
            </a:r>
            <a:endParaRPr lang="en-GB" dirty="0"/>
          </a:p>
        </p:txBody>
      </p:sp>
      <p:cxnSp>
        <p:nvCxnSpPr>
          <p:cNvPr id="11" name="Elbow Connector 10"/>
          <p:cNvCxnSpPr>
            <a:stCxn id="6" idx="1"/>
            <a:endCxn id="23" idx="0"/>
          </p:cNvCxnSpPr>
          <p:nvPr/>
        </p:nvCxnSpPr>
        <p:spPr bwMode="auto">
          <a:xfrm rot="10800000" flipV="1">
            <a:off x="6697469" y="4465901"/>
            <a:ext cx="658500" cy="375150"/>
          </a:xfrm>
          <a:prstGeom prst="bentConnector2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arrow" w="lg" len="lg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3" name="TextBox 22"/>
          <p:cNvSpPr txBox="1"/>
          <p:nvPr/>
        </p:nvSpPr>
        <p:spPr>
          <a:xfrm>
            <a:off x="6284535" y="4841051"/>
            <a:ext cx="82586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--build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904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Down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Stops containers and removes containers, networks, volumes, and </a:t>
            </a:r>
            <a:r>
              <a:rPr lang="en-GB" dirty="0" smtClean="0"/>
              <a:t>images (as defined in the Compose file) </a:t>
            </a:r>
            <a:r>
              <a:rPr lang="en-GB" dirty="0"/>
              <a:t>created </a:t>
            </a:r>
            <a:r>
              <a:rPr lang="en-GB" dirty="0" smtClean="0"/>
              <a:t>by a call to the “up” command 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Remove the images when we finish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426369" y="2663122"/>
            <a:ext cx="25016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/>
              <a:t>docker</a:t>
            </a:r>
            <a:r>
              <a:rPr lang="en-GB" i="1" dirty="0" smtClean="0"/>
              <a:t>-compose down</a:t>
            </a:r>
            <a:endParaRPr lang="en-GB" i="1" dirty="0"/>
          </a:p>
        </p:txBody>
      </p:sp>
      <p:sp>
        <p:nvSpPr>
          <p:cNvPr id="6" name="TextBox 5"/>
          <p:cNvSpPr txBox="1"/>
          <p:nvPr/>
        </p:nvSpPr>
        <p:spPr>
          <a:xfrm>
            <a:off x="2506580" y="3881641"/>
            <a:ext cx="310437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err="1" smtClean="0"/>
              <a:t>docker</a:t>
            </a:r>
            <a:r>
              <a:rPr lang="en-GB" i="1" dirty="0" smtClean="0"/>
              <a:t>-compose down  --</a:t>
            </a:r>
            <a:r>
              <a:rPr lang="en-GB" i="1" dirty="0" err="1" smtClean="0"/>
              <a:t>rmi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733649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Execute Command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0565" y="1633537"/>
            <a:ext cx="7566660" cy="3281363"/>
          </a:xfrm>
        </p:spPr>
        <p:txBody>
          <a:bodyPr/>
          <a:lstStyle/>
          <a:p>
            <a:r>
              <a:rPr lang="en-GB" dirty="0" smtClean="0"/>
              <a:t>Execute commands on </a:t>
            </a:r>
            <a:r>
              <a:rPr lang="en-GB" b="1" dirty="0" smtClean="0"/>
              <a:t>already running </a:t>
            </a:r>
            <a:r>
              <a:rPr lang="en-GB" dirty="0" smtClean="0"/>
              <a:t>container</a:t>
            </a:r>
          </a:p>
          <a:p>
            <a:pPr marL="0" indent="0">
              <a:buNone/>
            </a:pPr>
            <a:r>
              <a:rPr lang="en-GB" dirty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</a:t>
            </a:r>
            <a:r>
              <a:rPr lang="en-GB" i="1" dirty="0"/>
              <a:t>exec   </a:t>
            </a:r>
            <a:r>
              <a:rPr lang="en-GB" i="1" dirty="0" err="1"/>
              <a:t>my_service</a:t>
            </a:r>
            <a:r>
              <a:rPr lang="en-GB" i="1" dirty="0"/>
              <a:t>   </a:t>
            </a:r>
            <a:r>
              <a:rPr lang="en-GB" i="1" dirty="0" err="1"/>
              <a:t>somecommand</a:t>
            </a:r>
            <a:endParaRPr lang="en-GB" i="1" dirty="0"/>
          </a:p>
          <a:p>
            <a:pPr marL="0" indent="0">
              <a:buNone/>
            </a:pPr>
            <a:endParaRPr lang="en-GB" dirty="0" smtClean="0"/>
          </a:p>
          <a:p>
            <a:r>
              <a:rPr lang="en-GB" dirty="0" smtClean="0"/>
              <a:t>Example 1: running a single command line on a container</a:t>
            </a:r>
          </a:p>
          <a:p>
            <a:pPr marL="0" indent="0">
              <a:buNone/>
            </a:pPr>
            <a:r>
              <a:rPr lang="en-GB" i="1" dirty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 exec  </a:t>
            </a:r>
            <a:r>
              <a:rPr lang="en-GB" i="1" dirty="0" err="1" smtClean="0"/>
              <a:t>unix_service</a:t>
            </a:r>
            <a:r>
              <a:rPr lang="en-GB" i="1" dirty="0" smtClean="0"/>
              <a:t>   ls /</a:t>
            </a:r>
            <a:r>
              <a:rPr lang="en-GB" i="1" dirty="0" err="1" smtClean="0"/>
              <a:t>usr</a:t>
            </a:r>
            <a:r>
              <a:rPr lang="en-GB" i="1" dirty="0" smtClean="0"/>
              <a:t>/dev</a:t>
            </a:r>
          </a:p>
          <a:p>
            <a:endParaRPr lang="en-GB" dirty="0" smtClean="0"/>
          </a:p>
          <a:p>
            <a:r>
              <a:rPr lang="en-GB" dirty="0" smtClean="0"/>
              <a:t>Example 2: enter a bash shell on a container</a:t>
            </a:r>
            <a:endParaRPr lang="en-GB" dirty="0"/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exec   </a:t>
            </a:r>
            <a:r>
              <a:rPr lang="en-GB" i="1" dirty="0" err="1" smtClean="0"/>
              <a:t>unix_service</a:t>
            </a:r>
            <a:r>
              <a:rPr lang="en-GB" i="1" dirty="0" smtClean="0"/>
              <a:t>   /bin/bash</a:t>
            </a:r>
            <a:endParaRPr lang="en-GB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9337954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Docker Compose Run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902752"/>
            <a:ext cx="7029450" cy="4936073"/>
          </a:xfrm>
        </p:spPr>
        <p:txBody>
          <a:bodyPr/>
          <a:lstStyle/>
          <a:p>
            <a:r>
              <a:rPr lang="en-GB" b="1" dirty="0" smtClean="0"/>
              <a:t>Starts</a:t>
            </a:r>
            <a:r>
              <a:rPr lang="en-GB" dirty="0" smtClean="0"/>
              <a:t> container and </a:t>
            </a:r>
            <a:r>
              <a:rPr lang="en-GB" dirty="0"/>
              <a:t>r</a:t>
            </a:r>
            <a:r>
              <a:rPr lang="en-GB" dirty="0" smtClean="0"/>
              <a:t>uns one command against the service</a:t>
            </a:r>
          </a:p>
          <a:p>
            <a:r>
              <a:rPr lang="en-GB" dirty="0" smtClean="0"/>
              <a:t>Example1: Run the command “bash” against the service named “web”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</a:t>
            </a:r>
            <a:r>
              <a:rPr lang="en-GB" i="1" dirty="0"/>
              <a:t>run web </a:t>
            </a:r>
            <a:r>
              <a:rPr lang="en-GB" i="1" dirty="0" smtClean="0"/>
              <a:t>bash</a:t>
            </a:r>
          </a:p>
          <a:p>
            <a:r>
              <a:rPr lang="en-GB" dirty="0" smtClean="0"/>
              <a:t>Example2: Run the “python” command on file “app.py” against the service named “web”</a:t>
            </a:r>
            <a:r>
              <a:rPr lang="en-GB" i="1" dirty="0" smtClean="0"/>
              <a:t/>
            </a:r>
            <a:br>
              <a:rPr lang="en-GB" i="1" dirty="0" smtClean="0"/>
            </a:br>
            <a:r>
              <a:rPr lang="en-GB" i="1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</a:t>
            </a:r>
            <a:r>
              <a:rPr lang="en-GB" i="1" dirty="0"/>
              <a:t>run web python </a:t>
            </a:r>
            <a:r>
              <a:rPr lang="en-GB" i="1" dirty="0" smtClean="0"/>
              <a:t>app.py</a:t>
            </a:r>
            <a:r>
              <a:rPr lang="en-GB" i="1" dirty="0"/>
              <a:t/>
            </a:r>
            <a:br>
              <a:rPr lang="en-GB" i="1" dirty="0"/>
            </a:br>
            <a:r>
              <a:rPr lang="en-GB" i="1" dirty="0" smtClean="0"/>
              <a:t>Note: in “running” a container port mapping is not applied from the compose file, if required you have </a:t>
            </a:r>
            <a:r>
              <a:rPr lang="en-GB" i="1" dirty="0" err="1" smtClean="0"/>
              <a:t>specifiy</a:t>
            </a:r>
            <a:r>
              <a:rPr lang="en-GB" i="1" dirty="0" smtClean="0"/>
              <a:t> ports on the command line</a:t>
            </a:r>
          </a:p>
          <a:p>
            <a:pPr marL="0" indent="0">
              <a:buNone/>
            </a:pPr>
            <a:r>
              <a:rPr lang="en-GB" i="1" dirty="0" smtClean="0"/>
              <a:t>	</a:t>
            </a:r>
            <a:r>
              <a:rPr lang="en-GB" i="1" dirty="0" err="1" smtClean="0"/>
              <a:t>docker</a:t>
            </a:r>
            <a:r>
              <a:rPr lang="en-GB" i="1" dirty="0" smtClean="0"/>
              <a:t>-compose </a:t>
            </a:r>
            <a:r>
              <a:rPr lang="en-GB" i="1" dirty="0"/>
              <a:t>run </a:t>
            </a:r>
            <a:r>
              <a:rPr lang="en-GB" i="1" dirty="0" smtClean="0"/>
              <a:t>-p </a:t>
            </a:r>
            <a:r>
              <a:rPr lang="en-GB" i="1" dirty="0"/>
              <a:t>8080:80 -p 2022:22 </a:t>
            </a:r>
            <a:r>
              <a:rPr lang="en-GB" i="1" dirty="0" smtClean="0"/>
              <a:t/>
            </a:r>
            <a:br>
              <a:rPr lang="en-GB" i="1" dirty="0" smtClean="0"/>
            </a:br>
            <a:r>
              <a:rPr lang="en-GB" i="1" dirty="0" smtClean="0"/>
              <a:t>	-</a:t>
            </a:r>
            <a:r>
              <a:rPr lang="en-GB" i="1" dirty="0"/>
              <a:t>p </a:t>
            </a:r>
            <a:r>
              <a:rPr lang="en-GB" i="1" dirty="0" smtClean="0"/>
              <a:t>127.0.0.1:2021:21 </a:t>
            </a:r>
            <a:r>
              <a:rPr lang="en-GB" i="1" dirty="0"/>
              <a:t>web python manage.py </a:t>
            </a:r>
            <a:r>
              <a:rPr lang="en-GB" i="1" dirty="0" smtClean="0"/>
              <a:t>shell</a:t>
            </a:r>
          </a:p>
          <a:p>
            <a:pPr marL="0" indent="0">
              <a:buNone/>
            </a:pPr>
            <a:endParaRPr lang="en-GB" i="1" dirty="0"/>
          </a:p>
          <a:p>
            <a:pPr marL="0" indent="0">
              <a:buNone/>
            </a:pPr>
            <a:r>
              <a:rPr lang="en-GB" dirty="0" smtClean="0"/>
              <a:t>Run and remove containers when command completes by adding --</a:t>
            </a:r>
            <a:r>
              <a:rPr lang="en-GB" dirty="0" err="1" smtClean="0"/>
              <a:t>rm</a:t>
            </a:r>
            <a:r>
              <a:rPr lang="en-GB" dirty="0" smtClean="0"/>
              <a:t> option (ignored if --detach specified)</a:t>
            </a:r>
          </a:p>
          <a:p>
            <a:pPr marL="0" indent="0">
              <a:buNone/>
            </a:pPr>
            <a:r>
              <a:rPr lang="en-GB" i="1" dirty="0" err="1" smtClean="0"/>
              <a:t>docker</a:t>
            </a:r>
            <a:r>
              <a:rPr lang="en-GB" i="1" dirty="0" smtClean="0"/>
              <a:t>-compose run --</a:t>
            </a:r>
            <a:r>
              <a:rPr lang="en-GB" i="1" dirty="0" err="1" smtClean="0"/>
              <a:t>rm</a:t>
            </a:r>
            <a:r>
              <a:rPr lang="en-GB" i="1" dirty="0" smtClean="0"/>
              <a:t>    web     bash</a:t>
            </a:r>
            <a:endParaRPr lang="en-GB" i="1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7148440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Clean Up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We can clean up and force </a:t>
            </a:r>
            <a:r>
              <a:rPr lang="en-GB" dirty="0" err="1" smtClean="0"/>
              <a:t>docker</a:t>
            </a:r>
            <a:r>
              <a:rPr lang="en-GB" dirty="0" smtClean="0"/>
              <a:t> compose to rebuild containers as follows: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$ </a:t>
            </a:r>
            <a:r>
              <a:rPr lang="en-GB" dirty="0" err="1" smtClean="0"/>
              <a:t>docker</a:t>
            </a:r>
            <a:r>
              <a:rPr lang="en-GB" dirty="0" smtClean="0"/>
              <a:t>-compose </a:t>
            </a:r>
            <a:r>
              <a:rPr lang="en-GB" dirty="0" err="1" smtClean="0"/>
              <a:t>rm</a:t>
            </a:r>
            <a:r>
              <a:rPr lang="en-GB" dirty="0" smtClean="0"/>
              <a:t>   -f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$ </a:t>
            </a:r>
            <a:r>
              <a:rPr lang="en-GB" dirty="0" err="1" smtClean="0"/>
              <a:t>docker</a:t>
            </a:r>
            <a:r>
              <a:rPr lang="en-GB" dirty="0" smtClean="0"/>
              <a:t>-compose build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$ system </a:t>
            </a:r>
            <a:r>
              <a:rPr lang="en-GB" dirty="0" smtClean="0"/>
              <a:t>prune    ???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8097637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174282"/>
            <a:ext cx="7029450" cy="4664543"/>
          </a:xfrm>
        </p:spPr>
        <p:txBody>
          <a:bodyPr/>
          <a:lstStyle/>
          <a:p>
            <a:r>
              <a:rPr lang="en-GB" dirty="0" smtClean="0"/>
              <a:t>From Moodle, download the “docker-compose-lamp-master.zip” file and unzip it in a new directory</a:t>
            </a:r>
          </a:p>
          <a:p>
            <a:r>
              <a:rPr lang="en-GB" dirty="0" smtClean="0"/>
              <a:t>This file describes a small network of 3 services:</a:t>
            </a:r>
          </a:p>
          <a:p>
            <a:pPr lvl="1"/>
            <a:r>
              <a:rPr lang="en-GB" dirty="0" smtClean="0"/>
              <a:t>An Apache webserver</a:t>
            </a:r>
            <a:br>
              <a:rPr lang="en-GB" dirty="0" smtClean="0"/>
            </a:br>
            <a:r>
              <a:rPr lang="en-GB" dirty="0" smtClean="0"/>
              <a:t>http://localhost</a:t>
            </a:r>
          </a:p>
          <a:p>
            <a:pPr lvl="1"/>
            <a:r>
              <a:rPr lang="en-GB" dirty="0" smtClean="0"/>
              <a:t>A </a:t>
            </a:r>
            <a:r>
              <a:rPr lang="en-GB" dirty="0" err="1" smtClean="0"/>
              <a:t>mysql</a:t>
            </a:r>
            <a:r>
              <a:rPr lang="en-GB" dirty="0" smtClean="0"/>
              <a:t> database</a:t>
            </a:r>
            <a:br>
              <a:rPr lang="en-GB" dirty="0" smtClean="0"/>
            </a:br>
            <a:r>
              <a:rPr lang="en-GB" dirty="0" smtClean="0"/>
              <a:t>	username: root   password: </a:t>
            </a:r>
            <a:r>
              <a:rPr lang="en-GB" dirty="0" err="1" smtClean="0"/>
              <a:t>docker</a:t>
            </a:r>
            <a:endParaRPr lang="en-GB" dirty="0" smtClean="0"/>
          </a:p>
          <a:p>
            <a:pPr lvl="1"/>
            <a:r>
              <a:rPr lang="en-GB" dirty="0" smtClean="0"/>
              <a:t>A </a:t>
            </a:r>
            <a:r>
              <a:rPr lang="en-GB" dirty="0" err="1" smtClean="0"/>
              <a:t>phpmyadmin</a:t>
            </a:r>
            <a:r>
              <a:rPr lang="en-GB" dirty="0" smtClean="0"/>
              <a:t> site </a:t>
            </a:r>
            <a:br>
              <a:rPr lang="en-GB" dirty="0" smtClean="0"/>
            </a:br>
            <a:r>
              <a:rPr lang="en-GB" dirty="0" smtClean="0"/>
              <a:t>http://localhost:8080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Rounded Rectangle 4"/>
          <p:cNvSpPr/>
          <p:nvPr/>
        </p:nvSpPr>
        <p:spPr bwMode="auto">
          <a:xfrm>
            <a:off x="2332488" y="5000271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webserver</a:t>
            </a:r>
          </a:p>
        </p:txBody>
      </p:sp>
      <p:sp>
        <p:nvSpPr>
          <p:cNvPr id="6" name="Rounded Rectangle 5"/>
          <p:cNvSpPr/>
          <p:nvPr/>
        </p:nvSpPr>
        <p:spPr bwMode="auto">
          <a:xfrm>
            <a:off x="3728585" y="5000271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mysql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7" name="Elbow Connector 6"/>
          <p:cNvCxnSpPr>
            <a:stCxn id="5" idx="2"/>
            <a:endCxn id="6" idx="2"/>
          </p:cNvCxnSpPr>
          <p:nvPr/>
        </p:nvCxnSpPr>
        <p:spPr bwMode="auto">
          <a:xfrm rot="16200000" flipH="1">
            <a:off x="3673023" y="5033742"/>
            <a:ext cx="12700" cy="1396097"/>
          </a:xfrm>
          <a:prstGeom prst="bentConnector3">
            <a:avLst>
              <a:gd name="adj1" fmla="val 1839134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8" name="TextBox 7"/>
          <p:cNvSpPr txBox="1"/>
          <p:nvPr/>
        </p:nvSpPr>
        <p:spPr>
          <a:xfrm>
            <a:off x="2372627" y="5982992"/>
            <a:ext cx="42351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/>
              <a:t>Virtual network </a:t>
            </a:r>
            <a:r>
              <a:rPr lang="en-GB" dirty="0" smtClean="0">
                <a:sym typeface="Wingdings" panose="05000000000000000000" pitchFamily="2" charset="2"/>
              </a:rPr>
              <a:t>“</a:t>
            </a:r>
            <a:r>
              <a:rPr lang="en-GB" dirty="0" err="1" smtClean="0"/>
              <a:t>dbnetwork</a:t>
            </a:r>
            <a:r>
              <a:rPr lang="en-GB" dirty="0" smtClean="0"/>
              <a:t>”</a:t>
            </a:r>
            <a:endParaRPr lang="en-GB" dirty="0"/>
          </a:p>
        </p:txBody>
      </p:sp>
      <p:sp>
        <p:nvSpPr>
          <p:cNvPr id="9" name="Rounded Rectangle 8"/>
          <p:cNvSpPr/>
          <p:nvPr/>
        </p:nvSpPr>
        <p:spPr bwMode="auto">
          <a:xfrm>
            <a:off x="5182523" y="4993920"/>
            <a:ext cx="145946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phpmyadmin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10" name="Elbow Connector 9"/>
          <p:cNvCxnSpPr>
            <a:stCxn id="6" idx="2"/>
          </p:cNvCxnSpPr>
          <p:nvPr/>
        </p:nvCxnSpPr>
        <p:spPr bwMode="auto">
          <a:xfrm rot="5400000" flipH="1" flipV="1">
            <a:off x="5190737" y="4908951"/>
            <a:ext cx="3174" cy="1642505"/>
          </a:xfrm>
          <a:prstGeom prst="bentConnector4">
            <a:avLst>
              <a:gd name="adj1" fmla="val -7045684"/>
              <a:gd name="adj2" fmla="val 99511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1" name="TextBox 10"/>
          <p:cNvSpPr txBox="1"/>
          <p:nvPr/>
        </p:nvSpPr>
        <p:spPr>
          <a:xfrm>
            <a:off x="673768" y="5197642"/>
            <a:ext cx="1590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Containers </a:t>
            </a:r>
            <a:r>
              <a:rPr lang="en-GB" dirty="0" smtClean="0">
                <a:sym typeface="Wingdings" panose="05000000000000000000" pitchFamily="2" charset="2"/>
              </a:rPr>
              <a:t>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44138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Host Folders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784459"/>
            <a:ext cx="7029450" cy="5054366"/>
          </a:xfrm>
        </p:spPr>
        <p:txBody>
          <a:bodyPr/>
          <a:lstStyle/>
          <a:p>
            <a:r>
              <a:rPr lang="en-GB" dirty="0" smtClean="0"/>
              <a:t>You should get a host file structure that looks like this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4356" y="1207175"/>
            <a:ext cx="7416961" cy="260032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783441" y="3807500"/>
            <a:ext cx="7720896" cy="203132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volumes:</a:t>
            </a:r>
          </a:p>
          <a:p>
            <a:r>
              <a:rPr lang="en-GB" dirty="0"/>
              <a:t>      - </a:t>
            </a:r>
            <a:r>
              <a:rPr lang="en-GB" b="1" dirty="0"/>
              <a:t>./node</a:t>
            </a:r>
            <a:r>
              <a:rPr lang="en-GB" dirty="0"/>
              <a:t>:/opt/node</a:t>
            </a:r>
          </a:p>
          <a:p>
            <a:r>
              <a:rPr lang="en-GB" dirty="0"/>
              <a:t>      - </a:t>
            </a:r>
            <a:r>
              <a:rPr lang="en-GB" b="1" dirty="0"/>
              <a:t>./www</a:t>
            </a:r>
            <a:r>
              <a:rPr lang="en-GB" dirty="0"/>
              <a:t>:/</a:t>
            </a:r>
            <a:r>
              <a:rPr lang="en-GB" dirty="0" err="1"/>
              <a:t>var</a:t>
            </a:r>
            <a:r>
              <a:rPr lang="en-GB" dirty="0"/>
              <a:t>/www/html</a:t>
            </a:r>
          </a:p>
          <a:p>
            <a:r>
              <a:rPr lang="en-GB" dirty="0"/>
              <a:t>      - </a:t>
            </a:r>
            <a:r>
              <a:rPr lang="en-GB" b="1" dirty="0"/>
              <a:t>./</a:t>
            </a:r>
            <a:r>
              <a:rPr lang="en-GB" b="1" dirty="0" err="1"/>
              <a:t>config</a:t>
            </a:r>
            <a:r>
              <a:rPr lang="en-GB" b="1" dirty="0"/>
              <a:t>/apache2/</a:t>
            </a:r>
            <a:r>
              <a:rPr lang="en-GB" b="1" dirty="0" err="1"/>
              <a:t>custom.conf</a:t>
            </a:r>
            <a:r>
              <a:rPr lang="en-GB" dirty="0"/>
              <a:t>:/</a:t>
            </a:r>
            <a:r>
              <a:rPr lang="en-GB" dirty="0" err="1"/>
              <a:t>etc</a:t>
            </a:r>
            <a:r>
              <a:rPr lang="en-GB" dirty="0"/>
              <a:t>/apache2/mods-enabled/</a:t>
            </a:r>
            <a:r>
              <a:rPr lang="en-GB" dirty="0" err="1"/>
              <a:t>my.conf</a:t>
            </a:r>
            <a:endParaRPr lang="en-GB" dirty="0"/>
          </a:p>
          <a:p>
            <a:r>
              <a:rPr lang="en-GB" dirty="0"/>
              <a:t>      - </a:t>
            </a:r>
            <a:r>
              <a:rPr lang="en-GB" b="1" dirty="0"/>
              <a:t>./</a:t>
            </a:r>
            <a:r>
              <a:rPr lang="en-GB" b="1" dirty="0" err="1"/>
              <a:t>config</a:t>
            </a:r>
            <a:r>
              <a:rPr lang="en-GB" b="1" dirty="0"/>
              <a:t>/</a:t>
            </a:r>
            <a:r>
              <a:rPr lang="en-GB" b="1" dirty="0" err="1"/>
              <a:t>php</a:t>
            </a:r>
            <a:r>
              <a:rPr lang="en-GB" b="1" dirty="0"/>
              <a:t>/php.ini</a:t>
            </a:r>
            <a:r>
              <a:rPr lang="en-GB" dirty="0"/>
              <a:t>:/</a:t>
            </a:r>
            <a:r>
              <a:rPr lang="en-GB" dirty="0" err="1"/>
              <a:t>etc</a:t>
            </a:r>
            <a:r>
              <a:rPr lang="en-GB" dirty="0"/>
              <a:t>/</a:t>
            </a:r>
            <a:r>
              <a:rPr lang="en-GB" dirty="0" err="1"/>
              <a:t>php</a:t>
            </a:r>
            <a:r>
              <a:rPr lang="en-GB" dirty="0"/>
              <a:t>/7.2/apache2/</a:t>
            </a:r>
            <a:r>
              <a:rPr lang="en-GB" dirty="0" err="1"/>
              <a:t>conf.d</a:t>
            </a:r>
            <a:r>
              <a:rPr lang="en-GB" dirty="0"/>
              <a:t>/custom.ini </a:t>
            </a:r>
          </a:p>
          <a:p>
            <a:r>
              <a:rPr lang="en-GB" dirty="0"/>
              <a:t>      - </a:t>
            </a:r>
            <a:r>
              <a:rPr lang="en-GB" b="1" dirty="0"/>
              <a:t>./</a:t>
            </a:r>
            <a:r>
              <a:rPr lang="en-GB" b="1" dirty="0" err="1"/>
              <a:t>config</a:t>
            </a:r>
            <a:r>
              <a:rPr lang="en-GB" b="1" dirty="0"/>
              <a:t>/</a:t>
            </a:r>
            <a:r>
              <a:rPr lang="en-GB" b="1" dirty="0" err="1"/>
              <a:t>vhosts</a:t>
            </a:r>
            <a:r>
              <a:rPr lang="en-GB" dirty="0"/>
              <a:t>:/</a:t>
            </a:r>
            <a:r>
              <a:rPr lang="en-GB" dirty="0" err="1"/>
              <a:t>etc</a:t>
            </a:r>
            <a:r>
              <a:rPr lang="en-GB" dirty="0"/>
              <a:t>/apache2/sites-enabled</a:t>
            </a:r>
          </a:p>
          <a:p>
            <a:r>
              <a:rPr lang="en-GB" dirty="0"/>
              <a:t>      - </a:t>
            </a:r>
            <a:r>
              <a:rPr lang="en-GB" b="1" dirty="0"/>
              <a:t>./</a:t>
            </a:r>
            <a:r>
              <a:rPr lang="en-GB" b="1" dirty="0" err="1"/>
              <a:t>ssl</a:t>
            </a:r>
            <a:r>
              <a:rPr lang="en-GB" dirty="0"/>
              <a:t>:/</a:t>
            </a:r>
            <a:r>
              <a:rPr lang="en-GB" dirty="0" err="1"/>
              <a:t>etc</a:t>
            </a:r>
            <a:r>
              <a:rPr lang="en-GB" dirty="0"/>
              <a:t>/</a:t>
            </a:r>
            <a:r>
              <a:rPr lang="en-GB" dirty="0" err="1"/>
              <a:t>letsencrypt</a:t>
            </a:r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4379495" y="5601285"/>
            <a:ext cx="4764505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GB" dirty="0" smtClean="0"/>
              <a:t>NOTE: </a:t>
            </a:r>
          </a:p>
          <a:p>
            <a:r>
              <a:rPr lang="en-GB" dirty="0" smtClean="0"/>
              <a:t>To show PHP errors, in ./</a:t>
            </a:r>
            <a:r>
              <a:rPr lang="en-GB" dirty="0" err="1" smtClean="0"/>
              <a:t>config</a:t>
            </a:r>
            <a:r>
              <a:rPr lang="en-GB" dirty="0" smtClean="0"/>
              <a:t>/</a:t>
            </a:r>
            <a:r>
              <a:rPr lang="en-GB" dirty="0" err="1" smtClean="0"/>
              <a:t>php</a:t>
            </a:r>
            <a:r>
              <a:rPr lang="en-GB" dirty="0" smtClean="0"/>
              <a:t>/php.ini file you need to add the line </a:t>
            </a:r>
            <a:br>
              <a:rPr lang="en-GB" dirty="0" smtClean="0"/>
            </a:br>
            <a:r>
              <a:rPr lang="en-GB" b="1" dirty="0" err="1" smtClean="0"/>
              <a:t>display_errors</a:t>
            </a:r>
            <a:r>
              <a:rPr lang="en-GB" b="1" dirty="0" smtClean="0"/>
              <a:t>=1</a:t>
            </a:r>
            <a:endParaRPr lang="en-GB" b="1" dirty="0"/>
          </a:p>
        </p:txBody>
      </p:sp>
      <p:sp>
        <p:nvSpPr>
          <p:cNvPr id="8" name="TextBox 7"/>
          <p:cNvSpPr txBox="1"/>
          <p:nvPr/>
        </p:nvSpPr>
        <p:spPr>
          <a:xfrm>
            <a:off x="7098632" y="1372110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 dirty="0" smtClean="0"/>
              <a:t>$ ls</a:t>
            </a:r>
            <a:endParaRPr lang="en-GB" b="1" i="1" dirty="0"/>
          </a:p>
        </p:txBody>
      </p:sp>
      <p:sp>
        <p:nvSpPr>
          <p:cNvPr id="9" name="TextBox 8"/>
          <p:cNvSpPr txBox="1"/>
          <p:nvPr/>
        </p:nvSpPr>
        <p:spPr>
          <a:xfrm>
            <a:off x="427474" y="6008891"/>
            <a:ext cx="294533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>
                <a:solidFill>
                  <a:srgbClr val="FF0000"/>
                </a:solidFill>
              </a:rPr>
              <a:t>These directories are created for you</a:t>
            </a:r>
            <a:endParaRPr lang="en-GB" b="1" dirty="0">
              <a:solidFill>
                <a:srgbClr val="FF0000"/>
              </a:solidFill>
            </a:endParaRPr>
          </a:p>
        </p:txBody>
      </p:sp>
      <p:sp>
        <p:nvSpPr>
          <p:cNvPr id="10" name="Down Arrow 9"/>
          <p:cNvSpPr/>
          <p:nvPr/>
        </p:nvSpPr>
        <p:spPr bwMode="auto">
          <a:xfrm rot="10800000">
            <a:off x="1441525" y="5786925"/>
            <a:ext cx="290456" cy="311972"/>
          </a:xfrm>
          <a:prstGeom prst="downArrow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11" name="Rectangle 10"/>
          <p:cNvSpPr/>
          <p:nvPr/>
        </p:nvSpPr>
        <p:spPr bwMode="auto">
          <a:xfrm>
            <a:off x="914400" y="1253266"/>
            <a:ext cx="946673" cy="1430767"/>
          </a:xfrm>
          <a:prstGeom prst="rect">
            <a:avLst/>
          </a:prstGeom>
          <a:noFill/>
          <a:ln w="12700" cap="flat" cmpd="sng" algn="ctr">
            <a:solidFill>
              <a:srgbClr val="FF0000"/>
            </a:solidFill>
            <a:prstDash val="dash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13" name="Elbow Connector 12"/>
          <p:cNvCxnSpPr>
            <a:stCxn id="9" idx="1"/>
            <a:endCxn id="11" idx="1"/>
          </p:cNvCxnSpPr>
          <p:nvPr/>
        </p:nvCxnSpPr>
        <p:spPr bwMode="auto">
          <a:xfrm rot="10800000" flipH="1">
            <a:off x="427474" y="1968651"/>
            <a:ext cx="486926" cy="4363407"/>
          </a:xfrm>
          <a:prstGeom prst="bentConnector3">
            <a:avLst>
              <a:gd name="adj1" fmla="val -46948"/>
            </a:avLst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6059980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8683" y="1724025"/>
            <a:ext cx="4420571" cy="4114800"/>
          </a:xfrm>
        </p:spPr>
        <p:txBody>
          <a:bodyPr/>
          <a:lstStyle/>
          <a:p>
            <a:r>
              <a:rPr lang="en-GB" dirty="0" smtClean="0"/>
              <a:t>Open the </a:t>
            </a:r>
            <a:r>
              <a:rPr lang="en-GB" dirty="0" err="1" smtClean="0"/>
              <a:t>index.php</a:t>
            </a:r>
            <a:r>
              <a:rPr lang="en-GB" dirty="0" smtClean="0"/>
              <a:t> to the ./www directory</a:t>
            </a:r>
          </a:p>
          <a:p>
            <a:r>
              <a:rPr lang="en-GB" dirty="0" smtClean="0"/>
              <a:t>Notice it dumps out a PHP info screen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352445" y="1781763"/>
            <a:ext cx="3098476" cy="1477328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u="sng" dirty="0" err="1" smtClean="0"/>
              <a:t>index.php</a:t>
            </a:r>
            <a:endParaRPr lang="en-GB" dirty="0" smtClean="0"/>
          </a:p>
          <a:p>
            <a:endParaRPr lang="en-GB" b="1" u="sng" dirty="0" smtClean="0"/>
          </a:p>
          <a:p>
            <a:r>
              <a:rPr lang="en-GB" dirty="0" smtClean="0"/>
              <a:t>&lt;?</a:t>
            </a:r>
            <a:r>
              <a:rPr lang="en-GB" dirty="0" err="1"/>
              <a:t>php</a:t>
            </a:r>
            <a:r>
              <a:rPr lang="en-GB" dirty="0"/>
              <a:t> </a:t>
            </a:r>
          </a:p>
          <a:p>
            <a:r>
              <a:rPr lang="en-GB" dirty="0"/>
              <a:t> </a:t>
            </a:r>
            <a:r>
              <a:rPr lang="en-GB" dirty="0" smtClean="0"/>
              <a:t>    </a:t>
            </a:r>
            <a:r>
              <a:rPr lang="en-GB" dirty="0" err="1" smtClean="0">
                <a:solidFill>
                  <a:srgbClr val="FF0000"/>
                </a:solidFill>
              </a:rPr>
              <a:t>phpinfo</a:t>
            </a:r>
            <a:r>
              <a:rPr lang="en-GB" dirty="0">
                <a:solidFill>
                  <a:srgbClr val="FF0000"/>
                </a:solidFill>
              </a:rPr>
              <a:t>();</a:t>
            </a:r>
          </a:p>
          <a:p>
            <a:r>
              <a:rPr lang="en-GB" dirty="0" smtClean="0"/>
              <a:t>?&gt;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96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Starting Services </a:t>
            </a:r>
            <a:br>
              <a:rPr lang="en-GB" dirty="0" smtClean="0"/>
            </a:br>
            <a:r>
              <a:rPr lang="en-GB" dirty="0" smtClean="0"/>
              <a:t>and Viewing Webpages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using your Virtual Machine (VM) then login using Remote Desktop Connection</a:t>
            </a:r>
          </a:p>
          <a:p>
            <a:r>
              <a:rPr lang="en-GB" dirty="0" smtClean="0"/>
              <a:t>Bring up the services. Make sure you are in the directory containing the </a:t>
            </a:r>
            <a:r>
              <a:rPr lang="en-GB" b="1" dirty="0" err="1" smtClean="0"/>
              <a:t>docker-compose.ym</a:t>
            </a:r>
            <a:r>
              <a:rPr lang="en-GB" dirty="0" err="1" smtClean="0"/>
              <a:t>l</a:t>
            </a:r>
            <a:r>
              <a:rPr lang="en-GB" dirty="0" smtClean="0"/>
              <a:t> file</a:t>
            </a:r>
          </a:p>
          <a:p>
            <a:endParaRPr lang="en-GB" dirty="0" smtClean="0"/>
          </a:p>
          <a:p>
            <a:r>
              <a:rPr lang="en-GB" dirty="0" smtClean="0"/>
              <a:t>Run up browser in the VM</a:t>
            </a:r>
          </a:p>
          <a:p>
            <a:pPr lvl="1"/>
            <a:r>
              <a:rPr lang="en-GB" dirty="0" smtClean="0"/>
              <a:t>To view the webpages type </a:t>
            </a:r>
            <a:r>
              <a:rPr lang="en-GB" i="1" dirty="0" smtClean="0">
                <a:solidFill>
                  <a:srgbClr val="0070C0"/>
                </a:solidFill>
              </a:rPr>
              <a:t>http://localhost</a:t>
            </a:r>
          </a:p>
          <a:p>
            <a:r>
              <a:rPr lang="en-GB" dirty="0" smtClean="0"/>
              <a:t>Shutdown </a:t>
            </a:r>
            <a:r>
              <a:rPr lang="en-GB" dirty="0" smtClean="0"/>
              <a:t>the services using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257562" y="5239482"/>
            <a:ext cx="663996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 smtClean="0"/>
          </a:p>
          <a:p>
            <a:r>
              <a:rPr lang="en-GB" dirty="0" smtClean="0"/>
              <a:t>A </a:t>
            </a:r>
            <a:r>
              <a:rPr lang="en-GB" dirty="0" smtClean="0"/>
              <a:t>limitation of machines running our lab is that we have to use the browser on the Linux machine to see the results. You </a:t>
            </a:r>
            <a:r>
              <a:rPr lang="en-GB" b="1" dirty="0" smtClean="0"/>
              <a:t>do not </a:t>
            </a:r>
            <a:r>
              <a:rPr lang="en-GB" dirty="0" smtClean="0"/>
              <a:t>have public access to port 80 or 8080.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872292" y="3066701"/>
            <a:ext cx="2399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 </a:t>
            </a:r>
            <a:r>
              <a:rPr lang="en-GB" i="1" dirty="0" err="1"/>
              <a:t>docker</a:t>
            </a:r>
            <a:r>
              <a:rPr lang="en-GB" i="1" dirty="0"/>
              <a:t>-compose   </a:t>
            </a:r>
            <a:r>
              <a:rPr lang="en-GB" i="1" dirty="0" smtClean="0"/>
              <a:t>up</a:t>
            </a:r>
            <a:endParaRPr lang="en-GB" i="1" dirty="0"/>
          </a:p>
        </p:txBody>
      </p:sp>
      <p:sp>
        <p:nvSpPr>
          <p:cNvPr id="7" name="TextBox 6"/>
          <p:cNvSpPr txBox="1"/>
          <p:nvPr/>
        </p:nvSpPr>
        <p:spPr>
          <a:xfrm>
            <a:off x="3004283" y="4563208"/>
            <a:ext cx="262988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 smtClean="0"/>
              <a:t>&lt;Ctrl&gt; + &lt;C&gt;</a:t>
            </a:r>
          </a:p>
          <a:p>
            <a:r>
              <a:rPr lang="en-GB" i="1" dirty="0" smtClean="0"/>
              <a:t>or</a:t>
            </a:r>
            <a:r>
              <a:rPr lang="en-GB" i="1" dirty="0" smtClean="0"/>
              <a:t>  </a:t>
            </a:r>
          </a:p>
          <a:p>
            <a:r>
              <a:rPr lang="en-GB" i="1" dirty="0" err="1" smtClean="0"/>
              <a:t>docker</a:t>
            </a:r>
            <a:r>
              <a:rPr lang="en-GB" i="1" dirty="0" smtClean="0"/>
              <a:t>-compose   </a:t>
            </a:r>
            <a:r>
              <a:rPr lang="en-GB" i="1" dirty="0" smtClean="0"/>
              <a:t>down</a:t>
            </a:r>
            <a:endParaRPr lang="en-GB" i="1" dirty="0"/>
          </a:p>
        </p:txBody>
      </p:sp>
      <p:sp>
        <p:nvSpPr>
          <p:cNvPr id="8" name="TextBox 7"/>
          <p:cNvSpPr txBox="1"/>
          <p:nvPr/>
        </p:nvSpPr>
        <p:spPr>
          <a:xfrm>
            <a:off x="7035501" y="3781425"/>
            <a:ext cx="19084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Unix guys, don’t forget </a:t>
            </a:r>
            <a:r>
              <a:rPr lang="en-GB" i="1" dirty="0" err="1" smtClean="0"/>
              <a:t>sudo</a:t>
            </a:r>
            <a:r>
              <a:rPr lang="en-GB" dirty="0" smtClean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64497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0"/>
            <a:ext cx="3260644" cy="844550"/>
          </a:xfrm>
        </p:spPr>
        <p:txBody>
          <a:bodyPr/>
          <a:lstStyle/>
          <a:p>
            <a:r>
              <a:rPr lang="en-GB" dirty="0" smtClean="0"/>
              <a:t>Exercise</a:t>
            </a:r>
            <a:br>
              <a:rPr lang="en-GB" dirty="0" smtClean="0"/>
            </a:br>
            <a:r>
              <a:rPr lang="en-GB" dirty="0" smtClean="0"/>
              <a:t>Part 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9452" y="937697"/>
            <a:ext cx="3051883" cy="1864670"/>
          </a:xfrm>
        </p:spPr>
        <p:txBody>
          <a:bodyPr/>
          <a:lstStyle/>
          <a:p>
            <a:r>
              <a:rPr lang="en-GB" dirty="0" smtClean="0"/>
              <a:t>Open the </a:t>
            </a:r>
            <a:r>
              <a:rPr lang="en-GB" dirty="0" err="1" smtClean="0"/>
              <a:t>docker-compose.yml</a:t>
            </a:r>
            <a:r>
              <a:rPr lang="en-GB" dirty="0" smtClean="0"/>
              <a:t> file</a:t>
            </a:r>
          </a:p>
          <a:p>
            <a:endParaRPr lang="en-GB" dirty="0"/>
          </a:p>
          <a:p>
            <a:r>
              <a:rPr lang="en-GB" dirty="0" smtClean="0"/>
              <a:t>Explain the highlighted fields.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782412" y="310287"/>
            <a:ext cx="5211683" cy="6186309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2225"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smtClean="0"/>
              <a:t>version</a:t>
            </a:r>
            <a:r>
              <a:rPr lang="en-GB" dirty="0"/>
              <a:t>: "3.6"</a:t>
            </a:r>
          </a:p>
          <a:p>
            <a:r>
              <a:rPr lang="en-GB" dirty="0"/>
              <a:t>services:</a:t>
            </a:r>
          </a:p>
          <a:p>
            <a:r>
              <a:rPr lang="en-GB" dirty="0"/>
              <a:t>  webserver:</a:t>
            </a:r>
          </a:p>
          <a:p>
            <a:r>
              <a:rPr lang="en-GB" dirty="0"/>
              <a:t>    </a:t>
            </a:r>
            <a:r>
              <a:rPr lang="en-GB" b="1" dirty="0"/>
              <a:t>image</a:t>
            </a:r>
            <a:r>
              <a:rPr lang="en-GB" dirty="0"/>
              <a:t>: </a:t>
            </a:r>
            <a:r>
              <a:rPr lang="en-GB" dirty="0" err="1"/>
              <a:t>davidecesarano</a:t>
            </a:r>
            <a:r>
              <a:rPr lang="en-GB" dirty="0"/>
              <a:t>/</a:t>
            </a:r>
            <a:r>
              <a:rPr lang="en-GB" dirty="0" err="1"/>
              <a:t>docker</a:t>
            </a:r>
            <a:r>
              <a:rPr lang="en-GB" dirty="0"/>
              <a:t>-compose-lamp</a:t>
            </a:r>
          </a:p>
          <a:p>
            <a:r>
              <a:rPr lang="en-GB" dirty="0"/>
              <a:t>    </a:t>
            </a:r>
            <a:r>
              <a:rPr lang="en-GB" b="1" dirty="0"/>
              <a:t>restart</a:t>
            </a:r>
            <a:r>
              <a:rPr lang="en-GB" dirty="0"/>
              <a:t>: always</a:t>
            </a:r>
          </a:p>
          <a:p>
            <a:r>
              <a:rPr lang="en-GB" dirty="0"/>
              <a:t>    </a:t>
            </a:r>
            <a:r>
              <a:rPr lang="en-GB" b="1" dirty="0"/>
              <a:t>ports</a:t>
            </a:r>
            <a:r>
              <a:rPr lang="en-GB" dirty="0"/>
              <a:t>: </a:t>
            </a:r>
          </a:p>
          <a:p>
            <a:r>
              <a:rPr lang="en-GB" dirty="0"/>
              <a:t>      - target: 80</a:t>
            </a:r>
          </a:p>
          <a:p>
            <a:r>
              <a:rPr lang="en-GB" dirty="0"/>
              <a:t>        published: 80</a:t>
            </a:r>
          </a:p>
          <a:p>
            <a:r>
              <a:rPr lang="en-GB" dirty="0"/>
              <a:t>        protocol: </a:t>
            </a:r>
            <a:r>
              <a:rPr lang="en-GB" dirty="0" err="1"/>
              <a:t>tcp</a:t>
            </a:r>
            <a:endParaRPr lang="en-GB" dirty="0"/>
          </a:p>
          <a:p>
            <a:r>
              <a:rPr lang="en-GB" dirty="0"/>
              <a:t>        mode: host</a:t>
            </a:r>
          </a:p>
          <a:p>
            <a:r>
              <a:rPr lang="en-GB" dirty="0"/>
              <a:t>      - target: 443</a:t>
            </a:r>
          </a:p>
          <a:p>
            <a:r>
              <a:rPr lang="en-GB" dirty="0"/>
              <a:t>        published: 443</a:t>
            </a:r>
          </a:p>
          <a:p>
            <a:r>
              <a:rPr lang="en-GB" dirty="0"/>
              <a:t>        protocol: </a:t>
            </a:r>
            <a:r>
              <a:rPr lang="en-GB" dirty="0" err="1"/>
              <a:t>tcp</a:t>
            </a:r>
            <a:endParaRPr lang="en-GB" dirty="0"/>
          </a:p>
          <a:p>
            <a:r>
              <a:rPr lang="en-GB" dirty="0"/>
              <a:t>        mode: host</a:t>
            </a:r>
          </a:p>
          <a:p>
            <a:r>
              <a:rPr lang="en-GB" dirty="0" smtClean="0"/>
              <a:t>    </a:t>
            </a:r>
            <a:r>
              <a:rPr lang="en-GB" b="1" dirty="0" smtClean="0"/>
              <a:t>networks</a:t>
            </a:r>
            <a:r>
              <a:rPr lang="en-GB" dirty="0" smtClean="0"/>
              <a:t>: </a:t>
            </a:r>
          </a:p>
          <a:p>
            <a:r>
              <a:rPr lang="en-GB" dirty="0" smtClean="0"/>
              <a:t>      - </a:t>
            </a:r>
            <a:r>
              <a:rPr lang="en-GB" dirty="0" err="1" smtClean="0"/>
              <a:t>dbnetwork</a:t>
            </a:r>
            <a:endParaRPr lang="en-GB" dirty="0" smtClean="0"/>
          </a:p>
          <a:p>
            <a:r>
              <a:rPr lang="en-GB" dirty="0" smtClean="0"/>
              <a:t>    </a:t>
            </a:r>
            <a:r>
              <a:rPr lang="en-GB" b="1" dirty="0"/>
              <a:t>volumes</a:t>
            </a:r>
            <a:r>
              <a:rPr lang="en-GB" dirty="0"/>
              <a:t>:</a:t>
            </a:r>
          </a:p>
          <a:p>
            <a:r>
              <a:rPr lang="en-GB" dirty="0"/>
              <a:t>      - ./node:/opt/node</a:t>
            </a:r>
          </a:p>
          <a:p>
            <a:r>
              <a:rPr lang="en-GB" dirty="0"/>
              <a:t>      - ./www:/</a:t>
            </a:r>
            <a:r>
              <a:rPr lang="en-GB" dirty="0" err="1"/>
              <a:t>var</a:t>
            </a:r>
            <a:r>
              <a:rPr lang="en-GB" dirty="0"/>
              <a:t>/www/html</a:t>
            </a:r>
          </a:p>
          <a:p>
            <a:r>
              <a:rPr lang="en-GB" dirty="0"/>
              <a:t>      - </a:t>
            </a:r>
            <a:r>
              <a:rPr lang="en-GB" dirty="0" err="1" smtClean="0"/>
              <a:t>etc</a:t>
            </a:r>
            <a:r>
              <a:rPr lang="en-GB" dirty="0" smtClean="0"/>
              <a:t>, </a:t>
            </a:r>
            <a:r>
              <a:rPr lang="en-GB" dirty="0" err="1" smtClean="0"/>
              <a:t>etc</a:t>
            </a:r>
            <a:r>
              <a:rPr lang="en-GB" dirty="0" smtClean="0"/>
              <a:t>,</a:t>
            </a:r>
          </a:p>
          <a:p>
            <a:r>
              <a:rPr lang="en-GB" b="1" dirty="0"/>
              <a:t>networks</a:t>
            </a:r>
            <a:r>
              <a:rPr lang="en-GB" dirty="0" smtClean="0"/>
              <a:t>:</a:t>
            </a:r>
            <a:br>
              <a:rPr lang="en-GB" dirty="0" smtClean="0"/>
            </a:br>
            <a:r>
              <a:rPr lang="en-GB" dirty="0" smtClean="0"/>
              <a:t>    </a:t>
            </a:r>
            <a:r>
              <a:rPr lang="en-GB" dirty="0" err="1"/>
              <a:t>dbnetwork</a:t>
            </a:r>
            <a:r>
              <a:rPr lang="en-GB" dirty="0"/>
              <a:t>: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457279" y="5806731"/>
            <a:ext cx="32732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sym typeface="Wingdings" panose="05000000000000000000" pitchFamily="2" charset="2"/>
              </a:rPr>
              <a:t>   </a:t>
            </a:r>
            <a:r>
              <a:rPr lang="en-GB" i="1" dirty="0" smtClean="0">
                <a:sym typeface="Wingdings" panose="05000000000000000000" pitchFamily="2" charset="2"/>
              </a:rPr>
              <a:t>All networks available for</a:t>
            </a:r>
            <a:br>
              <a:rPr lang="en-GB" i="1" dirty="0" smtClean="0">
                <a:sym typeface="Wingdings" panose="05000000000000000000" pitchFamily="2" charset="2"/>
              </a:rPr>
            </a:br>
            <a:r>
              <a:rPr lang="en-GB" i="1" dirty="0" smtClean="0">
                <a:sym typeface="Wingdings" panose="05000000000000000000" pitchFamily="2" charset="2"/>
              </a:rPr>
              <a:t>      services to use</a:t>
            </a:r>
            <a:endParaRPr lang="en-GB" i="1" dirty="0"/>
          </a:p>
        </p:txBody>
      </p:sp>
      <p:sp>
        <p:nvSpPr>
          <p:cNvPr id="5" name="TextBox 4"/>
          <p:cNvSpPr txBox="1"/>
          <p:nvPr/>
        </p:nvSpPr>
        <p:spPr>
          <a:xfrm>
            <a:off x="6970955" y="2690261"/>
            <a:ext cx="1955083" cy="923330"/>
          </a:xfrm>
          <a:prstGeom prst="rect">
            <a:avLst/>
          </a:prstGeom>
          <a:solidFill>
            <a:schemeClr val="bg1"/>
          </a:solidFill>
          <a:ln w="12700"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en-GB" i="1" dirty="0" smtClean="0">
                <a:solidFill>
                  <a:srgbClr val="FF0000"/>
                </a:solidFill>
              </a:rPr>
              <a:t>Use spaces not tabs when typing a .</a:t>
            </a:r>
            <a:r>
              <a:rPr lang="en-GB" i="1" dirty="0" err="1" smtClean="0">
                <a:solidFill>
                  <a:srgbClr val="FF0000"/>
                </a:solidFill>
              </a:rPr>
              <a:t>yml</a:t>
            </a:r>
            <a:r>
              <a:rPr lang="en-GB" i="1" dirty="0" smtClean="0">
                <a:solidFill>
                  <a:srgbClr val="FF0000"/>
                </a:solidFill>
              </a:rPr>
              <a:t> file</a:t>
            </a:r>
            <a:endParaRPr lang="en-GB" i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1213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70119" y="0"/>
            <a:ext cx="4173855" cy="844550"/>
          </a:xfrm>
        </p:spPr>
        <p:txBody>
          <a:bodyPr/>
          <a:lstStyle/>
          <a:p>
            <a:r>
              <a:rPr lang="en-GB" dirty="0" smtClean="0"/>
              <a:t>Answer LAMP</a:t>
            </a:r>
            <a:br>
              <a:rPr lang="en-GB" dirty="0" smtClean="0"/>
            </a:br>
            <a:r>
              <a:rPr lang="en-GB" dirty="0" smtClean="0"/>
              <a:t>Part A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58140" y="61095"/>
            <a:ext cx="7477240" cy="67403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COMPOSE FILE STARTS WITH….</a:t>
            </a:r>
          </a:p>
          <a:p>
            <a:r>
              <a:rPr lang="en-GB" dirty="0" smtClean="0"/>
              <a:t>version</a:t>
            </a:r>
            <a:r>
              <a:rPr lang="en-GB" dirty="0"/>
              <a:t>: "3.6"</a:t>
            </a:r>
          </a:p>
          <a:p>
            <a:r>
              <a:rPr lang="en-GB" dirty="0"/>
              <a:t>services:</a:t>
            </a:r>
          </a:p>
          <a:p>
            <a:r>
              <a:rPr lang="en-GB" dirty="0"/>
              <a:t>  webserver:</a:t>
            </a:r>
          </a:p>
          <a:p>
            <a:r>
              <a:rPr lang="en-GB" dirty="0"/>
              <a:t>    image: </a:t>
            </a:r>
            <a:r>
              <a:rPr lang="en-GB" dirty="0" err="1"/>
              <a:t>davidecesarano</a:t>
            </a:r>
            <a:r>
              <a:rPr lang="en-GB" dirty="0"/>
              <a:t>/</a:t>
            </a:r>
            <a:r>
              <a:rPr lang="en-GB" dirty="0" err="1"/>
              <a:t>docker</a:t>
            </a:r>
            <a:r>
              <a:rPr lang="en-GB" dirty="0"/>
              <a:t>-compose-lamp</a:t>
            </a:r>
          </a:p>
          <a:p>
            <a:r>
              <a:rPr lang="en-GB" dirty="0"/>
              <a:t>    restart: always</a:t>
            </a:r>
          </a:p>
          <a:p>
            <a:r>
              <a:rPr lang="en-GB" dirty="0"/>
              <a:t>    ports: </a:t>
            </a:r>
          </a:p>
          <a:p>
            <a:r>
              <a:rPr lang="en-GB" dirty="0"/>
              <a:t>      - target: 80</a:t>
            </a:r>
          </a:p>
          <a:p>
            <a:r>
              <a:rPr lang="en-GB" dirty="0"/>
              <a:t>        published: 80</a:t>
            </a:r>
          </a:p>
          <a:p>
            <a:r>
              <a:rPr lang="en-GB" dirty="0"/>
              <a:t>        protocol: </a:t>
            </a:r>
            <a:r>
              <a:rPr lang="en-GB" dirty="0" err="1"/>
              <a:t>tcp</a:t>
            </a:r>
            <a:endParaRPr lang="en-GB" dirty="0"/>
          </a:p>
          <a:p>
            <a:r>
              <a:rPr lang="en-GB" dirty="0"/>
              <a:t>        mode: host</a:t>
            </a:r>
          </a:p>
          <a:p>
            <a:r>
              <a:rPr lang="en-GB" dirty="0"/>
              <a:t>      - target: 443</a:t>
            </a:r>
          </a:p>
          <a:p>
            <a:r>
              <a:rPr lang="en-GB" dirty="0"/>
              <a:t>        published: 443</a:t>
            </a:r>
          </a:p>
          <a:p>
            <a:r>
              <a:rPr lang="en-GB" dirty="0"/>
              <a:t>        protocol: </a:t>
            </a:r>
            <a:r>
              <a:rPr lang="en-GB" dirty="0" err="1"/>
              <a:t>tcp</a:t>
            </a:r>
            <a:endParaRPr lang="en-GB" dirty="0"/>
          </a:p>
          <a:p>
            <a:r>
              <a:rPr lang="en-GB" dirty="0"/>
              <a:t>        mode: host</a:t>
            </a:r>
          </a:p>
          <a:p>
            <a:r>
              <a:rPr lang="en-GB" dirty="0" smtClean="0"/>
              <a:t>    networks: </a:t>
            </a:r>
          </a:p>
          <a:p>
            <a:r>
              <a:rPr lang="en-GB" dirty="0" smtClean="0"/>
              <a:t>      - </a:t>
            </a:r>
            <a:r>
              <a:rPr lang="en-GB" dirty="0" err="1" smtClean="0"/>
              <a:t>dbnetwork</a:t>
            </a:r>
            <a:endParaRPr lang="en-GB" dirty="0" smtClean="0"/>
          </a:p>
          <a:p>
            <a:r>
              <a:rPr lang="en-GB" dirty="0" smtClean="0"/>
              <a:t>    </a:t>
            </a:r>
            <a:r>
              <a:rPr lang="en-GB" dirty="0"/>
              <a:t>volumes:</a:t>
            </a:r>
          </a:p>
          <a:p>
            <a:r>
              <a:rPr lang="en-GB" dirty="0"/>
              <a:t>      - ./node:/opt/node</a:t>
            </a:r>
          </a:p>
          <a:p>
            <a:r>
              <a:rPr lang="en-GB" dirty="0"/>
              <a:t>      - ./www:/</a:t>
            </a:r>
            <a:r>
              <a:rPr lang="en-GB" dirty="0" err="1"/>
              <a:t>var</a:t>
            </a:r>
            <a:r>
              <a:rPr lang="en-GB" dirty="0"/>
              <a:t>/www/html</a:t>
            </a:r>
          </a:p>
          <a:p>
            <a:r>
              <a:rPr lang="en-GB" dirty="0"/>
              <a:t>      - ./</a:t>
            </a:r>
            <a:r>
              <a:rPr lang="en-GB" dirty="0" err="1"/>
              <a:t>config</a:t>
            </a:r>
            <a:r>
              <a:rPr lang="en-GB" dirty="0"/>
              <a:t>/apache2/</a:t>
            </a:r>
            <a:r>
              <a:rPr lang="en-GB" dirty="0" err="1"/>
              <a:t>custom.conf</a:t>
            </a:r>
            <a:r>
              <a:rPr lang="en-GB" dirty="0"/>
              <a:t>:/</a:t>
            </a:r>
            <a:r>
              <a:rPr lang="en-GB" dirty="0" err="1"/>
              <a:t>etc</a:t>
            </a:r>
            <a:r>
              <a:rPr lang="en-GB" dirty="0"/>
              <a:t>/apache2/mods-enabled/</a:t>
            </a:r>
            <a:r>
              <a:rPr lang="en-GB" dirty="0" err="1"/>
              <a:t>my.conf</a:t>
            </a:r>
            <a:endParaRPr lang="en-GB" dirty="0"/>
          </a:p>
          <a:p>
            <a:r>
              <a:rPr lang="en-GB" dirty="0"/>
              <a:t>      - ./</a:t>
            </a:r>
            <a:r>
              <a:rPr lang="en-GB" dirty="0" err="1"/>
              <a:t>config</a:t>
            </a:r>
            <a:r>
              <a:rPr lang="en-GB" dirty="0"/>
              <a:t>/</a:t>
            </a:r>
            <a:r>
              <a:rPr lang="en-GB" dirty="0" err="1"/>
              <a:t>php</a:t>
            </a:r>
            <a:r>
              <a:rPr lang="en-GB" dirty="0"/>
              <a:t>/php.ini:/</a:t>
            </a:r>
            <a:r>
              <a:rPr lang="en-GB" dirty="0" err="1"/>
              <a:t>etc</a:t>
            </a:r>
            <a:r>
              <a:rPr lang="en-GB" dirty="0"/>
              <a:t>/</a:t>
            </a:r>
            <a:r>
              <a:rPr lang="en-GB" dirty="0" err="1"/>
              <a:t>php</a:t>
            </a:r>
            <a:r>
              <a:rPr lang="en-GB" dirty="0"/>
              <a:t>/7.2/apache2/</a:t>
            </a:r>
            <a:r>
              <a:rPr lang="en-GB" dirty="0" err="1"/>
              <a:t>conf.d</a:t>
            </a:r>
            <a:r>
              <a:rPr lang="en-GB" dirty="0"/>
              <a:t>/custom.ini </a:t>
            </a:r>
          </a:p>
          <a:p>
            <a:r>
              <a:rPr lang="en-GB" dirty="0"/>
              <a:t>      - ./</a:t>
            </a:r>
            <a:r>
              <a:rPr lang="en-GB" dirty="0" err="1"/>
              <a:t>config</a:t>
            </a:r>
            <a:r>
              <a:rPr lang="en-GB" dirty="0"/>
              <a:t>/</a:t>
            </a:r>
            <a:r>
              <a:rPr lang="en-GB" dirty="0" err="1"/>
              <a:t>vhosts</a:t>
            </a:r>
            <a:r>
              <a:rPr lang="en-GB" dirty="0"/>
              <a:t>:/</a:t>
            </a:r>
            <a:r>
              <a:rPr lang="en-GB" dirty="0" err="1"/>
              <a:t>etc</a:t>
            </a:r>
            <a:r>
              <a:rPr lang="en-GB" dirty="0"/>
              <a:t>/apache2/sites-enabled</a:t>
            </a:r>
          </a:p>
          <a:p>
            <a:r>
              <a:rPr lang="en-GB" dirty="0"/>
              <a:t>      - ./</a:t>
            </a:r>
            <a:r>
              <a:rPr lang="en-GB" dirty="0" err="1"/>
              <a:t>ssl</a:t>
            </a:r>
            <a:r>
              <a:rPr lang="en-GB" dirty="0"/>
              <a:t>:/</a:t>
            </a:r>
            <a:r>
              <a:rPr lang="en-GB" dirty="0" err="1" smtClean="0"/>
              <a:t>etc</a:t>
            </a:r>
            <a:r>
              <a:rPr lang="en-GB" dirty="0" smtClean="0"/>
              <a:t>/</a:t>
            </a:r>
            <a:r>
              <a:rPr lang="en-GB" dirty="0" err="1" smtClean="0"/>
              <a:t>letsencrypt</a:t>
            </a:r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6248400" y="1410658"/>
            <a:ext cx="176202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Baseline image</a:t>
            </a:r>
            <a:endParaRPr lang="en-GB" dirty="0"/>
          </a:p>
        </p:txBody>
      </p:sp>
      <p:cxnSp>
        <p:nvCxnSpPr>
          <p:cNvPr id="11" name="Straight Arrow Connector 10"/>
          <p:cNvCxnSpPr/>
          <p:nvPr/>
        </p:nvCxnSpPr>
        <p:spPr bwMode="auto">
          <a:xfrm flipH="1" flipV="1">
            <a:off x="5433461" y="1448602"/>
            <a:ext cx="747369" cy="146722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3" name="TextBox 12"/>
          <p:cNvSpPr txBox="1"/>
          <p:nvPr/>
        </p:nvSpPr>
        <p:spPr>
          <a:xfrm>
            <a:off x="3070916" y="2108034"/>
            <a:ext cx="5318761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u="sng" dirty="0" smtClean="0"/>
              <a:t>LONG FORMAT PORT DEFINITION</a:t>
            </a:r>
            <a:r>
              <a:rPr lang="en-GB" b="1" dirty="0" smtClean="0"/>
              <a:t/>
            </a:r>
            <a:br>
              <a:rPr lang="en-GB" b="1" dirty="0" smtClean="0"/>
            </a:br>
            <a:r>
              <a:rPr lang="en-GB" b="1" dirty="0" smtClean="0"/>
              <a:t>target</a:t>
            </a:r>
            <a:r>
              <a:rPr lang="en-GB" dirty="0" smtClean="0"/>
              <a:t>: port inside container</a:t>
            </a:r>
          </a:p>
          <a:p>
            <a:r>
              <a:rPr lang="en-GB" b="1" dirty="0" smtClean="0"/>
              <a:t>published</a:t>
            </a:r>
            <a:r>
              <a:rPr lang="en-GB" dirty="0" smtClean="0"/>
              <a:t>: publicly exposed port</a:t>
            </a:r>
          </a:p>
          <a:p>
            <a:r>
              <a:rPr lang="en-GB" b="1" dirty="0" smtClean="0"/>
              <a:t>protocol</a:t>
            </a:r>
            <a:r>
              <a:rPr lang="en-GB" dirty="0" smtClean="0"/>
              <a:t>: the port protocol (</a:t>
            </a:r>
            <a:r>
              <a:rPr lang="en-GB" dirty="0" err="1" smtClean="0"/>
              <a:t>tcp</a:t>
            </a:r>
            <a:r>
              <a:rPr lang="en-GB" dirty="0" smtClean="0"/>
              <a:t>/</a:t>
            </a:r>
            <a:r>
              <a:rPr lang="en-GB" dirty="0" err="1" smtClean="0"/>
              <a:t>udp</a:t>
            </a:r>
            <a:r>
              <a:rPr lang="en-GB" dirty="0" smtClean="0"/>
              <a:t>)</a:t>
            </a:r>
          </a:p>
          <a:p>
            <a:r>
              <a:rPr lang="en-GB" b="1" dirty="0" smtClean="0"/>
              <a:t>mode</a:t>
            </a:r>
            <a:r>
              <a:rPr lang="en-GB" dirty="0" smtClean="0"/>
              <a:t>: host publish host port, ingress for swarm mode port to be load </a:t>
            </a:r>
            <a:r>
              <a:rPr lang="en-GB" dirty="0" err="1" smtClean="0"/>
              <a:t>balanaced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Shorthand equivalent is 80:80 and 443:443</a:t>
            </a:r>
            <a:endParaRPr lang="en-GB" dirty="0"/>
          </a:p>
        </p:txBody>
      </p:sp>
      <p:sp>
        <p:nvSpPr>
          <p:cNvPr id="14" name="Right Brace 13"/>
          <p:cNvSpPr/>
          <p:nvPr/>
        </p:nvSpPr>
        <p:spPr bwMode="auto">
          <a:xfrm>
            <a:off x="2636520" y="1905000"/>
            <a:ext cx="205740" cy="1127442"/>
          </a:xfrm>
          <a:prstGeom prst="rightBrac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15" name="Right Brace 14"/>
          <p:cNvSpPr/>
          <p:nvPr/>
        </p:nvSpPr>
        <p:spPr bwMode="auto">
          <a:xfrm>
            <a:off x="2636520" y="3093720"/>
            <a:ext cx="205740" cy="1127442"/>
          </a:xfrm>
          <a:prstGeom prst="rightBrace">
            <a:avLst/>
          </a:prstGeom>
          <a:noFill/>
          <a:ln w="3810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3921500" y="4268708"/>
            <a:ext cx="4518660" cy="1200329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b="1" dirty="0" smtClean="0"/>
              <a:t>volumes: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Mounting local directories so the container can see them e.g. ./www is mounted as /</a:t>
            </a:r>
            <a:r>
              <a:rPr lang="en-GB" dirty="0" err="1" smtClean="0"/>
              <a:t>var</a:t>
            </a:r>
            <a:r>
              <a:rPr lang="en-GB" dirty="0" smtClean="0"/>
              <a:t>/www/html in the container</a:t>
            </a:r>
            <a:endParaRPr lang="en-GB" dirty="0"/>
          </a:p>
        </p:txBody>
      </p:sp>
      <p:cxnSp>
        <p:nvCxnSpPr>
          <p:cNvPr id="19" name="Straight Arrow Connector 18"/>
          <p:cNvCxnSpPr/>
          <p:nvPr/>
        </p:nvCxnSpPr>
        <p:spPr bwMode="auto">
          <a:xfrm flipH="1">
            <a:off x="3307080" y="4960620"/>
            <a:ext cx="502920" cy="12192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015875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Run Database Service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Replace the content “</a:t>
            </a:r>
            <a:r>
              <a:rPr lang="en-GB" dirty="0" err="1" smtClean="0"/>
              <a:t>docker-compose.yml</a:t>
            </a:r>
            <a:r>
              <a:rPr lang="en-GB" dirty="0" smtClean="0"/>
              <a:t>” with the content of the “</a:t>
            </a:r>
            <a:r>
              <a:rPr lang="en-GB" dirty="0" err="1" smtClean="0"/>
              <a:t>docker</a:t>
            </a:r>
            <a:r>
              <a:rPr lang="en-GB" dirty="0" smtClean="0"/>
              <a:t>-compose</a:t>
            </a:r>
            <a:r>
              <a:rPr lang="en-GB" dirty="0"/>
              <a:t>-</a:t>
            </a:r>
            <a:r>
              <a:rPr lang="en-GB" dirty="0" err="1"/>
              <a:t>db</a:t>
            </a:r>
            <a:r>
              <a:rPr lang="en-GB" dirty="0" err="1" smtClean="0"/>
              <a:t>.yml</a:t>
            </a:r>
            <a:r>
              <a:rPr lang="en-GB" dirty="0" smtClean="0"/>
              <a:t>” file</a:t>
            </a:r>
          </a:p>
          <a:p>
            <a:r>
              <a:rPr lang="en-GB" dirty="0" smtClean="0"/>
              <a:t>In the ./www directory, replace the content of the “</a:t>
            </a:r>
            <a:r>
              <a:rPr lang="en-GB" dirty="0" err="1" smtClean="0"/>
              <a:t>index.php</a:t>
            </a:r>
            <a:r>
              <a:rPr lang="en-GB" dirty="0" smtClean="0"/>
              <a:t>” file with the content of the “</a:t>
            </a:r>
            <a:r>
              <a:rPr lang="en-GB" dirty="0" err="1" smtClean="0"/>
              <a:t>index_db.php</a:t>
            </a:r>
            <a:r>
              <a:rPr lang="en-GB" dirty="0" smtClean="0"/>
              <a:t>”</a:t>
            </a:r>
          </a:p>
          <a:p>
            <a:r>
              <a:rPr lang="en-GB" dirty="0"/>
              <a:t>Bring up the services. Make sure you are in the directory containing the </a:t>
            </a:r>
            <a:r>
              <a:rPr lang="en-GB" b="1" dirty="0" err="1"/>
              <a:t>docker-compose.ym</a:t>
            </a:r>
            <a:r>
              <a:rPr lang="en-GB" dirty="0" err="1"/>
              <a:t>l</a:t>
            </a:r>
            <a:r>
              <a:rPr lang="en-GB" dirty="0"/>
              <a:t> </a:t>
            </a:r>
            <a:r>
              <a:rPr lang="en-GB" dirty="0" smtClean="0"/>
              <a:t>file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/>
              <a:t>Run up browser in the VM</a:t>
            </a:r>
          </a:p>
          <a:p>
            <a:pPr lvl="1"/>
            <a:r>
              <a:rPr lang="en-GB" dirty="0"/>
              <a:t>To view the webpages type </a:t>
            </a:r>
            <a:r>
              <a:rPr lang="en-GB" i="1" dirty="0">
                <a:solidFill>
                  <a:srgbClr val="0070C0"/>
                </a:solidFill>
              </a:rPr>
              <a:t>http://localhost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345167" y="3816458"/>
            <a:ext cx="2399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 </a:t>
            </a:r>
            <a:r>
              <a:rPr lang="en-GB" i="1" dirty="0" err="1"/>
              <a:t>docker</a:t>
            </a:r>
            <a:r>
              <a:rPr lang="en-GB" i="1" dirty="0"/>
              <a:t>-compose   </a:t>
            </a:r>
            <a:r>
              <a:rPr lang="en-GB" i="1" dirty="0" smtClean="0"/>
              <a:t>up</a:t>
            </a:r>
            <a:endParaRPr lang="en-GB" i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49378" y="5293588"/>
            <a:ext cx="7792007" cy="789861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78193" y="6023392"/>
            <a:ext cx="224933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Success message !!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435263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Part B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15496" y="797916"/>
            <a:ext cx="5514634" cy="4082767"/>
          </a:xfrm>
        </p:spPr>
        <p:txBody>
          <a:bodyPr/>
          <a:lstStyle/>
          <a:p>
            <a:r>
              <a:rPr lang="en-GB" dirty="0" smtClean="0"/>
              <a:t>Look in the </a:t>
            </a:r>
            <a:r>
              <a:rPr lang="en-GB" dirty="0" err="1" smtClean="0"/>
              <a:t>docker-compose.yml</a:t>
            </a:r>
            <a:r>
              <a:rPr lang="en-GB" dirty="0" smtClean="0"/>
              <a:t> file</a:t>
            </a:r>
          </a:p>
          <a:p>
            <a:r>
              <a:rPr lang="en-GB" dirty="0" smtClean="0"/>
              <a:t>Explain the highlighted fields</a:t>
            </a:r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93562" y="1769672"/>
            <a:ext cx="7815737" cy="480131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22225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 err="1"/>
              <a:t>mysql</a:t>
            </a:r>
            <a:r>
              <a:rPr lang="en-GB" dirty="0" smtClean="0"/>
              <a:t>:</a:t>
            </a:r>
          </a:p>
          <a:p>
            <a:r>
              <a:rPr lang="en-GB" dirty="0" smtClean="0"/>
              <a:t>    </a:t>
            </a:r>
            <a:r>
              <a:rPr lang="en-GB" dirty="0"/>
              <a:t>image: </a:t>
            </a:r>
            <a:r>
              <a:rPr lang="en-GB" b="1" dirty="0" err="1" smtClean="0"/>
              <a:t>mysql:latest</a:t>
            </a:r>
            <a:endParaRPr lang="en-GB" b="1" dirty="0" smtClean="0"/>
          </a:p>
          <a:p>
            <a:r>
              <a:rPr lang="en-GB" dirty="0" smtClean="0"/>
              <a:t>    </a:t>
            </a:r>
            <a:r>
              <a:rPr lang="en-GB" dirty="0"/>
              <a:t>ports</a:t>
            </a:r>
            <a:r>
              <a:rPr lang="en-GB" dirty="0" smtClean="0"/>
              <a:t>:</a:t>
            </a:r>
          </a:p>
          <a:p>
            <a:r>
              <a:rPr lang="en-GB" dirty="0" smtClean="0"/>
              <a:t>      </a:t>
            </a:r>
            <a:r>
              <a:rPr lang="en-GB" dirty="0"/>
              <a:t>- </a:t>
            </a:r>
            <a:r>
              <a:rPr lang="en-GB" b="1" dirty="0"/>
              <a:t>"</a:t>
            </a:r>
            <a:r>
              <a:rPr lang="en-GB" b="1" dirty="0" smtClean="0"/>
              <a:t>3306:3306“</a:t>
            </a:r>
          </a:p>
          <a:p>
            <a:r>
              <a:rPr lang="en-GB" dirty="0" smtClean="0"/>
              <a:t>    </a:t>
            </a:r>
            <a:r>
              <a:rPr lang="en-GB" dirty="0"/>
              <a:t>command</a:t>
            </a:r>
            <a:r>
              <a:rPr lang="en-GB" dirty="0" smtClean="0"/>
              <a:t>: </a:t>
            </a:r>
            <a:r>
              <a:rPr lang="en-GB" dirty="0"/>
              <a:t>--</a:t>
            </a:r>
            <a:r>
              <a:rPr lang="en-GB" dirty="0" smtClean="0"/>
              <a:t>default-authentication-plugin=</a:t>
            </a:r>
            <a:r>
              <a:rPr lang="en-GB" dirty="0" err="1" smtClean="0"/>
              <a:t>mysql_native_password</a:t>
            </a:r>
            <a:endParaRPr lang="en-GB" dirty="0" smtClean="0"/>
          </a:p>
          <a:p>
            <a:r>
              <a:rPr lang="en-GB" dirty="0" smtClean="0"/>
              <a:t>    </a:t>
            </a:r>
            <a:r>
              <a:rPr lang="en-GB" dirty="0"/>
              <a:t>restart: </a:t>
            </a:r>
            <a:r>
              <a:rPr lang="en-GB" dirty="0" smtClean="0"/>
              <a:t>always</a:t>
            </a:r>
          </a:p>
          <a:p>
            <a:r>
              <a:rPr lang="en-GB" dirty="0" smtClean="0"/>
              <a:t>    </a:t>
            </a:r>
            <a:r>
              <a:rPr lang="en-GB" dirty="0"/>
              <a:t>environment</a:t>
            </a:r>
            <a:r>
              <a:rPr lang="en-GB" dirty="0" smtClean="0"/>
              <a:t>:</a:t>
            </a:r>
          </a:p>
          <a:p>
            <a:r>
              <a:rPr lang="en-GB" dirty="0" smtClean="0"/>
              <a:t>      </a:t>
            </a:r>
            <a:r>
              <a:rPr lang="en-GB" dirty="0"/>
              <a:t>- </a:t>
            </a:r>
            <a:r>
              <a:rPr lang="en-GB" dirty="0" smtClean="0"/>
              <a:t>MYSQL_ROOT_PASSWORD=</a:t>
            </a:r>
            <a:r>
              <a:rPr lang="en-GB" dirty="0" err="1" smtClean="0"/>
              <a:t>docker</a:t>
            </a:r>
            <a:endParaRPr lang="en-GB" dirty="0" smtClean="0"/>
          </a:p>
          <a:p>
            <a:r>
              <a:rPr lang="en-GB" dirty="0" smtClean="0"/>
              <a:t>      </a:t>
            </a:r>
            <a:r>
              <a:rPr lang="en-GB" dirty="0"/>
              <a:t>- </a:t>
            </a:r>
            <a:r>
              <a:rPr lang="en-GB" dirty="0" smtClean="0"/>
              <a:t>MYSQL_ROOT_HOST=webserver</a:t>
            </a:r>
          </a:p>
          <a:p>
            <a:r>
              <a:rPr lang="en-GB" dirty="0" smtClean="0"/>
              <a:t>      </a:t>
            </a:r>
            <a:r>
              <a:rPr lang="en-GB" dirty="0"/>
              <a:t>- </a:t>
            </a:r>
            <a:r>
              <a:rPr lang="en-GB" dirty="0" smtClean="0"/>
              <a:t>MYSQL_DATABASE=</a:t>
            </a:r>
            <a:r>
              <a:rPr lang="en-GB" dirty="0" err="1" smtClean="0"/>
              <a:t>adv</a:t>
            </a:r>
            <a:r>
              <a:rPr lang="en-GB" dirty="0" smtClean="0"/>
              <a:t>-web</a:t>
            </a:r>
          </a:p>
          <a:p>
            <a:r>
              <a:rPr lang="en-GB" b="1" dirty="0" smtClean="0"/>
              <a:t>      </a:t>
            </a:r>
            <a:r>
              <a:rPr lang="en-GB" b="1" dirty="0"/>
              <a:t>- </a:t>
            </a:r>
            <a:r>
              <a:rPr lang="en-GB" b="1" dirty="0" smtClean="0"/>
              <a:t>MYSQL_USER=root</a:t>
            </a:r>
          </a:p>
          <a:p>
            <a:r>
              <a:rPr lang="en-GB" b="1" dirty="0" smtClean="0"/>
              <a:t>      </a:t>
            </a:r>
            <a:r>
              <a:rPr lang="en-GB" b="1" dirty="0"/>
              <a:t>- </a:t>
            </a:r>
            <a:r>
              <a:rPr lang="en-GB" b="1" dirty="0" smtClean="0"/>
              <a:t>MYSQL_PASSWORD=</a:t>
            </a:r>
            <a:r>
              <a:rPr lang="en-GB" b="1" dirty="0" err="1" smtClean="0"/>
              <a:t>docker</a:t>
            </a:r>
            <a:endParaRPr lang="en-GB" b="1" dirty="0" smtClean="0"/>
          </a:p>
          <a:p>
            <a:r>
              <a:rPr lang="en-GB" dirty="0" smtClean="0"/>
              <a:t>    </a:t>
            </a:r>
            <a:r>
              <a:rPr lang="en-GB" dirty="0"/>
              <a:t>networks</a:t>
            </a:r>
            <a:r>
              <a:rPr lang="en-GB" dirty="0" smtClean="0"/>
              <a:t>:</a:t>
            </a:r>
          </a:p>
          <a:p>
            <a:r>
              <a:rPr lang="en-GB" dirty="0" smtClean="0"/>
              <a:t>       </a:t>
            </a:r>
            <a:r>
              <a:rPr lang="en-GB" dirty="0"/>
              <a:t>- </a:t>
            </a:r>
            <a:r>
              <a:rPr lang="en-GB" b="1" dirty="0" err="1" smtClean="0"/>
              <a:t>dbnetwork</a:t>
            </a:r>
            <a:endParaRPr lang="en-GB" b="1" dirty="0" smtClean="0"/>
          </a:p>
          <a:p>
            <a:r>
              <a:rPr lang="en-GB" dirty="0" smtClean="0"/>
              <a:t>    </a:t>
            </a:r>
            <a:r>
              <a:rPr lang="en-GB" dirty="0"/>
              <a:t>volumes</a:t>
            </a:r>
            <a:r>
              <a:rPr lang="en-GB" dirty="0" smtClean="0"/>
              <a:t>:</a:t>
            </a:r>
          </a:p>
          <a:p>
            <a:r>
              <a:rPr lang="en-GB" dirty="0" smtClean="0"/>
              <a:t>      </a:t>
            </a:r>
            <a:r>
              <a:rPr lang="en-GB" dirty="0"/>
              <a:t>- ./</a:t>
            </a:r>
            <a:r>
              <a:rPr lang="en-GB" dirty="0" err="1"/>
              <a:t>mysql</a:t>
            </a:r>
            <a:r>
              <a:rPr lang="en-GB" dirty="0"/>
              <a:t>:/</a:t>
            </a:r>
            <a:r>
              <a:rPr lang="en-GB" dirty="0" err="1" smtClean="0"/>
              <a:t>var</a:t>
            </a:r>
            <a:r>
              <a:rPr lang="en-GB" dirty="0" smtClean="0"/>
              <a:t>/lib/</a:t>
            </a:r>
            <a:r>
              <a:rPr lang="en-GB" dirty="0" err="1" smtClean="0"/>
              <a:t>mysql</a:t>
            </a:r>
            <a:r>
              <a:rPr lang="en-GB" dirty="0" smtClean="0"/>
              <a:t>-files</a:t>
            </a:r>
          </a:p>
          <a:p>
            <a:r>
              <a:rPr lang="en-GB" dirty="0" smtClean="0"/>
              <a:t>      </a:t>
            </a:r>
            <a:r>
              <a:rPr lang="en-GB" dirty="0"/>
              <a:t>- ./</a:t>
            </a:r>
            <a:r>
              <a:rPr lang="en-GB" dirty="0" err="1"/>
              <a:t>config</a:t>
            </a:r>
            <a:r>
              <a:rPr lang="en-GB" dirty="0"/>
              <a:t>/</a:t>
            </a:r>
            <a:r>
              <a:rPr lang="en-GB" dirty="0" err="1"/>
              <a:t>mysql</a:t>
            </a:r>
            <a:r>
              <a:rPr lang="en-GB" dirty="0"/>
              <a:t>:/</a:t>
            </a:r>
            <a:r>
              <a:rPr lang="en-GB" dirty="0" err="1"/>
              <a:t>etc</a:t>
            </a:r>
            <a:r>
              <a:rPr lang="en-GB" dirty="0"/>
              <a:t>/</a:t>
            </a:r>
            <a:r>
              <a:rPr lang="en-GB" dirty="0" err="1"/>
              <a:t>mysql</a:t>
            </a:r>
            <a:endParaRPr lang="en-GB" dirty="0"/>
          </a:p>
        </p:txBody>
      </p:sp>
      <p:sp>
        <p:nvSpPr>
          <p:cNvPr id="6" name="Rounded Rectangle 5"/>
          <p:cNvSpPr/>
          <p:nvPr/>
        </p:nvSpPr>
        <p:spPr bwMode="auto">
          <a:xfrm>
            <a:off x="4844947" y="4590226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webserver</a:t>
            </a:r>
          </a:p>
        </p:txBody>
      </p:sp>
      <p:sp>
        <p:nvSpPr>
          <p:cNvPr id="7" name="Rounded Rectangle 6"/>
          <p:cNvSpPr/>
          <p:nvPr/>
        </p:nvSpPr>
        <p:spPr bwMode="auto">
          <a:xfrm>
            <a:off x="6940546" y="4590226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Helvetica" panose="020B0604020202020204" pitchFamily="34" charset="0"/>
              </a:rPr>
              <a:t>mysql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8" name="Elbow Connector 7"/>
          <p:cNvCxnSpPr>
            <a:stCxn id="6" idx="2"/>
            <a:endCxn id="7" idx="2"/>
          </p:cNvCxnSpPr>
          <p:nvPr/>
        </p:nvCxnSpPr>
        <p:spPr bwMode="auto">
          <a:xfrm rot="16200000" flipH="1">
            <a:off x="6535233" y="4273946"/>
            <a:ext cx="12700" cy="2095599"/>
          </a:xfrm>
          <a:prstGeom prst="bentConnector3">
            <a:avLst>
              <a:gd name="adj1" fmla="val 4680000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9" name="TextBox 8"/>
          <p:cNvSpPr txBox="1"/>
          <p:nvPr/>
        </p:nvSpPr>
        <p:spPr>
          <a:xfrm>
            <a:off x="5917053" y="5985889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dbnetwork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69121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639" y="0"/>
            <a:ext cx="4204335" cy="844550"/>
          </a:xfrm>
        </p:spPr>
        <p:txBody>
          <a:bodyPr/>
          <a:lstStyle/>
          <a:p>
            <a:r>
              <a:rPr lang="en-GB" dirty="0" smtClean="0"/>
              <a:t>Answer LAMP</a:t>
            </a:r>
            <a:br>
              <a:rPr lang="en-GB" dirty="0" smtClean="0"/>
            </a:br>
            <a:r>
              <a:rPr lang="en-GB" dirty="0" smtClean="0"/>
              <a:t>Part B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1432560" y="5795764"/>
            <a:ext cx="604524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https://github.com/davidecesarano/docker-compose-lamp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21779" y="293242"/>
            <a:ext cx="4598246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COMPOSE FILE CONTINUES….</a:t>
            </a:r>
          </a:p>
          <a:p>
            <a:r>
              <a:rPr lang="en-GB" dirty="0" smtClean="0"/>
              <a:t>  </a:t>
            </a:r>
          </a:p>
          <a:p>
            <a:r>
              <a:rPr lang="en-GB" dirty="0" err="1" smtClean="0"/>
              <a:t>mysql</a:t>
            </a:r>
            <a:r>
              <a:rPr lang="en-GB" dirty="0"/>
              <a:t>:</a:t>
            </a:r>
          </a:p>
          <a:p>
            <a:r>
              <a:rPr lang="en-GB" dirty="0"/>
              <a:t>    image: </a:t>
            </a:r>
            <a:r>
              <a:rPr lang="en-GB" dirty="0" err="1" smtClean="0"/>
              <a:t>mysql:latest</a:t>
            </a:r>
            <a:endParaRPr lang="en-GB" dirty="0"/>
          </a:p>
          <a:p>
            <a:r>
              <a:rPr lang="en-GB" dirty="0"/>
              <a:t>    ports:</a:t>
            </a:r>
          </a:p>
          <a:p>
            <a:r>
              <a:rPr lang="en-GB" dirty="0"/>
              <a:t>      - "3306:3306"</a:t>
            </a:r>
          </a:p>
          <a:p>
            <a:r>
              <a:rPr lang="en-GB" dirty="0"/>
              <a:t>    environment:</a:t>
            </a:r>
          </a:p>
          <a:p>
            <a:r>
              <a:rPr lang="en-GB" dirty="0"/>
              <a:t>      </a:t>
            </a:r>
            <a:r>
              <a:rPr lang="en-GB" dirty="0" smtClean="0"/>
              <a:t>- MYSQL_ROOT_PASSWORD=</a:t>
            </a:r>
            <a:r>
              <a:rPr lang="en-GB" dirty="0" err="1" smtClean="0"/>
              <a:t>docker</a:t>
            </a:r>
            <a:endParaRPr lang="en-GB" dirty="0" smtClean="0"/>
          </a:p>
          <a:p>
            <a:r>
              <a:rPr lang="en-GB" dirty="0" smtClean="0"/>
              <a:t>      </a:t>
            </a:r>
            <a:r>
              <a:rPr lang="en-GB" dirty="0"/>
              <a:t>- </a:t>
            </a:r>
            <a:r>
              <a:rPr lang="en-GB" dirty="0" smtClean="0"/>
              <a:t>MYSQL_ROOT_HOST=webserver</a:t>
            </a:r>
          </a:p>
          <a:p>
            <a:r>
              <a:rPr lang="en-GB" dirty="0" smtClean="0"/>
              <a:t>      </a:t>
            </a:r>
            <a:r>
              <a:rPr lang="en-GB" dirty="0"/>
              <a:t>- </a:t>
            </a:r>
            <a:r>
              <a:rPr lang="en-GB" dirty="0" smtClean="0"/>
              <a:t>MYSQL_DATABASE=</a:t>
            </a:r>
            <a:r>
              <a:rPr lang="en-GB" dirty="0" err="1" smtClean="0"/>
              <a:t>adv</a:t>
            </a:r>
            <a:r>
              <a:rPr lang="en-GB" dirty="0" smtClean="0"/>
              <a:t>-web</a:t>
            </a:r>
          </a:p>
          <a:p>
            <a:r>
              <a:rPr lang="en-GB" dirty="0" smtClean="0"/>
              <a:t>      </a:t>
            </a:r>
            <a:r>
              <a:rPr lang="en-GB" dirty="0"/>
              <a:t>- </a:t>
            </a:r>
            <a:r>
              <a:rPr lang="en-GB" dirty="0" smtClean="0"/>
              <a:t>MYSQL_USER=root</a:t>
            </a:r>
          </a:p>
          <a:p>
            <a:r>
              <a:rPr lang="en-GB" dirty="0" smtClean="0"/>
              <a:t>      </a:t>
            </a:r>
            <a:r>
              <a:rPr lang="en-GB" dirty="0"/>
              <a:t>- MYSQL_PASSWORD=</a:t>
            </a:r>
            <a:r>
              <a:rPr lang="en-GB" dirty="0" err="1"/>
              <a:t>docker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> </a:t>
            </a:r>
            <a:r>
              <a:rPr lang="en-GB" dirty="0" smtClean="0"/>
              <a:t>  networks</a:t>
            </a:r>
            <a:r>
              <a:rPr lang="en-GB" dirty="0"/>
              <a:t>: </a:t>
            </a:r>
          </a:p>
          <a:p>
            <a:r>
              <a:rPr lang="en-GB" dirty="0"/>
              <a:t>      - </a:t>
            </a:r>
            <a:r>
              <a:rPr lang="en-GB" dirty="0" err="1"/>
              <a:t>dbnetwork</a:t>
            </a:r>
            <a:endParaRPr lang="en-GB" dirty="0"/>
          </a:p>
          <a:p>
            <a:r>
              <a:rPr lang="en-GB" dirty="0"/>
              <a:t>    volumes:</a:t>
            </a:r>
          </a:p>
          <a:p>
            <a:r>
              <a:rPr lang="en-GB" dirty="0"/>
              <a:t>      - ./</a:t>
            </a:r>
            <a:r>
              <a:rPr lang="en-GB" dirty="0" err="1"/>
              <a:t>mysql</a:t>
            </a:r>
            <a:r>
              <a:rPr lang="en-GB" dirty="0"/>
              <a:t>:/</a:t>
            </a:r>
            <a:r>
              <a:rPr lang="en-GB" dirty="0" err="1"/>
              <a:t>var</a:t>
            </a:r>
            <a:r>
              <a:rPr lang="en-GB" dirty="0"/>
              <a:t>/lib/</a:t>
            </a:r>
            <a:r>
              <a:rPr lang="en-GB" dirty="0" err="1"/>
              <a:t>mysql</a:t>
            </a:r>
            <a:endParaRPr lang="en-GB" dirty="0"/>
          </a:p>
          <a:p>
            <a:r>
              <a:rPr lang="en-GB" dirty="0"/>
              <a:t>      - ./</a:t>
            </a:r>
            <a:r>
              <a:rPr lang="en-GB" dirty="0" err="1"/>
              <a:t>config</a:t>
            </a:r>
            <a:r>
              <a:rPr lang="en-GB" dirty="0"/>
              <a:t>/</a:t>
            </a:r>
            <a:r>
              <a:rPr lang="en-GB" dirty="0" err="1"/>
              <a:t>mysql</a:t>
            </a:r>
            <a:r>
              <a:rPr lang="en-GB" dirty="0"/>
              <a:t>:/</a:t>
            </a:r>
            <a:r>
              <a:rPr lang="en-GB" dirty="0" err="1" smtClean="0"/>
              <a:t>etc</a:t>
            </a:r>
            <a:r>
              <a:rPr lang="en-GB" dirty="0" smtClean="0"/>
              <a:t>/</a:t>
            </a:r>
            <a:r>
              <a:rPr lang="en-GB" dirty="0" err="1" smtClean="0"/>
              <a:t>mysql</a:t>
            </a: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5929407" y="3163022"/>
            <a:ext cx="212807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Set “root” user password to “</a:t>
            </a:r>
            <a:r>
              <a:rPr lang="en-GB" dirty="0" err="1" smtClean="0"/>
              <a:t>docker</a:t>
            </a:r>
            <a:r>
              <a:rPr lang="en-GB" dirty="0" smtClean="0"/>
              <a:t>” for the database</a:t>
            </a:r>
            <a:endParaRPr lang="en-GB" dirty="0"/>
          </a:p>
        </p:txBody>
      </p:sp>
      <p:cxnSp>
        <p:nvCxnSpPr>
          <p:cNvPr id="14" name="Straight Arrow Connector 13"/>
          <p:cNvCxnSpPr/>
          <p:nvPr/>
        </p:nvCxnSpPr>
        <p:spPr bwMode="auto">
          <a:xfrm flipH="1">
            <a:off x="4599790" y="3426311"/>
            <a:ext cx="1284643" cy="87035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5" name="TextBox 4"/>
          <p:cNvSpPr txBox="1"/>
          <p:nvPr/>
        </p:nvSpPr>
        <p:spPr>
          <a:xfrm>
            <a:off x="3550024" y="1177963"/>
            <a:ext cx="378821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Shorthand port syntax:</a:t>
            </a:r>
            <a:br>
              <a:rPr lang="en-GB" dirty="0" smtClean="0"/>
            </a:br>
            <a:r>
              <a:rPr lang="en-GB" dirty="0" smtClean="0"/>
              <a:t>target port: inside container is 3306</a:t>
            </a:r>
            <a:br>
              <a:rPr lang="en-GB" dirty="0" smtClean="0"/>
            </a:br>
            <a:r>
              <a:rPr lang="en-GB" dirty="0" smtClean="0"/>
              <a:t>published port: is also 3306</a:t>
            </a:r>
            <a:endParaRPr lang="en-GB" dirty="0"/>
          </a:p>
        </p:txBody>
      </p:sp>
      <p:sp>
        <p:nvSpPr>
          <p:cNvPr id="10" name="TextBox 9"/>
          <p:cNvSpPr txBox="1"/>
          <p:nvPr/>
        </p:nvSpPr>
        <p:spPr>
          <a:xfrm>
            <a:off x="376518" y="2101293"/>
            <a:ext cx="56938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pub</a:t>
            </a:r>
            <a:endParaRPr lang="en-GB" dirty="0"/>
          </a:p>
        </p:txBody>
      </p:sp>
      <p:cxnSp>
        <p:nvCxnSpPr>
          <p:cNvPr id="15" name="Straight Arrow Connector 14"/>
          <p:cNvCxnSpPr/>
          <p:nvPr/>
        </p:nvCxnSpPr>
        <p:spPr bwMode="auto">
          <a:xfrm flipV="1">
            <a:off x="821779" y="1995545"/>
            <a:ext cx="705396" cy="150606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7" name="TextBox 16"/>
          <p:cNvSpPr txBox="1"/>
          <p:nvPr/>
        </p:nvSpPr>
        <p:spPr>
          <a:xfrm>
            <a:off x="204395" y="1360842"/>
            <a:ext cx="77457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target</a:t>
            </a:r>
            <a:endParaRPr lang="en-GB" dirty="0"/>
          </a:p>
        </p:txBody>
      </p:sp>
      <p:cxnSp>
        <p:nvCxnSpPr>
          <p:cNvPr id="19" name="Straight Arrow Connector 18"/>
          <p:cNvCxnSpPr/>
          <p:nvPr/>
        </p:nvCxnSpPr>
        <p:spPr bwMode="auto">
          <a:xfrm>
            <a:off x="1021976" y="1522207"/>
            <a:ext cx="1172584" cy="23579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1" name="TextBox 20"/>
          <p:cNvSpPr txBox="1"/>
          <p:nvPr/>
        </p:nvSpPr>
        <p:spPr>
          <a:xfrm>
            <a:off x="2224469" y="626717"/>
            <a:ext cx="265111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MySQL database image</a:t>
            </a:r>
            <a:endParaRPr lang="en-GB" dirty="0"/>
          </a:p>
        </p:txBody>
      </p:sp>
      <p:cxnSp>
        <p:nvCxnSpPr>
          <p:cNvPr id="23" name="Straight Arrow Connector 22"/>
          <p:cNvCxnSpPr>
            <a:stCxn id="21" idx="1"/>
          </p:cNvCxnSpPr>
          <p:nvPr/>
        </p:nvCxnSpPr>
        <p:spPr bwMode="auto">
          <a:xfrm flipH="1">
            <a:off x="1645920" y="811383"/>
            <a:ext cx="578549" cy="219370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24" name="TextBox 23"/>
          <p:cNvSpPr txBox="1"/>
          <p:nvPr/>
        </p:nvSpPr>
        <p:spPr>
          <a:xfrm>
            <a:off x="4599790" y="4484094"/>
            <a:ext cx="318189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Webserver and database server are both on the same network “</a:t>
            </a:r>
            <a:r>
              <a:rPr lang="en-GB" dirty="0" err="1" smtClean="0"/>
              <a:t>dbnetwork</a:t>
            </a:r>
            <a:r>
              <a:rPr lang="en-GB" dirty="0" smtClean="0"/>
              <a:t>”</a:t>
            </a:r>
            <a:endParaRPr lang="en-GB" dirty="0"/>
          </a:p>
        </p:txBody>
      </p:sp>
      <p:cxnSp>
        <p:nvCxnSpPr>
          <p:cNvPr id="26" name="Straight Arrow Connector 25"/>
          <p:cNvCxnSpPr/>
          <p:nvPr/>
        </p:nvCxnSpPr>
        <p:spPr bwMode="auto">
          <a:xfrm flipH="1" flipV="1">
            <a:off x="2667896" y="4087801"/>
            <a:ext cx="1882589" cy="750563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21579916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Exercise: Run </a:t>
            </a:r>
            <a:r>
              <a:rPr lang="en-GB" dirty="0" err="1" smtClean="0"/>
              <a:t>PhpMyAdmin</a:t>
            </a:r>
            <a:r>
              <a:rPr lang="en-GB" dirty="0" smtClean="0"/>
              <a:t> Service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Replace the content “</a:t>
            </a:r>
            <a:r>
              <a:rPr lang="en-GB" dirty="0" err="1" smtClean="0"/>
              <a:t>docker-compose.yml</a:t>
            </a:r>
            <a:r>
              <a:rPr lang="en-GB" dirty="0" smtClean="0"/>
              <a:t>” with the content of the “</a:t>
            </a:r>
            <a:r>
              <a:rPr lang="en-GB" dirty="0" err="1" smtClean="0"/>
              <a:t>docker</a:t>
            </a:r>
            <a:r>
              <a:rPr lang="en-GB" dirty="0" smtClean="0"/>
              <a:t>-compose-</a:t>
            </a:r>
            <a:r>
              <a:rPr lang="en-GB" dirty="0" err="1" smtClean="0"/>
              <a:t>full.yml</a:t>
            </a:r>
            <a:r>
              <a:rPr lang="en-GB" dirty="0" smtClean="0"/>
              <a:t>” file</a:t>
            </a:r>
          </a:p>
          <a:p>
            <a:r>
              <a:rPr lang="en-GB" dirty="0" smtClean="0"/>
              <a:t>Bring </a:t>
            </a:r>
            <a:r>
              <a:rPr lang="en-GB" dirty="0"/>
              <a:t>up the services. Make sure you are in the directory containing the </a:t>
            </a:r>
            <a:r>
              <a:rPr lang="en-GB" b="1" dirty="0" err="1"/>
              <a:t>docker-compose.ym</a:t>
            </a:r>
            <a:r>
              <a:rPr lang="en-GB" dirty="0" err="1"/>
              <a:t>l</a:t>
            </a:r>
            <a:r>
              <a:rPr lang="en-GB" dirty="0"/>
              <a:t> </a:t>
            </a:r>
            <a:r>
              <a:rPr lang="en-GB" dirty="0" smtClean="0"/>
              <a:t>file</a:t>
            </a:r>
          </a:p>
          <a:p>
            <a:endParaRPr lang="en-GB" dirty="0"/>
          </a:p>
          <a:p>
            <a:endParaRPr lang="en-GB" dirty="0" smtClean="0"/>
          </a:p>
          <a:p>
            <a:r>
              <a:rPr lang="en-GB" dirty="0" smtClean="0"/>
              <a:t>Run </a:t>
            </a:r>
            <a:r>
              <a:rPr lang="en-GB" dirty="0"/>
              <a:t>up browser in the VM</a:t>
            </a:r>
          </a:p>
          <a:p>
            <a:pPr lvl="1"/>
            <a:r>
              <a:rPr lang="en-GB" dirty="0"/>
              <a:t>To use </a:t>
            </a:r>
            <a:r>
              <a:rPr lang="en-GB" dirty="0" err="1"/>
              <a:t>phpmyadmin</a:t>
            </a:r>
            <a:r>
              <a:rPr lang="en-GB" dirty="0"/>
              <a:t> type </a:t>
            </a:r>
            <a:r>
              <a:rPr lang="en-GB" i="1" dirty="0">
                <a:solidFill>
                  <a:srgbClr val="0070C0"/>
                </a:solidFill>
              </a:rPr>
              <a:t>http://localhost:8080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2635624" y="3136939"/>
            <a:ext cx="23990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i="1" dirty="0"/>
              <a:t> </a:t>
            </a:r>
            <a:r>
              <a:rPr lang="en-GB" i="1" dirty="0" err="1"/>
              <a:t>docker</a:t>
            </a:r>
            <a:r>
              <a:rPr lang="en-GB" i="1" dirty="0"/>
              <a:t>-compose   </a:t>
            </a:r>
            <a:r>
              <a:rPr lang="en-GB" i="1" dirty="0" smtClean="0"/>
              <a:t>up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13524074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Exercise Part C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Content Placeholder 2"/>
          <p:cNvSpPr txBox="1">
            <a:spLocks/>
          </p:cNvSpPr>
          <p:nvPr/>
        </p:nvSpPr>
        <p:spPr bwMode="auto">
          <a:xfrm>
            <a:off x="217657" y="1071654"/>
            <a:ext cx="4085401" cy="1784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90000"/>
              <a:buFont typeface="Monotype Sorts" pitchFamily="2" charset="2"/>
              <a:buChar char="n"/>
              <a:defRPr kumimoji="1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2"/>
              </a:buClr>
              <a:buSzPct val="90000"/>
              <a:buFont typeface="Monotype Sorts" pitchFamily="2" charset="2"/>
              <a:buChar char="F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33CC33"/>
              </a:buClr>
              <a:buSzPct val="90000"/>
              <a:buFont typeface="Monotype Sorts" pitchFamily="2" charset="2"/>
              <a:buChar char="4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hlink"/>
              </a:buClr>
              <a:buChar char="–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kumimoji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Open the </a:t>
            </a:r>
            <a:r>
              <a:rPr lang="en-GB" dirty="0" err="1"/>
              <a:t>docker-compose.yml</a:t>
            </a:r>
            <a:r>
              <a:rPr lang="en-GB" dirty="0"/>
              <a:t> file</a:t>
            </a:r>
          </a:p>
          <a:p>
            <a:endParaRPr lang="en-GB" dirty="0"/>
          </a:p>
          <a:p>
            <a:r>
              <a:rPr lang="en-GB" dirty="0"/>
              <a:t>Explain the highlighted </a:t>
            </a:r>
            <a:r>
              <a:rPr lang="en-GB" dirty="0" smtClean="0"/>
              <a:t>fields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6" name="TextBox 5"/>
          <p:cNvSpPr txBox="1"/>
          <p:nvPr/>
        </p:nvSpPr>
        <p:spPr>
          <a:xfrm>
            <a:off x="4475472" y="944997"/>
            <a:ext cx="4134465" cy="2585323"/>
          </a:xfrm>
          <a:prstGeom prst="rect">
            <a:avLst/>
          </a:prstGeom>
          <a:solidFill>
            <a:schemeClr val="accent4">
              <a:lumMod val="10000"/>
              <a:lumOff val="90000"/>
            </a:schemeClr>
          </a:solidFill>
          <a:ln>
            <a:solidFill>
              <a:schemeClr val="tx1"/>
            </a:solidFill>
          </a:ln>
        </p:spPr>
        <p:txBody>
          <a:bodyPr wrap="none" rtlCol="0">
            <a:spAutoFit/>
          </a:bodyPr>
          <a:lstStyle/>
          <a:p>
            <a:r>
              <a:rPr lang="en-GB" dirty="0" err="1"/>
              <a:t>phpmyadmin</a:t>
            </a:r>
            <a:r>
              <a:rPr lang="en-GB" dirty="0" smtClean="0"/>
              <a:t>:</a:t>
            </a:r>
          </a:p>
          <a:p>
            <a:r>
              <a:rPr lang="en-GB" dirty="0" smtClean="0"/>
              <a:t>    </a:t>
            </a:r>
            <a:r>
              <a:rPr lang="en-GB" dirty="0"/>
              <a:t>image: </a:t>
            </a:r>
            <a:r>
              <a:rPr lang="en-GB" b="1" dirty="0" err="1" smtClean="0"/>
              <a:t>phpmyadmin</a:t>
            </a:r>
            <a:r>
              <a:rPr lang="en-GB" b="1" dirty="0" smtClean="0"/>
              <a:t>/</a:t>
            </a:r>
            <a:r>
              <a:rPr lang="en-GB" b="1" dirty="0" err="1" smtClean="0"/>
              <a:t>phpmyadmin</a:t>
            </a:r>
            <a:endParaRPr lang="en-GB" b="1" dirty="0" smtClean="0"/>
          </a:p>
          <a:p>
            <a:r>
              <a:rPr lang="en-GB" dirty="0" smtClean="0"/>
              <a:t>    </a:t>
            </a:r>
            <a:r>
              <a:rPr lang="en-GB" dirty="0"/>
              <a:t>ports</a:t>
            </a:r>
            <a:r>
              <a:rPr lang="en-GB" dirty="0" smtClean="0"/>
              <a:t>:</a:t>
            </a:r>
          </a:p>
          <a:p>
            <a:r>
              <a:rPr lang="en-GB" dirty="0"/>
              <a:t> </a:t>
            </a:r>
            <a:r>
              <a:rPr lang="en-GB" dirty="0" smtClean="0"/>
              <a:t>     - </a:t>
            </a:r>
            <a:r>
              <a:rPr lang="en-GB" dirty="0"/>
              <a:t>"</a:t>
            </a:r>
            <a:r>
              <a:rPr lang="en-GB" b="1" dirty="0" smtClean="0"/>
              <a:t>8080:80</a:t>
            </a:r>
            <a:r>
              <a:rPr lang="en-GB" dirty="0" smtClean="0"/>
              <a:t>“</a:t>
            </a:r>
          </a:p>
          <a:p>
            <a:r>
              <a:rPr lang="en-GB" dirty="0" smtClean="0"/>
              <a:t>    </a:t>
            </a:r>
            <a:r>
              <a:rPr lang="en-GB" dirty="0"/>
              <a:t>environment</a:t>
            </a:r>
            <a:r>
              <a:rPr lang="en-GB" dirty="0" smtClean="0"/>
              <a:t>:</a:t>
            </a:r>
          </a:p>
          <a:p>
            <a:r>
              <a:rPr lang="en-GB" b="1" dirty="0" smtClean="0"/>
              <a:t>      </a:t>
            </a:r>
            <a:r>
              <a:rPr lang="en-GB" b="1" dirty="0"/>
              <a:t>- </a:t>
            </a:r>
            <a:r>
              <a:rPr lang="en-GB" b="1" dirty="0" smtClean="0"/>
              <a:t>PMA_HOST=</a:t>
            </a:r>
            <a:r>
              <a:rPr lang="en-GB" b="1" dirty="0" err="1" smtClean="0"/>
              <a:t>mysql</a:t>
            </a:r>
            <a:endParaRPr lang="en-GB" b="1" dirty="0" smtClean="0"/>
          </a:p>
          <a:p>
            <a:r>
              <a:rPr lang="en-GB" b="1" dirty="0" smtClean="0"/>
              <a:t>      </a:t>
            </a:r>
            <a:r>
              <a:rPr lang="en-GB" b="1" dirty="0"/>
              <a:t>- </a:t>
            </a:r>
            <a:r>
              <a:rPr lang="en-GB" b="1" dirty="0" smtClean="0"/>
              <a:t>PMA_PORT=3306</a:t>
            </a:r>
          </a:p>
          <a:p>
            <a:r>
              <a:rPr lang="en-GB" dirty="0" smtClean="0"/>
              <a:t>    </a:t>
            </a:r>
            <a:r>
              <a:rPr lang="en-GB" dirty="0"/>
              <a:t>networks</a:t>
            </a:r>
            <a:r>
              <a:rPr lang="en-GB" dirty="0" smtClean="0"/>
              <a:t>:</a:t>
            </a:r>
          </a:p>
          <a:p>
            <a:r>
              <a:rPr lang="en-GB" dirty="0" smtClean="0"/>
              <a:t>       </a:t>
            </a:r>
            <a:r>
              <a:rPr lang="en-GB" dirty="0"/>
              <a:t>- </a:t>
            </a:r>
            <a:r>
              <a:rPr lang="en-GB" b="1" dirty="0" err="1"/>
              <a:t>dbnetwork</a:t>
            </a:r>
            <a:endParaRPr lang="en-GB" b="1" dirty="0"/>
          </a:p>
        </p:txBody>
      </p:sp>
      <p:sp>
        <p:nvSpPr>
          <p:cNvPr id="7" name="Rounded Rectangle 6"/>
          <p:cNvSpPr/>
          <p:nvPr/>
        </p:nvSpPr>
        <p:spPr bwMode="auto">
          <a:xfrm>
            <a:off x="3918762" y="4110929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webserver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5314859" y="4110929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mysql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9" name="Elbow Connector 8"/>
          <p:cNvCxnSpPr>
            <a:stCxn id="7" idx="2"/>
            <a:endCxn id="8" idx="2"/>
          </p:cNvCxnSpPr>
          <p:nvPr/>
        </p:nvCxnSpPr>
        <p:spPr bwMode="auto">
          <a:xfrm rot="16200000" flipH="1">
            <a:off x="5259297" y="4144400"/>
            <a:ext cx="12700" cy="1396097"/>
          </a:xfrm>
          <a:prstGeom prst="bentConnector3">
            <a:avLst>
              <a:gd name="adj1" fmla="val 1839134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5419457" y="5093650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dbnetwork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 bwMode="auto">
          <a:xfrm>
            <a:off x="6768797" y="4104578"/>
            <a:ext cx="145946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Helvetica" panose="020B0604020202020204" pitchFamily="34" charset="0"/>
              </a:rPr>
              <a:t>phpmyadmin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12" name="Elbow Connector 11"/>
          <p:cNvCxnSpPr>
            <a:stCxn id="8" idx="2"/>
          </p:cNvCxnSpPr>
          <p:nvPr/>
        </p:nvCxnSpPr>
        <p:spPr bwMode="auto">
          <a:xfrm rot="5400000" flipH="1" flipV="1">
            <a:off x="6777011" y="4019609"/>
            <a:ext cx="3174" cy="1642505"/>
          </a:xfrm>
          <a:prstGeom prst="bentConnector4">
            <a:avLst>
              <a:gd name="adj1" fmla="val -7045684"/>
              <a:gd name="adj2" fmla="val 99511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1960533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7175" y="0"/>
            <a:ext cx="8686800" cy="712269"/>
          </a:xfrm>
        </p:spPr>
        <p:txBody>
          <a:bodyPr/>
          <a:lstStyle/>
          <a:p>
            <a:r>
              <a:rPr lang="en-GB" dirty="0" smtClean="0"/>
              <a:t>Answer LAMP Part 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805257"/>
            <a:ext cx="7029450" cy="826720"/>
          </a:xfrm>
        </p:spPr>
        <p:txBody>
          <a:bodyPr/>
          <a:lstStyle/>
          <a:p>
            <a:r>
              <a:rPr lang="en-GB" dirty="0" smtClean="0"/>
              <a:t>We can use </a:t>
            </a:r>
            <a:r>
              <a:rPr lang="en-GB" dirty="0" err="1" smtClean="0"/>
              <a:t>phpadmin</a:t>
            </a:r>
            <a:r>
              <a:rPr lang="en-GB" dirty="0" smtClean="0"/>
              <a:t> by running a separate </a:t>
            </a:r>
            <a:r>
              <a:rPr lang="en-GB" dirty="0" err="1" smtClean="0"/>
              <a:t>docker</a:t>
            </a:r>
            <a:r>
              <a:rPr lang="en-GB" dirty="0" smtClean="0"/>
              <a:t> image and connecting it to the database server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80845" y="1638327"/>
            <a:ext cx="4386650" cy="480131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COMPOSE FILE EXTENDED….  </a:t>
            </a:r>
          </a:p>
          <a:p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mysql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…… 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etc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/>
            </a:r>
            <a:br>
              <a:rPr lang="en-GB" dirty="0" smtClean="0">
                <a:solidFill>
                  <a:schemeClr val="bg1">
                    <a:lumMod val="50000"/>
                  </a:schemeClr>
                </a:solidFill>
              </a:rPr>
            </a:b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MYSQL_ROOT_PASSWORD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: 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docker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  - ./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mysql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:/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var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/lib/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mysql</a:t>
            </a:r>
            <a:endParaRPr lang="en-GB" dirty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      - ./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config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/</a:t>
            </a:r>
            <a:r>
              <a:rPr lang="en-GB" dirty="0" err="1">
                <a:solidFill>
                  <a:schemeClr val="bg1">
                    <a:lumMod val="50000"/>
                  </a:schemeClr>
                </a:solidFill>
              </a:rPr>
              <a:t>mysql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:/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etc</a:t>
            </a:r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/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mysql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/>
              <a:t> </a:t>
            </a:r>
            <a:r>
              <a:rPr lang="en-GB" dirty="0" err="1"/>
              <a:t>phpmyadmin</a:t>
            </a:r>
            <a:r>
              <a:rPr lang="en-GB" dirty="0"/>
              <a:t>:  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image</a:t>
            </a:r>
            <a:r>
              <a:rPr lang="en-GB" dirty="0"/>
              <a:t>: </a:t>
            </a:r>
            <a:r>
              <a:rPr lang="en-GB" dirty="0" err="1"/>
              <a:t>phpmyadmin</a:t>
            </a:r>
            <a:r>
              <a:rPr lang="en-GB" dirty="0"/>
              <a:t>/</a:t>
            </a:r>
            <a:r>
              <a:rPr lang="en-GB" dirty="0" err="1"/>
              <a:t>phpmyadmin</a:t>
            </a:r>
            <a:r>
              <a:rPr lang="en-GB" dirty="0"/>
              <a:t>  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ports</a:t>
            </a:r>
            <a:r>
              <a:rPr lang="en-GB" dirty="0"/>
              <a:t>:    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- “8080:80”</a:t>
            </a:r>
          </a:p>
          <a:p>
            <a:r>
              <a:rPr lang="en-GB" dirty="0"/>
              <a:t> </a:t>
            </a:r>
            <a:r>
              <a:rPr lang="en-GB" dirty="0" smtClean="0"/>
              <a:t>     environment</a:t>
            </a:r>
            <a:r>
              <a:rPr lang="en-GB" dirty="0"/>
              <a:t>:    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- </a:t>
            </a:r>
            <a:r>
              <a:rPr lang="en-GB" dirty="0"/>
              <a:t>PMA_HOST=</a:t>
            </a:r>
            <a:r>
              <a:rPr lang="en-GB" dirty="0" err="1">
                <a:solidFill>
                  <a:srgbClr val="FF0000"/>
                </a:solidFill>
              </a:rPr>
              <a:t>mysql</a:t>
            </a:r>
            <a:r>
              <a:rPr lang="en-GB" dirty="0"/>
              <a:t>    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- </a:t>
            </a:r>
            <a:r>
              <a:rPr lang="en-GB" dirty="0"/>
              <a:t>PMA_PORT=</a:t>
            </a:r>
            <a:r>
              <a:rPr lang="en-GB" dirty="0">
                <a:solidFill>
                  <a:srgbClr val="FF0000"/>
                </a:solidFill>
              </a:rPr>
              <a:t>3306</a:t>
            </a:r>
            <a:r>
              <a:rPr lang="en-GB" dirty="0"/>
              <a:t>  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networks</a:t>
            </a:r>
            <a:r>
              <a:rPr lang="en-GB" dirty="0"/>
              <a:t>:      </a:t>
            </a:r>
            <a:endParaRPr lang="en-GB" dirty="0" smtClean="0"/>
          </a:p>
          <a:p>
            <a:r>
              <a:rPr lang="en-GB" dirty="0"/>
              <a:t> </a:t>
            </a:r>
            <a:r>
              <a:rPr lang="en-GB" dirty="0" smtClean="0"/>
              <a:t>     - </a:t>
            </a:r>
            <a:r>
              <a:rPr lang="en-GB" dirty="0" err="1"/>
              <a:t>dbnetwork</a:t>
            </a:r>
            <a:r>
              <a:rPr lang="en-GB" dirty="0"/>
              <a:t/>
            </a:r>
            <a:br>
              <a:rPr lang="en-GB" dirty="0"/>
            </a:b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networks:    </a:t>
            </a:r>
            <a:endParaRPr lang="en-GB" dirty="0" smtClean="0">
              <a:solidFill>
                <a:schemeClr val="bg1">
                  <a:lumMod val="50000"/>
                </a:schemeClr>
              </a:solidFill>
            </a:endParaRPr>
          </a:p>
          <a:p>
            <a:r>
              <a:rPr lang="en-GB" dirty="0" smtClean="0">
                <a:solidFill>
                  <a:schemeClr val="bg1">
                    <a:lumMod val="50000"/>
                  </a:schemeClr>
                </a:solidFill>
              </a:rPr>
              <a:t>     </a:t>
            </a:r>
            <a:r>
              <a:rPr lang="en-GB" dirty="0" err="1" smtClean="0">
                <a:solidFill>
                  <a:schemeClr val="bg1">
                    <a:lumMod val="50000"/>
                  </a:schemeClr>
                </a:solidFill>
              </a:rPr>
              <a:t>dbnetwork</a:t>
            </a:r>
            <a:r>
              <a:rPr lang="en-GB" dirty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829881" y="2980648"/>
            <a:ext cx="2869433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Use browser to connect to </a:t>
            </a:r>
            <a:r>
              <a:rPr lang="en-GB" b="1" dirty="0" smtClean="0"/>
              <a:t>http://localhost:8080</a:t>
            </a:r>
          </a:p>
          <a:p>
            <a:r>
              <a:rPr lang="en-GB" dirty="0" smtClean="0"/>
              <a:t>Note: the </a:t>
            </a:r>
            <a:r>
              <a:rPr lang="en-GB" i="1" dirty="0" smtClean="0"/>
              <a:t>root</a:t>
            </a:r>
            <a:r>
              <a:rPr lang="en-GB" dirty="0" smtClean="0"/>
              <a:t> password is “</a:t>
            </a:r>
            <a:r>
              <a:rPr lang="en-GB" i="1" dirty="0" err="1" smtClean="0"/>
              <a:t>docker</a:t>
            </a:r>
            <a:r>
              <a:rPr lang="en-GB" dirty="0" smtClean="0"/>
              <a:t>” as defined by us previously</a:t>
            </a:r>
            <a:endParaRPr lang="en-GB" dirty="0"/>
          </a:p>
        </p:txBody>
      </p:sp>
      <p:sp>
        <p:nvSpPr>
          <p:cNvPr id="7" name="Rounded Rectangle 6"/>
          <p:cNvSpPr/>
          <p:nvPr/>
        </p:nvSpPr>
        <p:spPr bwMode="auto">
          <a:xfrm>
            <a:off x="4791913" y="4971396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webserver</a:t>
            </a:r>
          </a:p>
        </p:txBody>
      </p:sp>
      <p:sp>
        <p:nvSpPr>
          <p:cNvPr id="8" name="Rounded Rectangle 7"/>
          <p:cNvSpPr/>
          <p:nvPr/>
        </p:nvSpPr>
        <p:spPr bwMode="auto">
          <a:xfrm>
            <a:off x="6188010" y="4971396"/>
            <a:ext cx="128497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Helvetica" panose="020B0604020202020204" pitchFamily="34" charset="0"/>
              </a:rPr>
              <a:t>mysql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9" name="Elbow Connector 8"/>
          <p:cNvCxnSpPr>
            <a:stCxn id="7" idx="2"/>
            <a:endCxn id="8" idx="2"/>
          </p:cNvCxnSpPr>
          <p:nvPr/>
        </p:nvCxnSpPr>
        <p:spPr bwMode="auto">
          <a:xfrm rot="16200000" flipH="1">
            <a:off x="6132448" y="5004867"/>
            <a:ext cx="12700" cy="1396097"/>
          </a:xfrm>
          <a:prstGeom prst="bentConnector3">
            <a:avLst>
              <a:gd name="adj1" fmla="val 3702669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0" name="TextBox 9"/>
          <p:cNvSpPr txBox="1"/>
          <p:nvPr/>
        </p:nvSpPr>
        <p:spPr>
          <a:xfrm>
            <a:off x="6280225" y="6135592"/>
            <a:ext cx="1249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err="1" smtClean="0"/>
              <a:t>dbnetwork</a:t>
            </a:r>
            <a:endParaRPr lang="en-GB" dirty="0"/>
          </a:p>
        </p:txBody>
      </p:sp>
      <p:sp>
        <p:nvSpPr>
          <p:cNvPr id="11" name="Rounded Rectangle 10"/>
          <p:cNvSpPr/>
          <p:nvPr/>
        </p:nvSpPr>
        <p:spPr bwMode="auto">
          <a:xfrm>
            <a:off x="7641948" y="4965045"/>
            <a:ext cx="1459463" cy="731520"/>
          </a:xfrm>
          <a:prstGeom prst="roundRect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GB" sz="18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Helvetica" panose="020B0604020202020204" pitchFamily="34" charset="0"/>
              </a:rPr>
              <a:t>phpmyadmin</a:t>
            </a:r>
            <a:endParaRPr kumimoji="0" lang="en-GB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cxnSp>
        <p:nvCxnSpPr>
          <p:cNvPr id="14" name="Elbow Connector 13"/>
          <p:cNvCxnSpPr>
            <a:stCxn id="8" idx="2"/>
          </p:cNvCxnSpPr>
          <p:nvPr/>
        </p:nvCxnSpPr>
        <p:spPr bwMode="auto">
          <a:xfrm rot="5400000" flipH="1" flipV="1">
            <a:off x="7650162" y="4880076"/>
            <a:ext cx="3174" cy="1642505"/>
          </a:xfrm>
          <a:prstGeom prst="bentConnector4">
            <a:avLst>
              <a:gd name="adj1" fmla="val -14502363"/>
              <a:gd name="adj2" fmla="val 99511"/>
            </a:avLst>
          </a:prstGeom>
          <a:solidFill>
            <a:schemeClr val="accent1"/>
          </a:solidFill>
          <a:ln w="571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19" name="TextBox 18"/>
          <p:cNvSpPr txBox="1"/>
          <p:nvPr/>
        </p:nvSpPr>
        <p:spPr>
          <a:xfrm>
            <a:off x="5931660" y="1638327"/>
            <a:ext cx="280880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https://</a:t>
            </a:r>
            <a:r>
              <a:rPr lang="en-GB" dirty="0" smtClean="0"/>
              <a:t>docs.phpmyadmin.net/en/latest/setup.html#linux-distributions</a:t>
            </a: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See Docker </a:t>
            </a:r>
            <a:r>
              <a:rPr lang="en-GB" dirty="0"/>
              <a:t>Examples</a:t>
            </a:r>
          </a:p>
        </p:txBody>
      </p:sp>
      <p:sp>
        <p:nvSpPr>
          <p:cNvPr id="12" name="Right Brace 11"/>
          <p:cNvSpPr/>
          <p:nvPr/>
        </p:nvSpPr>
        <p:spPr bwMode="auto">
          <a:xfrm>
            <a:off x="2770579" y="4697076"/>
            <a:ext cx="204396" cy="548640"/>
          </a:xfrm>
          <a:prstGeom prst="rightBrace">
            <a:avLst/>
          </a:prstGeom>
          <a:noFill/>
          <a:ln w="19050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 vert="horz" wrap="none" lIns="91440" tIns="45720" rIns="91440" bIns="4572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GB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Helvetica" panose="020B0604020202020204" pitchFamily="34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 rot="16200000">
            <a:off x="2585688" y="4730640"/>
            <a:ext cx="197890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i="1" dirty="0" smtClean="0"/>
              <a:t>The MySQL database server container name and port</a:t>
            </a:r>
            <a:endParaRPr lang="en-GB" i="1" dirty="0"/>
          </a:p>
        </p:txBody>
      </p:sp>
      <p:sp>
        <p:nvSpPr>
          <p:cNvPr id="15" name="TextBox 14"/>
          <p:cNvSpPr txBox="1"/>
          <p:nvPr/>
        </p:nvSpPr>
        <p:spPr>
          <a:xfrm>
            <a:off x="6139220" y="5681791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3306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01056" y="5681791"/>
            <a:ext cx="4411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80</a:t>
            </a:r>
            <a:endParaRPr lang="en-GB" dirty="0"/>
          </a:p>
        </p:txBody>
      </p:sp>
      <p:sp>
        <p:nvSpPr>
          <p:cNvPr id="21" name="TextBox 20"/>
          <p:cNvSpPr txBox="1"/>
          <p:nvPr/>
        </p:nvSpPr>
        <p:spPr>
          <a:xfrm>
            <a:off x="7788669" y="5681791"/>
            <a:ext cx="6976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8080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775011" y="3960358"/>
            <a:ext cx="14845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 smtClean="0"/>
              <a:t>Browser sees it at port 8080</a:t>
            </a:r>
            <a:endParaRPr lang="en-GB" sz="1400" i="1" dirty="0"/>
          </a:p>
        </p:txBody>
      </p:sp>
      <p:sp>
        <p:nvSpPr>
          <p:cNvPr id="22" name="TextBox 21"/>
          <p:cNvSpPr txBox="1"/>
          <p:nvPr/>
        </p:nvSpPr>
        <p:spPr>
          <a:xfrm>
            <a:off x="2872777" y="3391944"/>
            <a:ext cx="1651918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 smtClean="0"/>
              <a:t>The image to use</a:t>
            </a:r>
            <a:endParaRPr lang="en-GB" sz="1400" i="1" dirty="0"/>
          </a:p>
        </p:txBody>
      </p:sp>
      <p:sp>
        <p:nvSpPr>
          <p:cNvPr id="23" name="TextBox 22"/>
          <p:cNvSpPr txBox="1"/>
          <p:nvPr/>
        </p:nvSpPr>
        <p:spPr>
          <a:xfrm>
            <a:off x="1220859" y="5761560"/>
            <a:ext cx="165191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i="1" dirty="0" smtClean="0"/>
              <a:t>Same network as other services</a:t>
            </a:r>
            <a:endParaRPr lang="en-GB" sz="1400" i="1" dirty="0"/>
          </a:p>
        </p:txBody>
      </p:sp>
    </p:spTree>
    <p:extLst>
      <p:ext uri="{BB962C8B-B14F-4D97-AF65-F5344CB8AC3E}">
        <p14:creationId xmlns:p14="http://schemas.microsoft.com/office/powerpoint/2010/main" val="111454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FYI: For PDO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Content Placeholder 4"/>
          <p:cNvSpPr txBox="1">
            <a:spLocks noGrp="1"/>
          </p:cNvSpPr>
          <p:nvPr>
            <p:ph idx="1"/>
          </p:nvPr>
        </p:nvSpPr>
        <p:spPr>
          <a:xfrm>
            <a:off x="1047750" y="1724025"/>
            <a:ext cx="7536487" cy="16312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 smtClean="0"/>
              <a:t>The connection string of PHP Data Objects is</a:t>
            </a:r>
            <a:br>
              <a:rPr lang="en-GB" dirty="0" smtClean="0"/>
            </a:b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$</a:t>
            </a:r>
            <a:r>
              <a:rPr lang="en-GB" dirty="0" err="1" smtClean="0"/>
              <a:t>dsn</a:t>
            </a:r>
            <a:r>
              <a:rPr lang="en-GB" dirty="0" smtClean="0"/>
              <a:t> </a:t>
            </a:r>
            <a:r>
              <a:rPr lang="en-GB" dirty="0"/>
              <a:t>= '</a:t>
            </a:r>
            <a:r>
              <a:rPr lang="en-GB" dirty="0" err="1"/>
              <a:t>mysql:host</a:t>
            </a:r>
            <a:r>
              <a:rPr lang="en-GB" dirty="0"/>
              <a:t>=</a:t>
            </a:r>
            <a:r>
              <a:rPr lang="en-GB" dirty="0" err="1">
                <a:solidFill>
                  <a:srgbClr val="FF0000"/>
                </a:solidFill>
              </a:rPr>
              <a:t>mysql</a:t>
            </a:r>
            <a:r>
              <a:rPr lang="en-GB" dirty="0" err="1"/>
              <a:t>;port</a:t>
            </a:r>
            <a:r>
              <a:rPr lang="en-GB" dirty="0"/>
              <a:t>=3306;dbname=</a:t>
            </a:r>
            <a:r>
              <a:rPr lang="en-GB" dirty="0" err="1"/>
              <a:t>TestDatabase</a:t>
            </a:r>
            <a:r>
              <a:rPr lang="en-GB" dirty="0" smtClean="0"/>
              <a:t>';</a:t>
            </a:r>
            <a:br>
              <a:rPr lang="en-GB" dirty="0" smtClean="0"/>
            </a:br>
            <a:r>
              <a:rPr lang="en-GB" dirty="0" smtClean="0"/>
              <a:t>$</a:t>
            </a:r>
            <a:r>
              <a:rPr lang="en-GB" dirty="0" err="1"/>
              <a:t>dbUName</a:t>
            </a:r>
            <a:r>
              <a:rPr lang="en-GB" dirty="0"/>
              <a:t> = "root</a:t>
            </a:r>
            <a:r>
              <a:rPr lang="en-GB" dirty="0" smtClean="0"/>
              <a:t>";</a:t>
            </a:r>
            <a:br>
              <a:rPr lang="en-GB" dirty="0" smtClean="0"/>
            </a:br>
            <a:r>
              <a:rPr lang="en-GB" dirty="0" smtClean="0"/>
              <a:t>$</a:t>
            </a:r>
            <a:r>
              <a:rPr lang="en-GB" dirty="0" err="1"/>
              <a:t>dbPassword</a:t>
            </a:r>
            <a:r>
              <a:rPr lang="en-GB" dirty="0"/>
              <a:t> = "</a:t>
            </a:r>
            <a:r>
              <a:rPr lang="en-GB" dirty="0" err="1"/>
              <a:t>docker</a:t>
            </a:r>
            <a:r>
              <a:rPr lang="en-GB" dirty="0"/>
              <a:t>";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705062" y="3773051"/>
            <a:ext cx="27726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Assuming “</a:t>
            </a:r>
            <a:r>
              <a:rPr lang="en-GB" dirty="0" err="1" smtClean="0"/>
              <a:t>TestDatabase</a:t>
            </a:r>
            <a:r>
              <a:rPr lang="en-GB" dirty="0" smtClean="0"/>
              <a:t>” is the database name</a:t>
            </a:r>
            <a:endParaRPr lang="en-GB" dirty="0"/>
          </a:p>
        </p:txBody>
      </p:sp>
      <p:cxnSp>
        <p:nvCxnSpPr>
          <p:cNvPr id="8" name="Straight Arrow Connector 7"/>
          <p:cNvCxnSpPr/>
          <p:nvPr/>
        </p:nvCxnSpPr>
        <p:spPr bwMode="auto">
          <a:xfrm flipV="1">
            <a:off x="6882848" y="2703443"/>
            <a:ext cx="357809" cy="904461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sp>
        <p:nvSpPr>
          <p:cNvPr id="3" name="TextBox 2"/>
          <p:cNvSpPr txBox="1"/>
          <p:nvPr/>
        </p:nvSpPr>
        <p:spPr>
          <a:xfrm>
            <a:off x="542068" y="3867287"/>
            <a:ext cx="4259901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On our machine, we can access a service using the container name. In this case, the MySQL database service is running in a container named “</a:t>
            </a:r>
            <a:r>
              <a:rPr lang="en-GB" dirty="0" err="1" smtClean="0"/>
              <a:t>mysql</a:t>
            </a:r>
            <a:r>
              <a:rPr lang="en-GB" dirty="0" smtClean="0"/>
              <a:t>”.</a:t>
            </a:r>
          </a:p>
          <a:p>
            <a:r>
              <a:rPr lang="en-GB" dirty="0" smtClean="0"/>
              <a:t>That is, name resolution is performed for us.</a:t>
            </a:r>
            <a:endParaRPr lang="en-GB" dirty="0"/>
          </a:p>
        </p:txBody>
      </p:sp>
      <p:cxnSp>
        <p:nvCxnSpPr>
          <p:cNvPr id="9" name="Straight Arrow Connector 8"/>
          <p:cNvCxnSpPr/>
          <p:nvPr/>
        </p:nvCxnSpPr>
        <p:spPr bwMode="auto">
          <a:xfrm flipV="1">
            <a:off x="3641174" y="2703443"/>
            <a:ext cx="438036" cy="1145798"/>
          </a:xfrm>
          <a:prstGeom prst="straightConnector1">
            <a:avLst/>
          </a:prstGeom>
          <a:solidFill>
            <a:schemeClr val="accent1"/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triangle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</p:spTree>
    <p:extLst>
      <p:ext uri="{BB962C8B-B14F-4D97-AF65-F5344CB8AC3E}">
        <p14:creationId xmlns:p14="http://schemas.microsoft.com/office/powerpoint/2010/main" val="3864190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Push/Pull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Push the services(i.e. containers) to a Docker registry</a:t>
            </a:r>
          </a:p>
          <a:p>
            <a:endParaRPr lang="en-GB" dirty="0" smtClean="0"/>
          </a:p>
          <a:p>
            <a:pPr marL="0" indent="0">
              <a:buNone/>
            </a:pPr>
            <a:r>
              <a:rPr lang="en-GB" i="1" dirty="0" err="1" smtClean="0"/>
              <a:t>docker</a:t>
            </a:r>
            <a:r>
              <a:rPr lang="en-GB" i="1" dirty="0" smtClean="0"/>
              <a:t>-compose push</a:t>
            </a:r>
            <a:endParaRPr lang="en-GB" i="1" dirty="0"/>
          </a:p>
          <a:p>
            <a:endParaRPr lang="en-GB" dirty="0" smtClean="0"/>
          </a:p>
          <a:p>
            <a:r>
              <a:rPr lang="en-GB" dirty="0" smtClean="0"/>
              <a:t>Note: You have to manage the </a:t>
            </a:r>
            <a:r>
              <a:rPr lang="en-GB" dirty="0" err="1" smtClean="0"/>
              <a:t>docker-compose.yml</a:t>
            </a:r>
            <a:r>
              <a:rPr lang="en-GB" dirty="0" smtClean="0"/>
              <a:t> file separately i.e. you will need to keep a copy of it where ever you need to pull the services</a:t>
            </a:r>
          </a:p>
          <a:p>
            <a:r>
              <a:rPr lang="en-GB" dirty="0" smtClean="0"/>
              <a:t>This means you will need to transfer the file into the cloud after a “push”…hopefully you are using Git anyway!!</a:t>
            </a:r>
          </a:p>
          <a:p>
            <a:endParaRPr lang="en-GB" dirty="0" smtClean="0"/>
          </a:p>
          <a:p>
            <a:r>
              <a:rPr lang="en-GB" dirty="0" smtClean="0"/>
              <a:t>Pull all the images required to run services</a:t>
            </a:r>
          </a:p>
          <a:p>
            <a:endParaRPr lang="en-GB" dirty="0"/>
          </a:p>
          <a:p>
            <a:pPr marL="0" indent="0">
              <a:buNone/>
            </a:pPr>
            <a:r>
              <a:rPr lang="en-GB" i="1" dirty="0" err="1" smtClean="0"/>
              <a:t>docker</a:t>
            </a:r>
            <a:r>
              <a:rPr lang="en-GB" i="1" dirty="0" smtClean="0"/>
              <a:t>-compose pull</a:t>
            </a:r>
          </a:p>
          <a:p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9730747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NOTE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If you use Google you will probably find the </a:t>
            </a:r>
            <a:r>
              <a:rPr lang="en-GB" dirty="0" err="1" smtClean="0"/>
              <a:t>docker</a:t>
            </a:r>
            <a:r>
              <a:rPr lang="en-GB" dirty="0" smtClean="0"/>
              <a:t> compose file you need and the initial setup</a:t>
            </a:r>
          </a:p>
          <a:p>
            <a:r>
              <a:rPr lang="en-GB" dirty="0" smtClean="0"/>
              <a:t>It is probably easier to use an existing solution and modify it to meet your needs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34102520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Start Multiple Services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Composer can scale by starting multiple instances of a service</a:t>
            </a:r>
          </a:p>
          <a:p>
            <a:pPr marL="0" indent="0">
              <a:buNone/>
            </a:pPr>
            <a:r>
              <a:rPr lang="en-GB" dirty="0" smtClean="0"/>
              <a:t>	</a:t>
            </a:r>
            <a:r>
              <a:rPr lang="en-GB" dirty="0" err="1" smtClean="0"/>
              <a:t>docker</a:t>
            </a:r>
            <a:r>
              <a:rPr lang="en-GB" dirty="0" smtClean="0"/>
              <a:t>-compose up  </a:t>
            </a:r>
            <a:r>
              <a:rPr lang="en-GB" b="1" dirty="0" smtClean="0"/>
              <a:t>--scale  </a:t>
            </a:r>
            <a:r>
              <a:rPr lang="en-GB" b="1" dirty="0" err="1" smtClean="0"/>
              <a:t>my_app</a:t>
            </a:r>
            <a:r>
              <a:rPr lang="en-GB" b="1" dirty="0" smtClean="0"/>
              <a:t>=3</a:t>
            </a:r>
            <a:endParaRPr lang="en-GB" b="1" dirty="0"/>
          </a:p>
          <a:p>
            <a:endParaRPr lang="en-GB" dirty="0" smtClean="0"/>
          </a:p>
          <a:p>
            <a:r>
              <a:rPr lang="en-GB" dirty="0" smtClean="0"/>
              <a:t>This only works if the services are not using fixed port numbers i.e. if you specify ports for the service then it will not scale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1835173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Investigating a Broken Container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Replace </a:t>
            </a:r>
            <a:r>
              <a:rPr lang="en-GB" dirty="0"/>
              <a:t>the current </a:t>
            </a:r>
            <a:r>
              <a:rPr lang="en-GB" dirty="0" err="1"/>
              <a:t>entrypoint</a:t>
            </a:r>
            <a:r>
              <a:rPr lang="en-GB" dirty="0"/>
              <a:t> </a:t>
            </a:r>
            <a:r>
              <a:rPr lang="en-GB" dirty="0" smtClean="0"/>
              <a:t>for </a:t>
            </a:r>
            <a:r>
              <a:rPr lang="en-GB" dirty="0"/>
              <a:t>the containers service as shown </a:t>
            </a:r>
            <a:r>
              <a:rPr lang="en-GB" dirty="0" smtClean="0"/>
              <a:t>below, </a:t>
            </a:r>
            <a:r>
              <a:rPr lang="en-GB" dirty="0"/>
              <a:t>then </a:t>
            </a:r>
            <a:r>
              <a:rPr lang="en-GB" dirty="0" smtClean="0"/>
              <a:t>connect </a:t>
            </a:r>
            <a:r>
              <a:rPr lang="en-GB" dirty="0"/>
              <a:t>to the container and have a look around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941788" y="3242595"/>
            <a:ext cx="4406976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services:</a:t>
            </a:r>
          </a:p>
          <a:p>
            <a:r>
              <a:rPr lang="en-GB" dirty="0"/>
              <a:t>  SERVICE_NAME:</a:t>
            </a:r>
          </a:p>
          <a:p>
            <a:r>
              <a:rPr lang="en-GB" dirty="0"/>
              <a:t>    # for debugging</a:t>
            </a:r>
          </a:p>
          <a:p>
            <a:r>
              <a:rPr lang="en-GB" dirty="0"/>
              <a:t>    #</a:t>
            </a:r>
            <a:r>
              <a:rPr lang="en-GB" dirty="0" err="1"/>
              <a:t>entrypoint</a:t>
            </a:r>
            <a:r>
              <a:rPr lang="en-GB" dirty="0"/>
              <a:t>: ["</a:t>
            </a:r>
            <a:r>
              <a:rPr lang="en-GB" dirty="0" err="1"/>
              <a:t>sh</a:t>
            </a:r>
            <a:r>
              <a:rPr lang="en-GB" dirty="0"/>
              <a:t>", "-c", "sleep infinity"]</a:t>
            </a:r>
          </a:p>
          <a:p>
            <a:r>
              <a:rPr lang="en-GB" dirty="0"/>
              <a:t>    </a:t>
            </a:r>
            <a:r>
              <a:rPr lang="en-GB" dirty="0" err="1"/>
              <a:t>entrypoint</a:t>
            </a:r>
            <a:r>
              <a:rPr lang="en-GB" dirty="0"/>
              <a:t>: ["</a:t>
            </a:r>
            <a:r>
              <a:rPr lang="en-GB" dirty="0" err="1"/>
              <a:t>sh</a:t>
            </a:r>
            <a:r>
              <a:rPr lang="en-GB" dirty="0"/>
              <a:t>", "-c", "sleep 2073600"]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04194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Keeping Containers Running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47750" y="1339567"/>
            <a:ext cx="7029450" cy="4499258"/>
          </a:xfrm>
        </p:spPr>
        <p:txBody>
          <a:bodyPr/>
          <a:lstStyle/>
          <a:p>
            <a:r>
              <a:rPr lang="en-GB" dirty="0" smtClean="0"/>
              <a:t>What happens if a service/application running in a container crashes?</a:t>
            </a:r>
          </a:p>
          <a:p>
            <a:r>
              <a:rPr lang="en-GB" dirty="0" smtClean="0"/>
              <a:t>What happens if a machine goes down?</a:t>
            </a:r>
          </a:p>
          <a:p>
            <a:r>
              <a:rPr lang="en-GB" dirty="0" smtClean="0"/>
              <a:t>What if we want multiple containers running 24/7?</a:t>
            </a:r>
          </a:p>
          <a:p>
            <a:endParaRPr lang="en-GB" dirty="0" smtClean="0"/>
          </a:p>
          <a:p>
            <a:r>
              <a:rPr lang="en-GB" dirty="0" smtClean="0"/>
              <a:t>Currently we are manually starting up and shutting down containers</a:t>
            </a:r>
          </a:p>
          <a:p>
            <a:r>
              <a:rPr lang="en-GB" dirty="0" smtClean="0"/>
              <a:t>What we need is software that monitors the containers and restarts them</a:t>
            </a:r>
          </a:p>
          <a:p>
            <a:r>
              <a:rPr lang="en-GB" dirty="0" smtClean="0"/>
              <a:t>We need </a:t>
            </a:r>
            <a:r>
              <a:rPr lang="en-GB" b="1" u="sng" dirty="0" smtClean="0"/>
              <a:t>Container Orchestration Software</a:t>
            </a:r>
            <a:r>
              <a:rPr lang="en-GB" dirty="0"/>
              <a:t> </a:t>
            </a:r>
            <a:r>
              <a:rPr lang="en-GB" dirty="0" smtClean="0"/>
              <a:t>for managing a swarm/cluster e.g.</a:t>
            </a:r>
          </a:p>
          <a:p>
            <a:pPr lvl="1"/>
            <a:r>
              <a:rPr lang="en-GB" dirty="0" smtClean="0"/>
              <a:t>Docker Swarm</a:t>
            </a:r>
          </a:p>
          <a:p>
            <a:pPr lvl="1"/>
            <a:r>
              <a:rPr lang="en-GB" dirty="0" smtClean="0"/>
              <a:t>Kubernetes</a:t>
            </a:r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r>
              <a:rPr lang="en-US" altLang="en-US" smtClean="0"/>
              <a:t>WEB</a:t>
            </a:r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25499323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s-slides">
  <a:themeElements>
    <a:clrScheme name="">
      <a:dk1>
        <a:srgbClr val="660066"/>
      </a:dk1>
      <a:lt1>
        <a:srgbClr val="FFFFFF"/>
      </a:lt1>
      <a:dk2>
        <a:srgbClr val="006600"/>
      </a:dk2>
      <a:lt2>
        <a:srgbClr val="FFCC99"/>
      </a:lt2>
      <a:accent1>
        <a:srgbClr val="99FF99"/>
      </a:accent1>
      <a:accent2>
        <a:srgbClr val="CC66FF"/>
      </a:accent2>
      <a:accent3>
        <a:srgbClr val="FFFFFF"/>
      </a:accent3>
      <a:accent4>
        <a:srgbClr val="560056"/>
      </a:accent4>
      <a:accent5>
        <a:srgbClr val="CAFFCA"/>
      </a:accent5>
      <a:accent6>
        <a:srgbClr val="B95CE7"/>
      </a:accent6>
      <a:hlink>
        <a:srgbClr val="FF99CC"/>
      </a:hlink>
      <a:folHlink>
        <a:srgbClr val="006600"/>
      </a:folHlink>
    </a:clrScheme>
    <a:fontScheme name="os-slides">
      <a:majorFont>
        <a:latin typeface="Helvetica"/>
        <a:ea typeface=""/>
        <a:cs typeface=""/>
      </a:majorFont>
      <a:minorFont>
        <a:latin typeface="Helvetic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Helvetica" panose="020B0604020202020204" pitchFamily="34" charset="0"/>
          </a:defRPr>
        </a:defPPr>
      </a:lstStyle>
    </a:lnDef>
  </a:objectDefaults>
  <a:extraClrSchemeLst>
    <a:extraClrScheme>
      <a:clrScheme name="os-slides 1">
        <a:dk1>
          <a:srgbClr val="000000"/>
        </a:dk1>
        <a:lt1>
          <a:srgbClr val="FFFFFF"/>
        </a:lt1>
        <a:dk2>
          <a:srgbClr val="6600CC"/>
        </a:dk2>
        <a:lt2>
          <a:srgbClr val="CCECFF"/>
        </a:lt2>
        <a:accent1>
          <a:srgbClr val="00FFCC"/>
        </a:accent1>
        <a:accent2>
          <a:srgbClr val="9933FF"/>
        </a:accent2>
        <a:accent3>
          <a:srgbClr val="B8AAE2"/>
        </a:accent3>
        <a:accent4>
          <a:srgbClr val="DADADA"/>
        </a:accent4>
        <a:accent5>
          <a:srgbClr val="AAFFE2"/>
        </a:accent5>
        <a:accent6>
          <a:srgbClr val="8A2DE7"/>
        </a:accent6>
        <a:hlink>
          <a:srgbClr val="660066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os-slides 2">
        <a:dk1>
          <a:srgbClr val="660066"/>
        </a:dk1>
        <a:lt1>
          <a:srgbClr val="FFFFFF"/>
        </a:lt1>
        <a:dk2>
          <a:srgbClr val="FF00FF"/>
        </a:dk2>
        <a:lt2>
          <a:srgbClr val="FFCC99"/>
        </a:lt2>
        <a:accent1>
          <a:srgbClr val="99FF99"/>
        </a:accent1>
        <a:accent2>
          <a:srgbClr val="CC66FF"/>
        </a:accent2>
        <a:accent3>
          <a:srgbClr val="FFFFFF"/>
        </a:accent3>
        <a:accent4>
          <a:srgbClr val="560056"/>
        </a:accent4>
        <a:accent5>
          <a:srgbClr val="CAFFCA"/>
        </a:accent5>
        <a:accent6>
          <a:srgbClr val="B95CE7"/>
        </a:accent6>
        <a:hlink>
          <a:srgbClr val="FF99CC"/>
        </a:hlink>
        <a:folHlink>
          <a:srgbClr val="00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3">
        <a:dk1>
          <a:srgbClr val="000000"/>
        </a:dk1>
        <a:lt1>
          <a:srgbClr val="FFFFFF"/>
        </a:lt1>
        <a:dk2>
          <a:srgbClr val="000000"/>
        </a:dk2>
        <a:lt2>
          <a:srgbClr val="393939"/>
        </a:lt2>
        <a:accent1>
          <a:srgbClr val="CBCBCB"/>
        </a:accent1>
        <a:accent2>
          <a:srgbClr val="868686"/>
        </a:accent2>
        <a:accent3>
          <a:srgbClr val="FFFFFF"/>
        </a:accent3>
        <a:accent4>
          <a:srgbClr val="000000"/>
        </a:accent4>
        <a:accent5>
          <a:srgbClr val="E2E2E2"/>
        </a:accent5>
        <a:accent6>
          <a:srgbClr val="797979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os-slides 4">
        <a:dk1>
          <a:srgbClr val="000000"/>
        </a:dk1>
        <a:lt1>
          <a:srgbClr val="FFFFFF"/>
        </a:lt1>
        <a:dk2>
          <a:srgbClr val="CC0099"/>
        </a:dk2>
        <a:lt2>
          <a:srgbClr val="FFCCFF"/>
        </a:lt2>
        <a:accent1>
          <a:srgbClr val="00FF00"/>
        </a:accent1>
        <a:accent2>
          <a:srgbClr val="9933FF"/>
        </a:accent2>
        <a:accent3>
          <a:srgbClr val="E2AACA"/>
        </a:accent3>
        <a:accent4>
          <a:srgbClr val="DADADA"/>
        </a:accent4>
        <a:accent5>
          <a:srgbClr val="AAFFAA"/>
        </a:accent5>
        <a:accent6>
          <a:srgbClr val="8A2DE7"/>
        </a:accent6>
        <a:hlink>
          <a:srgbClr val="660066"/>
        </a:hlink>
        <a:folHlink>
          <a:srgbClr val="0066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">
    <a:dk1>
      <a:srgbClr val="003300"/>
    </a:dk1>
    <a:lt1>
      <a:srgbClr val="FFFFFF"/>
    </a:lt1>
    <a:dk2>
      <a:srgbClr val="0000FF"/>
    </a:dk2>
    <a:lt2>
      <a:srgbClr val="FFCC99"/>
    </a:lt2>
    <a:accent1>
      <a:srgbClr val="99FF99"/>
    </a:accent1>
    <a:accent2>
      <a:srgbClr val="CC66FF"/>
    </a:accent2>
    <a:accent3>
      <a:srgbClr val="FFFFFF"/>
    </a:accent3>
    <a:accent4>
      <a:srgbClr val="002A00"/>
    </a:accent4>
    <a:accent5>
      <a:srgbClr val="CAFFCA"/>
    </a:accent5>
    <a:accent6>
      <a:srgbClr val="B95CE7"/>
    </a:accent6>
    <a:hlink>
      <a:srgbClr val="FF99CC"/>
    </a:hlink>
    <a:folHlink>
      <a:srgbClr val="0066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C:\apps\Microsoft Office\Templates\Presentations\os-slides.pot</Template>
  <TotalTime>55874</TotalTime>
  <Words>3932</Words>
  <Application>Microsoft Office PowerPoint</Application>
  <PresentationFormat>On-screen Show (4:3)</PresentationFormat>
  <Paragraphs>686</Paragraphs>
  <Slides>45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45</vt:i4>
      </vt:variant>
    </vt:vector>
  </HeadingPairs>
  <TitlesOfParts>
    <vt:vector size="53" baseType="lpstr">
      <vt:lpstr>Arial</vt:lpstr>
      <vt:lpstr>Helvetica</vt:lpstr>
      <vt:lpstr>Helvetica-Narrow</vt:lpstr>
      <vt:lpstr>Impact</vt:lpstr>
      <vt:lpstr>Monotype Sorts</vt:lpstr>
      <vt:lpstr>Times New Roman</vt:lpstr>
      <vt:lpstr>Wingdings</vt:lpstr>
      <vt:lpstr>os-slides</vt:lpstr>
      <vt:lpstr>DOCKER COMPOSE</vt:lpstr>
      <vt:lpstr>Why?</vt:lpstr>
      <vt:lpstr>Restriction</vt:lpstr>
      <vt:lpstr>Docker Compose File</vt:lpstr>
      <vt:lpstr>General Service Layout</vt:lpstr>
      <vt:lpstr>Link YAML Files</vt:lpstr>
      <vt:lpstr>Docker Compose File (docker-compose.yml)</vt:lpstr>
      <vt:lpstr>Example</vt:lpstr>
      <vt:lpstr>Checking the Config File</vt:lpstr>
      <vt:lpstr>Passing Args to DockerFile</vt:lpstr>
      <vt:lpstr>Build Specific Docker Stage</vt:lpstr>
      <vt:lpstr>env_file</vt:lpstr>
      <vt:lpstr>Centralise Build Decisions  Using env_file</vt:lpstr>
      <vt:lpstr>Container Naming</vt:lpstr>
      <vt:lpstr>Default Network</vt:lpstr>
      <vt:lpstr>User-defined Network</vt:lpstr>
      <vt:lpstr>Networks</vt:lpstr>
      <vt:lpstr>The Networks</vt:lpstr>
      <vt:lpstr>links</vt:lpstr>
      <vt:lpstr>Ports</vt:lpstr>
      <vt:lpstr>Building the Services</vt:lpstr>
      <vt:lpstr>Docker Compose Commands</vt:lpstr>
      <vt:lpstr>Up</vt:lpstr>
      <vt:lpstr>Down</vt:lpstr>
      <vt:lpstr>Execute Command</vt:lpstr>
      <vt:lpstr>Docker Compose Run</vt:lpstr>
      <vt:lpstr>Clean Up</vt:lpstr>
      <vt:lpstr>Exercise</vt:lpstr>
      <vt:lpstr>Exercise: Host Folders</vt:lpstr>
      <vt:lpstr>Exercise</vt:lpstr>
      <vt:lpstr>Exercise: Starting Services  and Viewing Webpages</vt:lpstr>
      <vt:lpstr>Exercise Part A</vt:lpstr>
      <vt:lpstr>Answer LAMP Part A</vt:lpstr>
      <vt:lpstr>Exercise: Run Database Service</vt:lpstr>
      <vt:lpstr>Exercise Part B</vt:lpstr>
      <vt:lpstr>Answer LAMP Part B</vt:lpstr>
      <vt:lpstr>Exercise: Run PhpMyAdmin Service</vt:lpstr>
      <vt:lpstr>Exercise Part C</vt:lpstr>
      <vt:lpstr>Answer LAMP Part C</vt:lpstr>
      <vt:lpstr>FYI: For PDO</vt:lpstr>
      <vt:lpstr>Push/Pull</vt:lpstr>
      <vt:lpstr>NOTE</vt:lpstr>
      <vt:lpstr>Start Multiple Services</vt:lpstr>
      <vt:lpstr>Investigating a Broken Container</vt:lpstr>
      <vt:lpstr>Keeping Containers Running</vt:lpstr>
    </vt:vector>
  </TitlesOfParts>
  <Company>SIHE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WAN Introduction</dc:title>
  <dc:creator>Michael Dacey</dc:creator>
  <cp:lastModifiedBy>Michael Dacey</cp:lastModifiedBy>
  <cp:revision>1343</cp:revision>
  <cp:lastPrinted>2001-06-14T13:58:17Z</cp:lastPrinted>
  <dcterms:created xsi:type="dcterms:W3CDTF">1999-06-25T18:38:26Z</dcterms:created>
  <dcterms:modified xsi:type="dcterms:W3CDTF">2021-02-17T12:32:24Z</dcterms:modified>
</cp:coreProperties>
</file>