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98" r:id="rId3"/>
    <p:sldId id="301" r:id="rId4"/>
    <p:sldId id="302" r:id="rId5"/>
    <p:sldId id="303" r:id="rId6"/>
    <p:sldId id="304" r:id="rId7"/>
    <p:sldId id="305" r:id="rId8"/>
    <p:sldId id="306" r:id="rId9"/>
    <p:sldId id="307" r:id="rId10"/>
    <p:sldId id="308" r:id="rId11"/>
    <p:sldId id="309" r:id="rId12"/>
    <p:sldId id="310" r:id="rId13"/>
    <p:sldId id="311" r:id="rId14"/>
    <p:sldId id="312" r:id="rId15"/>
    <p:sldId id="313" r:id="rId16"/>
    <p:sldId id="315" r:id="rId17"/>
    <p:sldId id="316" r:id="rId18"/>
    <p:sldId id="317" r:id="rId19"/>
    <p:sldId id="318" r:id="rId20"/>
    <p:sldId id="314" r:id="rId21"/>
    <p:sldId id="319" r:id="rId22"/>
    <p:sldId id="257" r:id="rId23"/>
    <p:sldId id="27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94660"/>
  </p:normalViewPr>
  <p:slideViewPr>
    <p:cSldViewPr snapToGrid="0">
      <p:cViewPr varScale="1">
        <p:scale>
          <a:sx n="108" d="100"/>
          <a:sy n="108" d="100"/>
        </p:scale>
        <p:origin x="525"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brouka abuhmeda" userId="202367624_tp_dropbox" providerId="OAuth2" clId="{5B99A5F2-C303-F64B-B110-CBDF8E07F4BE}"/>
    <pc:docChg chg="undo custSel modSld">
      <pc:chgData name="mabrouka abuhmeda" userId="202367624_tp_dropbox" providerId="OAuth2" clId="{5B99A5F2-C303-F64B-B110-CBDF8E07F4BE}" dt="2019-10-14T21:58:54.800" v="69" actId="20577"/>
      <pc:docMkLst>
        <pc:docMk/>
      </pc:docMkLst>
      <pc:sldChg chg="modSp">
        <pc:chgData name="mabrouka abuhmeda" userId="202367624_tp_dropbox" providerId="OAuth2" clId="{5B99A5F2-C303-F64B-B110-CBDF8E07F4BE}" dt="2019-10-14T21:58:54.800" v="69" actId="20577"/>
        <pc:sldMkLst>
          <pc:docMk/>
          <pc:sldMk cId="2432478903" sldId="302"/>
        </pc:sldMkLst>
        <pc:spChg chg="mod">
          <ac:chgData name="mabrouka abuhmeda" userId="202367624_tp_dropbox" providerId="OAuth2" clId="{5B99A5F2-C303-F64B-B110-CBDF8E07F4BE}" dt="2019-10-14T21:58:54.800" v="69" actId="20577"/>
          <ac:spMkLst>
            <pc:docMk/>
            <pc:sldMk cId="2432478903" sldId="302"/>
            <ac:spMk id="66563" creationId="{00000000-0000-0000-0000-000000000000}"/>
          </ac:spMkLst>
        </pc:spChg>
      </pc:sldChg>
      <pc:sldChg chg="modSp">
        <pc:chgData name="mabrouka abuhmeda" userId="202367624_tp_dropbox" providerId="OAuth2" clId="{5B99A5F2-C303-F64B-B110-CBDF8E07F4BE}" dt="2019-10-14T21:52:14.838" v="64" actId="20577"/>
        <pc:sldMkLst>
          <pc:docMk/>
          <pc:sldMk cId="3890031914" sldId="304"/>
        </pc:sldMkLst>
        <pc:spChg chg="mod">
          <ac:chgData name="mabrouka abuhmeda" userId="202367624_tp_dropbox" providerId="OAuth2" clId="{5B99A5F2-C303-F64B-B110-CBDF8E07F4BE}" dt="2019-10-14T21:52:14.838" v="64" actId="20577"/>
          <ac:spMkLst>
            <pc:docMk/>
            <pc:sldMk cId="3890031914" sldId="304"/>
            <ac:spMk id="68611" creationId="{00000000-0000-0000-0000-000000000000}"/>
          </ac:spMkLst>
        </pc:spChg>
        <pc:spChg chg="mod">
          <ac:chgData name="mabrouka abuhmeda" userId="202367624_tp_dropbox" providerId="OAuth2" clId="{5B99A5F2-C303-F64B-B110-CBDF8E07F4BE}" dt="2019-10-14T21:24:32.656" v="16" actId="1076"/>
          <ac:spMkLst>
            <pc:docMk/>
            <pc:sldMk cId="3890031914" sldId="304"/>
            <ac:spMk id="247810" creationId="{00000000-0000-0000-0000-000000000000}"/>
          </ac:spMkLst>
        </pc:spChg>
      </pc:sldChg>
      <pc:sldChg chg="addSp delSp modSp">
        <pc:chgData name="mabrouka abuhmeda" userId="202367624_tp_dropbox" providerId="OAuth2" clId="{5B99A5F2-C303-F64B-B110-CBDF8E07F4BE}" dt="2019-10-14T21:30:50.172" v="53" actId="20577"/>
        <pc:sldMkLst>
          <pc:docMk/>
          <pc:sldMk cId="1137737882" sldId="305"/>
        </pc:sldMkLst>
        <pc:spChg chg="mod">
          <ac:chgData name="mabrouka abuhmeda" userId="202367624_tp_dropbox" providerId="OAuth2" clId="{5B99A5F2-C303-F64B-B110-CBDF8E07F4BE}" dt="2019-10-14T21:30:50.172" v="53" actId="20577"/>
          <ac:spMkLst>
            <pc:docMk/>
            <pc:sldMk cId="1137737882" sldId="305"/>
            <ac:spMk id="70659" creationId="{00000000-0000-0000-0000-000000000000}"/>
          </ac:spMkLst>
        </pc:spChg>
        <pc:picChg chg="add del mod">
          <ac:chgData name="mabrouka abuhmeda" userId="202367624_tp_dropbox" providerId="OAuth2" clId="{5B99A5F2-C303-F64B-B110-CBDF8E07F4BE}" dt="2019-10-14T21:22:47.246" v="11" actId="478"/>
          <ac:picMkLst>
            <pc:docMk/>
            <pc:sldMk cId="1137737882" sldId="305"/>
            <ac:picMk id="70660" creationId="{00000000-0000-0000-0000-000000000000}"/>
          </ac:picMkLst>
        </pc:picChg>
        <pc:picChg chg="add del mod">
          <ac:chgData name="mabrouka abuhmeda" userId="202367624_tp_dropbox" providerId="OAuth2" clId="{5B99A5F2-C303-F64B-B110-CBDF8E07F4BE}" dt="2019-10-14T21:22:48.964" v="12" actId="478"/>
          <ac:picMkLst>
            <pc:docMk/>
            <pc:sldMk cId="1137737882" sldId="305"/>
            <ac:picMk id="70661" creationId="{00000000-0000-0000-0000-000000000000}"/>
          </ac:picMkLst>
        </pc:picChg>
      </pc:sldChg>
      <pc:sldChg chg="modSp">
        <pc:chgData name="mabrouka abuhmeda" userId="202367624_tp_dropbox" providerId="OAuth2" clId="{5B99A5F2-C303-F64B-B110-CBDF8E07F4BE}" dt="2019-10-14T21:29:13.689" v="47" actId="20577"/>
        <pc:sldMkLst>
          <pc:docMk/>
          <pc:sldMk cId="763377394" sldId="309"/>
        </pc:sldMkLst>
        <pc:spChg chg="mod">
          <ac:chgData name="mabrouka abuhmeda" userId="202367624_tp_dropbox" providerId="OAuth2" clId="{5B99A5F2-C303-F64B-B110-CBDF8E07F4BE}" dt="2019-10-14T21:29:13.689" v="47" actId="20577"/>
          <ac:spMkLst>
            <pc:docMk/>
            <pc:sldMk cId="763377394" sldId="309"/>
            <ac:spMk id="260099" creationId="{00000000-0000-0000-0000-000000000000}"/>
          </ac:spMkLst>
        </pc:spChg>
      </pc:sldChg>
      <pc:sldChg chg="modSp">
        <pc:chgData name="mabrouka abuhmeda" userId="202367624_tp_dropbox" providerId="OAuth2" clId="{5B99A5F2-C303-F64B-B110-CBDF8E07F4BE}" dt="2019-10-14T21:31:26.377" v="58" actId="1076"/>
        <pc:sldMkLst>
          <pc:docMk/>
          <pc:sldMk cId="3690653695" sldId="311"/>
        </pc:sldMkLst>
        <pc:picChg chg="mod">
          <ac:chgData name="mabrouka abuhmeda" userId="202367624_tp_dropbox" providerId="OAuth2" clId="{5B99A5F2-C303-F64B-B110-CBDF8E07F4BE}" dt="2019-10-14T21:31:26.377" v="58" actId="1076"/>
          <ac:picMkLst>
            <pc:docMk/>
            <pc:sldMk cId="3690653695" sldId="311"/>
            <ac:picMk id="13" creationId="{00000000-0000-0000-0000-000000000000}"/>
          </ac:picMkLst>
        </pc:pic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7.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6DEE6A-656E-47B1-A052-7B6184F45533}" type="datetimeFigureOut">
              <a:rPr lang="en-GB" smtClean="0"/>
              <a:t>14/10/2019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0A6114-E697-4B22-871E-DA3A9A94900F}" type="slidenum">
              <a:rPr lang="en-GB" smtClean="0"/>
              <a:t>‹#›</a:t>
            </a:fld>
            <a:endParaRPr lang="en-GB"/>
          </a:p>
        </p:txBody>
      </p:sp>
    </p:spTree>
    <p:extLst>
      <p:ext uri="{BB962C8B-B14F-4D97-AF65-F5344CB8AC3E}">
        <p14:creationId xmlns:p14="http://schemas.microsoft.com/office/powerpoint/2010/main" val="3674416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2"/>
          <p:cNvSpPr>
            <a:spLocks noGrp="1" noRot="1" noChangeAspect="1" noChangeArrowheads="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654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defTabSz="457200"/>
            <a:endParaRPr lang="en-US" altLang="en-US"/>
          </a:p>
        </p:txBody>
      </p:sp>
    </p:spTree>
    <p:extLst>
      <p:ext uri="{BB962C8B-B14F-4D97-AF65-F5344CB8AC3E}">
        <p14:creationId xmlns:p14="http://schemas.microsoft.com/office/powerpoint/2010/main" val="2371696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2"/>
          <p:cNvSpPr>
            <a:spLocks noGrp="1" noRot="1" noChangeAspect="1" noChangeArrowheads="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269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defTabSz="457200"/>
            <a:endParaRPr lang="en-US" altLang="en-US"/>
          </a:p>
        </p:txBody>
      </p:sp>
    </p:spTree>
    <p:extLst>
      <p:ext uri="{BB962C8B-B14F-4D97-AF65-F5344CB8AC3E}">
        <p14:creationId xmlns:p14="http://schemas.microsoft.com/office/powerpoint/2010/main" val="1853746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2"/>
          <p:cNvSpPr>
            <a:spLocks noGrp="1" noRot="1" noChangeAspect="1" noChangeArrowheads="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473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defTabSz="457200"/>
            <a:endParaRPr lang="en-US" altLang="en-US"/>
          </a:p>
        </p:txBody>
      </p:sp>
    </p:spTree>
    <p:extLst>
      <p:ext uri="{BB962C8B-B14F-4D97-AF65-F5344CB8AC3E}">
        <p14:creationId xmlns:p14="http://schemas.microsoft.com/office/powerpoint/2010/main" val="1065040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6786" name="Rectangle 1"/>
          <p:cNvSpPr txBox="1">
            <a:spLocks noGrp="1" noRot="1" noChangeAspect="1" noChangeArrowheads="1" noTextEdit="1"/>
          </p:cNvSpPr>
          <p:nvPr>
            <p:ph type="sldImg"/>
          </p:nvPr>
        </p:nvSpPr>
        <p:spPr bwMode="auto">
          <a:xfrm>
            <a:off x="904875" y="860425"/>
            <a:ext cx="5241925" cy="2949575"/>
          </a:xfrm>
          <a:solidFill>
            <a:srgbClr val="FFFFFF"/>
          </a:solidFill>
          <a:ln>
            <a:solidFill>
              <a:srgbClr val="000000"/>
            </a:solidFill>
            <a:miter lim="800000"/>
            <a:headEnd/>
            <a:tailEnd/>
          </a:ln>
        </p:spPr>
      </p:sp>
      <p:sp>
        <p:nvSpPr>
          <p:cNvPr id="246787" name="Rectangle 2"/>
          <p:cNvSpPr txBox="1">
            <a:spLocks noGrp="1" noChangeArrowheads="1"/>
          </p:cNvSpPr>
          <p:nvPr>
            <p:ph type="body" idx="1"/>
          </p:nvPr>
        </p:nvSpPr>
        <p:spPr bwMode="auto">
          <a:xfrm>
            <a:off x="1076325" y="4094163"/>
            <a:ext cx="4906963" cy="3273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80179" tIns="40089" rIns="80179" bIns="40089" numCol="1" anchor="ctr" anchorCtr="0" compatLnSpc="1">
            <a:prstTxWarp prst="textNoShape">
              <a:avLst/>
            </a:prstTxWarp>
          </a:bodyPr>
          <a:lstStyle/>
          <a:p>
            <a:pPr defTabSz="457200"/>
            <a:endParaRPr lang="en-US" altLang="en-US"/>
          </a:p>
        </p:txBody>
      </p:sp>
    </p:spTree>
    <p:extLst>
      <p:ext uri="{BB962C8B-B14F-4D97-AF65-F5344CB8AC3E}">
        <p14:creationId xmlns:p14="http://schemas.microsoft.com/office/powerpoint/2010/main" val="1029261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834" name="Rectangle 2"/>
          <p:cNvSpPr>
            <a:spLocks noGrp="1" noRot="1" noChangeAspect="1" noChangeArrowheads="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883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defTabSz="457200"/>
            <a:endParaRPr lang="en-US" altLang="en-US"/>
          </a:p>
        </p:txBody>
      </p:sp>
    </p:spTree>
    <p:extLst>
      <p:ext uri="{BB962C8B-B14F-4D97-AF65-F5344CB8AC3E}">
        <p14:creationId xmlns:p14="http://schemas.microsoft.com/office/powerpoint/2010/main" val="1388434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2" name="Rectangle 2"/>
          <p:cNvSpPr>
            <a:spLocks noGrp="1" noRot="1" noChangeAspect="1" noChangeArrowheads="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088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defTabSz="457200"/>
            <a:endParaRPr lang="en-US" altLang="en-US"/>
          </a:p>
        </p:txBody>
      </p:sp>
    </p:spTree>
    <p:extLst>
      <p:ext uri="{BB962C8B-B14F-4D97-AF65-F5344CB8AC3E}">
        <p14:creationId xmlns:p14="http://schemas.microsoft.com/office/powerpoint/2010/main" val="2836944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Rectangle 2"/>
          <p:cNvSpPr>
            <a:spLocks noGrp="1" noRot="1" noChangeAspect="1" noChangeArrowheads="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293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defTabSz="457200"/>
            <a:endParaRPr lang="en-US" altLang="en-US"/>
          </a:p>
        </p:txBody>
      </p:sp>
    </p:spTree>
    <p:extLst>
      <p:ext uri="{BB962C8B-B14F-4D97-AF65-F5344CB8AC3E}">
        <p14:creationId xmlns:p14="http://schemas.microsoft.com/office/powerpoint/2010/main" val="25428038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p:cNvSpPr>
            <a:spLocks noGrp="1" noRot="1" noChangeAspect="1" noChangeArrowheads="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497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defTabSz="457200"/>
            <a:endParaRPr lang="en-US" altLang="en-US"/>
          </a:p>
        </p:txBody>
      </p:sp>
    </p:spTree>
    <p:extLst>
      <p:ext uri="{BB962C8B-B14F-4D97-AF65-F5344CB8AC3E}">
        <p14:creationId xmlns:p14="http://schemas.microsoft.com/office/powerpoint/2010/main" val="2958980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2"/>
          <p:cNvSpPr>
            <a:spLocks noGrp="1" noRot="1" noChangeAspect="1" noChangeArrowheads="1" noTextEdit="1"/>
          </p:cNvSpPr>
          <p:nvPr>
            <p:ph type="sldImg"/>
          </p:nvPr>
        </p:nvSpPr>
        <p:spPr bwMode="auto">
          <a:xfrm>
            <a:off x="382588"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702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defTabSz="457200"/>
            <a:endParaRPr lang="en-US" altLang="en-US"/>
          </a:p>
        </p:txBody>
      </p:sp>
    </p:spTree>
    <p:extLst>
      <p:ext uri="{BB962C8B-B14F-4D97-AF65-F5344CB8AC3E}">
        <p14:creationId xmlns:p14="http://schemas.microsoft.com/office/powerpoint/2010/main" val="34690365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1122" name="Rectangle 1"/>
          <p:cNvSpPr txBox="1">
            <a:spLocks noGrp="1" noRot="1" noChangeAspect="1" noChangeArrowheads="1" noTextEdit="1"/>
          </p:cNvSpPr>
          <p:nvPr>
            <p:ph type="sldImg"/>
          </p:nvPr>
        </p:nvSpPr>
        <p:spPr bwMode="auto">
          <a:xfrm>
            <a:off x="904875" y="860425"/>
            <a:ext cx="5241925" cy="2949575"/>
          </a:xfrm>
          <a:solidFill>
            <a:srgbClr val="FFFFFF"/>
          </a:solidFill>
          <a:ln>
            <a:solidFill>
              <a:srgbClr val="000000"/>
            </a:solidFill>
            <a:miter lim="800000"/>
            <a:headEnd/>
            <a:tailEnd/>
          </a:ln>
        </p:spPr>
      </p:sp>
      <p:sp>
        <p:nvSpPr>
          <p:cNvPr id="261123" name="Rectangle 2"/>
          <p:cNvSpPr txBox="1">
            <a:spLocks noGrp="1" noChangeArrowheads="1"/>
          </p:cNvSpPr>
          <p:nvPr>
            <p:ph type="body" idx="1"/>
          </p:nvPr>
        </p:nvSpPr>
        <p:spPr bwMode="auto">
          <a:xfrm>
            <a:off x="1076325" y="4094163"/>
            <a:ext cx="4906963" cy="3273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80179" tIns="40089" rIns="80179" bIns="40089" numCol="1" anchor="ctr" anchorCtr="0" compatLnSpc="1">
            <a:prstTxWarp prst="textNoShape">
              <a:avLst/>
            </a:prstTxWarp>
          </a:bodyPr>
          <a:lstStyle/>
          <a:p>
            <a:pPr defTabSz="457200"/>
            <a:endParaRPr lang="en-US" altLang="en-US"/>
          </a:p>
        </p:txBody>
      </p:sp>
    </p:spTree>
    <p:extLst>
      <p:ext uri="{BB962C8B-B14F-4D97-AF65-F5344CB8AC3E}">
        <p14:creationId xmlns:p14="http://schemas.microsoft.com/office/powerpoint/2010/main" val="30189422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3170" name="Rectangle 1"/>
          <p:cNvSpPr txBox="1">
            <a:spLocks noGrp="1" noRot="1" noChangeAspect="1" noChangeArrowheads="1" noTextEdit="1"/>
          </p:cNvSpPr>
          <p:nvPr>
            <p:ph type="sldImg"/>
          </p:nvPr>
        </p:nvSpPr>
        <p:spPr bwMode="auto">
          <a:xfrm>
            <a:off x="904875" y="860425"/>
            <a:ext cx="5241925" cy="2949575"/>
          </a:xfrm>
          <a:solidFill>
            <a:srgbClr val="FFFFFF"/>
          </a:solidFill>
          <a:ln>
            <a:solidFill>
              <a:srgbClr val="000000"/>
            </a:solidFill>
            <a:miter lim="800000"/>
            <a:headEnd/>
            <a:tailEnd/>
          </a:ln>
        </p:spPr>
      </p:sp>
      <p:sp>
        <p:nvSpPr>
          <p:cNvPr id="263171" name="Rectangle 2"/>
          <p:cNvSpPr txBox="1">
            <a:spLocks noGrp="1" noChangeArrowheads="1"/>
          </p:cNvSpPr>
          <p:nvPr>
            <p:ph type="body" idx="1"/>
          </p:nvPr>
        </p:nvSpPr>
        <p:spPr bwMode="auto">
          <a:xfrm>
            <a:off x="1076325" y="4094163"/>
            <a:ext cx="4906963" cy="3273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80179" tIns="40089" rIns="80179" bIns="40089" numCol="1" anchor="ctr" anchorCtr="0" compatLnSpc="1">
            <a:prstTxWarp prst="textNoShape">
              <a:avLst/>
            </a:prstTxWarp>
          </a:bodyPr>
          <a:lstStyle/>
          <a:p>
            <a:pPr defTabSz="457200"/>
            <a:endParaRPr lang="en-US" altLang="en-US"/>
          </a:p>
        </p:txBody>
      </p:sp>
    </p:spTree>
    <p:extLst>
      <p:ext uri="{BB962C8B-B14F-4D97-AF65-F5344CB8AC3E}">
        <p14:creationId xmlns:p14="http://schemas.microsoft.com/office/powerpoint/2010/main" val="27927256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498"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4499"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dirty="0"/>
              <a:t>Horizontal Spectrum Sharing: </a:t>
            </a:r>
            <a:r>
              <a:rPr lang="en-US" altLang="en-US" dirty="0"/>
              <a:t>Sharing of spectrum between users of equal regulatory spectrum access rights </a:t>
            </a:r>
          </a:p>
          <a:p>
            <a:r>
              <a:rPr lang="en-US" altLang="en-US" b="1" dirty="0"/>
              <a:t>Vertical Spectrum Sharing: </a:t>
            </a:r>
            <a:r>
              <a:rPr lang="en-US" altLang="en-US" dirty="0"/>
              <a:t>Sharing of spectrum between users of different regulatory spectrum access rights </a:t>
            </a:r>
          </a:p>
          <a:p>
            <a:r>
              <a:rPr lang="en-US" altLang="en-US" b="1" dirty="0"/>
              <a:t>Overlay Spectrum Sharing: </a:t>
            </a:r>
          </a:p>
          <a:p>
            <a:endParaRPr lang="en-US" altLang="en-US" dirty="0"/>
          </a:p>
        </p:txBody>
      </p:sp>
    </p:spTree>
    <p:extLst>
      <p:ext uri="{BB962C8B-B14F-4D97-AF65-F5344CB8AC3E}">
        <p14:creationId xmlns:p14="http://schemas.microsoft.com/office/powerpoint/2010/main" val="10075474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to understand the two primary types of standards. </a:t>
            </a:r>
          </a:p>
          <a:p>
            <a:pPr lvl="1"/>
            <a:r>
              <a:rPr lang="en-GB" dirty="0"/>
              <a:t>A public standard, has not been approved by an official standards organization, but is recognized as a standard because of its widespread use. </a:t>
            </a:r>
          </a:p>
          <a:p>
            <a:pPr lvl="2"/>
            <a:r>
              <a:rPr lang="en-GB" dirty="0"/>
              <a:t>It is also called a de facto standard. </a:t>
            </a:r>
          </a:p>
          <a:p>
            <a:pPr lvl="2"/>
            <a:r>
              <a:rPr lang="en-GB" dirty="0"/>
              <a:t>Often, an official standards group will later adopt de facto standards</a:t>
            </a:r>
          </a:p>
          <a:p>
            <a:pPr lvl="1"/>
            <a:r>
              <a:rPr lang="en-GB" dirty="0"/>
              <a:t>An official standard is published and controlled by an official standards organization such as the IEEE. </a:t>
            </a:r>
          </a:p>
          <a:p>
            <a:pPr lvl="1"/>
            <a:r>
              <a:rPr lang="en-GB" dirty="0"/>
              <a:t>Most official standards groups are funded by government and industry, which increases cooperation and implementation at the national and international level. </a:t>
            </a:r>
          </a:p>
          <a:p>
            <a:r>
              <a:rPr lang="en-GB" dirty="0"/>
              <a:t>For this reason most companies should deploy wireless products that follow official standards. </a:t>
            </a:r>
          </a:p>
          <a:p>
            <a:endParaRPr lang="en-GB" dirty="0"/>
          </a:p>
        </p:txBody>
      </p:sp>
      <p:sp>
        <p:nvSpPr>
          <p:cNvPr id="4" name="Slide Number Placeholder 3"/>
          <p:cNvSpPr>
            <a:spLocks noGrp="1"/>
          </p:cNvSpPr>
          <p:nvPr>
            <p:ph type="sldNum" sz="quarter" idx="10"/>
          </p:nvPr>
        </p:nvSpPr>
        <p:spPr/>
        <p:txBody>
          <a:bodyPr/>
          <a:lstStyle/>
          <a:p>
            <a:fld id="{400A6114-E697-4B22-871E-DA3A9A94900F}" type="slidenum">
              <a:rPr lang="en-GB" smtClean="0"/>
              <a:t>16</a:t>
            </a:fld>
            <a:endParaRPr lang="en-GB"/>
          </a:p>
        </p:txBody>
      </p:sp>
    </p:spTree>
    <p:extLst>
      <p:ext uri="{BB962C8B-B14F-4D97-AF65-F5344CB8AC3E}">
        <p14:creationId xmlns:p14="http://schemas.microsoft.com/office/powerpoint/2010/main" val="344727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C9F76F3-9AFD-4027-B1D3-98606B5F0B11}"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1572038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9F76F3-9AFD-4027-B1D3-98606B5F0B11}"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2357003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9F76F3-9AFD-4027-B1D3-98606B5F0B11}"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2230979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C9F76F3-9AFD-4027-B1D3-98606B5F0B11}"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3879930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9F76F3-9AFD-4027-B1D3-98606B5F0B11}" type="datetimeFigureOut">
              <a:rPr lang="en-GB" smtClean="0"/>
              <a:t>14/10/2019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2373357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C9F76F3-9AFD-4027-B1D3-98606B5F0B11}" type="datetimeFigureOut">
              <a:rPr lang="en-GB" smtClean="0"/>
              <a:t>14/10/2019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34689411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9F76F3-9AFD-4027-B1D3-98606B5F0B11}" type="datetimeFigureOut">
              <a:rPr lang="en-GB" smtClean="0"/>
              <a:t>14/10/2019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1630386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9F76F3-9AFD-4027-B1D3-98606B5F0B11}"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134874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9F76F3-9AFD-4027-B1D3-98606B5F0B11}"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3523277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9F76F3-9AFD-4027-B1D3-98606B5F0B11}"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3126911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9F76F3-9AFD-4027-B1D3-98606B5F0B11}"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13C203-21FB-41E7-9838-DF8BA16B3EF6}" type="slidenum">
              <a:rPr lang="en-GB" smtClean="0"/>
              <a:t>‹#›</a:t>
            </a:fld>
            <a:endParaRPr lang="en-GB"/>
          </a:p>
        </p:txBody>
      </p:sp>
    </p:spTree>
    <p:extLst>
      <p:ext uri="{BB962C8B-B14F-4D97-AF65-F5344CB8AC3E}">
        <p14:creationId xmlns:p14="http://schemas.microsoft.com/office/powerpoint/2010/main" val="2763602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9F76F3-9AFD-4027-B1D3-98606B5F0B11}" type="datetimeFigureOut">
              <a:rPr lang="en-GB" smtClean="0"/>
              <a:t>14/10/2019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3C203-21FB-41E7-9838-DF8BA16B3EF6}" type="slidenum">
              <a:rPr lang="en-GB" smtClean="0"/>
              <a:t>‹#›</a:t>
            </a:fld>
            <a:endParaRPr lang="en-GB"/>
          </a:p>
        </p:txBody>
      </p:sp>
    </p:spTree>
    <p:extLst>
      <p:ext uri="{BB962C8B-B14F-4D97-AF65-F5344CB8AC3E}">
        <p14:creationId xmlns:p14="http://schemas.microsoft.com/office/powerpoint/2010/main" val="39754378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wmf"/></Relationships>
</file>

<file path=ppt/slides/_rels/slide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oleObject" Target="../embeddings/oleObject4.bin"/><Relationship Id="rId13" Type="http://schemas.openxmlformats.org/officeDocument/2006/relationships/oleObject" Target="../embeddings/oleObject9.bin"/><Relationship Id="rId18" Type="http://schemas.openxmlformats.org/officeDocument/2006/relationships/oleObject" Target="../embeddings/oleObject14.bin"/><Relationship Id="rId26" Type="http://schemas.openxmlformats.org/officeDocument/2006/relationships/oleObject" Target="../embeddings/oleObject22.bin"/><Relationship Id="rId3" Type="http://schemas.openxmlformats.org/officeDocument/2006/relationships/notesSlide" Target="../notesSlides/notesSlide10.xml"/><Relationship Id="rId21" Type="http://schemas.openxmlformats.org/officeDocument/2006/relationships/oleObject" Target="../embeddings/oleObject17.bin"/><Relationship Id="rId7" Type="http://schemas.openxmlformats.org/officeDocument/2006/relationships/oleObject" Target="../embeddings/oleObject3.bin"/><Relationship Id="rId12" Type="http://schemas.openxmlformats.org/officeDocument/2006/relationships/oleObject" Target="../embeddings/oleObject8.bin"/><Relationship Id="rId17" Type="http://schemas.openxmlformats.org/officeDocument/2006/relationships/oleObject" Target="../embeddings/oleObject13.bin"/><Relationship Id="rId25" Type="http://schemas.openxmlformats.org/officeDocument/2006/relationships/oleObject" Target="../embeddings/oleObject21.bin"/><Relationship Id="rId2" Type="http://schemas.openxmlformats.org/officeDocument/2006/relationships/slideLayout" Target="../slideLayouts/slideLayout2.xml"/><Relationship Id="rId16" Type="http://schemas.openxmlformats.org/officeDocument/2006/relationships/oleObject" Target="../embeddings/oleObject12.bin"/><Relationship Id="rId20" Type="http://schemas.openxmlformats.org/officeDocument/2006/relationships/oleObject" Target="../embeddings/oleObject16.bin"/><Relationship Id="rId29" Type="http://schemas.openxmlformats.org/officeDocument/2006/relationships/oleObject" Target="../embeddings/oleObject25.bin"/><Relationship Id="rId1" Type="http://schemas.openxmlformats.org/officeDocument/2006/relationships/vmlDrawing" Target="../drawings/vmlDrawing1.vml"/><Relationship Id="rId6" Type="http://schemas.openxmlformats.org/officeDocument/2006/relationships/oleObject" Target="../embeddings/oleObject2.bin"/><Relationship Id="rId11" Type="http://schemas.openxmlformats.org/officeDocument/2006/relationships/oleObject" Target="../embeddings/oleObject7.bin"/><Relationship Id="rId24" Type="http://schemas.openxmlformats.org/officeDocument/2006/relationships/oleObject" Target="../embeddings/oleObject20.bin"/><Relationship Id="rId5" Type="http://schemas.openxmlformats.org/officeDocument/2006/relationships/image" Target="../media/image7.emf"/><Relationship Id="rId15" Type="http://schemas.openxmlformats.org/officeDocument/2006/relationships/oleObject" Target="../embeddings/oleObject11.bin"/><Relationship Id="rId23" Type="http://schemas.openxmlformats.org/officeDocument/2006/relationships/oleObject" Target="../embeddings/oleObject19.bin"/><Relationship Id="rId28" Type="http://schemas.openxmlformats.org/officeDocument/2006/relationships/oleObject" Target="../embeddings/oleObject24.bin"/><Relationship Id="rId10" Type="http://schemas.openxmlformats.org/officeDocument/2006/relationships/oleObject" Target="../embeddings/oleObject6.bin"/><Relationship Id="rId19" Type="http://schemas.openxmlformats.org/officeDocument/2006/relationships/oleObject" Target="../embeddings/oleObject15.bin"/><Relationship Id="rId4" Type="http://schemas.openxmlformats.org/officeDocument/2006/relationships/oleObject" Target="../embeddings/oleObject1.bin"/><Relationship Id="rId9" Type="http://schemas.openxmlformats.org/officeDocument/2006/relationships/oleObject" Target="../embeddings/oleObject5.bin"/><Relationship Id="rId14" Type="http://schemas.openxmlformats.org/officeDocument/2006/relationships/oleObject" Target="../embeddings/oleObject10.bin"/><Relationship Id="rId22" Type="http://schemas.openxmlformats.org/officeDocument/2006/relationships/oleObject" Target="../embeddings/oleObject18.bin"/><Relationship Id="rId27" Type="http://schemas.openxmlformats.org/officeDocument/2006/relationships/oleObject" Target="../embeddings/oleObject23.bin"/></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solidFill>
            <a:schemeClr val="bg2"/>
          </a:solidFill>
          <a:ln>
            <a:solidFill>
              <a:schemeClr val="accent1"/>
            </a:solidFill>
          </a:ln>
        </p:spPr>
        <p:txBody>
          <a:bodyPr/>
          <a:lstStyle/>
          <a:p>
            <a:r>
              <a:rPr lang="en-GB"/>
              <a:t>Wireless spectrums </a:t>
            </a:r>
            <a:r>
              <a:rPr lang="en-GB" dirty="0"/>
              <a:t>and Standardisation</a:t>
            </a:r>
          </a:p>
        </p:txBody>
      </p:sp>
      <p:sp>
        <p:nvSpPr>
          <p:cNvPr id="3" name="Subtitle 2"/>
          <p:cNvSpPr>
            <a:spLocks noGrp="1"/>
          </p:cNvSpPr>
          <p:nvPr>
            <p:ph type="subTitle" idx="1"/>
          </p:nvPr>
        </p:nvSpPr>
        <p:spPr/>
        <p:txBody>
          <a:bodyPr/>
          <a:lstStyle/>
          <a:p>
            <a:r>
              <a:rPr lang="en-GB" dirty="0"/>
              <a:t>Dr Mabrouka Abuhmida</a:t>
            </a:r>
          </a:p>
        </p:txBody>
      </p:sp>
    </p:spTree>
    <p:extLst>
      <p:ext uri="{BB962C8B-B14F-4D97-AF65-F5344CB8AC3E}">
        <p14:creationId xmlns:p14="http://schemas.microsoft.com/office/powerpoint/2010/main" val="4184314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2"/>
          <p:cNvSpPr>
            <a:spLocks noGrp="1" noChangeArrowheads="1"/>
          </p:cNvSpPr>
          <p:nvPr>
            <p:ph type="title"/>
          </p:nvPr>
        </p:nvSpPr>
        <p:spPr>
          <a:solidFill>
            <a:schemeClr val="bg1">
              <a:lumMod val="95000"/>
            </a:schemeClr>
          </a:solidFill>
          <a:ln>
            <a:solidFill>
              <a:schemeClr val="accent1"/>
            </a:solidFill>
          </a:ln>
        </p:spPr>
        <p:txBody>
          <a:bodyPr/>
          <a:lstStyle/>
          <a:p>
            <a:r>
              <a:rPr lang="en-US" altLang="en-US" dirty="0"/>
              <a:t>The Spectrum and Its Management</a:t>
            </a:r>
          </a:p>
        </p:txBody>
      </p:sp>
      <p:sp>
        <p:nvSpPr>
          <p:cNvPr id="58371" name="Rectangle 3"/>
          <p:cNvSpPr>
            <a:spLocks noGrp="1" noChangeArrowheads="1"/>
          </p:cNvSpPr>
          <p:nvPr>
            <p:ph type="body" idx="1"/>
          </p:nvPr>
        </p:nvSpPr>
        <p:spPr/>
        <p:txBody>
          <a:bodyPr>
            <a:normAutofit/>
          </a:bodyPr>
          <a:lstStyle/>
          <a:p>
            <a:r>
              <a:rPr lang="en-US" altLang="en-US" sz="1800" dirty="0"/>
              <a:t>Most governments consider the electromagnetic spectrum to be a public resource.</a:t>
            </a:r>
          </a:p>
          <a:p>
            <a:pPr lvl="1"/>
            <a:r>
              <a:rPr lang="en-US" altLang="en-US" sz="1800" dirty="0"/>
              <a:t>It is usually allocated by a governmental organization (FCC, CRTC, ETSI, ARIB, etc.) that defines the spectrum management policy.</a:t>
            </a:r>
          </a:p>
          <a:p>
            <a:pPr lvl="1"/>
            <a:r>
              <a:rPr lang="en-US" altLang="en-US" sz="1800" dirty="0"/>
              <a:t>Most of the spectrum is currently licensed to users to further the public good, e.g., radio, television, etc.</a:t>
            </a:r>
          </a:p>
          <a:p>
            <a:r>
              <a:rPr lang="en-US" altLang="en-US" sz="1800" dirty="0"/>
              <a:t>Examples of licensing</a:t>
            </a:r>
          </a:p>
          <a:p>
            <a:pPr lvl="1"/>
            <a:r>
              <a:rPr lang="en-US" altLang="en-US" sz="1800" dirty="0"/>
              <a:t>TV channels, radio,</a:t>
            </a:r>
          </a:p>
          <a:p>
            <a:pPr lvl="1"/>
            <a:r>
              <a:rPr lang="en-US" altLang="en-US" sz="1800" dirty="0"/>
              <a:t>Cellular service,</a:t>
            </a:r>
          </a:p>
          <a:p>
            <a:pPr lvl="1"/>
            <a:r>
              <a:rPr lang="en-US" altLang="en-US" sz="1800" dirty="0"/>
              <a:t>Unlicensed “free for all”, subject to some constraints (e.g., 900 </a:t>
            </a:r>
            <a:r>
              <a:rPr lang="en-US" altLang="en-US" sz="1800" dirty="0" err="1"/>
              <a:t>Mhz</a:t>
            </a:r>
            <a:r>
              <a:rPr lang="en-US" altLang="en-US" sz="1800" dirty="0"/>
              <a:t> cordless phones, 2.4 </a:t>
            </a:r>
            <a:r>
              <a:rPr lang="en-US" altLang="en-US" sz="1800" dirty="0" err="1"/>
              <a:t>Ghz</a:t>
            </a:r>
            <a:r>
              <a:rPr lang="en-US" altLang="en-US" sz="1800" dirty="0"/>
              <a:t> wireless </a:t>
            </a:r>
            <a:r>
              <a:rPr lang="en-US" altLang="en-US" sz="1800" dirty="0" err="1"/>
              <a:t>WiFi</a:t>
            </a:r>
            <a:r>
              <a:rPr lang="en-US" altLang="en-US" sz="1800" dirty="0"/>
              <a:t>).</a:t>
            </a:r>
          </a:p>
          <a:p>
            <a:r>
              <a:rPr lang="en-CA" altLang="en-US" sz="1800" b="1" dirty="0">
                <a:effectLst>
                  <a:outerShdw blurRad="38100" dist="38100" dir="2700000" algn="tl">
                    <a:srgbClr val="000000">
                      <a:alpha val="43137"/>
                    </a:srgbClr>
                  </a:outerShdw>
                </a:effectLst>
              </a:rPr>
              <a:t>Common belief</a:t>
            </a:r>
            <a:r>
              <a:rPr lang="en-CA" altLang="en-US" sz="1800" dirty="0"/>
              <a:t>: we are running out of usable radio frequencies. Is that true? </a:t>
            </a:r>
            <a:endParaRPr lang="en-US" altLang="en-US" sz="1800" dirty="0"/>
          </a:p>
        </p:txBody>
      </p:sp>
    </p:spTree>
    <p:extLst>
      <p:ext uri="{BB962C8B-B14F-4D97-AF65-F5344CB8AC3E}">
        <p14:creationId xmlns:p14="http://schemas.microsoft.com/office/powerpoint/2010/main" val="3075644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1666" name="Rectangle 2"/>
          <p:cNvSpPr>
            <a:spLocks noGrp="1" noChangeArrowheads="1"/>
          </p:cNvSpPr>
          <p:nvPr>
            <p:ph type="title"/>
          </p:nvPr>
        </p:nvSpPr>
        <p:spPr>
          <a:solidFill>
            <a:schemeClr val="bg1">
              <a:lumMod val="95000"/>
            </a:schemeClr>
          </a:solidFill>
          <a:ln>
            <a:solidFill>
              <a:schemeClr val="accent1"/>
            </a:solidFill>
          </a:ln>
        </p:spPr>
        <p:txBody>
          <a:bodyPr/>
          <a:lstStyle/>
          <a:p>
            <a:r>
              <a:rPr lang="en-US" altLang="en-US" dirty="0"/>
              <a:t>Spectrum Usage</a:t>
            </a:r>
          </a:p>
        </p:txBody>
      </p:sp>
      <p:sp>
        <p:nvSpPr>
          <p:cNvPr id="7" name="Content Placeholder 6"/>
          <p:cNvSpPr>
            <a:spLocks noGrp="1"/>
          </p:cNvSpPr>
          <p:nvPr>
            <p:ph sz="half" idx="1"/>
          </p:nvPr>
        </p:nvSpPr>
        <p:spPr/>
        <p:txBody>
          <a:bodyPr/>
          <a:lstStyle/>
          <a:p>
            <a:r>
              <a:rPr lang="en-GB" sz="1800" dirty="0"/>
              <a:t>Good quality spectrum is under-utilized.</a:t>
            </a:r>
          </a:p>
          <a:p>
            <a:r>
              <a:rPr lang="en-GB" sz="1800" dirty="0"/>
              <a:t>Hence the problem is more a spectrum management policy issue than a physical scarcity.</a:t>
            </a:r>
          </a:p>
          <a:p>
            <a:r>
              <a:rPr lang="en-GB" sz="1800" dirty="0"/>
              <a:t>The problem is begging for a solution based on dynamic spectrum management or access. There are many possibilities. </a:t>
            </a:r>
          </a:p>
          <a:p>
            <a:r>
              <a:rPr lang="en-GB" sz="1800" dirty="0"/>
              <a:t>Cognitive Radio is a synonym of dynamic spectrum access.</a:t>
            </a:r>
          </a:p>
          <a:p>
            <a:endParaRPr lang="en-GB" dirty="0"/>
          </a:p>
        </p:txBody>
      </p:sp>
      <p:pic>
        <p:nvPicPr>
          <p:cNvPr id="11" name="Picture 2"/>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2436371"/>
            <a:ext cx="5181600" cy="31298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Box 4"/>
          <p:cNvSpPr txBox="1">
            <a:spLocks noChangeArrowheads="1"/>
          </p:cNvSpPr>
          <p:nvPr/>
        </p:nvSpPr>
        <p:spPr bwMode="auto">
          <a:xfrm>
            <a:off x="1673848" y="5638387"/>
            <a:ext cx="8281987" cy="925513"/>
          </a:xfrm>
          <a:prstGeom prst="rect">
            <a:avLst/>
          </a:prstGeom>
          <a:solidFill>
            <a:schemeClr val="bg1"/>
          </a:solidFill>
          <a:ln w="9525">
            <a:solidFill>
              <a:schemeClr val="tx1"/>
            </a:solidFill>
            <a:miter lim="800000"/>
            <a:headEnd/>
            <a:tailEnd/>
          </a:ln>
        </p:spPr>
        <p:txBody>
          <a:bodyPr lIns="91430" tIns="45715" rIns="91430" bIns="45715">
            <a:spAutoFit/>
          </a:bodyPr>
          <a:lstStyle>
            <a:lvl1pPr defTabSz="457200" eaLnBrk="0" hangingPunct="0">
              <a:defRPr>
                <a:solidFill>
                  <a:schemeClr val="tx1"/>
                </a:solidFill>
                <a:latin typeface="Arial" panose="020B0604020202020204" pitchFamily="34" charset="0"/>
                <a:cs typeface="Arial" panose="020B0604020202020204" pitchFamily="34" charset="0"/>
              </a:defRPr>
            </a:lvl1pPr>
            <a:lvl2pPr marL="674688" indent="-260350" defTabSz="457200" eaLnBrk="0" hangingPunct="0">
              <a:defRPr>
                <a:solidFill>
                  <a:schemeClr val="tx1"/>
                </a:solidFill>
                <a:latin typeface="Arial" panose="020B0604020202020204" pitchFamily="34" charset="0"/>
                <a:cs typeface="Arial" panose="020B0604020202020204" pitchFamily="34" charset="0"/>
              </a:defRPr>
            </a:lvl2pPr>
            <a:lvl3pPr marL="1036638" indent="-207963" defTabSz="457200" eaLnBrk="0" hangingPunct="0">
              <a:defRPr>
                <a:solidFill>
                  <a:schemeClr val="tx1"/>
                </a:solidFill>
                <a:latin typeface="Arial" panose="020B0604020202020204" pitchFamily="34" charset="0"/>
                <a:cs typeface="Arial" panose="020B0604020202020204" pitchFamily="34" charset="0"/>
              </a:defRPr>
            </a:lvl3pPr>
            <a:lvl4pPr marL="1450975" indent="-206375" defTabSz="457200" eaLnBrk="0" hangingPunct="0">
              <a:defRPr>
                <a:solidFill>
                  <a:schemeClr val="tx1"/>
                </a:solidFill>
                <a:latin typeface="Arial" panose="020B0604020202020204" pitchFamily="34" charset="0"/>
                <a:cs typeface="Arial" panose="020B0604020202020204" pitchFamily="34" charset="0"/>
              </a:defRPr>
            </a:lvl4pPr>
            <a:lvl5pPr marL="1866900" indent="-207963" defTabSz="457200" eaLnBrk="0" hangingPunct="0">
              <a:defRPr>
                <a:solidFill>
                  <a:schemeClr val="tx1"/>
                </a:solidFill>
                <a:latin typeface="Arial" panose="020B0604020202020204" pitchFamily="34" charset="0"/>
                <a:cs typeface="Arial" panose="020B0604020202020204" pitchFamily="34" charset="0"/>
              </a:defRPr>
            </a:lvl5pPr>
            <a:lvl6pPr marL="2324100" indent="-207963"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a:t>Actual measurements</a:t>
            </a:r>
            <a:r>
              <a:rPr lang="en-US" altLang="en-US"/>
              <a:t> by the FCC have shown that many licensed spectrum bands are unused most of the time. In NYC, spectrum occupancy is only 13% between 30 MHZ – 3.0 GHz.</a:t>
            </a:r>
          </a:p>
        </p:txBody>
      </p:sp>
    </p:spTree>
    <p:extLst>
      <p:ext uri="{BB962C8B-B14F-4D97-AF65-F5344CB8AC3E}">
        <p14:creationId xmlns:p14="http://schemas.microsoft.com/office/powerpoint/2010/main" val="643249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Grp="1" noChangeArrowheads="1"/>
          </p:cNvSpPr>
          <p:nvPr>
            <p:ph type="title"/>
          </p:nvPr>
        </p:nvSpPr>
        <p:spPr>
          <a:solidFill>
            <a:schemeClr val="bg1">
              <a:lumMod val="95000"/>
            </a:schemeClr>
          </a:solidFill>
          <a:ln>
            <a:solidFill>
              <a:schemeClr val="accent1"/>
            </a:solidFill>
          </a:ln>
        </p:spPr>
        <p:txBody>
          <a:bodyPr/>
          <a:lstStyle/>
          <a:p>
            <a:r>
              <a:rPr lang="en-US" altLang="en-US" dirty="0"/>
              <a:t>Dynamic Spectrum Sharing</a:t>
            </a:r>
          </a:p>
        </p:txBody>
      </p:sp>
      <p:sp>
        <p:nvSpPr>
          <p:cNvPr id="66563" name="Rectangle 3"/>
          <p:cNvSpPr>
            <a:spLocks noGrp="1" noChangeArrowheads="1"/>
          </p:cNvSpPr>
          <p:nvPr>
            <p:ph type="body" idx="1"/>
          </p:nvPr>
        </p:nvSpPr>
        <p:spPr/>
        <p:txBody>
          <a:bodyPr>
            <a:normAutofit/>
          </a:bodyPr>
          <a:lstStyle/>
          <a:p>
            <a:pPr marL="0" indent="0">
              <a:buNone/>
            </a:pPr>
            <a:r>
              <a:rPr lang="en-US" altLang="en-US" sz="1800" dirty="0">
                <a:effectLst>
                  <a:outerShdw blurRad="38100" dist="38100" dir="2700000" algn="tl">
                    <a:srgbClr val="000000">
                      <a:alpha val="43137"/>
                    </a:srgbClr>
                  </a:outerShdw>
                </a:effectLst>
              </a:rPr>
              <a:t>There are 3 ways to share the spectrum dynamically</a:t>
            </a:r>
          </a:p>
          <a:p>
            <a:pPr lvl="1"/>
            <a:r>
              <a:rPr lang="en-US" altLang="en-US" sz="1800" u="sng" dirty="0"/>
              <a:t>Dynamic Exclusive Access</a:t>
            </a:r>
            <a:r>
              <a:rPr lang="en-US" altLang="en-US" sz="1800" dirty="0"/>
              <a:t>: extension to the current licensing policy. Flexible licensing. An improvement but not “fast” enough.</a:t>
            </a:r>
          </a:p>
          <a:p>
            <a:pPr lvl="1"/>
            <a:r>
              <a:rPr lang="en-US" altLang="en-US" sz="1800" u="sng" dirty="0"/>
              <a:t>Open Sharing Model</a:t>
            </a:r>
            <a:r>
              <a:rPr lang="en-US" altLang="en-US" sz="1800" dirty="0"/>
              <a:t>: horizontal sharing, a generalization of the unlicensed band policy. All users/nodes have equal regulatory status. Based on the huge success of WiFi and other technologies working in the ISM band</a:t>
            </a:r>
            <a:r>
              <a:rPr lang="en-GB" altLang="en-US" sz="1800" dirty="0"/>
              <a:t> (</a:t>
            </a:r>
            <a:r>
              <a:rPr lang="en-US" sz="1800" dirty="0">
                <a:solidFill>
                  <a:srgbClr val="3C4043"/>
                </a:solidFill>
                <a:latin typeface="HelveticaNeue"/>
              </a:rPr>
              <a:t>industrial, scientific and medical</a:t>
            </a:r>
            <a:r>
              <a:rPr lang="en-GB" sz="1800">
                <a:solidFill>
                  <a:srgbClr val="3C4043"/>
                </a:solidFill>
                <a:latin typeface="HelveticaNeue"/>
              </a:rPr>
              <a:t>)</a:t>
            </a:r>
            <a:r>
              <a:rPr lang="en-GB" altLang="en-US" sz="1800"/>
              <a:t> </a:t>
            </a:r>
            <a:r>
              <a:rPr lang="en-US" altLang="en-US" sz="1800" dirty="0"/>
              <a:t>.</a:t>
            </a:r>
          </a:p>
          <a:p>
            <a:pPr lvl="1"/>
            <a:r>
              <a:rPr lang="en-US" altLang="en-US" sz="1800" u="sng" dirty="0"/>
              <a:t>Hierarchical Access Model</a:t>
            </a:r>
            <a:r>
              <a:rPr lang="en-US" altLang="en-US" sz="1800" dirty="0"/>
              <a:t>: vertical sharing. All users do not have equal regulatory status (i.e., primary users and secondary users). Secondary users can opportunistically access the spectrum as long as it does not affect the primary users’ performance. Allows for prioritized spectrum sharing provided no harmful interference caused to primary users. </a:t>
            </a:r>
          </a:p>
        </p:txBody>
      </p:sp>
    </p:spTree>
    <p:extLst>
      <p:ext uri="{BB962C8B-B14F-4D97-AF65-F5344CB8AC3E}">
        <p14:creationId xmlns:p14="http://schemas.microsoft.com/office/powerpoint/2010/main" val="2432478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62" name="Rectangle 1"/>
          <p:cNvSpPr>
            <a:spLocks noGrp="1" noChangeArrowheads="1"/>
          </p:cNvSpPr>
          <p:nvPr>
            <p:ph type="title"/>
          </p:nvPr>
        </p:nvSpPr>
        <p:spPr>
          <a:solidFill>
            <a:schemeClr val="bg1">
              <a:lumMod val="95000"/>
            </a:schemeClr>
          </a:solidFill>
          <a:ln>
            <a:solidFill>
              <a:schemeClr val="accent1"/>
            </a:solidFill>
          </a:ln>
        </p:spPr>
        <p:txBody>
          <a:bodyPr/>
          <a:lstStyle/>
          <a:p>
            <a:r>
              <a:rPr lang="en-GB" altLang="en-US" dirty="0"/>
              <a:t>Harmful Interference</a:t>
            </a:r>
          </a:p>
        </p:txBody>
      </p:sp>
      <p:sp>
        <p:nvSpPr>
          <p:cNvPr id="245763" name="Rectangle 2"/>
          <p:cNvSpPr>
            <a:spLocks noGrp="1" noChangeArrowheads="1"/>
          </p:cNvSpPr>
          <p:nvPr>
            <p:ph type="body" idx="1"/>
          </p:nvPr>
        </p:nvSpPr>
        <p:spPr/>
        <p:txBody>
          <a:bodyPr/>
          <a:lstStyle/>
          <a:p>
            <a:r>
              <a:rPr lang="en-GB" altLang="en-US" sz="1800" dirty="0"/>
              <a:t>What is harmful interference?</a:t>
            </a:r>
          </a:p>
          <a:p>
            <a:pPr lvl="1"/>
            <a:r>
              <a:rPr lang="en-GB" altLang="en-US" sz="1800" dirty="0"/>
              <a:t>Ultimately depends on the application.</a:t>
            </a:r>
            <a:br>
              <a:rPr lang="en-GB" altLang="en-US" sz="1800" dirty="0"/>
            </a:br>
            <a:endParaRPr lang="en-GB" altLang="en-US" sz="1800" dirty="0"/>
          </a:p>
          <a:p>
            <a:r>
              <a:rPr lang="en-GB" altLang="en-US" sz="1800" dirty="0"/>
              <a:t>There are generally two broad approaches to avoid harmful interference:</a:t>
            </a:r>
          </a:p>
          <a:p>
            <a:pPr lvl="1"/>
            <a:r>
              <a:rPr lang="en-GB" altLang="en-US" sz="1800" dirty="0"/>
              <a:t>Interference avoidance (spectrum overlay)</a:t>
            </a:r>
          </a:p>
          <a:p>
            <a:pPr lvl="1"/>
            <a:r>
              <a:rPr lang="en-GB" altLang="en-US" sz="1800" dirty="0"/>
              <a:t>Interference control (spectrum underlay)</a:t>
            </a:r>
          </a:p>
          <a:p>
            <a:pPr lvl="1"/>
            <a:r>
              <a:rPr lang="en-GB" altLang="en-US" sz="1800" dirty="0"/>
              <a:t>Of course they can be combined</a:t>
            </a:r>
            <a:br>
              <a:rPr lang="en-GB" altLang="en-US" sz="1800" dirty="0"/>
            </a:br>
            <a:br>
              <a:rPr lang="en-GB" altLang="en-US" dirty="0"/>
            </a:br>
            <a:r>
              <a:rPr lang="en-GB" altLang="en-US" dirty="0"/>
              <a:t>   (overlay)                                     (underlay)</a:t>
            </a:r>
          </a:p>
        </p:txBody>
      </p:sp>
      <p:pic>
        <p:nvPicPr>
          <p:cNvPr id="24576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3949" y="4629427"/>
            <a:ext cx="7620000" cy="184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Tree>
    <p:extLst>
      <p:ext uri="{BB962C8B-B14F-4D97-AF65-F5344CB8AC3E}">
        <p14:creationId xmlns:p14="http://schemas.microsoft.com/office/powerpoint/2010/main" val="354234635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810" name="Rectangle 2"/>
          <p:cNvSpPr>
            <a:spLocks noGrp="1" noChangeArrowheads="1"/>
          </p:cNvSpPr>
          <p:nvPr>
            <p:ph type="title"/>
          </p:nvPr>
        </p:nvSpPr>
        <p:spPr>
          <a:xfrm>
            <a:off x="671094" y="149141"/>
            <a:ext cx="10515600" cy="1325563"/>
          </a:xfrm>
          <a:solidFill>
            <a:schemeClr val="bg1">
              <a:lumMod val="95000"/>
            </a:schemeClr>
          </a:solidFill>
          <a:ln>
            <a:solidFill>
              <a:schemeClr val="accent1"/>
            </a:solidFill>
          </a:ln>
        </p:spPr>
        <p:txBody>
          <a:bodyPr/>
          <a:lstStyle/>
          <a:p>
            <a:r>
              <a:rPr lang="en-US" altLang="en-US" dirty="0"/>
              <a:t>Spectrum Overlay: Interference Avoidance</a:t>
            </a:r>
          </a:p>
        </p:txBody>
      </p:sp>
      <p:sp>
        <p:nvSpPr>
          <p:cNvPr id="68611" name="Rectangle 3"/>
          <p:cNvSpPr>
            <a:spLocks noGrp="1" noChangeArrowheads="1"/>
          </p:cNvSpPr>
          <p:nvPr>
            <p:ph type="body" idx="1"/>
          </p:nvPr>
        </p:nvSpPr>
        <p:spPr/>
        <p:txBody>
          <a:bodyPr>
            <a:normAutofit/>
          </a:bodyPr>
          <a:lstStyle/>
          <a:p>
            <a:r>
              <a:rPr lang="en-US" altLang="en-US" sz="1800" dirty="0"/>
              <a:t>Spectrum overlay approach impose restrictions on when and where the secondary users may transmit. Secondary users have to identify and exploit the spectrum holes defined in space, time, and frequency.</a:t>
            </a:r>
          </a:p>
          <a:p>
            <a:r>
              <a:rPr lang="en-US" altLang="en-US" sz="1800" dirty="0"/>
              <a:t>Compatible with the existing spectrum allocation –legacy systems can continue to operate without being affected by the secondary users</a:t>
            </a:r>
            <a:r>
              <a:rPr lang="en-GB" altLang="en-US" sz="1800" dirty="0"/>
              <a:t> (</a:t>
            </a:r>
            <a:r>
              <a:rPr lang="en-US" sz="1800" dirty="0">
                <a:solidFill>
                  <a:prstClr val="black"/>
                </a:solidFill>
                <a:latin typeface="."/>
              </a:rPr>
              <a:t>By defining the priority </a:t>
            </a:r>
            <a:r>
              <a:rPr lang="en-GB" sz="1800">
                <a:solidFill>
                  <a:prstClr val="black"/>
                </a:solidFill>
                <a:latin typeface="."/>
              </a:rPr>
              <a:t>)</a:t>
            </a:r>
            <a:endParaRPr lang="en-US" altLang="en-US" sz="1800" dirty="0"/>
          </a:p>
          <a:p>
            <a:r>
              <a:rPr lang="en-US" altLang="en-US" sz="1800" dirty="0"/>
              <a:t>Regulatory policies define basic etiquettes for secondary users to ensure compatibility with legacy systems.</a:t>
            </a:r>
          </a:p>
          <a:p>
            <a:r>
              <a:rPr lang="en-US" altLang="en-US" sz="1800" dirty="0"/>
              <a:t>In principle, interference avoidance involves only two steps:</a:t>
            </a:r>
          </a:p>
          <a:p>
            <a:pPr lvl="1"/>
            <a:r>
              <a:rPr lang="en-US" altLang="en-US" sz="1600" dirty="0"/>
              <a:t>Look for holes in spectrum/time.</a:t>
            </a:r>
          </a:p>
          <a:p>
            <a:pPr lvl="1"/>
            <a:r>
              <a:rPr lang="en-US" altLang="en-US" sz="1600" dirty="0"/>
              <a:t>Transmit only in those bands at those times.</a:t>
            </a:r>
          </a:p>
          <a:p>
            <a:r>
              <a:rPr lang="en-US" altLang="en-US" sz="1800" dirty="0"/>
              <a:t>Sounds a lot easier than it is.</a:t>
            </a:r>
          </a:p>
          <a:p>
            <a:pPr lvl="1"/>
            <a:r>
              <a:rPr lang="en-US" altLang="en-US" sz="1600" dirty="0"/>
              <a:t>Detection of spectral holes is difficult due to the large range of potential modulation/coding schemes: careful measurements based on actual primary signal statistics and signatures is needed.</a:t>
            </a:r>
          </a:p>
          <a:p>
            <a:pPr lvl="1"/>
            <a:r>
              <a:rPr lang="en-US" altLang="en-US" sz="1600" dirty="0"/>
              <a:t>Hidden terminal problem: we have to protect the primary receivers (but where are they?).</a:t>
            </a:r>
          </a:p>
          <a:p>
            <a:pPr lvl="1"/>
            <a:r>
              <a:rPr lang="en-US" altLang="en-US" sz="1600" dirty="0"/>
              <a:t>Fast detection time needed.</a:t>
            </a:r>
          </a:p>
        </p:txBody>
      </p:sp>
    </p:spTree>
    <p:extLst>
      <p:ext uri="{BB962C8B-B14F-4D97-AF65-F5344CB8AC3E}">
        <p14:creationId xmlns:p14="http://schemas.microsoft.com/office/powerpoint/2010/main" val="3890031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Rectangle 2"/>
          <p:cNvSpPr>
            <a:spLocks noGrp="1" noChangeArrowheads="1"/>
          </p:cNvSpPr>
          <p:nvPr>
            <p:ph type="title"/>
          </p:nvPr>
        </p:nvSpPr>
        <p:spPr>
          <a:solidFill>
            <a:schemeClr val="bg1">
              <a:lumMod val="95000"/>
            </a:schemeClr>
          </a:solidFill>
          <a:ln>
            <a:solidFill>
              <a:schemeClr val="accent1"/>
            </a:solidFill>
          </a:ln>
        </p:spPr>
        <p:txBody>
          <a:bodyPr/>
          <a:lstStyle/>
          <a:p>
            <a:r>
              <a:rPr lang="en-US" altLang="en-US" dirty="0"/>
              <a:t>How to Use frequency gaps?</a:t>
            </a:r>
          </a:p>
        </p:txBody>
      </p:sp>
      <p:sp>
        <p:nvSpPr>
          <p:cNvPr id="70659" name="Rectangle 3"/>
          <p:cNvSpPr>
            <a:spLocks noGrp="1" noChangeArrowheads="1"/>
          </p:cNvSpPr>
          <p:nvPr>
            <p:ph type="body" idx="1"/>
          </p:nvPr>
        </p:nvSpPr>
        <p:spPr>
          <a:xfrm>
            <a:off x="838200" y="1825624"/>
            <a:ext cx="10515600" cy="4575176"/>
          </a:xfrm>
        </p:spPr>
        <p:txBody>
          <a:bodyPr>
            <a:normAutofit fontScale="70000" lnSpcReduction="20000"/>
          </a:bodyPr>
          <a:lstStyle/>
          <a:p>
            <a:r>
              <a:rPr lang="en-US" altLang="en-US" sz="2600" dirty="0"/>
              <a:t>Suppose that after some sophisticated signal processing, we determine that spectrum occupancy is:</a:t>
            </a:r>
          </a:p>
          <a:p>
            <a:endParaRPr lang="en-CA" altLang="en-US" dirty="0"/>
          </a:p>
          <a:p>
            <a:endParaRPr lang="en-CA" altLang="en-US" dirty="0"/>
          </a:p>
          <a:p>
            <a:endParaRPr lang="en-CA" altLang="en-US" dirty="0"/>
          </a:p>
          <a:p>
            <a:endParaRPr lang="en-US" altLang="en-US" dirty="0"/>
          </a:p>
          <a:p>
            <a:endParaRPr lang="en-US" altLang="en-US" dirty="0"/>
          </a:p>
          <a:p>
            <a:endParaRPr lang="en-US" altLang="en-US" dirty="0"/>
          </a:p>
          <a:p>
            <a:endParaRPr lang="en-US" altLang="en-US" sz="2600" dirty="0"/>
          </a:p>
          <a:p>
            <a:r>
              <a:rPr lang="en-US" altLang="en-US" sz="2600" dirty="0"/>
              <a:t>How do we use these (non-contiguous) holes?</a:t>
            </a:r>
          </a:p>
          <a:p>
            <a:r>
              <a:rPr lang="en-US" altLang="en-US" sz="2600" dirty="0"/>
              <a:t>OFDM</a:t>
            </a:r>
            <a:r>
              <a:rPr lang="en-GB" altLang="en-US" sz="2600" dirty="0"/>
              <a:t> (</a:t>
            </a:r>
            <a:r>
              <a:rPr lang="en-US" sz="1800" dirty="0">
                <a:solidFill>
                  <a:srgbClr val="3C4043"/>
                </a:solidFill>
                <a:latin typeface="HelveticaNeue"/>
              </a:rPr>
              <a:t>Orthogonal frequency-division multiplexing</a:t>
            </a:r>
            <a:r>
              <a:rPr lang="en-GB" sz="1800" dirty="0">
                <a:solidFill>
                  <a:srgbClr val="3C4043"/>
                </a:solidFill>
                <a:latin typeface="HelveticaNeue"/>
              </a:rPr>
              <a:t>) </a:t>
            </a:r>
            <a:r>
              <a:rPr lang="en-US" altLang="en-US" sz="2600" dirty="0"/>
              <a:t>based approach solves the problem naturally.</a:t>
            </a:r>
          </a:p>
          <a:p>
            <a:r>
              <a:rPr lang="en-US" altLang="en-US" sz="2600" dirty="0"/>
              <a:t>OFDM has the advantages that</a:t>
            </a:r>
          </a:p>
          <a:p>
            <a:pPr lvl="1"/>
            <a:r>
              <a:rPr lang="en-US" altLang="en-US" sz="2600" dirty="0"/>
              <a:t>It is low complexity (FFT and IFFT based)</a:t>
            </a:r>
          </a:p>
          <a:p>
            <a:pPr lvl="1"/>
            <a:r>
              <a:rPr lang="en-US" altLang="en-US" sz="2600" dirty="0"/>
              <a:t>Can be naturally adjusted to fit almost any configuration of spectral holes.</a:t>
            </a:r>
          </a:p>
          <a:p>
            <a:pPr lvl="1"/>
            <a:r>
              <a:rPr lang="en-US" altLang="en-US" sz="2600" dirty="0"/>
              <a:t>Is growing in popularity (802.11a, 802.16, 802.22)</a:t>
            </a:r>
          </a:p>
        </p:txBody>
      </p:sp>
      <p:pic>
        <p:nvPicPr>
          <p:cNvPr id="7066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467700"/>
            <a:ext cx="5536856" cy="1922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1"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5056" y="2261825"/>
            <a:ext cx="5216939" cy="208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7737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6" name="Rectangle 2"/>
          <p:cNvSpPr>
            <a:spLocks noGrp="1" noChangeArrowheads="1"/>
          </p:cNvSpPr>
          <p:nvPr>
            <p:ph type="title"/>
          </p:nvPr>
        </p:nvSpPr>
        <p:spPr>
          <a:solidFill>
            <a:schemeClr val="bg1">
              <a:lumMod val="95000"/>
            </a:schemeClr>
          </a:solidFill>
          <a:ln>
            <a:solidFill>
              <a:schemeClr val="accent1"/>
            </a:solidFill>
          </a:ln>
        </p:spPr>
        <p:txBody>
          <a:bodyPr/>
          <a:lstStyle/>
          <a:p>
            <a:r>
              <a:rPr lang="en-US" altLang="en-US" dirty="0"/>
              <a:t>Spectrum Underlay: Interference Control</a:t>
            </a:r>
          </a:p>
        </p:txBody>
      </p:sp>
      <p:sp>
        <p:nvSpPr>
          <p:cNvPr id="72707" name="Rectangle 3"/>
          <p:cNvSpPr>
            <a:spLocks noGrp="1" noChangeArrowheads="1"/>
          </p:cNvSpPr>
          <p:nvPr>
            <p:ph type="body" idx="1"/>
          </p:nvPr>
        </p:nvSpPr>
        <p:spPr>
          <a:xfrm>
            <a:off x="838200" y="1825625"/>
            <a:ext cx="10515600" cy="4495662"/>
          </a:xfrm>
        </p:spPr>
        <p:txBody>
          <a:bodyPr>
            <a:normAutofit fontScale="85000" lnSpcReduction="20000"/>
          </a:bodyPr>
          <a:lstStyle/>
          <a:p>
            <a:r>
              <a:rPr lang="en-US" altLang="en-US" sz="2100" dirty="0"/>
              <a:t>Interference avoidance is worst-case design</a:t>
            </a:r>
          </a:p>
          <a:p>
            <a:pPr lvl="1"/>
            <a:r>
              <a:rPr lang="en-US" altLang="en-US" sz="1900" dirty="0"/>
              <a:t>In practice, this may be too “soft” and overly limit throughput of secondary users.</a:t>
            </a:r>
          </a:p>
          <a:p>
            <a:r>
              <a:rPr lang="en-US" altLang="en-US" sz="2100" dirty="0"/>
              <a:t>Spectrum underlay approach constraints the transmission power of secondary users so that they operate below the interference temperature limit of primary users (i.e., the receivers). </a:t>
            </a:r>
          </a:p>
          <a:p>
            <a:r>
              <a:rPr lang="en-US" altLang="en-US" sz="2100" dirty="0"/>
              <a:t>Interference temperature introduces new opportunities at a cost:</a:t>
            </a:r>
          </a:p>
          <a:p>
            <a:endParaRPr lang="en-CA" altLang="en-US" dirty="0"/>
          </a:p>
          <a:p>
            <a:endParaRPr lang="en-CA" altLang="en-US" dirty="0"/>
          </a:p>
          <a:p>
            <a:endParaRPr lang="en-CA" altLang="en-US" dirty="0"/>
          </a:p>
          <a:p>
            <a:endParaRPr lang="en-US" altLang="en-US" dirty="0"/>
          </a:p>
          <a:p>
            <a:r>
              <a:rPr lang="en-US" altLang="en-US" sz="2100" dirty="0"/>
              <a:t>Additional difficulties</a:t>
            </a:r>
          </a:p>
          <a:p>
            <a:pPr lvl="1"/>
            <a:r>
              <a:rPr lang="en-US" altLang="en-US" sz="2100" dirty="0"/>
              <a:t>Secondary user needs to measure/know temp. at primary receivers.</a:t>
            </a:r>
          </a:p>
          <a:p>
            <a:pPr lvl="2"/>
            <a:r>
              <a:rPr lang="en-US" altLang="en-US" sz="1900" dirty="0"/>
              <a:t>Secondary measurements</a:t>
            </a:r>
          </a:p>
          <a:p>
            <a:pPr lvl="2"/>
            <a:r>
              <a:rPr lang="en-US" altLang="en-US" sz="1900" dirty="0"/>
              <a:t>Feedback from primary</a:t>
            </a:r>
          </a:p>
          <a:p>
            <a:pPr lvl="2"/>
            <a:r>
              <a:rPr lang="en-US" altLang="en-US" sz="1900" dirty="0"/>
              <a:t>Treats interference as noise.</a:t>
            </a:r>
          </a:p>
        </p:txBody>
      </p:sp>
      <p:pic>
        <p:nvPicPr>
          <p:cNvPr id="7270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7348" y="3253512"/>
            <a:ext cx="4802188" cy="163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79152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4" name="Rectangle 2"/>
          <p:cNvSpPr>
            <a:spLocks noGrp="1" noChangeArrowheads="1"/>
          </p:cNvSpPr>
          <p:nvPr>
            <p:ph type="title"/>
          </p:nvPr>
        </p:nvSpPr>
        <p:spPr>
          <a:solidFill>
            <a:schemeClr val="bg1">
              <a:lumMod val="95000"/>
            </a:schemeClr>
          </a:solidFill>
          <a:ln>
            <a:solidFill>
              <a:schemeClr val="accent1"/>
            </a:solidFill>
          </a:ln>
        </p:spPr>
        <p:txBody>
          <a:bodyPr/>
          <a:lstStyle/>
          <a:p>
            <a:r>
              <a:rPr lang="en-US" altLang="en-US" dirty="0"/>
              <a:t>Spectrum Opportunity</a:t>
            </a:r>
          </a:p>
        </p:txBody>
      </p:sp>
      <p:sp>
        <p:nvSpPr>
          <p:cNvPr id="253955" name="Rectangle 3"/>
          <p:cNvSpPr>
            <a:spLocks noGrp="1" noChangeArrowheads="1"/>
          </p:cNvSpPr>
          <p:nvPr>
            <p:ph sz="half" idx="1"/>
          </p:nvPr>
        </p:nvSpPr>
        <p:spPr/>
        <p:txBody>
          <a:bodyPr>
            <a:normAutofit/>
          </a:bodyPr>
          <a:lstStyle/>
          <a:p>
            <a:pPr marL="0" indent="0">
              <a:buNone/>
            </a:pPr>
            <a:endParaRPr lang="en-CA" altLang="en-US" dirty="0"/>
          </a:p>
          <a:p>
            <a:endParaRPr lang="en-CA" altLang="en-US" dirty="0"/>
          </a:p>
          <a:p>
            <a:r>
              <a:rPr lang="en-US" altLang="en-US" sz="1800" dirty="0"/>
              <a:t>Channel is available at A (</a:t>
            </a:r>
            <a:r>
              <a:rPr lang="en-US" altLang="en-US" sz="1800" dirty="0" err="1"/>
              <a:t>tx</a:t>
            </a:r>
            <a:r>
              <a:rPr lang="en-US" altLang="en-US" sz="1800" dirty="0"/>
              <a:t>) if no primary </a:t>
            </a:r>
            <a:r>
              <a:rPr lang="en-US" altLang="en-US" sz="1800" dirty="0" err="1"/>
              <a:t>rx</a:t>
            </a:r>
            <a:r>
              <a:rPr lang="en-US" altLang="en-US" sz="1800" dirty="0"/>
              <a:t> nearby.</a:t>
            </a:r>
          </a:p>
          <a:p>
            <a:r>
              <a:rPr lang="en-US" altLang="en-US" sz="1800" dirty="0"/>
              <a:t>Channel is available at B (</a:t>
            </a:r>
            <a:r>
              <a:rPr lang="en-US" altLang="en-US" sz="1800" dirty="0" err="1"/>
              <a:t>rx</a:t>
            </a:r>
            <a:r>
              <a:rPr lang="en-US" altLang="en-US" sz="1800" dirty="0"/>
              <a:t>) if no primary </a:t>
            </a:r>
            <a:r>
              <a:rPr lang="en-US" altLang="en-US" sz="1800" dirty="0" err="1"/>
              <a:t>tx</a:t>
            </a:r>
            <a:r>
              <a:rPr lang="en-US" altLang="en-US" sz="1800" dirty="0"/>
              <a:t> nearby.</a:t>
            </a:r>
          </a:p>
          <a:p>
            <a:r>
              <a:rPr lang="en-US" altLang="en-US" sz="1800" dirty="0"/>
              <a:t>Channel is an opportunity if available at both A and B.</a:t>
            </a:r>
          </a:p>
        </p:txBody>
      </p:sp>
      <p:pic>
        <p:nvPicPr>
          <p:cNvPr id="253956"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5735" t="-1556" r="9931" b="1556"/>
          <a:stretch/>
        </p:blipFill>
        <p:spPr bwMode="auto">
          <a:xfrm>
            <a:off x="6261997" y="2425150"/>
            <a:ext cx="5091803" cy="2270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9071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Grp="1" noChangeArrowheads="1"/>
          </p:cNvSpPr>
          <p:nvPr>
            <p:ph type="title"/>
          </p:nvPr>
        </p:nvSpPr>
        <p:spPr>
          <a:solidFill>
            <a:schemeClr val="bg1">
              <a:lumMod val="95000"/>
            </a:schemeClr>
          </a:solidFill>
          <a:ln>
            <a:solidFill>
              <a:schemeClr val="accent1"/>
            </a:solidFill>
          </a:ln>
        </p:spPr>
        <p:txBody>
          <a:bodyPr/>
          <a:lstStyle/>
          <a:p>
            <a:r>
              <a:rPr lang="en-US" altLang="en-US" dirty="0"/>
              <a:t>A Definition of Cognitive Radio (CR)</a:t>
            </a:r>
          </a:p>
        </p:txBody>
      </p:sp>
      <p:sp>
        <p:nvSpPr>
          <p:cNvPr id="76803" name="Rectangle 3"/>
          <p:cNvSpPr>
            <a:spLocks noGrp="1" noChangeArrowheads="1"/>
          </p:cNvSpPr>
          <p:nvPr>
            <p:ph type="body" idx="1"/>
          </p:nvPr>
        </p:nvSpPr>
        <p:spPr/>
        <p:txBody>
          <a:bodyPr/>
          <a:lstStyle/>
          <a:p>
            <a:r>
              <a:rPr lang="en-US" altLang="en-US" sz="1800" dirty="0"/>
              <a:t>A cognitive radio is an unlicensed communication system</a:t>
            </a:r>
          </a:p>
          <a:p>
            <a:pPr lvl="1"/>
            <a:r>
              <a:rPr lang="en-US" altLang="en-US" sz="1800" dirty="0"/>
              <a:t>that is aware of its environment</a:t>
            </a:r>
          </a:p>
          <a:p>
            <a:pPr lvl="1"/>
            <a:r>
              <a:rPr lang="en-US" altLang="en-US" sz="1800" dirty="0"/>
              <a:t>learns from its environment</a:t>
            </a:r>
          </a:p>
          <a:p>
            <a:pPr lvl="1"/>
            <a:r>
              <a:rPr lang="en-US" altLang="en-US" sz="1800" dirty="0"/>
              <a:t>adapts to the statistical variations of its environment</a:t>
            </a:r>
          </a:p>
          <a:p>
            <a:r>
              <a:rPr lang="en-US" altLang="en-US" sz="1800" dirty="0"/>
              <a:t>and uses these to</a:t>
            </a:r>
          </a:p>
          <a:p>
            <a:pPr lvl="1"/>
            <a:r>
              <a:rPr lang="en-US" altLang="en-US" sz="1800" dirty="0"/>
              <a:t>achieve reliable communication and spectral efficiency by employing spectral holes or opportunities and does not generate harmful interference to the incumbents.</a:t>
            </a:r>
          </a:p>
          <a:p>
            <a:pPr lvl="1"/>
            <a:endParaRPr lang="en-US" altLang="en-US" dirty="0"/>
          </a:p>
        </p:txBody>
      </p:sp>
      <p:sp>
        <p:nvSpPr>
          <p:cNvPr id="76804" name="Text Box 4"/>
          <p:cNvSpPr txBox="1">
            <a:spLocks noChangeArrowheads="1"/>
          </p:cNvSpPr>
          <p:nvPr/>
        </p:nvSpPr>
        <p:spPr bwMode="auto">
          <a:xfrm>
            <a:off x="2149061" y="4647304"/>
            <a:ext cx="7416800" cy="369322"/>
          </a:xfrm>
          <a:prstGeom prst="rect">
            <a:avLst/>
          </a:prstGeom>
          <a:solidFill>
            <a:schemeClr val="bg1">
              <a:lumMod val="95000"/>
            </a:schemeClr>
          </a:solidFill>
          <a:ln w="9525">
            <a:solidFill>
              <a:schemeClr val="accent1"/>
            </a:solidFill>
            <a:miter lim="800000"/>
            <a:headEnd/>
            <a:tailEnd/>
          </a:ln>
        </p:spPr>
        <p:txBody>
          <a:bodyPr lIns="91430" tIns="45715" rIns="91430" bIns="45715">
            <a:spAutoFit/>
          </a:bodyPr>
          <a:lstStyle>
            <a:lvl1pPr defTabSz="457200" eaLnBrk="0" hangingPunct="0">
              <a:defRPr>
                <a:solidFill>
                  <a:schemeClr val="tx1"/>
                </a:solidFill>
                <a:latin typeface="Arial" panose="020B0604020202020204" pitchFamily="34" charset="0"/>
                <a:cs typeface="Arial" panose="020B0604020202020204" pitchFamily="34" charset="0"/>
              </a:defRPr>
            </a:lvl1pPr>
            <a:lvl2pPr marL="674688" indent="-260350" defTabSz="457200" eaLnBrk="0" hangingPunct="0">
              <a:defRPr>
                <a:solidFill>
                  <a:schemeClr val="tx1"/>
                </a:solidFill>
                <a:latin typeface="Arial" panose="020B0604020202020204" pitchFamily="34" charset="0"/>
                <a:cs typeface="Arial" panose="020B0604020202020204" pitchFamily="34" charset="0"/>
              </a:defRPr>
            </a:lvl2pPr>
            <a:lvl3pPr marL="1036638" indent="-207963" defTabSz="457200" eaLnBrk="0" hangingPunct="0">
              <a:defRPr>
                <a:solidFill>
                  <a:schemeClr val="tx1"/>
                </a:solidFill>
                <a:latin typeface="Arial" panose="020B0604020202020204" pitchFamily="34" charset="0"/>
                <a:cs typeface="Arial" panose="020B0604020202020204" pitchFamily="34" charset="0"/>
              </a:defRPr>
            </a:lvl3pPr>
            <a:lvl4pPr marL="1450975" indent="-206375" defTabSz="457200" eaLnBrk="0" hangingPunct="0">
              <a:defRPr>
                <a:solidFill>
                  <a:schemeClr val="tx1"/>
                </a:solidFill>
                <a:latin typeface="Arial" panose="020B0604020202020204" pitchFamily="34" charset="0"/>
                <a:cs typeface="Arial" panose="020B0604020202020204" pitchFamily="34" charset="0"/>
              </a:defRPr>
            </a:lvl4pPr>
            <a:lvl5pPr marL="1866900" indent="-207963" defTabSz="457200" eaLnBrk="0" hangingPunct="0">
              <a:defRPr>
                <a:solidFill>
                  <a:schemeClr val="tx1"/>
                </a:solidFill>
                <a:latin typeface="Arial" panose="020B0604020202020204" pitchFamily="34" charset="0"/>
                <a:cs typeface="Arial" panose="020B0604020202020204" pitchFamily="34" charset="0"/>
              </a:defRPr>
            </a:lvl5pPr>
            <a:lvl6pPr marL="2324100" indent="-207963"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572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20000"/>
              </a:spcBef>
              <a:buClr>
                <a:schemeClr val="bg2"/>
              </a:buClr>
              <a:buSzPct val="70000"/>
              <a:buFont typeface="Wingdings" panose="05000000000000000000" pitchFamily="2" charset="2"/>
              <a:buNone/>
            </a:pPr>
            <a:r>
              <a:rPr lang="en-US" altLang="en-US" dirty="0">
                <a:sym typeface="Wingdings" panose="05000000000000000000" pitchFamily="2" charset="2"/>
              </a:rPr>
              <a:t> </a:t>
            </a:r>
            <a:r>
              <a:rPr lang="en-US" altLang="en-US" dirty="0"/>
              <a:t>Cognitive Radios will be complex devices.</a:t>
            </a:r>
          </a:p>
        </p:txBody>
      </p:sp>
    </p:spTree>
    <p:extLst>
      <p:ext uri="{BB962C8B-B14F-4D97-AF65-F5344CB8AC3E}">
        <p14:creationId xmlns:p14="http://schemas.microsoft.com/office/powerpoint/2010/main" val="24906922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680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098" name="Rectangle 1"/>
          <p:cNvSpPr>
            <a:spLocks noGrp="1" noChangeArrowheads="1"/>
          </p:cNvSpPr>
          <p:nvPr>
            <p:ph type="title"/>
          </p:nvPr>
        </p:nvSpPr>
        <p:spPr>
          <a:solidFill>
            <a:schemeClr val="bg1">
              <a:lumMod val="95000"/>
            </a:schemeClr>
          </a:solidFill>
          <a:ln>
            <a:solidFill>
              <a:schemeClr val="accent1"/>
            </a:solidFill>
          </a:ln>
        </p:spPr>
        <p:txBody>
          <a:bodyPr/>
          <a:lstStyle/>
          <a:p>
            <a:r>
              <a:rPr lang="en-GB" altLang="en-US" dirty="0"/>
              <a:t>Some Examples</a:t>
            </a:r>
          </a:p>
        </p:txBody>
      </p:sp>
      <p:sp>
        <p:nvSpPr>
          <p:cNvPr id="260099" name="Rectangle 2"/>
          <p:cNvSpPr>
            <a:spLocks noGrp="1" noChangeArrowheads="1"/>
          </p:cNvSpPr>
          <p:nvPr>
            <p:ph type="body" idx="1"/>
          </p:nvPr>
        </p:nvSpPr>
        <p:spPr/>
        <p:txBody>
          <a:bodyPr>
            <a:normAutofit/>
          </a:bodyPr>
          <a:lstStyle/>
          <a:p>
            <a:r>
              <a:rPr lang="en-GB" altLang="en-US" sz="1800" dirty="0"/>
              <a:t>Two examples of star networks with cognitive features:</a:t>
            </a:r>
            <a:br>
              <a:rPr lang="en-GB" altLang="en-US" sz="1800" dirty="0"/>
            </a:br>
            <a:r>
              <a:rPr lang="en-GB" altLang="en-US" sz="1800" dirty="0"/>
              <a:t> </a:t>
            </a:r>
          </a:p>
          <a:p>
            <a:pPr lvl="1"/>
            <a:r>
              <a:rPr lang="en-GB" altLang="en-US" sz="1800" dirty="0"/>
              <a:t>IEEE 802.16h (WiMAX) provides extensions to support unlicensed co-existence</a:t>
            </a:r>
          </a:p>
          <a:p>
            <a:pPr lvl="1"/>
            <a:r>
              <a:rPr lang="en-GB" altLang="en-US" sz="1800" dirty="0"/>
              <a:t>IEEE 802.22 is an explicit cognitive WRAN ( Wireless regional area network) that will exploit vacant TV broadcast bands</a:t>
            </a:r>
          </a:p>
        </p:txBody>
      </p:sp>
      <p:grpSp>
        <p:nvGrpSpPr>
          <p:cNvPr id="260316" name="Group 220"/>
          <p:cNvGrpSpPr>
            <a:grpSpLocks/>
          </p:cNvGrpSpPr>
          <p:nvPr/>
        </p:nvGrpSpPr>
        <p:grpSpPr bwMode="auto">
          <a:xfrm>
            <a:off x="3296893" y="3516798"/>
            <a:ext cx="5184775" cy="2657475"/>
            <a:chOff x="1306" y="2502"/>
            <a:chExt cx="3266" cy="1674"/>
          </a:xfrm>
        </p:grpSpPr>
        <p:sp>
          <p:nvSpPr>
            <p:cNvPr id="260100" name="Oval 3"/>
            <p:cNvSpPr>
              <a:spLocks noChangeArrowheads="1"/>
            </p:cNvSpPr>
            <p:nvPr/>
          </p:nvSpPr>
          <p:spPr bwMode="auto">
            <a:xfrm>
              <a:off x="1655" y="2502"/>
              <a:ext cx="2917" cy="1530"/>
            </a:xfrm>
            <a:prstGeom prst="ellipse">
              <a:avLst/>
            </a:prstGeom>
            <a:gradFill rotWithShape="0">
              <a:gsLst>
                <a:gs pos="0">
                  <a:srgbClr val="E7B8E7"/>
                </a:gs>
                <a:gs pos="100000">
                  <a:srgbClr val="FFCCFF">
                    <a:alpha val="50000"/>
                  </a:srgbClr>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nvGrpSpPr>
            <p:cNvPr id="260101" name="Group 4"/>
            <p:cNvGrpSpPr>
              <a:grpSpLocks/>
            </p:cNvGrpSpPr>
            <p:nvPr/>
          </p:nvGrpSpPr>
          <p:grpSpPr bwMode="auto">
            <a:xfrm>
              <a:off x="3083" y="3055"/>
              <a:ext cx="137" cy="371"/>
              <a:chOff x="3399" y="2913"/>
              <a:chExt cx="151" cy="409"/>
            </a:xfrm>
          </p:grpSpPr>
          <p:grpSp>
            <p:nvGrpSpPr>
              <p:cNvPr id="260102" name="Group 5"/>
              <p:cNvGrpSpPr>
                <a:grpSpLocks/>
              </p:cNvGrpSpPr>
              <p:nvPr/>
            </p:nvGrpSpPr>
            <p:grpSpPr bwMode="auto">
              <a:xfrm>
                <a:off x="3454" y="2913"/>
                <a:ext cx="78" cy="69"/>
                <a:chOff x="3454" y="2913"/>
                <a:chExt cx="78" cy="69"/>
              </a:xfrm>
            </p:grpSpPr>
            <p:sp>
              <p:nvSpPr>
                <p:cNvPr id="260103" name="Freeform 6"/>
                <p:cNvSpPr>
                  <a:spLocks noChangeArrowheads="1"/>
                </p:cNvSpPr>
                <p:nvPr/>
              </p:nvSpPr>
              <p:spPr bwMode="auto">
                <a:xfrm rot="7020000">
                  <a:off x="3483" y="2902"/>
                  <a:ext cx="22" cy="78"/>
                </a:xfrm>
                <a:custGeom>
                  <a:avLst/>
                  <a:gdLst>
                    <a:gd name="T0" fmla="*/ 89 w 89"/>
                    <a:gd name="T1" fmla="*/ 12 h 374"/>
                    <a:gd name="T2" fmla="*/ 87 w 89"/>
                    <a:gd name="T3" fmla="*/ 9 h 374"/>
                    <a:gd name="T4" fmla="*/ 83 w 89"/>
                    <a:gd name="T5" fmla="*/ 6 h 374"/>
                    <a:gd name="T6" fmla="*/ 81 w 89"/>
                    <a:gd name="T7" fmla="*/ 2 h 374"/>
                    <a:gd name="T8" fmla="*/ 78 w 89"/>
                    <a:gd name="T9" fmla="*/ 0 h 374"/>
                    <a:gd name="T10" fmla="*/ 60 w 89"/>
                    <a:gd name="T11" fmla="*/ 20 h 374"/>
                    <a:gd name="T12" fmla="*/ 44 w 89"/>
                    <a:gd name="T13" fmla="*/ 40 h 374"/>
                    <a:gd name="T14" fmla="*/ 31 w 89"/>
                    <a:gd name="T15" fmla="*/ 62 h 374"/>
                    <a:gd name="T16" fmla="*/ 20 w 89"/>
                    <a:gd name="T17" fmla="*/ 85 h 374"/>
                    <a:gd name="T18" fmla="*/ 12 w 89"/>
                    <a:gd name="T19" fmla="*/ 110 h 374"/>
                    <a:gd name="T20" fmla="*/ 5 w 89"/>
                    <a:gd name="T21" fmla="*/ 135 h 374"/>
                    <a:gd name="T22" fmla="*/ 1 w 89"/>
                    <a:gd name="T23" fmla="*/ 160 h 374"/>
                    <a:gd name="T24" fmla="*/ 0 w 89"/>
                    <a:gd name="T25" fmla="*/ 187 h 374"/>
                    <a:gd name="T26" fmla="*/ 1 w 89"/>
                    <a:gd name="T27" fmla="*/ 213 h 374"/>
                    <a:gd name="T28" fmla="*/ 5 w 89"/>
                    <a:gd name="T29" fmla="*/ 239 h 374"/>
                    <a:gd name="T30" fmla="*/ 12 w 89"/>
                    <a:gd name="T31" fmla="*/ 264 h 374"/>
                    <a:gd name="T32" fmla="*/ 20 w 89"/>
                    <a:gd name="T33" fmla="*/ 288 h 374"/>
                    <a:gd name="T34" fmla="*/ 31 w 89"/>
                    <a:gd name="T35" fmla="*/ 311 h 374"/>
                    <a:gd name="T36" fmla="*/ 44 w 89"/>
                    <a:gd name="T37" fmla="*/ 334 h 374"/>
                    <a:gd name="T38" fmla="*/ 60 w 89"/>
                    <a:gd name="T39" fmla="*/ 355 h 374"/>
                    <a:gd name="T40" fmla="*/ 78 w 89"/>
                    <a:gd name="T41" fmla="*/ 374 h 374"/>
                    <a:gd name="T42" fmla="*/ 81 w 89"/>
                    <a:gd name="T43" fmla="*/ 371 h 374"/>
                    <a:gd name="T44" fmla="*/ 83 w 89"/>
                    <a:gd name="T45" fmla="*/ 369 h 374"/>
                    <a:gd name="T46" fmla="*/ 87 w 89"/>
                    <a:gd name="T47" fmla="*/ 365 h 374"/>
                    <a:gd name="T48" fmla="*/ 89 w 89"/>
                    <a:gd name="T49" fmla="*/ 363 h 374"/>
                    <a:gd name="T50" fmla="*/ 73 w 89"/>
                    <a:gd name="T51" fmla="*/ 345 h 374"/>
                    <a:gd name="T52" fmla="*/ 58 w 89"/>
                    <a:gd name="T53" fmla="*/ 325 h 374"/>
                    <a:gd name="T54" fmla="*/ 45 w 89"/>
                    <a:gd name="T55" fmla="*/ 304 h 374"/>
                    <a:gd name="T56" fmla="*/ 36 w 89"/>
                    <a:gd name="T57" fmla="*/ 282 h 374"/>
                    <a:gd name="T58" fmla="*/ 27 w 89"/>
                    <a:gd name="T59" fmla="*/ 259 h 374"/>
                    <a:gd name="T60" fmla="*/ 21 w 89"/>
                    <a:gd name="T61" fmla="*/ 236 h 374"/>
                    <a:gd name="T62" fmla="*/ 18 w 89"/>
                    <a:gd name="T63" fmla="*/ 212 h 374"/>
                    <a:gd name="T64" fmla="*/ 16 w 89"/>
                    <a:gd name="T65" fmla="*/ 187 h 374"/>
                    <a:gd name="T66" fmla="*/ 18 w 89"/>
                    <a:gd name="T67" fmla="*/ 163 h 374"/>
                    <a:gd name="T68" fmla="*/ 21 w 89"/>
                    <a:gd name="T69" fmla="*/ 138 h 374"/>
                    <a:gd name="T70" fmla="*/ 27 w 89"/>
                    <a:gd name="T71" fmla="*/ 115 h 374"/>
                    <a:gd name="T72" fmla="*/ 36 w 89"/>
                    <a:gd name="T73" fmla="*/ 92 h 374"/>
                    <a:gd name="T74" fmla="*/ 45 w 89"/>
                    <a:gd name="T75" fmla="*/ 70 h 374"/>
                    <a:gd name="T76" fmla="*/ 58 w 89"/>
                    <a:gd name="T77" fmla="*/ 50 h 374"/>
                    <a:gd name="T78" fmla="*/ 73 w 89"/>
                    <a:gd name="T79" fmla="*/ 30 h 374"/>
                    <a:gd name="T80" fmla="*/ 89 w 89"/>
                    <a:gd name="T81" fmla="*/ 12 h 37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89"/>
                    <a:gd name="T124" fmla="*/ 0 h 374"/>
                    <a:gd name="T125" fmla="*/ 89 w 89"/>
                    <a:gd name="T126" fmla="*/ 374 h 37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89" h="374">
                      <a:moveTo>
                        <a:pt x="89" y="12"/>
                      </a:moveTo>
                      <a:lnTo>
                        <a:pt x="87" y="9"/>
                      </a:lnTo>
                      <a:lnTo>
                        <a:pt x="83" y="6"/>
                      </a:lnTo>
                      <a:lnTo>
                        <a:pt x="81" y="2"/>
                      </a:lnTo>
                      <a:lnTo>
                        <a:pt x="78" y="0"/>
                      </a:lnTo>
                      <a:lnTo>
                        <a:pt x="60" y="20"/>
                      </a:lnTo>
                      <a:lnTo>
                        <a:pt x="44" y="40"/>
                      </a:lnTo>
                      <a:lnTo>
                        <a:pt x="31" y="62"/>
                      </a:lnTo>
                      <a:lnTo>
                        <a:pt x="20" y="85"/>
                      </a:lnTo>
                      <a:lnTo>
                        <a:pt x="12" y="110"/>
                      </a:lnTo>
                      <a:lnTo>
                        <a:pt x="5" y="135"/>
                      </a:lnTo>
                      <a:lnTo>
                        <a:pt x="1" y="160"/>
                      </a:lnTo>
                      <a:lnTo>
                        <a:pt x="0" y="187"/>
                      </a:lnTo>
                      <a:lnTo>
                        <a:pt x="1" y="213"/>
                      </a:lnTo>
                      <a:lnTo>
                        <a:pt x="5" y="239"/>
                      </a:lnTo>
                      <a:lnTo>
                        <a:pt x="12" y="264"/>
                      </a:lnTo>
                      <a:lnTo>
                        <a:pt x="20" y="288"/>
                      </a:lnTo>
                      <a:lnTo>
                        <a:pt x="31" y="311"/>
                      </a:lnTo>
                      <a:lnTo>
                        <a:pt x="44" y="334"/>
                      </a:lnTo>
                      <a:lnTo>
                        <a:pt x="60" y="355"/>
                      </a:lnTo>
                      <a:lnTo>
                        <a:pt x="78" y="374"/>
                      </a:lnTo>
                      <a:lnTo>
                        <a:pt x="81" y="371"/>
                      </a:lnTo>
                      <a:lnTo>
                        <a:pt x="83" y="369"/>
                      </a:lnTo>
                      <a:lnTo>
                        <a:pt x="87" y="365"/>
                      </a:lnTo>
                      <a:lnTo>
                        <a:pt x="89" y="363"/>
                      </a:lnTo>
                      <a:lnTo>
                        <a:pt x="73" y="345"/>
                      </a:lnTo>
                      <a:lnTo>
                        <a:pt x="58" y="325"/>
                      </a:lnTo>
                      <a:lnTo>
                        <a:pt x="45" y="304"/>
                      </a:lnTo>
                      <a:lnTo>
                        <a:pt x="36" y="282"/>
                      </a:lnTo>
                      <a:lnTo>
                        <a:pt x="27" y="259"/>
                      </a:lnTo>
                      <a:lnTo>
                        <a:pt x="21" y="236"/>
                      </a:lnTo>
                      <a:lnTo>
                        <a:pt x="18" y="212"/>
                      </a:lnTo>
                      <a:lnTo>
                        <a:pt x="16" y="187"/>
                      </a:lnTo>
                      <a:lnTo>
                        <a:pt x="18" y="163"/>
                      </a:lnTo>
                      <a:lnTo>
                        <a:pt x="21" y="138"/>
                      </a:lnTo>
                      <a:lnTo>
                        <a:pt x="27" y="115"/>
                      </a:lnTo>
                      <a:lnTo>
                        <a:pt x="36" y="92"/>
                      </a:lnTo>
                      <a:lnTo>
                        <a:pt x="45" y="70"/>
                      </a:lnTo>
                      <a:lnTo>
                        <a:pt x="58" y="50"/>
                      </a:lnTo>
                      <a:lnTo>
                        <a:pt x="73" y="30"/>
                      </a:lnTo>
                      <a:lnTo>
                        <a:pt x="89"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04" name="Freeform 7"/>
                <p:cNvSpPr>
                  <a:spLocks noChangeArrowheads="1"/>
                </p:cNvSpPr>
                <p:nvPr/>
              </p:nvSpPr>
              <p:spPr bwMode="auto">
                <a:xfrm rot="7020000">
                  <a:off x="3480" y="2920"/>
                  <a:ext cx="19" cy="63"/>
                </a:xfrm>
                <a:custGeom>
                  <a:avLst/>
                  <a:gdLst>
                    <a:gd name="T0" fmla="*/ 75 w 75"/>
                    <a:gd name="T1" fmla="*/ 11 h 306"/>
                    <a:gd name="T2" fmla="*/ 71 w 75"/>
                    <a:gd name="T3" fmla="*/ 9 h 306"/>
                    <a:gd name="T4" fmla="*/ 69 w 75"/>
                    <a:gd name="T5" fmla="*/ 5 h 306"/>
                    <a:gd name="T6" fmla="*/ 65 w 75"/>
                    <a:gd name="T7" fmla="*/ 3 h 306"/>
                    <a:gd name="T8" fmla="*/ 63 w 75"/>
                    <a:gd name="T9" fmla="*/ 0 h 306"/>
                    <a:gd name="T10" fmla="*/ 48 w 75"/>
                    <a:gd name="T11" fmla="*/ 16 h 306"/>
                    <a:gd name="T12" fmla="*/ 35 w 75"/>
                    <a:gd name="T13" fmla="*/ 33 h 306"/>
                    <a:gd name="T14" fmla="*/ 25 w 75"/>
                    <a:gd name="T15" fmla="*/ 51 h 306"/>
                    <a:gd name="T16" fmla="*/ 16 w 75"/>
                    <a:gd name="T17" fmla="*/ 70 h 306"/>
                    <a:gd name="T18" fmla="*/ 9 w 75"/>
                    <a:gd name="T19" fmla="*/ 89 h 306"/>
                    <a:gd name="T20" fmla="*/ 4 w 75"/>
                    <a:gd name="T21" fmla="*/ 110 h 306"/>
                    <a:gd name="T22" fmla="*/ 1 w 75"/>
                    <a:gd name="T23" fmla="*/ 131 h 306"/>
                    <a:gd name="T24" fmla="*/ 0 w 75"/>
                    <a:gd name="T25" fmla="*/ 153 h 306"/>
                    <a:gd name="T26" fmla="*/ 1 w 75"/>
                    <a:gd name="T27" fmla="*/ 175 h 306"/>
                    <a:gd name="T28" fmla="*/ 4 w 75"/>
                    <a:gd name="T29" fmla="*/ 195 h 306"/>
                    <a:gd name="T30" fmla="*/ 9 w 75"/>
                    <a:gd name="T31" fmla="*/ 216 h 306"/>
                    <a:gd name="T32" fmla="*/ 16 w 75"/>
                    <a:gd name="T33" fmla="*/ 236 h 306"/>
                    <a:gd name="T34" fmla="*/ 25 w 75"/>
                    <a:gd name="T35" fmla="*/ 255 h 306"/>
                    <a:gd name="T36" fmla="*/ 35 w 75"/>
                    <a:gd name="T37" fmla="*/ 273 h 306"/>
                    <a:gd name="T38" fmla="*/ 48 w 75"/>
                    <a:gd name="T39" fmla="*/ 290 h 306"/>
                    <a:gd name="T40" fmla="*/ 63 w 75"/>
                    <a:gd name="T41" fmla="*/ 306 h 306"/>
                    <a:gd name="T42" fmla="*/ 65 w 75"/>
                    <a:gd name="T43" fmla="*/ 304 h 306"/>
                    <a:gd name="T44" fmla="*/ 69 w 75"/>
                    <a:gd name="T45" fmla="*/ 300 h 306"/>
                    <a:gd name="T46" fmla="*/ 71 w 75"/>
                    <a:gd name="T47" fmla="*/ 298 h 306"/>
                    <a:gd name="T48" fmla="*/ 75 w 75"/>
                    <a:gd name="T49" fmla="*/ 294 h 306"/>
                    <a:gd name="T50" fmla="*/ 61 w 75"/>
                    <a:gd name="T51" fmla="*/ 279 h 306"/>
                    <a:gd name="T52" fmla="*/ 49 w 75"/>
                    <a:gd name="T53" fmla="*/ 263 h 306"/>
                    <a:gd name="T54" fmla="*/ 39 w 75"/>
                    <a:gd name="T55" fmla="*/ 247 h 306"/>
                    <a:gd name="T56" fmla="*/ 31 w 75"/>
                    <a:gd name="T57" fmla="*/ 230 h 306"/>
                    <a:gd name="T58" fmla="*/ 24 w 75"/>
                    <a:gd name="T59" fmla="*/ 211 h 306"/>
                    <a:gd name="T60" fmla="*/ 19 w 75"/>
                    <a:gd name="T61" fmla="*/ 192 h 306"/>
                    <a:gd name="T62" fmla="*/ 17 w 75"/>
                    <a:gd name="T63" fmla="*/ 172 h 306"/>
                    <a:gd name="T64" fmla="*/ 16 w 75"/>
                    <a:gd name="T65" fmla="*/ 153 h 306"/>
                    <a:gd name="T66" fmla="*/ 17 w 75"/>
                    <a:gd name="T67" fmla="*/ 133 h 306"/>
                    <a:gd name="T68" fmla="*/ 19 w 75"/>
                    <a:gd name="T69" fmla="*/ 114 h 306"/>
                    <a:gd name="T70" fmla="*/ 24 w 75"/>
                    <a:gd name="T71" fmla="*/ 95 h 306"/>
                    <a:gd name="T72" fmla="*/ 31 w 75"/>
                    <a:gd name="T73" fmla="*/ 77 h 306"/>
                    <a:gd name="T74" fmla="*/ 39 w 75"/>
                    <a:gd name="T75" fmla="*/ 58 h 306"/>
                    <a:gd name="T76" fmla="*/ 49 w 75"/>
                    <a:gd name="T77" fmla="*/ 42 h 306"/>
                    <a:gd name="T78" fmla="*/ 61 w 75"/>
                    <a:gd name="T79" fmla="*/ 26 h 306"/>
                    <a:gd name="T80" fmla="*/ 75 w 75"/>
                    <a:gd name="T81" fmla="*/ 11 h 30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5"/>
                    <a:gd name="T124" fmla="*/ 0 h 306"/>
                    <a:gd name="T125" fmla="*/ 75 w 75"/>
                    <a:gd name="T126" fmla="*/ 306 h 30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5" h="306">
                      <a:moveTo>
                        <a:pt x="75" y="11"/>
                      </a:moveTo>
                      <a:lnTo>
                        <a:pt x="71" y="9"/>
                      </a:lnTo>
                      <a:lnTo>
                        <a:pt x="69" y="5"/>
                      </a:lnTo>
                      <a:lnTo>
                        <a:pt x="65" y="3"/>
                      </a:lnTo>
                      <a:lnTo>
                        <a:pt x="63" y="0"/>
                      </a:lnTo>
                      <a:lnTo>
                        <a:pt x="48" y="16"/>
                      </a:lnTo>
                      <a:lnTo>
                        <a:pt x="35" y="33"/>
                      </a:lnTo>
                      <a:lnTo>
                        <a:pt x="25" y="51"/>
                      </a:lnTo>
                      <a:lnTo>
                        <a:pt x="16" y="70"/>
                      </a:lnTo>
                      <a:lnTo>
                        <a:pt x="9" y="89"/>
                      </a:lnTo>
                      <a:lnTo>
                        <a:pt x="4" y="110"/>
                      </a:lnTo>
                      <a:lnTo>
                        <a:pt x="1" y="131"/>
                      </a:lnTo>
                      <a:lnTo>
                        <a:pt x="0" y="153"/>
                      </a:lnTo>
                      <a:lnTo>
                        <a:pt x="1" y="175"/>
                      </a:lnTo>
                      <a:lnTo>
                        <a:pt x="4" y="195"/>
                      </a:lnTo>
                      <a:lnTo>
                        <a:pt x="9" y="216"/>
                      </a:lnTo>
                      <a:lnTo>
                        <a:pt x="16" y="236"/>
                      </a:lnTo>
                      <a:lnTo>
                        <a:pt x="25" y="255"/>
                      </a:lnTo>
                      <a:lnTo>
                        <a:pt x="35" y="273"/>
                      </a:lnTo>
                      <a:lnTo>
                        <a:pt x="48" y="290"/>
                      </a:lnTo>
                      <a:lnTo>
                        <a:pt x="63" y="306"/>
                      </a:lnTo>
                      <a:lnTo>
                        <a:pt x="65" y="304"/>
                      </a:lnTo>
                      <a:lnTo>
                        <a:pt x="69" y="300"/>
                      </a:lnTo>
                      <a:lnTo>
                        <a:pt x="71" y="298"/>
                      </a:lnTo>
                      <a:lnTo>
                        <a:pt x="75" y="294"/>
                      </a:lnTo>
                      <a:lnTo>
                        <a:pt x="61" y="279"/>
                      </a:lnTo>
                      <a:lnTo>
                        <a:pt x="49" y="263"/>
                      </a:lnTo>
                      <a:lnTo>
                        <a:pt x="39" y="247"/>
                      </a:lnTo>
                      <a:lnTo>
                        <a:pt x="31" y="230"/>
                      </a:lnTo>
                      <a:lnTo>
                        <a:pt x="24" y="211"/>
                      </a:lnTo>
                      <a:lnTo>
                        <a:pt x="19" y="192"/>
                      </a:lnTo>
                      <a:lnTo>
                        <a:pt x="17" y="172"/>
                      </a:lnTo>
                      <a:lnTo>
                        <a:pt x="16" y="153"/>
                      </a:lnTo>
                      <a:lnTo>
                        <a:pt x="17" y="133"/>
                      </a:lnTo>
                      <a:lnTo>
                        <a:pt x="19" y="114"/>
                      </a:lnTo>
                      <a:lnTo>
                        <a:pt x="24" y="95"/>
                      </a:lnTo>
                      <a:lnTo>
                        <a:pt x="31" y="77"/>
                      </a:lnTo>
                      <a:lnTo>
                        <a:pt x="39" y="58"/>
                      </a:lnTo>
                      <a:lnTo>
                        <a:pt x="49" y="42"/>
                      </a:lnTo>
                      <a:lnTo>
                        <a:pt x="61" y="26"/>
                      </a:lnTo>
                      <a:lnTo>
                        <a:pt x="75"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05" name="Freeform 8"/>
                <p:cNvSpPr>
                  <a:spLocks noChangeArrowheads="1"/>
                </p:cNvSpPr>
                <p:nvPr/>
              </p:nvSpPr>
              <p:spPr bwMode="auto">
                <a:xfrm rot="7020000">
                  <a:off x="3478" y="2934"/>
                  <a:ext cx="15" cy="50"/>
                </a:xfrm>
                <a:custGeom>
                  <a:avLst/>
                  <a:gdLst>
                    <a:gd name="T0" fmla="*/ 60 w 60"/>
                    <a:gd name="T1" fmla="*/ 12 h 239"/>
                    <a:gd name="T2" fmla="*/ 58 w 60"/>
                    <a:gd name="T3" fmla="*/ 8 h 239"/>
                    <a:gd name="T4" fmla="*/ 54 w 60"/>
                    <a:gd name="T5" fmla="*/ 6 h 239"/>
                    <a:gd name="T6" fmla="*/ 52 w 60"/>
                    <a:gd name="T7" fmla="*/ 2 h 239"/>
                    <a:gd name="T8" fmla="*/ 49 w 60"/>
                    <a:gd name="T9" fmla="*/ 0 h 239"/>
                    <a:gd name="T10" fmla="*/ 37 w 60"/>
                    <a:gd name="T11" fmla="*/ 13 h 239"/>
                    <a:gd name="T12" fmla="*/ 28 w 60"/>
                    <a:gd name="T13" fmla="*/ 25 h 239"/>
                    <a:gd name="T14" fmla="*/ 20 w 60"/>
                    <a:gd name="T15" fmla="*/ 40 h 239"/>
                    <a:gd name="T16" fmla="*/ 13 w 60"/>
                    <a:gd name="T17" fmla="*/ 54 h 239"/>
                    <a:gd name="T18" fmla="*/ 7 w 60"/>
                    <a:gd name="T19" fmla="*/ 70 h 239"/>
                    <a:gd name="T20" fmla="*/ 4 w 60"/>
                    <a:gd name="T21" fmla="*/ 85 h 239"/>
                    <a:gd name="T22" fmla="*/ 1 w 60"/>
                    <a:gd name="T23" fmla="*/ 103 h 239"/>
                    <a:gd name="T24" fmla="*/ 0 w 60"/>
                    <a:gd name="T25" fmla="*/ 119 h 239"/>
                    <a:gd name="T26" fmla="*/ 1 w 60"/>
                    <a:gd name="T27" fmla="*/ 136 h 239"/>
                    <a:gd name="T28" fmla="*/ 4 w 60"/>
                    <a:gd name="T29" fmla="*/ 152 h 239"/>
                    <a:gd name="T30" fmla="*/ 7 w 60"/>
                    <a:gd name="T31" fmla="*/ 168 h 239"/>
                    <a:gd name="T32" fmla="*/ 13 w 60"/>
                    <a:gd name="T33" fmla="*/ 183 h 239"/>
                    <a:gd name="T34" fmla="*/ 20 w 60"/>
                    <a:gd name="T35" fmla="*/ 198 h 239"/>
                    <a:gd name="T36" fmla="*/ 28 w 60"/>
                    <a:gd name="T37" fmla="*/ 212 h 239"/>
                    <a:gd name="T38" fmla="*/ 37 w 60"/>
                    <a:gd name="T39" fmla="*/ 226 h 239"/>
                    <a:gd name="T40" fmla="*/ 49 w 60"/>
                    <a:gd name="T41" fmla="*/ 239 h 239"/>
                    <a:gd name="T42" fmla="*/ 52 w 60"/>
                    <a:gd name="T43" fmla="*/ 235 h 239"/>
                    <a:gd name="T44" fmla="*/ 54 w 60"/>
                    <a:gd name="T45" fmla="*/ 233 h 239"/>
                    <a:gd name="T46" fmla="*/ 58 w 60"/>
                    <a:gd name="T47" fmla="*/ 229 h 239"/>
                    <a:gd name="T48" fmla="*/ 60 w 60"/>
                    <a:gd name="T49" fmla="*/ 227 h 239"/>
                    <a:gd name="T50" fmla="*/ 50 w 60"/>
                    <a:gd name="T51" fmla="*/ 215 h 239"/>
                    <a:gd name="T52" fmla="*/ 42 w 60"/>
                    <a:gd name="T53" fmla="*/ 204 h 239"/>
                    <a:gd name="T54" fmla="*/ 34 w 60"/>
                    <a:gd name="T55" fmla="*/ 191 h 239"/>
                    <a:gd name="T56" fmla="*/ 28 w 60"/>
                    <a:gd name="T57" fmla="*/ 177 h 239"/>
                    <a:gd name="T58" fmla="*/ 22 w 60"/>
                    <a:gd name="T59" fmla="*/ 164 h 239"/>
                    <a:gd name="T60" fmla="*/ 19 w 60"/>
                    <a:gd name="T61" fmla="*/ 149 h 239"/>
                    <a:gd name="T62" fmla="*/ 17 w 60"/>
                    <a:gd name="T63" fmla="*/ 134 h 239"/>
                    <a:gd name="T64" fmla="*/ 16 w 60"/>
                    <a:gd name="T65" fmla="*/ 119 h 239"/>
                    <a:gd name="T66" fmla="*/ 17 w 60"/>
                    <a:gd name="T67" fmla="*/ 104 h 239"/>
                    <a:gd name="T68" fmla="*/ 19 w 60"/>
                    <a:gd name="T69" fmla="*/ 89 h 239"/>
                    <a:gd name="T70" fmla="*/ 22 w 60"/>
                    <a:gd name="T71" fmla="*/ 75 h 239"/>
                    <a:gd name="T72" fmla="*/ 28 w 60"/>
                    <a:gd name="T73" fmla="*/ 61 h 239"/>
                    <a:gd name="T74" fmla="*/ 34 w 60"/>
                    <a:gd name="T75" fmla="*/ 47 h 239"/>
                    <a:gd name="T76" fmla="*/ 42 w 60"/>
                    <a:gd name="T77" fmla="*/ 35 h 239"/>
                    <a:gd name="T78" fmla="*/ 50 w 60"/>
                    <a:gd name="T79" fmla="*/ 23 h 239"/>
                    <a:gd name="T80" fmla="*/ 60 w 60"/>
                    <a:gd name="T81" fmla="*/ 12 h 2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60"/>
                    <a:gd name="T124" fmla="*/ 0 h 239"/>
                    <a:gd name="T125" fmla="*/ 60 w 60"/>
                    <a:gd name="T126" fmla="*/ 239 h 2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60" h="239">
                      <a:moveTo>
                        <a:pt x="60" y="12"/>
                      </a:moveTo>
                      <a:lnTo>
                        <a:pt x="58" y="8"/>
                      </a:lnTo>
                      <a:lnTo>
                        <a:pt x="54" y="6"/>
                      </a:lnTo>
                      <a:lnTo>
                        <a:pt x="52" y="2"/>
                      </a:lnTo>
                      <a:lnTo>
                        <a:pt x="49" y="0"/>
                      </a:lnTo>
                      <a:lnTo>
                        <a:pt x="37" y="13"/>
                      </a:lnTo>
                      <a:lnTo>
                        <a:pt x="28" y="25"/>
                      </a:lnTo>
                      <a:lnTo>
                        <a:pt x="20" y="40"/>
                      </a:lnTo>
                      <a:lnTo>
                        <a:pt x="13" y="54"/>
                      </a:lnTo>
                      <a:lnTo>
                        <a:pt x="7" y="70"/>
                      </a:lnTo>
                      <a:lnTo>
                        <a:pt x="4" y="85"/>
                      </a:lnTo>
                      <a:lnTo>
                        <a:pt x="1" y="103"/>
                      </a:lnTo>
                      <a:lnTo>
                        <a:pt x="0" y="119"/>
                      </a:lnTo>
                      <a:lnTo>
                        <a:pt x="1" y="136"/>
                      </a:lnTo>
                      <a:lnTo>
                        <a:pt x="4" y="152"/>
                      </a:lnTo>
                      <a:lnTo>
                        <a:pt x="7" y="168"/>
                      </a:lnTo>
                      <a:lnTo>
                        <a:pt x="13" y="183"/>
                      </a:lnTo>
                      <a:lnTo>
                        <a:pt x="20" y="198"/>
                      </a:lnTo>
                      <a:lnTo>
                        <a:pt x="28" y="212"/>
                      </a:lnTo>
                      <a:lnTo>
                        <a:pt x="37" y="226"/>
                      </a:lnTo>
                      <a:lnTo>
                        <a:pt x="49" y="239"/>
                      </a:lnTo>
                      <a:lnTo>
                        <a:pt x="52" y="235"/>
                      </a:lnTo>
                      <a:lnTo>
                        <a:pt x="54" y="233"/>
                      </a:lnTo>
                      <a:lnTo>
                        <a:pt x="58" y="229"/>
                      </a:lnTo>
                      <a:lnTo>
                        <a:pt x="60" y="227"/>
                      </a:lnTo>
                      <a:lnTo>
                        <a:pt x="50" y="215"/>
                      </a:lnTo>
                      <a:lnTo>
                        <a:pt x="42" y="204"/>
                      </a:lnTo>
                      <a:lnTo>
                        <a:pt x="34" y="191"/>
                      </a:lnTo>
                      <a:lnTo>
                        <a:pt x="28" y="177"/>
                      </a:lnTo>
                      <a:lnTo>
                        <a:pt x="22" y="164"/>
                      </a:lnTo>
                      <a:lnTo>
                        <a:pt x="19" y="149"/>
                      </a:lnTo>
                      <a:lnTo>
                        <a:pt x="17" y="134"/>
                      </a:lnTo>
                      <a:lnTo>
                        <a:pt x="16" y="119"/>
                      </a:lnTo>
                      <a:lnTo>
                        <a:pt x="17" y="104"/>
                      </a:lnTo>
                      <a:lnTo>
                        <a:pt x="19" y="89"/>
                      </a:lnTo>
                      <a:lnTo>
                        <a:pt x="22" y="75"/>
                      </a:lnTo>
                      <a:lnTo>
                        <a:pt x="28" y="61"/>
                      </a:lnTo>
                      <a:lnTo>
                        <a:pt x="34" y="47"/>
                      </a:lnTo>
                      <a:lnTo>
                        <a:pt x="42" y="35"/>
                      </a:lnTo>
                      <a:lnTo>
                        <a:pt x="50" y="23"/>
                      </a:lnTo>
                      <a:lnTo>
                        <a:pt x="60"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06" name="Freeform 9"/>
                <p:cNvSpPr>
                  <a:spLocks noChangeArrowheads="1"/>
                </p:cNvSpPr>
                <p:nvPr/>
              </p:nvSpPr>
              <p:spPr bwMode="auto">
                <a:xfrm rot="7020000">
                  <a:off x="3476" y="2952"/>
                  <a:ext cx="12" cy="35"/>
                </a:xfrm>
                <a:custGeom>
                  <a:avLst/>
                  <a:gdLst>
                    <a:gd name="T0" fmla="*/ 48 w 48"/>
                    <a:gd name="T1" fmla="*/ 11 h 170"/>
                    <a:gd name="T2" fmla="*/ 44 w 48"/>
                    <a:gd name="T3" fmla="*/ 9 h 170"/>
                    <a:gd name="T4" fmla="*/ 42 w 48"/>
                    <a:gd name="T5" fmla="*/ 5 h 170"/>
                    <a:gd name="T6" fmla="*/ 38 w 48"/>
                    <a:gd name="T7" fmla="*/ 3 h 170"/>
                    <a:gd name="T8" fmla="*/ 36 w 48"/>
                    <a:gd name="T9" fmla="*/ 0 h 170"/>
                    <a:gd name="T10" fmla="*/ 28 w 48"/>
                    <a:gd name="T11" fmla="*/ 8 h 170"/>
                    <a:gd name="T12" fmla="*/ 21 w 48"/>
                    <a:gd name="T13" fmla="*/ 18 h 170"/>
                    <a:gd name="T14" fmla="*/ 15 w 48"/>
                    <a:gd name="T15" fmla="*/ 27 h 170"/>
                    <a:gd name="T16" fmla="*/ 10 w 48"/>
                    <a:gd name="T17" fmla="*/ 39 h 170"/>
                    <a:gd name="T18" fmla="*/ 6 w 48"/>
                    <a:gd name="T19" fmla="*/ 49 h 170"/>
                    <a:gd name="T20" fmla="*/ 3 w 48"/>
                    <a:gd name="T21" fmla="*/ 61 h 170"/>
                    <a:gd name="T22" fmla="*/ 2 w 48"/>
                    <a:gd name="T23" fmla="*/ 73 h 170"/>
                    <a:gd name="T24" fmla="*/ 0 w 48"/>
                    <a:gd name="T25" fmla="*/ 85 h 170"/>
                    <a:gd name="T26" fmla="*/ 2 w 48"/>
                    <a:gd name="T27" fmla="*/ 96 h 170"/>
                    <a:gd name="T28" fmla="*/ 3 w 48"/>
                    <a:gd name="T29" fmla="*/ 109 h 170"/>
                    <a:gd name="T30" fmla="*/ 6 w 48"/>
                    <a:gd name="T31" fmla="*/ 119 h 170"/>
                    <a:gd name="T32" fmla="*/ 10 w 48"/>
                    <a:gd name="T33" fmla="*/ 131 h 170"/>
                    <a:gd name="T34" fmla="*/ 14 w 48"/>
                    <a:gd name="T35" fmla="*/ 141 h 170"/>
                    <a:gd name="T36" fmla="*/ 21 w 48"/>
                    <a:gd name="T37" fmla="*/ 152 h 170"/>
                    <a:gd name="T38" fmla="*/ 28 w 48"/>
                    <a:gd name="T39" fmla="*/ 161 h 170"/>
                    <a:gd name="T40" fmla="*/ 36 w 48"/>
                    <a:gd name="T41" fmla="*/ 170 h 170"/>
                    <a:gd name="T42" fmla="*/ 38 w 48"/>
                    <a:gd name="T43" fmla="*/ 168 h 170"/>
                    <a:gd name="T44" fmla="*/ 42 w 48"/>
                    <a:gd name="T45" fmla="*/ 164 h 170"/>
                    <a:gd name="T46" fmla="*/ 44 w 48"/>
                    <a:gd name="T47" fmla="*/ 162 h 170"/>
                    <a:gd name="T48" fmla="*/ 48 w 48"/>
                    <a:gd name="T49" fmla="*/ 158 h 170"/>
                    <a:gd name="T50" fmla="*/ 35 w 48"/>
                    <a:gd name="T51" fmla="*/ 142 h 170"/>
                    <a:gd name="T52" fmla="*/ 25 w 48"/>
                    <a:gd name="T53" fmla="*/ 125 h 170"/>
                    <a:gd name="T54" fmla="*/ 19 w 48"/>
                    <a:gd name="T55" fmla="*/ 105 h 170"/>
                    <a:gd name="T56" fmla="*/ 17 w 48"/>
                    <a:gd name="T57" fmla="*/ 85 h 170"/>
                    <a:gd name="T58" fmla="*/ 19 w 48"/>
                    <a:gd name="T59" fmla="*/ 64 h 170"/>
                    <a:gd name="T60" fmla="*/ 25 w 48"/>
                    <a:gd name="T61" fmla="*/ 44 h 170"/>
                    <a:gd name="T62" fmla="*/ 35 w 48"/>
                    <a:gd name="T63" fmla="*/ 27 h 170"/>
                    <a:gd name="T64" fmla="*/ 48 w 48"/>
                    <a:gd name="T65" fmla="*/ 11 h 17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8"/>
                    <a:gd name="T100" fmla="*/ 0 h 170"/>
                    <a:gd name="T101" fmla="*/ 48 w 48"/>
                    <a:gd name="T102" fmla="*/ 170 h 17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8" h="170">
                      <a:moveTo>
                        <a:pt x="48" y="11"/>
                      </a:moveTo>
                      <a:lnTo>
                        <a:pt x="44" y="9"/>
                      </a:lnTo>
                      <a:lnTo>
                        <a:pt x="42" y="5"/>
                      </a:lnTo>
                      <a:lnTo>
                        <a:pt x="38" y="3"/>
                      </a:lnTo>
                      <a:lnTo>
                        <a:pt x="36" y="0"/>
                      </a:lnTo>
                      <a:lnTo>
                        <a:pt x="28" y="8"/>
                      </a:lnTo>
                      <a:lnTo>
                        <a:pt x="21" y="18"/>
                      </a:lnTo>
                      <a:lnTo>
                        <a:pt x="15" y="27"/>
                      </a:lnTo>
                      <a:lnTo>
                        <a:pt x="10" y="39"/>
                      </a:lnTo>
                      <a:lnTo>
                        <a:pt x="6" y="49"/>
                      </a:lnTo>
                      <a:lnTo>
                        <a:pt x="3" y="61"/>
                      </a:lnTo>
                      <a:lnTo>
                        <a:pt x="2" y="73"/>
                      </a:lnTo>
                      <a:lnTo>
                        <a:pt x="0" y="85"/>
                      </a:lnTo>
                      <a:lnTo>
                        <a:pt x="2" y="96"/>
                      </a:lnTo>
                      <a:lnTo>
                        <a:pt x="3" y="109"/>
                      </a:lnTo>
                      <a:lnTo>
                        <a:pt x="6" y="119"/>
                      </a:lnTo>
                      <a:lnTo>
                        <a:pt x="10" y="131"/>
                      </a:lnTo>
                      <a:lnTo>
                        <a:pt x="14" y="141"/>
                      </a:lnTo>
                      <a:lnTo>
                        <a:pt x="21" y="152"/>
                      </a:lnTo>
                      <a:lnTo>
                        <a:pt x="28" y="161"/>
                      </a:lnTo>
                      <a:lnTo>
                        <a:pt x="36" y="170"/>
                      </a:lnTo>
                      <a:lnTo>
                        <a:pt x="38" y="168"/>
                      </a:lnTo>
                      <a:lnTo>
                        <a:pt x="42" y="164"/>
                      </a:lnTo>
                      <a:lnTo>
                        <a:pt x="44" y="162"/>
                      </a:lnTo>
                      <a:lnTo>
                        <a:pt x="48" y="158"/>
                      </a:lnTo>
                      <a:lnTo>
                        <a:pt x="35" y="142"/>
                      </a:lnTo>
                      <a:lnTo>
                        <a:pt x="25" y="125"/>
                      </a:lnTo>
                      <a:lnTo>
                        <a:pt x="19" y="105"/>
                      </a:lnTo>
                      <a:lnTo>
                        <a:pt x="17" y="85"/>
                      </a:lnTo>
                      <a:lnTo>
                        <a:pt x="19" y="64"/>
                      </a:lnTo>
                      <a:lnTo>
                        <a:pt x="25" y="44"/>
                      </a:lnTo>
                      <a:lnTo>
                        <a:pt x="35" y="27"/>
                      </a:lnTo>
                      <a:lnTo>
                        <a:pt x="48"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pSp>
            <p:nvGrpSpPr>
              <p:cNvPr id="260107" name="Group 10"/>
              <p:cNvGrpSpPr>
                <a:grpSpLocks/>
              </p:cNvGrpSpPr>
              <p:nvPr/>
            </p:nvGrpSpPr>
            <p:grpSpPr bwMode="auto">
              <a:xfrm>
                <a:off x="3414" y="2946"/>
                <a:ext cx="36" cy="87"/>
                <a:chOff x="3414" y="2946"/>
                <a:chExt cx="36" cy="87"/>
              </a:xfrm>
            </p:grpSpPr>
            <p:sp>
              <p:nvSpPr>
                <p:cNvPr id="260108" name="Freeform 11"/>
                <p:cNvSpPr>
                  <a:spLocks noChangeArrowheads="1"/>
                </p:cNvSpPr>
                <p:nvPr/>
              </p:nvSpPr>
              <p:spPr bwMode="auto">
                <a:xfrm rot="-300000">
                  <a:off x="3417" y="2947"/>
                  <a:ext cx="15" cy="87"/>
                </a:xfrm>
                <a:custGeom>
                  <a:avLst/>
                  <a:gdLst>
                    <a:gd name="T0" fmla="*/ 89 w 89"/>
                    <a:gd name="T1" fmla="*/ 12 h 374"/>
                    <a:gd name="T2" fmla="*/ 87 w 89"/>
                    <a:gd name="T3" fmla="*/ 9 h 374"/>
                    <a:gd name="T4" fmla="*/ 83 w 89"/>
                    <a:gd name="T5" fmla="*/ 6 h 374"/>
                    <a:gd name="T6" fmla="*/ 81 w 89"/>
                    <a:gd name="T7" fmla="*/ 2 h 374"/>
                    <a:gd name="T8" fmla="*/ 78 w 89"/>
                    <a:gd name="T9" fmla="*/ 0 h 374"/>
                    <a:gd name="T10" fmla="*/ 60 w 89"/>
                    <a:gd name="T11" fmla="*/ 20 h 374"/>
                    <a:gd name="T12" fmla="*/ 44 w 89"/>
                    <a:gd name="T13" fmla="*/ 40 h 374"/>
                    <a:gd name="T14" fmla="*/ 31 w 89"/>
                    <a:gd name="T15" fmla="*/ 62 h 374"/>
                    <a:gd name="T16" fmla="*/ 20 w 89"/>
                    <a:gd name="T17" fmla="*/ 85 h 374"/>
                    <a:gd name="T18" fmla="*/ 12 w 89"/>
                    <a:gd name="T19" fmla="*/ 110 h 374"/>
                    <a:gd name="T20" fmla="*/ 5 w 89"/>
                    <a:gd name="T21" fmla="*/ 135 h 374"/>
                    <a:gd name="T22" fmla="*/ 1 w 89"/>
                    <a:gd name="T23" fmla="*/ 160 h 374"/>
                    <a:gd name="T24" fmla="*/ 0 w 89"/>
                    <a:gd name="T25" fmla="*/ 187 h 374"/>
                    <a:gd name="T26" fmla="*/ 1 w 89"/>
                    <a:gd name="T27" fmla="*/ 213 h 374"/>
                    <a:gd name="T28" fmla="*/ 5 w 89"/>
                    <a:gd name="T29" fmla="*/ 239 h 374"/>
                    <a:gd name="T30" fmla="*/ 12 w 89"/>
                    <a:gd name="T31" fmla="*/ 264 h 374"/>
                    <a:gd name="T32" fmla="*/ 20 w 89"/>
                    <a:gd name="T33" fmla="*/ 288 h 374"/>
                    <a:gd name="T34" fmla="*/ 31 w 89"/>
                    <a:gd name="T35" fmla="*/ 311 h 374"/>
                    <a:gd name="T36" fmla="*/ 44 w 89"/>
                    <a:gd name="T37" fmla="*/ 334 h 374"/>
                    <a:gd name="T38" fmla="*/ 60 w 89"/>
                    <a:gd name="T39" fmla="*/ 355 h 374"/>
                    <a:gd name="T40" fmla="*/ 78 w 89"/>
                    <a:gd name="T41" fmla="*/ 374 h 374"/>
                    <a:gd name="T42" fmla="*/ 81 w 89"/>
                    <a:gd name="T43" fmla="*/ 371 h 374"/>
                    <a:gd name="T44" fmla="*/ 83 w 89"/>
                    <a:gd name="T45" fmla="*/ 369 h 374"/>
                    <a:gd name="T46" fmla="*/ 87 w 89"/>
                    <a:gd name="T47" fmla="*/ 365 h 374"/>
                    <a:gd name="T48" fmla="*/ 89 w 89"/>
                    <a:gd name="T49" fmla="*/ 363 h 374"/>
                    <a:gd name="T50" fmla="*/ 73 w 89"/>
                    <a:gd name="T51" fmla="*/ 345 h 374"/>
                    <a:gd name="T52" fmla="*/ 58 w 89"/>
                    <a:gd name="T53" fmla="*/ 325 h 374"/>
                    <a:gd name="T54" fmla="*/ 45 w 89"/>
                    <a:gd name="T55" fmla="*/ 304 h 374"/>
                    <a:gd name="T56" fmla="*/ 36 w 89"/>
                    <a:gd name="T57" fmla="*/ 282 h 374"/>
                    <a:gd name="T58" fmla="*/ 27 w 89"/>
                    <a:gd name="T59" fmla="*/ 259 h 374"/>
                    <a:gd name="T60" fmla="*/ 21 w 89"/>
                    <a:gd name="T61" fmla="*/ 236 h 374"/>
                    <a:gd name="T62" fmla="*/ 18 w 89"/>
                    <a:gd name="T63" fmla="*/ 212 h 374"/>
                    <a:gd name="T64" fmla="*/ 16 w 89"/>
                    <a:gd name="T65" fmla="*/ 187 h 374"/>
                    <a:gd name="T66" fmla="*/ 18 w 89"/>
                    <a:gd name="T67" fmla="*/ 163 h 374"/>
                    <a:gd name="T68" fmla="*/ 21 w 89"/>
                    <a:gd name="T69" fmla="*/ 138 h 374"/>
                    <a:gd name="T70" fmla="*/ 27 w 89"/>
                    <a:gd name="T71" fmla="*/ 115 h 374"/>
                    <a:gd name="T72" fmla="*/ 36 w 89"/>
                    <a:gd name="T73" fmla="*/ 92 h 374"/>
                    <a:gd name="T74" fmla="*/ 45 w 89"/>
                    <a:gd name="T75" fmla="*/ 70 h 374"/>
                    <a:gd name="T76" fmla="*/ 58 w 89"/>
                    <a:gd name="T77" fmla="*/ 50 h 374"/>
                    <a:gd name="T78" fmla="*/ 73 w 89"/>
                    <a:gd name="T79" fmla="*/ 30 h 374"/>
                    <a:gd name="T80" fmla="*/ 89 w 89"/>
                    <a:gd name="T81" fmla="*/ 12 h 37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89"/>
                    <a:gd name="T124" fmla="*/ 0 h 374"/>
                    <a:gd name="T125" fmla="*/ 89 w 89"/>
                    <a:gd name="T126" fmla="*/ 374 h 37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89" h="374">
                      <a:moveTo>
                        <a:pt x="89" y="12"/>
                      </a:moveTo>
                      <a:lnTo>
                        <a:pt x="87" y="9"/>
                      </a:lnTo>
                      <a:lnTo>
                        <a:pt x="83" y="6"/>
                      </a:lnTo>
                      <a:lnTo>
                        <a:pt x="81" y="2"/>
                      </a:lnTo>
                      <a:lnTo>
                        <a:pt x="78" y="0"/>
                      </a:lnTo>
                      <a:lnTo>
                        <a:pt x="60" y="20"/>
                      </a:lnTo>
                      <a:lnTo>
                        <a:pt x="44" y="40"/>
                      </a:lnTo>
                      <a:lnTo>
                        <a:pt x="31" y="62"/>
                      </a:lnTo>
                      <a:lnTo>
                        <a:pt x="20" y="85"/>
                      </a:lnTo>
                      <a:lnTo>
                        <a:pt x="12" y="110"/>
                      </a:lnTo>
                      <a:lnTo>
                        <a:pt x="5" y="135"/>
                      </a:lnTo>
                      <a:lnTo>
                        <a:pt x="1" y="160"/>
                      </a:lnTo>
                      <a:lnTo>
                        <a:pt x="0" y="187"/>
                      </a:lnTo>
                      <a:lnTo>
                        <a:pt x="1" y="213"/>
                      </a:lnTo>
                      <a:lnTo>
                        <a:pt x="5" y="239"/>
                      </a:lnTo>
                      <a:lnTo>
                        <a:pt x="12" y="264"/>
                      </a:lnTo>
                      <a:lnTo>
                        <a:pt x="20" y="288"/>
                      </a:lnTo>
                      <a:lnTo>
                        <a:pt x="31" y="311"/>
                      </a:lnTo>
                      <a:lnTo>
                        <a:pt x="44" y="334"/>
                      </a:lnTo>
                      <a:lnTo>
                        <a:pt x="60" y="355"/>
                      </a:lnTo>
                      <a:lnTo>
                        <a:pt x="78" y="374"/>
                      </a:lnTo>
                      <a:lnTo>
                        <a:pt x="81" y="371"/>
                      </a:lnTo>
                      <a:lnTo>
                        <a:pt x="83" y="369"/>
                      </a:lnTo>
                      <a:lnTo>
                        <a:pt x="87" y="365"/>
                      </a:lnTo>
                      <a:lnTo>
                        <a:pt x="89" y="363"/>
                      </a:lnTo>
                      <a:lnTo>
                        <a:pt x="73" y="345"/>
                      </a:lnTo>
                      <a:lnTo>
                        <a:pt x="58" y="325"/>
                      </a:lnTo>
                      <a:lnTo>
                        <a:pt x="45" y="304"/>
                      </a:lnTo>
                      <a:lnTo>
                        <a:pt x="36" y="282"/>
                      </a:lnTo>
                      <a:lnTo>
                        <a:pt x="27" y="259"/>
                      </a:lnTo>
                      <a:lnTo>
                        <a:pt x="21" y="236"/>
                      </a:lnTo>
                      <a:lnTo>
                        <a:pt x="18" y="212"/>
                      </a:lnTo>
                      <a:lnTo>
                        <a:pt x="16" y="187"/>
                      </a:lnTo>
                      <a:lnTo>
                        <a:pt x="18" y="163"/>
                      </a:lnTo>
                      <a:lnTo>
                        <a:pt x="21" y="138"/>
                      </a:lnTo>
                      <a:lnTo>
                        <a:pt x="27" y="115"/>
                      </a:lnTo>
                      <a:lnTo>
                        <a:pt x="36" y="92"/>
                      </a:lnTo>
                      <a:lnTo>
                        <a:pt x="45" y="70"/>
                      </a:lnTo>
                      <a:lnTo>
                        <a:pt x="58" y="50"/>
                      </a:lnTo>
                      <a:lnTo>
                        <a:pt x="73" y="30"/>
                      </a:lnTo>
                      <a:lnTo>
                        <a:pt x="89"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09" name="Freeform 12"/>
                <p:cNvSpPr>
                  <a:spLocks noChangeArrowheads="1"/>
                </p:cNvSpPr>
                <p:nvPr/>
              </p:nvSpPr>
              <p:spPr bwMode="auto">
                <a:xfrm rot="-300000">
                  <a:off x="3424" y="2955"/>
                  <a:ext cx="13" cy="72"/>
                </a:xfrm>
                <a:custGeom>
                  <a:avLst/>
                  <a:gdLst>
                    <a:gd name="T0" fmla="*/ 75 w 75"/>
                    <a:gd name="T1" fmla="*/ 11 h 306"/>
                    <a:gd name="T2" fmla="*/ 71 w 75"/>
                    <a:gd name="T3" fmla="*/ 9 h 306"/>
                    <a:gd name="T4" fmla="*/ 69 w 75"/>
                    <a:gd name="T5" fmla="*/ 5 h 306"/>
                    <a:gd name="T6" fmla="*/ 65 w 75"/>
                    <a:gd name="T7" fmla="*/ 3 h 306"/>
                    <a:gd name="T8" fmla="*/ 63 w 75"/>
                    <a:gd name="T9" fmla="*/ 0 h 306"/>
                    <a:gd name="T10" fmla="*/ 48 w 75"/>
                    <a:gd name="T11" fmla="*/ 16 h 306"/>
                    <a:gd name="T12" fmla="*/ 35 w 75"/>
                    <a:gd name="T13" fmla="*/ 33 h 306"/>
                    <a:gd name="T14" fmla="*/ 25 w 75"/>
                    <a:gd name="T15" fmla="*/ 51 h 306"/>
                    <a:gd name="T16" fmla="*/ 16 w 75"/>
                    <a:gd name="T17" fmla="*/ 70 h 306"/>
                    <a:gd name="T18" fmla="*/ 9 w 75"/>
                    <a:gd name="T19" fmla="*/ 89 h 306"/>
                    <a:gd name="T20" fmla="*/ 4 w 75"/>
                    <a:gd name="T21" fmla="*/ 110 h 306"/>
                    <a:gd name="T22" fmla="*/ 1 w 75"/>
                    <a:gd name="T23" fmla="*/ 131 h 306"/>
                    <a:gd name="T24" fmla="*/ 0 w 75"/>
                    <a:gd name="T25" fmla="*/ 153 h 306"/>
                    <a:gd name="T26" fmla="*/ 1 w 75"/>
                    <a:gd name="T27" fmla="*/ 175 h 306"/>
                    <a:gd name="T28" fmla="*/ 4 w 75"/>
                    <a:gd name="T29" fmla="*/ 195 h 306"/>
                    <a:gd name="T30" fmla="*/ 9 w 75"/>
                    <a:gd name="T31" fmla="*/ 216 h 306"/>
                    <a:gd name="T32" fmla="*/ 16 w 75"/>
                    <a:gd name="T33" fmla="*/ 236 h 306"/>
                    <a:gd name="T34" fmla="*/ 25 w 75"/>
                    <a:gd name="T35" fmla="*/ 255 h 306"/>
                    <a:gd name="T36" fmla="*/ 35 w 75"/>
                    <a:gd name="T37" fmla="*/ 273 h 306"/>
                    <a:gd name="T38" fmla="*/ 48 w 75"/>
                    <a:gd name="T39" fmla="*/ 290 h 306"/>
                    <a:gd name="T40" fmla="*/ 63 w 75"/>
                    <a:gd name="T41" fmla="*/ 306 h 306"/>
                    <a:gd name="T42" fmla="*/ 65 w 75"/>
                    <a:gd name="T43" fmla="*/ 304 h 306"/>
                    <a:gd name="T44" fmla="*/ 69 w 75"/>
                    <a:gd name="T45" fmla="*/ 300 h 306"/>
                    <a:gd name="T46" fmla="*/ 71 w 75"/>
                    <a:gd name="T47" fmla="*/ 298 h 306"/>
                    <a:gd name="T48" fmla="*/ 75 w 75"/>
                    <a:gd name="T49" fmla="*/ 294 h 306"/>
                    <a:gd name="T50" fmla="*/ 61 w 75"/>
                    <a:gd name="T51" fmla="*/ 279 h 306"/>
                    <a:gd name="T52" fmla="*/ 49 w 75"/>
                    <a:gd name="T53" fmla="*/ 263 h 306"/>
                    <a:gd name="T54" fmla="*/ 39 w 75"/>
                    <a:gd name="T55" fmla="*/ 247 h 306"/>
                    <a:gd name="T56" fmla="*/ 31 w 75"/>
                    <a:gd name="T57" fmla="*/ 230 h 306"/>
                    <a:gd name="T58" fmla="*/ 24 w 75"/>
                    <a:gd name="T59" fmla="*/ 211 h 306"/>
                    <a:gd name="T60" fmla="*/ 19 w 75"/>
                    <a:gd name="T61" fmla="*/ 192 h 306"/>
                    <a:gd name="T62" fmla="*/ 17 w 75"/>
                    <a:gd name="T63" fmla="*/ 172 h 306"/>
                    <a:gd name="T64" fmla="*/ 16 w 75"/>
                    <a:gd name="T65" fmla="*/ 153 h 306"/>
                    <a:gd name="T66" fmla="*/ 17 w 75"/>
                    <a:gd name="T67" fmla="*/ 133 h 306"/>
                    <a:gd name="T68" fmla="*/ 19 w 75"/>
                    <a:gd name="T69" fmla="*/ 114 h 306"/>
                    <a:gd name="T70" fmla="*/ 24 w 75"/>
                    <a:gd name="T71" fmla="*/ 95 h 306"/>
                    <a:gd name="T72" fmla="*/ 31 w 75"/>
                    <a:gd name="T73" fmla="*/ 77 h 306"/>
                    <a:gd name="T74" fmla="*/ 39 w 75"/>
                    <a:gd name="T75" fmla="*/ 58 h 306"/>
                    <a:gd name="T76" fmla="*/ 49 w 75"/>
                    <a:gd name="T77" fmla="*/ 42 h 306"/>
                    <a:gd name="T78" fmla="*/ 61 w 75"/>
                    <a:gd name="T79" fmla="*/ 26 h 306"/>
                    <a:gd name="T80" fmla="*/ 75 w 75"/>
                    <a:gd name="T81" fmla="*/ 11 h 30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5"/>
                    <a:gd name="T124" fmla="*/ 0 h 306"/>
                    <a:gd name="T125" fmla="*/ 75 w 75"/>
                    <a:gd name="T126" fmla="*/ 306 h 30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5" h="306">
                      <a:moveTo>
                        <a:pt x="75" y="11"/>
                      </a:moveTo>
                      <a:lnTo>
                        <a:pt x="71" y="9"/>
                      </a:lnTo>
                      <a:lnTo>
                        <a:pt x="69" y="5"/>
                      </a:lnTo>
                      <a:lnTo>
                        <a:pt x="65" y="3"/>
                      </a:lnTo>
                      <a:lnTo>
                        <a:pt x="63" y="0"/>
                      </a:lnTo>
                      <a:lnTo>
                        <a:pt x="48" y="16"/>
                      </a:lnTo>
                      <a:lnTo>
                        <a:pt x="35" y="33"/>
                      </a:lnTo>
                      <a:lnTo>
                        <a:pt x="25" y="51"/>
                      </a:lnTo>
                      <a:lnTo>
                        <a:pt x="16" y="70"/>
                      </a:lnTo>
                      <a:lnTo>
                        <a:pt x="9" y="89"/>
                      </a:lnTo>
                      <a:lnTo>
                        <a:pt x="4" y="110"/>
                      </a:lnTo>
                      <a:lnTo>
                        <a:pt x="1" y="131"/>
                      </a:lnTo>
                      <a:lnTo>
                        <a:pt x="0" y="153"/>
                      </a:lnTo>
                      <a:lnTo>
                        <a:pt x="1" y="175"/>
                      </a:lnTo>
                      <a:lnTo>
                        <a:pt x="4" y="195"/>
                      </a:lnTo>
                      <a:lnTo>
                        <a:pt x="9" y="216"/>
                      </a:lnTo>
                      <a:lnTo>
                        <a:pt x="16" y="236"/>
                      </a:lnTo>
                      <a:lnTo>
                        <a:pt x="25" y="255"/>
                      </a:lnTo>
                      <a:lnTo>
                        <a:pt x="35" y="273"/>
                      </a:lnTo>
                      <a:lnTo>
                        <a:pt x="48" y="290"/>
                      </a:lnTo>
                      <a:lnTo>
                        <a:pt x="63" y="306"/>
                      </a:lnTo>
                      <a:lnTo>
                        <a:pt x="65" y="304"/>
                      </a:lnTo>
                      <a:lnTo>
                        <a:pt x="69" y="300"/>
                      </a:lnTo>
                      <a:lnTo>
                        <a:pt x="71" y="298"/>
                      </a:lnTo>
                      <a:lnTo>
                        <a:pt x="75" y="294"/>
                      </a:lnTo>
                      <a:lnTo>
                        <a:pt x="61" y="279"/>
                      </a:lnTo>
                      <a:lnTo>
                        <a:pt x="49" y="263"/>
                      </a:lnTo>
                      <a:lnTo>
                        <a:pt x="39" y="247"/>
                      </a:lnTo>
                      <a:lnTo>
                        <a:pt x="31" y="230"/>
                      </a:lnTo>
                      <a:lnTo>
                        <a:pt x="24" y="211"/>
                      </a:lnTo>
                      <a:lnTo>
                        <a:pt x="19" y="192"/>
                      </a:lnTo>
                      <a:lnTo>
                        <a:pt x="17" y="172"/>
                      </a:lnTo>
                      <a:lnTo>
                        <a:pt x="16" y="153"/>
                      </a:lnTo>
                      <a:lnTo>
                        <a:pt x="17" y="133"/>
                      </a:lnTo>
                      <a:lnTo>
                        <a:pt x="19" y="114"/>
                      </a:lnTo>
                      <a:lnTo>
                        <a:pt x="24" y="95"/>
                      </a:lnTo>
                      <a:lnTo>
                        <a:pt x="31" y="77"/>
                      </a:lnTo>
                      <a:lnTo>
                        <a:pt x="39" y="58"/>
                      </a:lnTo>
                      <a:lnTo>
                        <a:pt x="49" y="42"/>
                      </a:lnTo>
                      <a:lnTo>
                        <a:pt x="61" y="26"/>
                      </a:lnTo>
                      <a:lnTo>
                        <a:pt x="75"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10" name="Freeform 13"/>
                <p:cNvSpPr>
                  <a:spLocks noChangeArrowheads="1"/>
                </p:cNvSpPr>
                <p:nvPr/>
              </p:nvSpPr>
              <p:spPr bwMode="auto">
                <a:xfrm rot="-300000">
                  <a:off x="3432" y="2962"/>
                  <a:ext cx="10" cy="56"/>
                </a:xfrm>
                <a:custGeom>
                  <a:avLst/>
                  <a:gdLst>
                    <a:gd name="T0" fmla="*/ 60 w 60"/>
                    <a:gd name="T1" fmla="*/ 12 h 239"/>
                    <a:gd name="T2" fmla="*/ 58 w 60"/>
                    <a:gd name="T3" fmla="*/ 8 h 239"/>
                    <a:gd name="T4" fmla="*/ 54 w 60"/>
                    <a:gd name="T5" fmla="*/ 6 h 239"/>
                    <a:gd name="T6" fmla="*/ 52 w 60"/>
                    <a:gd name="T7" fmla="*/ 2 h 239"/>
                    <a:gd name="T8" fmla="*/ 49 w 60"/>
                    <a:gd name="T9" fmla="*/ 0 h 239"/>
                    <a:gd name="T10" fmla="*/ 37 w 60"/>
                    <a:gd name="T11" fmla="*/ 13 h 239"/>
                    <a:gd name="T12" fmla="*/ 28 w 60"/>
                    <a:gd name="T13" fmla="*/ 25 h 239"/>
                    <a:gd name="T14" fmla="*/ 20 w 60"/>
                    <a:gd name="T15" fmla="*/ 40 h 239"/>
                    <a:gd name="T16" fmla="*/ 13 w 60"/>
                    <a:gd name="T17" fmla="*/ 54 h 239"/>
                    <a:gd name="T18" fmla="*/ 7 w 60"/>
                    <a:gd name="T19" fmla="*/ 70 h 239"/>
                    <a:gd name="T20" fmla="*/ 4 w 60"/>
                    <a:gd name="T21" fmla="*/ 85 h 239"/>
                    <a:gd name="T22" fmla="*/ 1 w 60"/>
                    <a:gd name="T23" fmla="*/ 103 h 239"/>
                    <a:gd name="T24" fmla="*/ 0 w 60"/>
                    <a:gd name="T25" fmla="*/ 119 h 239"/>
                    <a:gd name="T26" fmla="*/ 1 w 60"/>
                    <a:gd name="T27" fmla="*/ 136 h 239"/>
                    <a:gd name="T28" fmla="*/ 4 w 60"/>
                    <a:gd name="T29" fmla="*/ 152 h 239"/>
                    <a:gd name="T30" fmla="*/ 7 w 60"/>
                    <a:gd name="T31" fmla="*/ 168 h 239"/>
                    <a:gd name="T32" fmla="*/ 13 w 60"/>
                    <a:gd name="T33" fmla="*/ 183 h 239"/>
                    <a:gd name="T34" fmla="*/ 20 w 60"/>
                    <a:gd name="T35" fmla="*/ 198 h 239"/>
                    <a:gd name="T36" fmla="*/ 28 w 60"/>
                    <a:gd name="T37" fmla="*/ 212 h 239"/>
                    <a:gd name="T38" fmla="*/ 37 w 60"/>
                    <a:gd name="T39" fmla="*/ 226 h 239"/>
                    <a:gd name="T40" fmla="*/ 49 w 60"/>
                    <a:gd name="T41" fmla="*/ 239 h 239"/>
                    <a:gd name="T42" fmla="*/ 52 w 60"/>
                    <a:gd name="T43" fmla="*/ 235 h 239"/>
                    <a:gd name="T44" fmla="*/ 54 w 60"/>
                    <a:gd name="T45" fmla="*/ 233 h 239"/>
                    <a:gd name="T46" fmla="*/ 58 w 60"/>
                    <a:gd name="T47" fmla="*/ 229 h 239"/>
                    <a:gd name="T48" fmla="*/ 60 w 60"/>
                    <a:gd name="T49" fmla="*/ 227 h 239"/>
                    <a:gd name="T50" fmla="*/ 50 w 60"/>
                    <a:gd name="T51" fmla="*/ 215 h 239"/>
                    <a:gd name="T52" fmla="*/ 42 w 60"/>
                    <a:gd name="T53" fmla="*/ 204 h 239"/>
                    <a:gd name="T54" fmla="*/ 34 w 60"/>
                    <a:gd name="T55" fmla="*/ 191 h 239"/>
                    <a:gd name="T56" fmla="*/ 28 w 60"/>
                    <a:gd name="T57" fmla="*/ 177 h 239"/>
                    <a:gd name="T58" fmla="*/ 22 w 60"/>
                    <a:gd name="T59" fmla="*/ 164 h 239"/>
                    <a:gd name="T60" fmla="*/ 19 w 60"/>
                    <a:gd name="T61" fmla="*/ 149 h 239"/>
                    <a:gd name="T62" fmla="*/ 17 w 60"/>
                    <a:gd name="T63" fmla="*/ 134 h 239"/>
                    <a:gd name="T64" fmla="*/ 16 w 60"/>
                    <a:gd name="T65" fmla="*/ 119 h 239"/>
                    <a:gd name="T66" fmla="*/ 17 w 60"/>
                    <a:gd name="T67" fmla="*/ 104 h 239"/>
                    <a:gd name="T68" fmla="*/ 19 w 60"/>
                    <a:gd name="T69" fmla="*/ 89 h 239"/>
                    <a:gd name="T70" fmla="*/ 22 w 60"/>
                    <a:gd name="T71" fmla="*/ 75 h 239"/>
                    <a:gd name="T72" fmla="*/ 28 w 60"/>
                    <a:gd name="T73" fmla="*/ 61 h 239"/>
                    <a:gd name="T74" fmla="*/ 34 w 60"/>
                    <a:gd name="T75" fmla="*/ 47 h 239"/>
                    <a:gd name="T76" fmla="*/ 42 w 60"/>
                    <a:gd name="T77" fmla="*/ 35 h 239"/>
                    <a:gd name="T78" fmla="*/ 50 w 60"/>
                    <a:gd name="T79" fmla="*/ 23 h 239"/>
                    <a:gd name="T80" fmla="*/ 60 w 60"/>
                    <a:gd name="T81" fmla="*/ 12 h 2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60"/>
                    <a:gd name="T124" fmla="*/ 0 h 239"/>
                    <a:gd name="T125" fmla="*/ 60 w 60"/>
                    <a:gd name="T126" fmla="*/ 239 h 2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60" h="239">
                      <a:moveTo>
                        <a:pt x="60" y="12"/>
                      </a:moveTo>
                      <a:lnTo>
                        <a:pt x="58" y="8"/>
                      </a:lnTo>
                      <a:lnTo>
                        <a:pt x="54" y="6"/>
                      </a:lnTo>
                      <a:lnTo>
                        <a:pt x="52" y="2"/>
                      </a:lnTo>
                      <a:lnTo>
                        <a:pt x="49" y="0"/>
                      </a:lnTo>
                      <a:lnTo>
                        <a:pt x="37" y="13"/>
                      </a:lnTo>
                      <a:lnTo>
                        <a:pt x="28" y="25"/>
                      </a:lnTo>
                      <a:lnTo>
                        <a:pt x="20" y="40"/>
                      </a:lnTo>
                      <a:lnTo>
                        <a:pt x="13" y="54"/>
                      </a:lnTo>
                      <a:lnTo>
                        <a:pt x="7" y="70"/>
                      </a:lnTo>
                      <a:lnTo>
                        <a:pt x="4" y="85"/>
                      </a:lnTo>
                      <a:lnTo>
                        <a:pt x="1" y="103"/>
                      </a:lnTo>
                      <a:lnTo>
                        <a:pt x="0" y="119"/>
                      </a:lnTo>
                      <a:lnTo>
                        <a:pt x="1" y="136"/>
                      </a:lnTo>
                      <a:lnTo>
                        <a:pt x="4" y="152"/>
                      </a:lnTo>
                      <a:lnTo>
                        <a:pt x="7" y="168"/>
                      </a:lnTo>
                      <a:lnTo>
                        <a:pt x="13" y="183"/>
                      </a:lnTo>
                      <a:lnTo>
                        <a:pt x="20" y="198"/>
                      </a:lnTo>
                      <a:lnTo>
                        <a:pt x="28" y="212"/>
                      </a:lnTo>
                      <a:lnTo>
                        <a:pt x="37" y="226"/>
                      </a:lnTo>
                      <a:lnTo>
                        <a:pt x="49" y="239"/>
                      </a:lnTo>
                      <a:lnTo>
                        <a:pt x="52" y="235"/>
                      </a:lnTo>
                      <a:lnTo>
                        <a:pt x="54" y="233"/>
                      </a:lnTo>
                      <a:lnTo>
                        <a:pt x="58" y="229"/>
                      </a:lnTo>
                      <a:lnTo>
                        <a:pt x="60" y="227"/>
                      </a:lnTo>
                      <a:lnTo>
                        <a:pt x="50" y="215"/>
                      </a:lnTo>
                      <a:lnTo>
                        <a:pt x="42" y="204"/>
                      </a:lnTo>
                      <a:lnTo>
                        <a:pt x="34" y="191"/>
                      </a:lnTo>
                      <a:lnTo>
                        <a:pt x="28" y="177"/>
                      </a:lnTo>
                      <a:lnTo>
                        <a:pt x="22" y="164"/>
                      </a:lnTo>
                      <a:lnTo>
                        <a:pt x="19" y="149"/>
                      </a:lnTo>
                      <a:lnTo>
                        <a:pt x="17" y="134"/>
                      </a:lnTo>
                      <a:lnTo>
                        <a:pt x="16" y="119"/>
                      </a:lnTo>
                      <a:lnTo>
                        <a:pt x="17" y="104"/>
                      </a:lnTo>
                      <a:lnTo>
                        <a:pt x="19" y="89"/>
                      </a:lnTo>
                      <a:lnTo>
                        <a:pt x="22" y="75"/>
                      </a:lnTo>
                      <a:lnTo>
                        <a:pt x="28" y="61"/>
                      </a:lnTo>
                      <a:lnTo>
                        <a:pt x="34" y="47"/>
                      </a:lnTo>
                      <a:lnTo>
                        <a:pt x="42" y="35"/>
                      </a:lnTo>
                      <a:lnTo>
                        <a:pt x="50" y="23"/>
                      </a:lnTo>
                      <a:lnTo>
                        <a:pt x="60"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11" name="Freeform 14"/>
                <p:cNvSpPr>
                  <a:spLocks noChangeArrowheads="1"/>
                </p:cNvSpPr>
                <p:nvPr/>
              </p:nvSpPr>
              <p:spPr bwMode="auto">
                <a:xfrm rot="-300000">
                  <a:off x="3439" y="2969"/>
                  <a:ext cx="8" cy="40"/>
                </a:xfrm>
                <a:custGeom>
                  <a:avLst/>
                  <a:gdLst>
                    <a:gd name="T0" fmla="*/ 48 w 48"/>
                    <a:gd name="T1" fmla="*/ 11 h 170"/>
                    <a:gd name="T2" fmla="*/ 44 w 48"/>
                    <a:gd name="T3" fmla="*/ 9 h 170"/>
                    <a:gd name="T4" fmla="*/ 42 w 48"/>
                    <a:gd name="T5" fmla="*/ 5 h 170"/>
                    <a:gd name="T6" fmla="*/ 38 w 48"/>
                    <a:gd name="T7" fmla="*/ 3 h 170"/>
                    <a:gd name="T8" fmla="*/ 36 w 48"/>
                    <a:gd name="T9" fmla="*/ 0 h 170"/>
                    <a:gd name="T10" fmla="*/ 28 w 48"/>
                    <a:gd name="T11" fmla="*/ 8 h 170"/>
                    <a:gd name="T12" fmla="*/ 21 w 48"/>
                    <a:gd name="T13" fmla="*/ 18 h 170"/>
                    <a:gd name="T14" fmla="*/ 15 w 48"/>
                    <a:gd name="T15" fmla="*/ 27 h 170"/>
                    <a:gd name="T16" fmla="*/ 10 w 48"/>
                    <a:gd name="T17" fmla="*/ 39 h 170"/>
                    <a:gd name="T18" fmla="*/ 6 w 48"/>
                    <a:gd name="T19" fmla="*/ 49 h 170"/>
                    <a:gd name="T20" fmla="*/ 3 w 48"/>
                    <a:gd name="T21" fmla="*/ 61 h 170"/>
                    <a:gd name="T22" fmla="*/ 2 w 48"/>
                    <a:gd name="T23" fmla="*/ 73 h 170"/>
                    <a:gd name="T24" fmla="*/ 0 w 48"/>
                    <a:gd name="T25" fmla="*/ 85 h 170"/>
                    <a:gd name="T26" fmla="*/ 2 w 48"/>
                    <a:gd name="T27" fmla="*/ 96 h 170"/>
                    <a:gd name="T28" fmla="*/ 3 w 48"/>
                    <a:gd name="T29" fmla="*/ 109 h 170"/>
                    <a:gd name="T30" fmla="*/ 6 w 48"/>
                    <a:gd name="T31" fmla="*/ 119 h 170"/>
                    <a:gd name="T32" fmla="*/ 10 w 48"/>
                    <a:gd name="T33" fmla="*/ 131 h 170"/>
                    <a:gd name="T34" fmla="*/ 14 w 48"/>
                    <a:gd name="T35" fmla="*/ 141 h 170"/>
                    <a:gd name="T36" fmla="*/ 21 w 48"/>
                    <a:gd name="T37" fmla="*/ 152 h 170"/>
                    <a:gd name="T38" fmla="*/ 28 w 48"/>
                    <a:gd name="T39" fmla="*/ 161 h 170"/>
                    <a:gd name="T40" fmla="*/ 36 w 48"/>
                    <a:gd name="T41" fmla="*/ 170 h 170"/>
                    <a:gd name="T42" fmla="*/ 38 w 48"/>
                    <a:gd name="T43" fmla="*/ 168 h 170"/>
                    <a:gd name="T44" fmla="*/ 42 w 48"/>
                    <a:gd name="T45" fmla="*/ 164 h 170"/>
                    <a:gd name="T46" fmla="*/ 44 w 48"/>
                    <a:gd name="T47" fmla="*/ 162 h 170"/>
                    <a:gd name="T48" fmla="*/ 48 w 48"/>
                    <a:gd name="T49" fmla="*/ 158 h 170"/>
                    <a:gd name="T50" fmla="*/ 35 w 48"/>
                    <a:gd name="T51" fmla="*/ 142 h 170"/>
                    <a:gd name="T52" fmla="*/ 25 w 48"/>
                    <a:gd name="T53" fmla="*/ 125 h 170"/>
                    <a:gd name="T54" fmla="*/ 19 w 48"/>
                    <a:gd name="T55" fmla="*/ 105 h 170"/>
                    <a:gd name="T56" fmla="*/ 17 w 48"/>
                    <a:gd name="T57" fmla="*/ 85 h 170"/>
                    <a:gd name="T58" fmla="*/ 19 w 48"/>
                    <a:gd name="T59" fmla="*/ 64 h 170"/>
                    <a:gd name="T60" fmla="*/ 25 w 48"/>
                    <a:gd name="T61" fmla="*/ 44 h 170"/>
                    <a:gd name="T62" fmla="*/ 35 w 48"/>
                    <a:gd name="T63" fmla="*/ 27 h 170"/>
                    <a:gd name="T64" fmla="*/ 48 w 48"/>
                    <a:gd name="T65" fmla="*/ 11 h 17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8"/>
                    <a:gd name="T100" fmla="*/ 0 h 170"/>
                    <a:gd name="T101" fmla="*/ 48 w 48"/>
                    <a:gd name="T102" fmla="*/ 170 h 17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8" h="170">
                      <a:moveTo>
                        <a:pt x="48" y="11"/>
                      </a:moveTo>
                      <a:lnTo>
                        <a:pt x="44" y="9"/>
                      </a:lnTo>
                      <a:lnTo>
                        <a:pt x="42" y="5"/>
                      </a:lnTo>
                      <a:lnTo>
                        <a:pt x="38" y="3"/>
                      </a:lnTo>
                      <a:lnTo>
                        <a:pt x="36" y="0"/>
                      </a:lnTo>
                      <a:lnTo>
                        <a:pt x="28" y="8"/>
                      </a:lnTo>
                      <a:lnTo>
                        <a:pt x="21" y="18"/>
                      </a:lnTo>
                      <a:lnTo>
                        <a:pt x="15" y="27"/>
                      </a:lnTo>
                      <a:lnTo>
                        <a:pt x="10" y="39"/>
                      </a:lnTo>
                      <a:lnTo>
                        <a:pt x="6" y="49"/>
                      </a:lnTo>
                      <a:lnTo>
                        <a:pt x="3" y="61"/>
                      </a:lnTo>
                      <a:lnTo>
                        <a:pt x="2" y="73"/>
                      </a:lnTo>
                      <a:lnTo>
                        <a:pt x="0" y="85"/>
                      </a:lnTo>
                      <a:lnTo>
                        <a:pt x="2" y="96"/>
                      </a:lnTo>
                      <a:lnTo>
                        <a:pt x="3" y="109"/>
                      </a:lnTo>
                      <a:lnTo>
                        <a:pt x="6" y="119"/>
                      </a:lnTo>
                      <a:lnTo>
                        <a:pt x="10" y="131"/>
                      </a:lnTo>
                      <a:lnTo>
                        <a:pt x="14" y="141"/>
                      </a:lnTo>
                      <a:lnTo>
                        <a:pt x="21" y="152"/>
                      </a:lnTo>
                      <a:lnTo>
                        <a:pt x="28" y="161"/>
                      </a:lnTo>
                      <a:lnTo>
                        <a:pt x="36" y="170"/>
                      </a:lnTo>
                      <a:lnTo>
                        <a:pt x="38" y="168"/>
                      </a:lnTo>
                      <a:lnTo>
                        <a:pt x="42" y="164"/>
                      </a:lnTo>
                      <a:lnTo>
                        <a:pt x="44" y="162"/>
                      </a:lnTo>
                      <a:lnTo>
                        <a:pt x="48" y="158"/>
                      </a:lnTo>
                      <a:lnTo>
                        <a:pt x="35" y="142"/>
                      </a:lnTo>
                      <a:lnTo>
                        <a:pt x="25" y="125"/>
                      </a:lnTo>
                      <a:lnTo>
                        <a:pt x="19" y="105"/>
                      </a:lnTo>
                      <a:lnTo>
                        <a:pt x="17" y="85"/>
                      </a:lnTo>
                      <a:lnTo>
                        <a:pt x="19" y="64"/>
                      </a:lnTo>
                      <a:lnTo>
                        <a:pt x="25" y="44"/>
                      </a:lnTo>
                      <a:lnTo>
                        <a:pt x="35" y="27"/>
                      </a:lnTo>
                      <a:lnTo>
                        <a:pt x="48"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pSp>
            <p:nvGrpSpPr>
              <p:cNvPr id="260112" name="Group 15"/>
              <p:cNvGrpSpPr>
                <a:grpSpLocks/>
              </p:cNvGrpSpPr>
              <p:nvPr/>
            </p:nvGrpSpPr>
            <p:grpSpPr bwMode="auto">
              <a:xfrm>
                <a:off x="3399" y="2970"/>
                <a:ext cx="151" cy="352"/>
                <a:chOff x="3399" y="2970"/>
                <a:chExt cx="151" cy="352"/>
              </a:xfrm>
            </p:grpSpPr>
            <p:grpSp>
              <p:nvGrpSpPr>
                <p:cNvPr id="260113" name="Group 16"/>
                <p:cNvGrpSpPr>
                  <a:grpSpLocks/>
                </p:cNvGrpSpPr>
                <p:nvPr/>
              </p:nvGrpSpPr>
              <p:grpSpPr bwMode="auto">
                <a:xfrm>
                  <a:off x="3399" y="3010"/>
                  <a:ext cx="151" cy="311"/>
                  <a:chOff x="3399" y="3010"/>
                  <a:chExt cx="151" cy="311"/>
                </a:xfrm>
              </p:grpSpPr>
              <p:sp>
                <p:nvSpPr>
                  <p:cNvPr id="260114" name="Freeform 17"/>
                  <p:cNvSpPr>
                    <a:spLocks noChangeArrowheads="1"/>
                  </p:cNvSpPr>
                  <p:nvPr/>
                </p:nvSpPr>
                <p:spPr bwMode="auto">
                  <a:xfrm>
                    <a:off x="3410" y="3076"/>
                    <a:ext cx="127" cy="219"/>
                  </a:xfrm>
                  <a:custGeom>
                    <a:avLst/>
                    <a:gdLst>
                      <a:gd name="T0" fmla="*/ 53 w 106"/>
                      <a:gd name="T1" fmla="*/ 203 h 203"/>
                      <a:gd name="T2" fmla="*/ 106 w 106"/>
                      <a:gd name="T3" fmla="*/ 173 h 203"/>
                      <a:gd name="T4" fmla="*/ 18 w 106"/>
                      <a:gd name="T5" fmla="*/ 123 h 203"/>
                      <a:gd name="T6" fmla="*/ 79 w 106"/>
                      <a:gd name="T7" fmla="*/ 88 h 203"/>
                      <a:gd name="T8" fmla="*/ 33 w 106"/>
                      <a:gd name="T9" fmla="*/ 62 h 203"/>
                      <a:gd name="T10" fmla="*/ 68 w 106"/>
                      <a:gd name="T11" fmla="*/ 43 h 203"/>
                      <a:gd name="T12" fmla="*/ 40 w 106"/>
                      <a:gd name="T13" fmla="*/ 27 h 203"/>
                      <a:gd name="T14" fmla="*/ 62 w 106"/>
                      <a:gd name="T15" fmla="*/ 14 h 203"/>
                      <a:gd name="T16" fmla="*/ 45 w 106"/>
                      <a:gd name="T17" fmla="*/ 4 h 203"/>
                      <a:gd name="T18" fmla="*/ 52 w 106"/>
                      <a:gd name="T19" fmla="*/ 0 h 203"/>
                      <a:gd name="T20" fmla="*/ 60 w 106"/>
                      <a:gd name="T21" fmla="*/ 4 h 203"/>
                      <a:gd name="T22" fmla="*/ 43 w 106"/>
                      <a:gd name="T23" fmla="*/ 14 h 203"/>
                      <a:gd name="T24" fmla="*/ 65 w 106"/>
                      <a:gd name="T25" fmla="*/ 27 h 203"/>
                      <a:gd name="T26" fmla="*/ 37 w 106"/>
                      <a:gd name="T27" fmla="*/ 43 h 203"/>
                      <a:gd name="T28" fmla="*/ 71 w 106"/>
                      <a:gd name="T29" fmla="*/ 62 h 203"/>
                      <a:gd name="T30" fmla="*/ 27 w 106"/>
                      <a:gd name="T31" fmla="*/ 88 h 203"/>
                      <a:gd name="T32" fmla="*/ 88 w 106"/>
                      <a:gd name="T33" fmla="*/ 123 h 203"/>
                      <a:gd name="T34" fmla="*/ 0 w 106"/>
                      <a:gd name="T35" fmla="*/ 173 h 203"/>
                      <a:gd name="T36" fmla="*/ 53 w 106"/>
                      <a:gd name="T37" fmla="*/ 203 h 20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6"/>
                      <a:gd name="T58" fmla="*/ 0 h 203"/>
                      <a:gd name="T59" fmla="*/ 106 w 106"/>
                      <a:gd name="T60" fmla="*/ 203 h 20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6" h="203">
                        <a:moveTo>
                          <a:pt x="53" y="203"/>
                        </a:moveTo>
                        <a:lnTo>
                          <a:pt x="106" y="173"/>
                        </a:lnTo>
                        <a:lnTo>
                          <a:pt x="18" y="123"/>
                        </a:lnTo>
                        <a:lnTo>
                          <a:pt x="79" y="88"/>
                        </a:lnTo>
                        <a:lnTo>
                          <a:pt x="33" y="62"/>
                        </a:lnTo>
                        <a:lnTo>
                          <a:pt x="68" y="43"/>
                        </a:lnTo>
                        <a:lnTo>
                          <a:pt x="40" y="27"/>
                        </a:lnTo>
                        <a:lnTo>
                          <a:pt x="62" y="14"/>
                        </a:lnTo>
                        <a:lnTo>
                          <a:pt x="45" y="4"/>
                        </a:lnTo>
                        <a:lnTo>
                          <a:pt x="52" y="0"/>
                        </a:lnTo>
                        <a:lnTo>
                          <a:pt x="60" y="4"/>
                        </a:lnTo>
                        <a:lnTo>
                          <a:pt x="43" y="14"/>
                        </a:lnTo>
                        <a:lnTo>
                          <a:pt x="65" y="27"/>
                        </a:lnTo>
                        <a:lnTo>
                          <a:pt x="37" y="43"/>
                        </a:lnTo>
                        <a:lnTo>
                          <a:pt x="71" y="62"/>
                        </a:lnTo>
                        <a:lnTo>
                          <a:pt x="27" y="88"/>
                        </a:lnTo>
                        <a:lnTo>
                          <a:pt x="88" y="123"/>
                        </a:lnTo>
                        <a:lnTo>
                          <a:pt x="0" y="173"/>
                        </a:lnTo>
                        <a:lnTo>
                          <a:pt x="53" y="203"/>
                        </a:lnTo>
                        <a:close/>
                      </a:path>
                    </a:pathLst>
                  </a:custGeom>
                  <a:noFill/>
                  <a:ln w="468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15" name="Line 18"/>
                  <p:cNvSpPr>
                    <a:spLocks noChangeShapeType="1"/>
                  </p:cNvSpPr>
                  <p:nvPr/>
                </p:nvSpPr>
                <p:spPr bwMode="auto">
                  <a:xfrm>
                    <a:off x="3473" y="3010"/>
                    <a:ext cx="1" cy="312"/>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116" name="Freeform 19"/>
                  <p:cNvSpPr>
                    <a:spLocks noChangeArrowheads="1"/>
                  </p:cNvSpPr>
                  <p:nvPr/>
                </p:nvSpPr>
                <p:spPr bwMode="auto">
                  <a:xfrm>
                    <a:off x="3422" y="3080"/>
                    <a:ext cx="105" cy="181"/>
                  </a:xfrm>
                  <a:custGeom>
                    <a:avLst/>
                    <a:gdLst>
                      <a:gd name="T0" fmla="*/ 43 w 87"/>
                      <a:gd name="T1" fmla="*/ 168 h 168"/>
                      <a:gd name="T2" fmla="*/ 0 w 87"/>
                      <a:gd name="T3" fmla="*/ 143 h 168"/>
                      <a:gd name="T4" fmla="*/ 74 w 87"/>
                      <a:gd name="T5" fmla="*/ 102 h 168"/>
                      <a:gd name="T6" fmla="*/ 20 w 87"/>
                      <a:gd name="T7" fmla="*/ 71 h 168"/>
                      <a:gd name="T8" fmla="*/ 60 w 87"/>
                      <a:gd name="T9" fmla="*/ 48 h 168"/>
                      <a:gd name="T10" fmla="*/ 29 w 87"/>
                      <a:gd name="T11" fmla="*/ 30 h 168"/>
                      <a:gd name="T12" fmla="*/ 54 w 87"/>
                      <a:gd name="T13" fmla="*/ 16 h 168"/>
                      <a:gd name="T14" fmla="*/ 35 w 87"/>
                      <a:gd name="T15" fmla="*/ 5 h 168"/>
                      <a:gd name="T16" fmla="*/ 43 w 87"/>
                      <a:gd name="T17" fmla="*/ 0 h 168"/>
                      <a:gd name="T18" fmla="*/ 51 w 87"/>
                      <a:gd name="T19" fmla="*/ 5 h 168"/>
                      <a:gd name="T20" fmla="*/ 33 w 87"/>
                      <a:gd name="T21" fmla="*/ 16 h 168"/>
                      <a:gd name="T22" fmla="*/ 58 w 87"/>
                      <a:gd name="T23" fmla="*/ 30 h 168"/>
                      <a:gd name="T24" fmla="*/ 26 w 87"/>
                      <a:gd name="T25" fmla="*/ 48 h 168"/>
                      <a:gd name="T26" fmla="*/ 66 w 87"/>
                      <a:gd name="T27" fmla="*/ 71 h 168"/>
                      <a:gd name="T28" fmla="*/ 13 w 87"/>
                      <a:gd name="T29" fmla="*/ 101 h 168"/>
                      <a:gd name="T30" fmla="*/ 87 w 87"/>
                      <a:gd name="T31" fmla="*/ 144 h 168"/>
                      <a:gd name="T32" fmla="*/ 43 w 87"/>
                      <a:gd name="T33" fmla="*/ 168 h 16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7"/>
                      <a:gd name="T52" fmla="*/ 0 h 168"/>
                      <a:gd name="T53" fmla="*/ 87 w 87"/>
                      <a:gd name="T54" fmla="*/ 168 h 16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7" h="168">
                        <a:moveTo>
                          <a:pt x="43" y="168"/>
                        </a:moveTo>
                        <a:lnTo>
                          <a:pt x="0" y="143"/>
                        </a:lnTo>
                        <a:lnTo>
                          <a:pt x="74" y="102"/>
                        </a:lnTo>
                        <a:lnTo>
                          <a:pt x="20" y="71"/>
                        </a:lnTo>
                        <a:lnTo>
                          <a:pt x="60" y="48"/>
                        </a:lnTo>
                        <a:lnTo>
                          <a:pt x="29" y="30"/>
                        </a:lnTo>
                        <a:lnTo>
                          <a:pt x="54" y="16"/>
                        </a:lnTo>
                        <a:lnTo>
                          <a:pt x="35" y="5"/>
                        </a:lnTo>
                        <a:lnTo>
                          <a:pt x="43" y="0"/>
                        </a:lnTo>
                        <a:lnTo>
                          <a:pt x="51" y="5"/>
                        </a:lnTo>
                        <a:lnTo>
                          <a:pt x="33" y="16"/>
                        </a:lnTo>
                        <a:lnTo>
                          <a:pt x="58" y="30"/>
                        </a:lnTo>
                        <a:lnTo>
                          <a:pt x="26" y="48"/>
                        </a:lnTo>
                        <a:lnTo>
                          <a:pt x="66" y="71"/>
                        </a:lnTo>
                        <a:lnTo>
                          <a:pt x="13" y="101"/>
                        </a:lnTo>
                        <a:lnTo>
                          <a:pt x="87" y="144"/>
                        </a:lnTo>
                        <a:lnTo>
                          <a:pt x="43" y="168"/>
                        </a:lnTo>
                        <a:close/>
                      </a:path>
                    </a:pathLst>
                  </a:custGeom>
                  <a:noFill/>
                  <a:ln w="468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17" name="Freeform 20"/>
                  <p:cNvSpPr>
                    <a:spLocks noChangeArrowheads="1"/>
                  </p:cNvSpPr>
                  <p:nvPr/>
                </p:nvSpPr>
                <p:spPr bwMode="auto">
                  <a:xfrm>
                    <a:off x="3399" y="3048"/>
                    <a:ext cx="152" cy="274"/>
                  </a:xfrm>
                  <a:custGeom>
                    <a:avLst/>
                    <a:gdLst>
                      <a:gd name="T0" fmla="*/ 0 w 726"/>
                      <a:gd name="T1" fmla="*/ 1160 h 1328"/>
                      <a:gd name="T2" fmla="*/ 311 w 726"/>
                      <a:gd name="T3" fmla="*/ 150 h 1328"/>
                      <a:gd name="T4" fmla="*/ 311 w 726"/>
                      <a:gd name="T5" fmla="*/ 150 h 1328"/>
                      <a:gd name="T6" fmla="*/ 327 w 726"/>
                      <a:gd name="T7" fmla="*/ 149 h 1328"/>
                      <a:gd name="T8" fmla="*/ 338 w 726"/>
                      <a:gd name="T9" fmla="*/ 1 h 1328"/>
                      <a:gd name="T10" fmla="*/ 377 w 726"/>
                      <a:gd name="T11" fmla="*/ 0 h 1328"/>
                      <a:gd name="T12" fmla="*/ 385 w 726"/>
                      <a:gd name="T13" fmla="*/ 146 h 1328"/>
                      <a:gd name="T14" fmla="*/ 402 w 726"/>
                      <a:gd name="T15" fmla="*/ 150 h 1328"/>
                      <a:gd name="T16" fmla="*/ 726 w 726"/>
                      <a:gd name="T17" fmla="*/ 1160 h 1328"/>
                      <a:gd name="T18" fmla="*/ 726 w 726"/>
                      <a:gd name="T19" fmla="*/ 1160 h 1328"/>
                      <a:gd name="T20" fmla="*/ 666 w 726"/>
                      <a:gd name="T21" fmla="*/ 1035 h 1328"/>
                      <a:gd name="T22" fmla="*/ 361 w 726"/>
                      <a:gd name="T23" fmla="*/ 1191 h 1328"/>
                      <a:gd name="T24" fmla="*/ 359 w 726"/>
                      <a:gd name="T25" fmla="*/ 1328 h 1328"/>
                      <a:gd name="T26" fmla="*/ 361 w 726"/>
                      <a:gd name="T27" fmla="*/ 1191 h 1328"/>
                      <a:gd name="T28" fmla="*/ 56 w 726"/>
                      <a:gd name="T29" fmla="*/ 1034 h 1328"/>
                      <a:gd name="T30" fmla="*/ 0 w 726"/>
                      <a:gd name="T31" fmla="*/ 1160 h 132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26"/>
                      <a:gd name="T49" fmla="*/ 0 h 1328"/>
                      <a:gd name="T50" fmla="*/ 726 w 726"/>
                      <a:gd name="T51" fmla="*/ 1328 h 132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26" h="1328">
                        <a:moveTo>
                          <a:pt x="0" y="1160"/>
                        </a:moveTo>
                        <a:cubicBezTo>
                          <a:pt x="147" y="835"/>
                          <a:pt x="251" y="497"/>
                          <a:pt x="311" y="150"/>
                        </a:cubicBezTo>
                        <a:lnTo>
                          <a:pt x="327" y="149"/>
                        </a:lnTo>
                        <a:cubicBezTo>
                          <a:pt x="331" y="100"/>
                          <a:pt x="335" y="50"/>
                          <a:pt x="338" y="1"/>
                        </a:cubicBezTo>
                        <a:cubicBezTo>
                          <a:pt x="351" y="1"/>
                          <a:pt x="364" y="0"/>
                          <a:pt x="377" y="0"/>
                        </a:cubicBezTo>
                        <a:cubicBezTo>
                          <a:pt x="378" y="49"/>
                          <a:pt x="381" y="97"/>
                          <a:pt x="385" y="146"/>
                        </a:cubicBezTo>
                        <a:cubicBezTo>
                          <a:pt x="391" y="147"/>
                          <a:pt x="397" y="149"/>
                          <a:pt x="402" y="150"/>
                        </a:cubicBezTo>
                        <a:cubicBezTo>
                          <a:pt x="460" y="498"/>
                          <a:pt x="569" y="838"/>
                          <a:pt x="726" y="1160"/>
                        </a:cubicBezTo>
                        <a:lnTo>
                          <a:pt x="666" y="1035"/>
                        </a:lnTo>
                        <a:lnTo>
                          <a:pt x="361" y="1191"/>
                        </a:lnTo>
                        <a:lnTo>
                          <a:pt x="359" y="1328"/>
                        </a:lnTo>
                        <a:lnTo>
                          <a:pt x="361" y="1191"/>
                        </a:lnTo>
                        <a:lnTo>
                          <a:pt x="56" y="1034"/>
                        </a:lnTo>
                        <a:lnTo>
                          <a:pt x="0" y="1160"/>
                        </a:lnTo>
                        <a:close/>
                      </a:path>
                    </a:pathLst>
                  </a:custGeom>
                  <a:noFill/>
                  <a:ln w="936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pSp>
              <p:nvGrpSpPr>
                <p:cNvPr id="260118" name="Group 21"/>
                <p:cNvGrpSpPr>
                  <a:grpSpLocks/>
                </p:cNvGrpSpPr>
                <p:nvPr/>
              </p:nvGrpSpPr>
              <p:grpSpPr bwMode="auto">
                <a:xfrm>
                  <a:off x="3466" y="2970"/>
                  <a:ext cx="12" cy="72"/>
                  <a:chOff x="3466" y="2970"/>
                  <a:chExt cx="12" cy="72"/>
                </a:xfrm>
              </p:grpSpPr>
              <p:sp>
                <p:nvSpPr>
                  <p:cNvPr id="260119" name="Freeform 22"/>
                  <p:cNvSpPr>
                    <a:spLocks noChangeArrowheads="1"/>
                  </p:cNvSpPr>
                  <p:nvPr/>
                </p:nvSpPr>
                <p:spPr bwMode="auto">
                  <a:xfrm>
                    <a:off x="3466" y="2970"/>
                    <a:ext cx="13" cy="18"/>
                  </a:xfrm>
                  <a:custGeom>
                    <a:avLst/>
                    <a:gdLst>
                      <a:gd name="T0" fmla="*/ 27 w 162"/>
                      <a:gd name="T1" fmla="*/ 0 h 108"/>
                      <a:gd name="T2" fmla="*/ 162 w 162"/>
                      <a:gd name="T3" fmla="*/ 27 h 108"/>
                      <a:gd name="T4" fmla="*/ 0 w 162"/>
                      <a:gd name="T5" fmla="*/ 108 h 108"/>
                      <a:gd name="T6" fmla="*/ 27 w 162"/>
                      <a:gd name="T7" fmla="*/ 0 h 108"/>
                      <a:gd name="T8" fmla="*/ 0 60000 65536"/>
                      <a:gd name="T9" fmla="*/ 0 60000 65536"/>
                      <a:gd name="T10" fmla="*/ 0 60000 65536"/>
                      <a:gd name="T11" fmla="*/ 0 60000 65536"/>
                      <a:gd name="T12" fmla="*/ 0 w 162"/>
                      <a:gd name="T13" fmla="*/ 0 h 108"/>
                      <a:gd name="T14" fmla="*/ 162 w 162"/>
                      <a:gd name="T15" fmla="*/ 108 h 108"/>
                    </a:gdLst>
                    <a:ahLst/>
                    <a:cxnLst>
                      <a:cxn ang="T8">
                        <a:pos x="T0" y="T1"/>
                      </a:cxn>
                      <a:cxn ang="T9">
                        <a:pos x="T2" y="T3"/>
                      </a:cxn>
                      <a:cxn ang="T10">
                        <a:pos x="T4" y="T5"/>
                      </a:cxn>
                      <a:cxn ang="T11">
                        <a:pos x="T6" y="T7"/>
                      </a:cxn>
                    </a:cxnLst>
                    <a:rect l="T12" t="T13" r="T14" b="T15"/>
                    <a:pathLst>
                      <a:path w="162" h="108">
                        <a:moveTo>
                          <a:pt x="27" y="0"/>
                        </a:moveTo>
                        <a:lnTo>
                          <a:pt x="162" y="27"/>
                        </a:lnTo>
                        <a:lnTo>
                          <a:pt x="0" y="108"/>
                        </a:lnTo>
                        <a:lnTo>
                          <a:pt x="27" y="0"/>
                        </a:lnTo>
                        <a:close/>
                      </a:path>
                    </a:pathLst>
                  </a:custGeom>
                  <a:solidFill>
                    <a:srgbClr val="DDDDDD"/>
                  </a:solidFill>
                  <a:ln w="324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20" name="Freeform 23"/>
                  <p:cNvSpPr>
                    <a:spLocks noChangeArrowheads="1"/>
                  </p:cNvSpPr>
                  <p:nvPr/>
                </p:nvSpPr>
                <p:spPr bwMode="auto">
                  <a:xfrm>
                    <a:off x="3466" y="2974"/>
                    <a:ext cx="13" cy="69"/>
                  </a:xfrm>
                  <a:custGeom>
                    <a:avLst/>
                    <a:gdLst>
                      <a:gd name="T0" fmla="*/ 2 w 161"/>
                      <a:gd name="T1" fmla="*/ 84 h 420"/>
                      <a:gd name="T2" fmla="*/ 161 w 161"/>
                      <a:gd name="T3" fmla="*/ 0 h 420"/>
                      <a:gd name="T4" fmla="*/ 158 w 161"/>
                      <a:gd name="T5" fmla="*/ 312 h 420"/>
                      <a:gd name="T6" fmla="*/ 0 w 161"/>
                      <a:gd name="T7" fmla="*/ 420 h 420"/>
                      <a:gd name="T8" fmla="*/ 2 w 161"/>
                      <a:gd name="T9" fmla="*/ 84 h 420"/>
                      <a:gd name="T10" fmla="*/ 0 60000 65536"/>
                      <a:gd name="T11" fmla="*/ 0 60000 65536"/>
                      <a:gd name="T12" fmla="*/ 0 60000 65536"/>
                      <a:gd name="T13" fmla="*/ 0 60000 65536"/>
                      <a:gd name="T14" fmla="*/ 0 60000 65536"/>
                      <a:gd name="T15" fmla="*/ 0 w 161"/>
                      <a:gd name="T16" fmla="*/ 0 h 420"/>
                      <a:gd name="T17" fmla="*/ 161 w 161"/>
                      <a:gd name="T18" fmla="*/ 420 h 420"/>
                    </a:gdLst>
                    <a:ahLst/>
                    <a:cxnLst>
                      <a:cxn ang="T10">
                        <a:pos x="T0" y="T1"/>
                      </a:cxn>
                      <a:cxn ang="T11">
                        <a:pos x="T2" y="T3"/>
                      </a:cxn>
                      <a:cxn ang="T12">
                        <a:pos x="T4" y="T5"/>
                      </a:cxn>
                      <a:cxn ang="T13">
                        <a:pos x="T6" y="T7"/>
                      </a:cxn>
                      <a:cxn ang="T14">
                        <a:pos x="T8" y="T9"/>
                      </a:cxn>
                    </a:cxnLst>
                    <a:rect l="T15" t="T16" r="T17" b="T18"/>
                    <a:pathLst>
                      <a:path w="161" h="420">
                        <a:moveTo>
                          <a:pt x="2" y="84"/>
                        </a:moveTo>
                        <a:lnTo>
                          <a:pt x="161" y="0"/>
                        </a:lnTo>
                        <a:lnTo>
                          <a:pt x="158" y="312"/>
                        </a:lnTo>
                        <a:lnTo>
                          <a:pt x="0" y="420"/>
                        </a:lnTo>
                        <a:lnTo>
                          <a:pt x="2" y="84"/>
                        </a:lnTo>
                        <a:close/>
                      </a:path>
                    </a:pathLst>
                  </a:custGeom>
                  <a:solidFill>
                    <a:srgbClr val="FFFFFF"/>
                  </a:solidFill>
                  <a:ln w="324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pSp>
          <p:grpSp>
            <p:nvGrpSpPr>
              <p:cNvPr id="260121" name="Group 24"/>
              <p:cNvGrpSpPr>
                <a:grpSpLocks/>
              </p:cNvGrpSpPr>
              <p:nvPr/>
            </p:nvGrpSpPr>
            <p:grpSpPr bwMode="auto">
              <a:xfrm>
                <a:off x="3458" y="2991"/>
                <a:ext cx="67" cy="59"/>
                <a:chOff x="3458" y="2991"/>
                <a:chExt cx="67" cy="59"/>
              </a:xfrm>
            </p:grpSpPr>
            <p:sp>
              <p:nvSpPr>
                <p:cNvPr id="260122" name="Freeform 25"/>
                <p:cNvSpPr>
                  <a:spLocks noChangeArrowheads="1"/>
                </p:cNvSpPr>
                <p:nvPr/>
              </p:nvSpPr>
              <p:spPr bwMode="auto">
                <a:xfrm rot="3360000">
                  <a:off x="3484" y="2989"/>
                  <a:ext cx="17" cy="71"/>
                </a:xfrm>
                <a:custGeom>
                  <a:avLst/>
                  <a:gdLst>
                    <a:gd name="T0" fmla="*/ 89 w 89"/>
                    <a:gd name="T1" fmla="*/ 188 h 375"/>
                    <a:gd name="T2" fmla="*/ 88 w 89"/>
                    <a:gd name="T3" fmla="*/ 161 h 375"/>
                    <a:gd name="T4" fmla="*/ 85 w 89"/>
                    <a:gd name="T5" fmla="*/ 136 h 375"/>
                    <a:gd name="T6" fmla="*/ 78 w 89"/>
                    <a:gd name="T7" fmla="*/ 111 h 375"/>
                    <a:gd name="T8" fmla="*/ 70 w 89"/>
                    <a:gd name="T9" fmla="*/ 86 h 375"/>
                    <a:gd name="T10" fmla="*/ 58 w 89"/>
                    <a:gd name="T11" fmla="*/ 63 h 375"/>
                    <a:gd name="T12" fmla="*/ 45 w 89"/>
                    <a:gd name="T13" fmla="*/ 41 h 375"/>
                    <a:gd name="T14" fmla="*/ 30 w 89"/>
                    <a:gd name="T15" fmla="*/ 21 h 375"/>
                    <a:gd name="T16" fmla="*/ 11 w 89"/>
                    <a:gd name="T17" fmla="*/ 1 h 375"/>
                    <a:gd name="T18" fmla="*/ 11 w 89"/>
                    <a:gd name="T19" fmla="*/ 0 h 375"/>
                    <a:gd name="T20" fmla="*/ 11 w 89"/>
                    <a:gd name="T21" fmla="*/ 0 h 375"/>
                    <a:gd name="T22" fmla="*/ 11 w 89"/>
                    <a:gd name="T23" fmla="*/ 0 h 375"/>
                    <a:gd name="T24" fmla="*/ 11 w 89"/>
                    <a:gd name="T25" fmla="*/ 0 h 375"/>
                    <a:gd name="T26" fmla="*/ 9 w 89"/>
                    <a:gd name="T27" fmla="*/ 2 h 375"/>
                    <a:gd name="T28" fmla="*/ 5 w 89"/>
                    <a:gd name="T29" fmla="*/ 6 h 375"/>
                    <a:gd name="T30" fmla="*/ 2 w 89"/>
                    <a:gd name="T31" fmla="*/ 9 h 375"/>
                    <a:gd name="T32" fmla="*/ 0 w 89"/>
                    <a:gd name="T33" fmla="*/ 12 h 375"/>
                    <a:gd name="T34" fmla="*/ 0 w 89"/>
                    <a:gd name="T35" fmla="*/ 12 h 375"/>
                    <a:gd name="T36" fmla="*/ 0 w 89"/>
                    <a:gd name="T37" fmla="*/ 12 h 375"/>
                    <a:gd name="T38" fmla="*/ 0 w 89"/>
                    <a:gd name="T39" fmla="*/ 12 h 375"/>
                    <a:gd name="T40" fmla="*/ 0 w 89"/>
                    <a:gd name="T41" fmla="*/ 12 h 375"/>
                    <a:gd name="T42" fmla="*/ 17 w 89"/>
                    <a:gd name="T43" fmla="*/ 30 h 375"/>
                    <a:gd name="T44" fmla="*/ 31 w 89"/>
                    <a:gd name="T45" fmla="*/ 50 h 375"/>
                    <a:gd name="T46" fmla="*/ 43 w 89"/>
                    <a:gd name="T47" fmla="*/ 70 h 375"/>
                    <a:gd name="T48" fmla="*/ 54 w 89"/>
                    <a:gd name="T49" fmla="*/ 92 h 375"/>
                    <a:gd name="T50" fmla="*/ 63 w 89"/>
                    <a:gd name="T51" fmla="*/ 115 h 375"/>
                    <a:gd name="T52" fmla="*/ 69 w 89"/>
                    <a:gd name="T53" fmla="*/ 139 h 375"/>
                    <a:gd name="T54" fmla="*/ 72 w 89"/>
                    <a:gd name="T55" fmla="*/ 164 h 375"/>
                    <a:gd name="T56" fmla="*/ 73 w 89"/>
                    <a:gd name="T57" fmla="*/ 188 h 375"/>
                    <a:gd name="T58" fmla="*/ 72 w 89"/>
                    <a:gd name="T59" fmla="*/ 213 h 375"/>
                    <a:gd name="T60" fmla="*/ 68 w 89"/>
                    <a:gd name="T61" fmla="*/ 238 h 375"/>
                    <a:gd name="T62" fmla="*/ 62 w 89"/>
                    <a:gd name="T63" fmla="*/ 263 h 375"/>
                    <a:gd name="T64" fmla="*/ 54 w 89"/>
                    <a:gd name="T65" fmla="*/ 284 h 375"/>
                    <a:gd name="T66" fmla="*/ 42 w 89"/>
                    <a:gd name="T67" fmla="*/ 308 h 375"/>
                    <a:gd name="T68" fmla="*/ 30 w 89"/>
                    <a:gd name="T69" fmla="*/ 327 h 375"/>
                    <a:gd name="T70" fmla="*/ 16 w 89"/>
                    <a:gd name="T71" fmla="*/ 347 h 375"/>
                    <a:gd name="T72" fmla="*/ 0 w 89"/>
                    <a:gd name="T73" fmla="*/ 365 h 375"/>
                    <a:gd name="T74" fmla="*/ 2 w 89"/>
                    <a:gd name="T75" fmla="*/ 367 h 375"/>
                    <a:gd name="T76" fmla="*/ 5 w 89"/>
                    <a:gd name="T77" fmla="*/ 370 h 375"/>
                    <a:gd name="T78" fmla="*/ 8 w 89"/>
                    <a:gd name="T79" fmla="*/ 373 h 375"/>
                    <a:gd name="T80" fmla="*/ 11 w 89"/>
                    <a:gd name="T81" fmla="*/ 375 h 375"/>
                    <a:gd name="T82" fmla="*/ 11 w 89"/>
                    <a:gd name="T83" fmla="*/ 375 h 375"/>
                    <a:gd name="T84" fmla="*/ 11 w 89"/>
                    <a:gd name="T85" fmla="*/ 375 h 375"/>
                    <a:gd name="T86" fmla="*/ 11 w 89"/>
                    <a:gd name="T87" fmla="*/ 375 h 375"/>
                    <a:gd name="T88" fmla="*/ 11 w 89"/>
                    <a:gd name="T89" fmla="*/ 375 h 375"/>
                    <a:gd name="T90" fmla="*/ 30 w 89"/>
                    <a:gd name="T91" fmla="*/ 356 h 375"/>
                    <a:gd name="T92" fmla="*/ 45 w 89"/>
                    <a:gd name="T93" fmla="*/ 335 h 375"/>
                    <a:gd name="T94" fmla="*/ 58 w 89"/>
                    <a:gd name="T95" fmla="*/ 312 h 375"/>
                    <a:gd name="T96" fmla="*/ 70 w 89"/>
                    <a:gd name="T97" fmla="*/ 289 h 375"/>
                    <a:gd name="T98" fmla="*/ 78 w 89"/>
                    <a:gd name="T99" fmla="*/ 265 h 375"/>
                    <a:gd name="T100" fmla="*/ 85 w 89"/>
                    <a:gd name="T101" fmla="*/ 240 h 375"/>
                    <a:gd name="T102" fmla="*/ 88 w 89"/>
                    <a:gd name="T103" fmla="*/ 214 h 375"/>
                    <a:gd name="T104" fmla="*/ 89 w 89"/>
                    <a:gd name="T105" fmla="*/ 188 h 37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89"/>
                    <a:gd name="T160" fmla="*/ 0 h 375"/>
                    <a:gd name="T161" fmla="*/ 89 w 89"/>
                    <a:gd name="T162" fmla="*/ 375 h 37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89" h="375">
                      <a:moveTo>
                        <a:pt x="89" y="188"/>
                      </a:moveTo>
                      <a:lnTo>
                        <a:pt x="88" y="161"/>
                      </a:lnTo>
                      <a:lnTo>
                        <a:pt x="85" y="136"/>
                      </a:lnTo>
                      <a:lnTo>
                        <a:pt x="78" y="111"/>
                      </a:lnTo>
                      <a:lnTo>
                        <a:pt x="70" y="86"/>
                      </a:lnTo>
                      <a:lnTo>
                        <a:pt x="58" y="63"/>
                      </a:lnTo>
                      <a:lnTo>
                        <a:pt x="45" y="41"/>
                      </a:lnTo>
                      <a:lnTo>
                        <a:pt x="30" y="21"/>
                      </a:lnTo>
                      <a:lnTo>
                        <a:pt x="11" y="1"/>
                      </a:lnTo>
                      <a:lnTo>
                        <a:pt x="11" y="0"/>
                      </a:lnTo>
                      <a:lnTo>
                        <a:pt x="9" y="2"/>
                      </a:lnTo>
                      <a:lnTo>
                        <a:pt x="5" y="6"/>
                      </a:lnTo>
                      <a:lnTo>
                        <a:pt x="2" y="9"/>
                      </a:lnTo>
                      <a:lnTo>
                        <a:pt x="0" y="12"/>
                      </a:lnTo>
                      <a:lnTo>
                        <a:pt x="17" y="30"/>
                      </a:lnTo>
                      <a:lnTo>
                        <a:pt x="31" y="50"/>
                      </a:lnTo>
                      <a:lnTo>
                        <a:pt x="43" y="70"/>
                      </a:lnTo>
                      <a:lnTo>
                        <a:pt x="54" y="92"/>
                      </a:lnTo>
                      <a:lnTo>
                        <a:pt x="63" y="115"/>
                      </a:lnTo>
                      <a:lnTo>
                        <a:pt x="69" y="139"/>
                      </a:lnTo>
                      <a:lnTo>
                        <a:pt x="72" y="164"/>
                      </a:lnTo>
                      <a:lnTo>
                        <a:pt x="73" y="188"/>
                      </a:lnTo>
                      <a:lnTo>
                        <a:pt x="72" y="213"/>
                      </a:lnTo>
                      <a:lnTo>
                        <a:pt x="68" y="238"/>
                      </a:lnTo>
                      <a:lnTo>
                        <a:pt x="62" y="263"/>
                      </a:lnTo>
                      <a:lnTo>
                        <a:pt x="54" y="284"/>
                      </a:lnTo>
                      <a:lnTo>
                        <a:pt x="42" y="308"/>
                      </a:lnTo>
                      <a:lnTo>
                        <a:pt x="30" y="327"/>
                      </a:lnTo>
                      <a:lnTo>
                        <a:pt x="16" y="347"/>
                      </a:lnTo>
                      <a:lnTo>
                        <a:pt x="0" y="365"/>
                      </a:lnTo>
                      <a:lnTo>
                        <a:pt x="2" y="367"/>
                      </a:lnTo>
                      <a:lnTo>
                        <a:pt x="5" y="370"/>
                      </a:lnTo>
                      <a:lnTo>
                        <a:pt x="8" y="373"/>
                      </a:lnTo>
                      <a:lnTo>
                        <a:pt x="11" y="375"/>
                      </a:lnTo>
                      <a:lnTo>
                        <a:pt x="30" y="356"/>
                      </a:lnTo>
                      <a:lnTo>
                        <a:pt x="45" y="335"/>
                      </a:lnTo>
                      <a:lnTo>
                        <a:pt x="58" y="312"/>
                      </a:lnTo>
                      <a:lnTo>
                        <a:pt x="70" y="289"/>
                      </a:lnTo>
                      <a:lnTo>
                        <a:pt x="78" y="265"/>
                      </a:lnTo>
                      <a:lnTo>
                        <a:pt x="85" y="240"/>
                      </a:lnTo>
                      <a:lnTo>
                        <a:pt x="88" y="214"/>
                      </a:lnTo>
                      <a:lnTo>
                        <a:pt x="89"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23" name="Freeform 26"/>
                <p:cNvSpPr>
                  <a:spLocks noChangeArrowheads="1"/>
                </p:cNvSpPr>
                <p:nvPr/>
              </p:nvSpPr>
              <p:spPr bwMode="auto">
                <a:xfrm rot="3360000">
                  <a:off x="3484" y="2989"/>
                  <a:ext cx="15" cy="57"/>
                </a:xfrm>
                <a:custGeom>
                  <a:avLst/>
                  <a:gdLst>
                    <a:gd name="T0" fmla="*/ 13 w 76"/>
                    <a:gd name="T1" fmla="*/ 307 h 307"/>
                    <a:gd name="T2" fmla="*/ 27 w 76"/>
                    <a:gd name="T3" fmla="*/ 291 h 307"/>
                    <a:gd name="T4" fmla="*/ 39 w 76"/>
                    <a:gd name="T5" fmla="*/ 274 h 307"/>
                    <a:gd name="T6" fmla="*/ 51 w 76"/>
                    <a:gd name="T7" fmla="*/ 255 h 307"/>
                    <a:gd name="T8" fmla="*/ 60 w 76"/>
                    <a:gd name="T9" fmla="*/ 237 h 307"/>
                    <a:gd name="T10" fmla="*/ 67 w 76"/>
                    <a:gd name="T11" fmla="*/ 216 h 307"/>
                    <a:gd name="T12" fmla="*/ 71 w 76"/>
                    <a:gd name="T13" fmla="*/ 195 h 307"/>
                    <a:gd name="T14" fmla="*/ 75 w 76"/>
                    <a:gd name="T15" fmla="*/ 175 h 307"/>
                    <a:gd name="T16" fmla="*/ 76 w 76"/>
                    <a:gd name="T17" fmla="*/ 153 h 307"/>
                    <a:gd name="T18" fmla="*/ 75 w 76"/>
                    <a:gd name="T19" fmla="*/ 131 h 307"/>
                    <a:gd name="T20" fmla="*/ 71 w 76"/>
                    <a:gd name="T21" fmla="*/ 110 h 307"/>
                    <a:gd name="T22" fmla="*/ 67 w 76"/>
                    <a:gd name="T23" fmla="*/ 89 h 307"/>
                    <a:gd name="T24" fmla="*/ 60 w 76"/>
                    <a:gd name="T25" fmla="*/ 70 h 307"/>
                    <a:gd name="T26" fmla="*/ 51 w 76"/>
                    <a:gd name="T27" fmla="*/ 51 h 307"/>
                    <a:gd name="T28" fmla="*/ 39 w 76"/>
                    <a:gd name="T29" fmla="*/ 33 h 307"/>
                    <a:gd name="T30" fmla="*/ 27 w 76"/>
                    <a:gd name="T31" fmla="*/ 16 h 307"/>
                    <a:gd name="T32" fmla="*/ 13 w 76"/>
                    <a:gd name="T33" fmla="*/ 0 h 307"/>
                    <a:gd name="T34" fmla="*/ 13 w 76"/>
                    <a:gd name="T35" fmla="*/ 0 h 307"/>
                    <a:gd name="T36" fmla="*/ 13 w 76"/>
                    <a:gd name="T37" fmla="*/ 0 h 307"/>
                    <a:gd name="T38" fmla="*/ 12 w 76"/>
                    <a:gd name="T39" fmla="*/ 0 h 307"/>
                    <a:gd name="T40" fmla="*/ 12 w 76"/>
                    <a:gd name="T41" fmla="*/ 0 h 307"/>
                    <a:gd name="T42" fmla="*/ 9 w 76"/>
                    <a:gd name="T43" fmla="*/ 2 h 307"/>
                    <a:gd name="T44" fmla="*/ 7 w 76"/>
                    <a:gd name="T45" fmla="*/ 4 h 307"/>
                    <a:gd name="T46" fmla="*/ 3 w 76"/>
                    <a:gd name="T47" fmla="*/ 8 h 307"/>
                    <a:gd name="T48" fmla="*/ 1 w 76"/>
                    <a:gd name="T49" fmla="*/ 10 h 307"/>
                    <a:gd name="T50" fmla="*/ 1 w 76"/>
                    <a:gd name="T51" fmla="*/ 11 h 307"/>
                    <a:gd name="T52" fmla="*/ 1 w 76"/>
                    <a:gd name="T53" fmla="*/ 11 h 307"/>
                    <a:gd name="T54" fmla="*/ 1 w 76"/>
                    <a:gd name="T55" fmla="*/ 11 h 307"/>
                    <a:gd name="T56" fmla="*/ 1 w 76"/>
                    <a:gd name="T57" fmla="*/ 11 h 307"/>
                    <a:gd name="T58" fmla="*/ 15 w 76"/>
                    <a:gd name="T59" fmla="*/ 26 h 307"/>
                    <a:gd name="T60" fmla="*/ 27 w 76"/>
                    <a:gd name="T61" fmla="*/ 42 h 307"/>
                    <a:gd name="T62" fmla="*/ 37 w 76"/>
                    <a:gd name="T63" fmla="*/ 58 h 307"/>
                    <a:gd name="T64" fmla="*/ 45 w 76"/>
                    <a:gd name="T65" fmla="*/ 77 h 307"/>
                    <a:gd name="T66" fmla="*/ 52 w 76"/>
                    <a:gd name="T67" fmla="*/ 95 h 307"/>
                    <a:gd name="T68" fmla="*/ 56 w 76"/>
                    <a:gd name="T69" fmla="*/ 114 h 307"/>
                    <a:gd name="T70" fmla="*/ 59 w 76"/>
                    <a:gd name="T71" fmla="*/ 133 h 307"/>
                    <a:gd name="T72" fmla="*/ 60 w 76"/>
                    <a:gd name="T73" fmla="*/ 153 h 307"/>
                    <a:gd name="T74" fmla="*/ 59 w 76"/>
                    <a:gd name="T75" fmla="*/ 173 h 307"/>
                    <a:gd name="T76" fmla="*/ 55 w 76"/>
                    <a:gd name="T77" fmla="*/ 194 h 307"/>
                    <a:gd name="T78" fmla="*/ 51 w 76"/>
                    <a:gd name="T79" fmla="*/ 213 h 307"/>
                    <a:gd name="T80" fmla="*/ 44 w 76"/>
                    <a:gd name="T81" fmla="*/ 231 h 307"/>
                    <a:gd name="T82" fmla="*/ 36 w 76"/>
                    <a:gd name="T83" fmla="*/ 249 h 307"/>
                    <a:gd name="T84" fmla="*/ 25 w 76"/>
                    <a:gd name="T85" fmla="*/ 266 h 307"/>
                    <a:gd name="T86" fmla="*/ 13 w 76"/>
                    <a:gd name="T87" fmla="*/ 281 h 307"/>
                    <a:gd name="T88" fmla="*/ 0 w 76"/>
                    <a:gd name="T89" fmla="*/ 296 h 307"/>
                    <a:gd name="T90" fmla="*/ 3 w 76"/>
                    <a:gd name="T91" fmla="*/ 298 h 307"/>
                    <a:gd name="T92" fmla="*/ 6 w 76"/>
                    <a:gd name="T93" fmla="*/ 301 h 307"/>
                    <a:gd name="T94" fmla="*/ 9 w 76"/>
                    <a:gd name="T95" fmla="*/ 305 h 307"/>
                    <a:gd name="T96" fmla="*/ 12 w 76"/>
                    <a:gd name="T97" fmla="*/ 307 h 307"/>
                    <a:gd name="T98" fmla="*/ 12 w 76"/>
                    <a:gd name="T99" fmla="*/ 307 h 307"/>
                    <a:gd name="T100" fmla="*/ 13 w 76"/>
                    <a:gd name="T101" fmla="*/ 307 h 307"/>
                    <a:gd name="T102" fmla="*/ 13 w 76"/>
                    <a:gd name="T103" fmla="*/ 307 h 307"/>
                    <a:gd name="T104" fmla="*/ 13 w 76"/>
                    <a:gd name="T105" fmla="*/ 307 h 307"/>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76"/>
                    <a:gd name="T160" fmla="*/ 0 h 307"/>
                    <a:gd name="T161" fmla="*/ 76 w 76"/>
                    <a:gd name="T162" fmla="*/ 307 h 307"/>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76" h="307">
                      <a:moveTo>
                        <a:pt x="13" y="307"/>
                      </a:moveTo>
                      <a:lnTo>
                        <a:pt x="27" y="291"/>
                      </a:lnTo>
                      <a:lnTo>
                        <a:pt x="39" y="274"/>
                      </a:lnTo>
                      <a:lnTo>
                        <a:pt x="51" y="255"/>
                      </a:lnTo>
                      <a:lnTo>
                        <a:pt x="60" y="237"/>
                      </a:lnTo>
                      <a:lnTo>
                        <a:pt x="67" y="216"/>
                      </a:lnTo>
                      <a:lnTo>
                        <a:pt x="71" y="195"/>
                      </a:lnTo>
                      <a:lnTo>
                        <a:pt x="75" y="175"/>
                      </a:lnTo>
                      <a:lnTo>
                        <a:pt x="76" y="153"/>
                      </a:lnTo>
                      <a:lnTo>
                        <a:pt x="75" y="131"/>
                      </a:lnTo>
                      <a:lnTo>
                        <a:pt x="71" y="110"/>
                      </a:lnTo>
                      <a:lnTo>
                        <a:pt x="67" y="89"/>
                      </a:lnTo>
                      <a:lnTo>
                        <a:pt x="60" y="70"/>
                      </a:lnTo>
                      <a:lnTo>
                        <a:pt x="51" y="51"/>
                      </a:lnTo>
                      <a:lnTo>
                        <a:pt x="39" y="33"/>
                      </a:lnTo>
                      <a:lnTo>
                        <a:pt x="27" y="16"/>
                      </a:lnTo>
                      <a:lnTo>
                        <a:pt x="13" y="0"/>
                      </a:lnTo>
                      <a:lnTo>
                        <a:pt x="12" y="0"/>
                      </a:lnTo>
                      <a:lnTo>
                        <a:pt x="9" y="2"/>
                      </a:lnTo>
                      <a:lnTo>
                        <a:pt x="7" y="4"/>
                      </a:lnTo>
                      <a:lnTo>
                        <a:pt x="3" y="8"/>
                      </a:lnTo>
                      <a:lnTo>
                        <a:pt x="1" y="10"/>
                      </a:lnTo>
                      <a:lnTo>
                        <a:pt x="1" y="11"/>
                      </a:lnTo>
                      <a:lnTo>
                        <a:pt x="15" y="26"/>
                      </a:lnTo>
                      <a:lnTo>
                        <a:pt x="27" y="42"/>
                      </a:lnTo>
                      <a:lnTo>
                        <a:pt x="37" y="58"/>
                      </a:lnTo>
                      <a:lnTo>
                        <a:pt x="45" y="77"/>
                      </a:lnTo>
                      <a:lnTo>
                        <a:pt x="52" y="95"/>
                      </a:lnTo>
                      <a:lnTo>
                        <a:pt x="56" y="114"/>
                      </a:lnTo>
                      <a:lnTo>
                        <a:pt x="59" y="133"/>
                      </a:lnTo>
                      <a:lnTo>
                        <a:pt x="60" y="153"/>
                      </a:lnTo>
                      <a:lnTo>
                        <a:pt x="59" y="173"/>
                      </a:lnTo>
                      <a:lnTo>
                        <a:pt x="55" y="194"/>
                      </a:lnTo>
                      <a:lnTo>
                        <a:pt x="51" y="213"/>
                      </a:lnTo>
                      <a:lnTo>
                        <a:pt x="44" y="231"/>
                      </a:lnTo>
                      <a:lnTo>
                        <a:pt x="36" y="249"/>
                      </a:lnTo>
                      <a:lnTo>
                        <a:pt x="25" y="266"/>
                      </a:lnTo>
                      <a:lnTo>
                        <a:pt x="13" y="281"/>
                      </a:lnTo>
                      <a:lnTo>
                        <a:pt x="0" y="296"/>
                      </a:lnTo>
                      <a:lnTo>
                        <a:pt x="3" y="298"/>
                      </a:lnTo>
                      <a:lnTo>
                        <a:pt x="6" y="301"/>
                      </a:lnTo>
                      <a:lnTo>
                        <a:pt x="9" y="305"/>
                      </a:lnTo>
                      <a:lnTo>
                        <a:pt x="12" y="307"/>
                      </a:lnTo>
                      <a:lnTo>
                        <a:pt x="13" y="3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24" name="Freeform 27"/>
                <p:cNvSpPr>
                  <a:spLocks noChangeArrowheads="1"/>
                </p:cNvSpPr>
                <p:nvPr/>
              </p:nvSpPr>
              <p:spPr bwMode="auto">
                <a:xfrm rot="3360000">
                  <a:off x="3481" y="2988"/>
                  <a:ext cx="12" cy="45"/>
                </a:xfrm>
                <a:custGeom>
                  <a:avLst/>
                  <a:gdLst>
                    <a:gd name="T0" fmla="*/ 11 w 61"/>
                    <a:gd name="T1" fmla="*/ 240 h 240"/>
                    <a:gd name="T2" fmla="*/ 23 w 61"/>
                    <a:gd name="T3" fmla="*/ 227 h 240"/>
                    <a:gd name="T4" fmla="*/ 33 w 61"/>
                    <a:gd name="T5" fmla="*/ 213 h 240"/>
                    <a:gd name="T6" fmla="*/ 41 w 61"/>
                    <a:gd name="T7" fmla="*/ 199 h 240"/>
                    <a:gd name="T8" fmla="*/ 48 w 61"/>
                    <a:gd name="T9" fmla="*/ 184 h 240"/>
                    <a:gd name="T10" fmla="*/ 54 w 61"/>
                    <a:gd name="T11" fmla="*/ 169 h 240"/>
                    <a:gd name="T12" fmla="*/ 57 w 61"/>
                    <a:gd name="T13" fmla="*/ 153 h 240"/>
                    <a:gd name="T14" fmla="*/ 60 w 61"/>
                    <a:gd name="T15" fmla="*/ 137 h 240"/>
                    <a:gd name="T16" fmla="*/ 61 w 61"/>
                    <a:gd name="T17" fmla="*/ 120 h 240"/>
                    <a:gd name="T18" fmla="*/ 60 w 61"/>
                    <a:gd name="T19" fmla="*/ 102 h 240"/>
                    <a:gd name="T20" fmla="*/ 57 w 61"/>
                    <a:gd name="T21" fmla="*/ 86 h 240"/>
                    <a:gd name="T22" fmla="*/ 54 w 61"/>
                    <a:gd name="T23" fmla="*/ 70 h 240"/>
                    <a:gd name="T24" fmla="*/ 48 w 61"/>
                    <a:gd name="T25" fmla="*/ 55 h 240"/>
                    <a:gd name="T26" fmla="*/ 41 w 61"/>
                    <a:gd name="T27" fmla="*/ 40 h 240"/>
                    <a:gd name="T28" fmla="*/ 33 w 61"/>
                    <a:gd name="T29" fmla="*/ 26 h 240"/>
                    <a:gd name="T30" fmla="*/ 23 w 61"/>
                    <a:gd name="T31" fmla="*/ 13 h 240"/>
                    <a:gd name="T32" fmla="*/ 11 w 61"/>
                    <a:gd name="T33" fmla="*/ 0 h 240"/>
                    <a:gd name="T34" fmla="*/ 11 w 61"/>
                    <a:gd name="T35" fmla="*/ 0 h 240"/>
                    <a:gd name="T36" fmla="*/ 11 w 61"/>
                    <a:gd name="T37" fmla="*/ 0 h 240"/>
                    <a:gd name="T38" fmla="*/ 11 w 61"/>
                    <a:gd name="T39" fmla="*/ 0 h 240"/>
                    <a:gd name="T40" fmla="*/ 11 w 61"/>
                    <a:gd name="T41" fmla="*/ 0 h 240"/>
                    <a:gd name="T42" fmla="*/ 9 w 61"/>
                    <a:gd name="T43" fmla="*/ 2 h 240"/>
                    <a:gd name="T44" fmla="*/ 5 w 61"/>
                    <a:gd name="T45" fmla="*/ 6 h 240"/>
                    <a:gd name="T46" fmla="*/ 2 w 61"/>
                    <a:gd name="T47" fmla="*/ 9 h 240"/>
                    <a:gd name="T48" fmla="*/ 0 w 61"/>
                    <a:gd name="T49" fmla="*/ 11 h 240"/>
                    <a:gd name="T50" fmla="*/ 0 w 61"/>
                    <a:gd name="T51" fmla="*/ 11 h 240"/>
                    <a:gd name="T52" fmla="*/ 0 w 61"/>
                    <a:gd name="T53" fmla="*/ 11 h 240"/>
                    <a:gd name="T54" fmla="*/ 0 w 61"/>
                    <a:gd name="T55" fmla="*/ 11 h 240"/>
                    <a:gd name="T56" fmla="*/ 1 w 61"/>
                    <a:gd name="T57" fmla="*/ 11 h 240"/>
                    <a:gd name="T58" fmla="*/ 11 w 61"/>
                    <a:gd name="T59" fmla="*/ 23 h 240"/>
                    <a:gd name="T60" fmla="*/ 19 w 61"/>
                    <a:gd name="T61" fmla="*/ 35 h 240"/>
                    <a:gd name="T62" fmla="*/ 27 w 61"/>
                    <a:gd name="T63" fmla="*/ 47 h 240"/>
                    <a:gd name="T64" fmla="*/ 33 w 61"/>
                    <a:gd name="T65" fmla="*/ 61 h 240"/>
                    <a:gd name="T66" fmla="*/ 39 w 61"/>
                    <a:gd name="T67" fmla="*/ 75 h 240"/>
                    <a:gd name="T68" fmla="*/ 42 w 61"/>
                    <a:gd name="T69" fmla="*/ 90 h 240"/>
                    <a:gd name="T70" fmla="*/ 43 w 61"/>
                    <a:gd name="T71" fmla="*/ 105 h 240"/>
                    <a:gd name="T72" fmla="*/ 45 w 61"/>
                    <a:gd name="T73" fmla="*/ 120 h 240"/>
                    <a:gd name="T74" fmla="*/ 43 w 61"/>
                    <a:gd name="T75" fmla="*/ 136 h 240"/>
                    <a:gd name="T76" fmla="*/ 41 w 61"/>
                    <a:gd name="T77" fmla="*/ 151 h 240"/>
                    <a:gd name="T78" fmla="*/ 38 w 61"/>
                    <a:gd name="T79" fmla="*/ 166 h 240"/>
                    <a:gd name="T80" fmla="*/ 33 w 61"/>
                    <a:gd name="T81" fmla="*/ 180 h 240"/>
                    <a:gd name="T82" fmla="*/ 26 w 61"/>
                    <a:gd name="T83" fmla="*/ 193 h 240"/>
                    <a:gd name="T84" fmla="*/ 18 w 61"/>
                    <a:gd name="T85" fmla="*/ 206 h 240"/>
                    <a:gd name="T86" fmla="*/ 10 w 61"/>
                    <a:gd name="T87" fmla="*/ 219 h 240"/>
                    <a:gd name="T88" fmla="*/ 0 w 61"/>
                    <a:gd name="T89" fmla="*/ 229 h 240"/>
                    <a:gd name="T90" fmla="*/ 2 w 61"/>
                    <a:gd name="T91" fmla="*/ 231 h 240"/>
                    <a:gd name="T92" fmla="*/ 5 w 61"/>
                    <a:gd name="T93" fmla="*/ 234 h 240"/>
                    <a:gd name="T94" fmla="*/ 9 w 61"/>
                    <a:gd name="T95" fmla="*/ 237 h 240"/>
                    <a:gd name="T96" fmla="*/ 11 w 61"/>
                    <a:gd name="T97" fmla="*/ 240 h 240"/>
                    <a:gd name="T98" fmla="*/ 11 w 61"/>
                    <a:gd name="T99" fmla="*/ 240 h 240"/>
                    <a:gd name="T100" fmla="*/ 11 w 61"/>
                    <a:gd name="T101" fmla="*/ 240 h 240"/>
                    <a:gd name="T102" fmla="*/ 11 w 61"/>
                    <a:gd name="T103" fmla="*/ 240 h 240"/>
                    <a:gd name="T104" fmla="*/ 11 w 61"/>
                    <a:gd name="T105" fmla="*/ 240 h 24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61"/>
                    <a:gd name="T160" fmla="*/ 0 h 240"/>
                    <a:gd name="T161" fmla="*/ 61 w 61"/>
                    <a:gd name="T162" fmla="*/ 240 h 24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61" h="240">
                      <a:moveTo>
                        <a:pt x="11" y="240"/>
                      </a:moveTo>
                      <a:lnTo>
                        <a:pt x="23" y="227"/>
                      </a:lnTo>
                      <a:lnTo>
                        <a:pt x="33" y="213"/>
                      </a:lnTo>
                      <a:lnTo>
                        <a:pt x="41" y="199"/>
                      </a:lnTo>
                      <a:lnTo>
                        <a:pt x="48" y="184"/>
                      </a:lnTo>
                      <a:lnTo>
                        <a:pt x="54" y="169"/>
                      </a:lnTo>
                      <a:lnTo>
                        <a:pt x="57" y="153"/>
                      </a:lnTo>
                      <a:lnTo>
                        <a:pt x="60" y="137"/>
                      </a:lnTo>
                      <a:lnTo>
                        <a:pt x="61" y="120"/>
                      </a:lnTo>
                      <a:lnTo>
                        <a:pt x="60" y="102"/>
                      </a:lnTo>
                      <a:lnTo>
                        <a:pt x="57" y="86"/>
                      </a:lnTo>
                      <a:lnTo>
                        <a:pt x="54" y="70"/>
                      </a:lnTo>
                      <a:lnTo>
                        <a:pt x="48" y="55"/>
                      </a:lnTo>
                      <a:lnTo>
                        <a:pt x="41" y="40"/>
                      </a:lnTo>
                      <a:lnTo>
                        <a:pt x="33" y="26"/>
                      </a:lnTo>
                      <a:lnTo>
                        <a:pt x="23" y="13"/>
                      </a:lnTo>
                      <a:lnTo>
                        <a:pt x="11" y="0"/>
                      </a:lnTo>
                      <a:lnTo>
                        <a:pt x="9" y="2"/>
                      </a:lnTo>
                      <a:lnTo>
                        <a:pt x="5" y="6"/>
                      </a:lnTo>
                      <a:lnTo>
                        <a:pt x="2" y="9"/>
                      </a:lnTo>
                      <a:lnTo>
                        <a:pt x="0" y="11"/>
                      </a:lnTo>
                      <a:lnTo>
                        <a:pt x="1" y="11"/>
                      </a:lnTo>
                      <a:lnTo>
                        <a:pt x="11" y="23"/>
                      </a:lnTo>
                      <a:lnTo>
                        <a:pt x="19" y="35"/>
                      </a:lnTo>
                      <a:lnTo>
                        <a:pt x="27" y="47"/>
                      </a:lnTo>
                      <a:lnTo>
                        <a:pt x="33" y="61"/>
                      </a:lnTo>
                      <a:lnTo>
                        <a:pt x="39" y="75"/>
                      </a:lnTo>
                      <a:lnTo>
                        <a:pt x="42" y="90"/>
                      </a:lnTo>
                      <a:lnTo>
                        <a:pt x="43" y="105"/>
                      </a:lnTo>
                      <a:lnTo>
                        <a:pt x="45" y="120"/>
                      </a:lnTo>
                      <a:lnTo>
                        <a:pt x="43" y="136"/>
                      </a:lnTo>
                      <a:lnTo>
                        <a:pt x="41" y="151"/>
                      </a:lnTo>
                      <a:lnTo>
                        <a:pt x="38" y="166"/>
                      </a:lnTo>
                      <a:lnTo>
                        <a:pt x="33" y="180"/>
                      </a:lnTo>
                      <a:lnTo>
                        <a:pt x="26" y="193"/>
                      </a:lnTo>
                      <a:lnTo>
                        <a:pt x="18" y="206"/>
                      </a:lnTo>
                      <a:lnTo>
                        <a:pt x="10" y="219"/>
                      </a:lnTo>
                      <a:lnTo>
                        <a:pt x="0" y="229"/>
                      </a:lnTo>
                      <a:lnTo>
                        <a:pt x="2" y="231"/>
                      </a:lnTo>
                      <a:lnTo>
                        <a:pt x="5" y="234"/>
                      </a:lnTo>
                      <a:lnTo>
                        <a:pt x="9" y="237"/>
                      </a:lnTo>
                      <a:lnTo>
                        <a:pt x="11" y="2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25" name="Freeform 28"/>
                <p:cNvSpPr>
                  <a:spLocks noChangeArrowheads="1"/>
                </p:cNvSpPr>
                <p:nvPr/>
              </p:nvSpPr>
              <p:spPr bwMode="auto">
                <a:xfrm rot="3360000">
                  <a:off x="3475" y="2989"/>
                  <a:ext cx="9" cy="32"/>
                </a:xfrm>
                <a:custGeom>
                  <a:avLst/>
                  <a:gdLst>
                    <a:gd name="T0" fmla="*/ 11 w 46"/>
                    <a:gd name="T1" fmla="*/ 171 h 171"/>
                    <a:gd name="T2" fmla="*/ 19 w 46"/>
                    <a:gd name="T3" fmla="*/ 162 h 171"/>
                    <a:gd name="T4" fmla="*/ 26 w 46"/>
                    <a:gd name="T5" fmla="*/ 153 h 171"/>
                    <a:gd name="T6" fmla="*/ 33 w 46"/>
                    <a:gd name="T7" fmla="*/ 142 h 171"/>
                    <a:gd name="T8" fmla="*/ 37 w 46"/>
                    <a:gd name="T9" fmla="*/ 131 h 171"/>
                    <a:gd name="T10" fmla="*/ 41 w 46"/>
                    <a:gd name="T11" fmla="*/ 120 h 171"/>
                    <a:gd name="T12" fmla="*/ 44 w 46"/>
                    <a:gd name="T13" fmla="*/ 109 h 171"/>
                    <a:gd name="T14" fmla="*/ 45 w 46"/>
                    <a:gd name="T15" fmla="*/ 96 h 171"/>
                    <a:gd name="T16" fmla="*/ 46 w 46"/>
                    <a:gd name="T17" fmla="*/ 85 h 171"/>
                    <a:gd name="T18" fmla="*/ 45 w 46"/>
                    <a:gd name="T19" fmla="*/ 73 h 171"/>
                    <a:gd name="T20" fmla="*/ 44 w 46"/>
                    <a:gd name="T21" fmla="*/ 61 h 171"/>
                    <a:gd name="T22" fmla="*/ 41 w 46"/>
                    <a:gd name="T23" fmla="*/ 50 h 171"/>
                    <a:gd name="T24" fmla="*/ 37 w 46"/>
                    <a:gd name="T25" fmla="*/ 39 h 171"/>
                    <a:gd name="T26" fmla="*/ 33 w 46"/>
                    <a:gd name="T27" fmla="*/ 28 h 171"/>
                    <a:gd name="T28" fmla="*/ 26 w 46"/>
                    <a:gd name="T29" fmla="*/ 18 h 171"/>
                    <a:gd name="T30" fmla="*/ 19 w 46"/>
                    <a:gd name="T31" fmla="*/ 9 h 171"/>
                    <a:gd name="T32" fmla="*/ 11 w 46"/>
                    <a:gd name="T33" fmla="*/ 0 h 171"/>
                    <a:gd name="T34" fmla="*/ 11 w 46"/>
                    <a:gd name="T35" fmla="*/ 0 h 171"/>
                    <a:gd name="T36" fmla="*/ 11 w 46"/>
                    <a:gd name="T37" fmla="*/ 0 h 171"/>
                    <a:gd name="T38" fmla="*/ 11 w 46"/>
                    <a:gd name="T39" fmla="*/ 0 h 171"/>
                    <a:gd name="T40" fmla="*/ 10 w 46"/>
                    <a:gd name="T41" fmla="*/ 0 h 171"/>
                    <a:gd name="T42" fmla="*/ 7 w 46"/>
                    <a:gd name="T43" fmla="*/ 2 h 171"/>
                    <a:gd name="T44" fmla="*/ 5 w 46"/>
                    <a:gd name="T45" fmla="*/ 4 h 171"/>
                    <a:gd name="T46" fmla="*/ 3 w 46"/>
                    <a:gd name="T47" fmla="*/ 8 h 171"/>
                    <a:gd name="T48" fmla="*/ 0 w 46"/>
                    <a:gd name="T49" fmla="*/ 10 h 171"/>
                    <a:gd name="T50" fmla="*/ 0 w 46"/>
                    <a:gd name="T51" fmla="*/ 10 h 171"/>
                    <a:gd name="T52" fmla="*/ 0 w 46"/>
                    <a:gd name="T53" fmla="*/ 10 h 171"/>
                    <a:gd name="T54" fmla="*/ 0 w 46"/>
                    <a:gd name="T55" fmla="*/ 11 h 171"/>
                    <a:gd name="T56" fmla="*/ 0 w 46"/>
                    <a:gd name="T57" fmla="*/ 11 h 171"/>
                    <a:gd name="T58" fmla="*/ 13 w 46"/>
                    <a:gd name="T59" fmla="*/ 27 h 171"/>
                    <a:gd name="T60" fmla="*/ 22 w 46"/>
                    <a:gd name="T61" fmla="*/ 44 h 171"/>
                    <a:gd name="T62" fmla="*/ 28 w 46"/>
                    <a:gd name="T63" fmla="*/ 64 h 171"/>
                    <a:gd name="T64" fmla="*/ 30 w 46"/>
                    <a:gd name="T65" fmla="*/ 85 h 171"/>
                    <a:gd name="T66" fmla="*/ 28 w 46"/>
                    <a:gd name="T67" fmla="*/ 107 h 171"/>
                    <a:gd name="T68" fmla="*/ 22 w 46"/>
                    <a:gd name="T69" fmla="*/ 126 h 171"/>
                    <a:gd name="T70" fmla="*/ 12 w 46"/>
                    <a:gd name="T71" fmla="*/ 145 h 171"/>
                    <a:gd name="T72" fmla="*/ 0 w 46"/>
                    <a:gd name="T73" fmla="*/ 160 h 171"/>
                    <a:gd name="T74" fmla="*/ 3 w 46"/>
                    <a:gd name="T75" fmla="*/ 162 h 171"/>
                    <a:gd name="T76" fmla="*/ 5 w 46"/>
                    <a:gd name="T77" fmla="*/ 165 h 171"/>
                    <a:gd name="T78" fmla="*/ 7 w 46"/>
                    <a:gd name="T79" fmla="*/ 169 h 171"/>
                    <a:gd name="T80" fmla="*/ 10 w 46"/>
                    <a:gd name="T81" fmla="*/ 171 h 171"/>
                    <a:gd name="T82" fmla="*/ 11 w 46"/>
                    <a:gd name="T83" fmla="*/ 171 h 171"/>
                    <a:gd name="T84" fmla="*/ 11 w 46"/>
                    <a:gd name="T85" fmla="*/ 171 h 171"/>
                    <a:gd name="T86" fmla="*/ 11 w 46"/>
                    <a:gd name="T87" fmla="*/ 171 h 171"/>
                    <a:gd name="T88" fmla="*/ 11 w 46"/>
                    <a:gd name="T89" fmla="*/ 171 h 17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6"/>
                    <a:gd name="T136" fmla="*/ 0 h 171"/>
                    <a:gd name="T137" fmla="*/ 46 w 46"/>
                    <a:gd name="T138" fmla="*/ 171 h 17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6" h="171">
                      <a:moveTo>
                        <a:pt x="11" y="171"/>
                      </a:moveTo>
                      <a:lnTo>
                        <a:pt x="19" y="162"/>
                      </a:lnTo>
                      <a:lnTo>
                        <a:pt x="26" y="153"/>
                      </a:lnTo>
                      <a:lnTo>
                        <a:pt x="33" y="142"/>
                      </a:lnTo>
                      <a:lnTo>
                        <a:pt x="37" y="131"/>
                      </a:lnTo>
                      <a:lnTo>
                        <a:pt x="41" y="120"/>
                      </a:lnTo>
                      <a:lnTo>
                        <a:pt x="44" y="109"/>
                      </a:lnTo>
                      <a:lnTo>
                        <a:pt x="45" y="96"/>
                      </a:lnTo>
                      <a:lnTo>
                        <a:pt x="46" y="85"/>
                      </a:lnTo>
                      <a:lnTo>
                        <a:pt x="45" y="73"/>
                      </a:lnTo>
                      <a:lnTo>
                        <a:pt x="44" y="61"/>
                      </a:lnTo>
                      <a:lnTo>
                        <a:pt x="41" y="50"/>
                      </a:lnTo>
                      <a:lnTo>
                        <a:pt x="37" y="39"/>
                      </a:lnTo>
                      <a:lnTo>
                        <a:pt x="33" y="28"/>
                      </a:lnTo>
                      <a:lnTo>
                        <a:pt x="26" y="18"/>
                      </a:lnTo>
                      <a:lnTo>
                        <a:pt x="19" y="9"/>
                      </a:lnTo>
                      <a:lnTo>
                        <a:pt x="11" y="0"/>
                      </a:lnTo>
                      <a:lnTo>
                        <a:pt x="10" y="0"/>
                      </a:lnTo>
                      <a:lnTo>
                        <a:pt x="7" y="2"/>
                      </a:lnTo>
                      <a:lnTo>
                        <a:pt x="5" y="4"/>
                      </a:lnTo>
                      <a:lnTo>
                        <a:pt x="3" y="8"/>
                      </a:lnTo>
                      <a:lnTo>
                        <a:pt x="0" y="10"/>
                      </a:lnTo>
                      <a:lnTo>
                        <a:pt x="0" y="11"/>
                      </a:lnTo>
                      <a:lnTo>
                        <a:pt x="13" y="27"/>
                      </a:lnTo>
                      <a:lnTo>
                        <a:pt x="22" y="44"/>
                      </a:lnTo>
                      <a:lnTo>
                        <a:pt x="28" y="64"/>
                      </a:lnTo>
                      <a:lnTo>
                        <a:pt x="30" y="85"/>
                      </a:lnTo>
                      <a:lnTo>
                        <a:pt x="28" y="107"/>
                      </a:lnTo>
                      <a:lnTo>
                        <a:pt x="22" y="126"/>
                      </a:lnTo>
                      <a:lnTo>
                        <a:pt x="12" y="145"/>
                      </a:lnTo>
                      <a:lnTo>
                        <a:pt x="0" y="160"/>
                      </a:lnTo>
                      <a:lnTo>
                        <a:pt x="3" y="162"/>
                      </a:lnTo>
                      <a:lnTo>
                        <a:pt x="5" y="165"/>
                      </a:lnTo>
                      <a:lnTo>
                        <a:pt x="7" y="169"/>
                      </a:lnTo>
                      <a:lnTo>
                        <a:pt x="10" y="171"/>
                      </a:lnTo>
                      <a:lnTo>
                        <a:pt x="11" y="17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pSp>
        <p:grpSp>
          <p:nvGrpSpPr>
            <p:cNvPr id="260126" name="Group 29"/>
            <p:cNvGrpSpPr>
              <a:grpSpLocks/>
            </p:cNvGrpSpPr>
            <p:nvPr/>
          </p:nvGrpSpPr>
          <p:grpSpPr bwMode="auto">
            <a:xfrm>
              <a:off x="2082" y="3493"/>
              <a:ext cx="117" cy="130"/>
              <a:chOff x="2295" y="3396"/>
              <a:chExt cx="129" cy="143"/>
            </a:xfrm>
          </p:grpSpPr>
          <p:grpSp>
            <p:nvGrpSpPr>
              <p:cNvPr id="260127" name="Group 30"/>
              <p:cNvGrpSpPr>
                <a:grpSpLocks/>
              </p:cNvGrpSpPr>
              <p:nvPr/>
            </p:nvGrpSpPr>
            <p:grpSpPr bwMode="auto">
              <a:xfrm>
                <a:off x="2309" y="3396"/>
                <a:ext cx="17" cy="125"/>
                <a:chOff x="2309" y="3396"/>
                <a:chExt cx="17" cy="125"/>
              </a:xfrm>
            </p:grpSpPr>
            <p:sp>
              <p:nvSpPr>
                <p:cNvPr id="260128" name="Rectangle 31"/>
                <p:cNvSpPr>
                  <a:spLocks noChangeArrowheads="1"/>
                </p:cNvSpPr>
                <p:nvPr/>
              </p:nvSpPr>
              <p:spPr bwMode="auto">
                <a:xfrm>
                  <a:off x="2316" y="3426"/>
                  <a:ext cx="5" cy="96"/>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29" name="Line 32"/>
                <p:cNvSpPr>
                  <a:spLocks noChangeShapeType="1"/>
                </p:cNvSpPr>
                <p:nvPr/>
              </p:nvSpPr>
              <p:spPr bwMode="auto">
                <a:xfrm>
                  <a:off x="2318" y="3407"/>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130" name="Freeform 33"/>
                <p:cNvSpPr>
                  <a:spLocks noChangeArrowheads="1"/>
                </p:cNvSpPr>
                <p:nvPr/>
              </p:nvSpPr>
              <p:spPr bwMode="auto">
                <a:xfrm>
                  <a:off x="2309" y="3396"/>
                  <a:ext cx="18" cy="12"/>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131" name="Object 34"/>
              <p:cNvGraphicFramePr>
                <a:graphicFrameLocks noChangeAspect="1"/>
              </p:cNvGraphicFramePr>
              <p:nvPr/>
            </p:nvGraphicFramePr>
            <p:xfrm>
              <a:off x="2295" y="3437"/>
              <a:ext cx="130" cy="102"/>
            </p:xfrm>
            <a:graphic>
              <a:graphicData uri="http://schemas.openxmlformats.org/presentationml/2006/ole">
                <mc:AlternateContent xmlns:mc="http://schemas.openxmlformats.org/markup-compatibility/2006">
                  <mc:Choice xmlns:v="urn:schemas-microsoft-com:vml" Requires="v">
                    <p:oleObj spid="_x0000_s1025" r:id="rId4" imgW="1384200" imgH="1065240" progId="">
                      <p:embed/>
                    </p:oleObj>
                  </mc:Choice>
                  <mc:Fallback>
                    <p:oleObj r:id="rId4" imgW="1384200" imgH="1065240" progId="">
                      <p:embed/>
                      <p:pic>
                        <p:nvPicPr>
                          <p:cNvPr id="260131" name="Object 3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95" y="3437"/>
                            <a:ext cx="130" cy="102"/>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132" name="Group 35"/>
            <p:cNvGrpSpPr>
              <a:grpSpLocks/>
            </p:cNvGrpSpPr>
            <p:nvPr/>
          </p:nvGrpSpPr>
          <p:grpSpPr bwMode="auto">
            <a:xfrm>
              <a:off x="4085" y="3016"/>
              <a:ext cx="117" cy="129"/>
              <a:chOff x="4503" y="2870"/>
              <a:chExt cx="129" cy="143"/>
            </a:xfrm>
          </p:grpSpPr>
          <p:grpSp>
            <p:nvGrpSpPr>
              <p:cNvPr id="260133" name="Group 36"/>
              <p:cNvGrpSpPr>
                <a:grpSpLocks/>
              </p:cNvGrpSpPr>
              <p:nvPr/>
            </p:nvGrpSpPr>
            <p:grpSpPr bwMode="auto">
              <a:xfrm>
                <a:off x="4518" y="2870"/>
                <a:ext cx="17" cy="125"/>
                <a:chOff x="4518" y="2870"/>
                <a:chExt cx="17" cy="125"/>
              </a:xfrm>
            </p:grpSpPr>
            <p:sp>
              <p:nvSpPr>
                <p:cNvPr id="260134" name="Rectangle 37"/>
                <p:cNvSpPr>
                  <a:spLocks noChangeArrowheads="1"/>
                </p:cNvSpPr>
                <p:nvPr/>
              </p:nvSpPr>
              <p:spPr bwMode="auto">
                <a:xfrm>
                  <a:off x="4524" y="2899"/>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35" name="Line 38"/>
                <p:cNvSpPr>
                  <a:spLocks noChangeShapeType="1"/>
                </p:cNvSpPr>
                <p:nvPr/>
              </p:nvSpPr>
              <p:spPr bwMode="auto">
                <a:xfrm>
                  <a:off x="4526" y="2881"/>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136" name="Freeform 39"/>
                <p:cNvSpPr>
                  <a:spLocks noChangeArrowheads="1"/>
                </p:cNvSpPr>
                <p:nvPr/>
              </p:nvSpPr>
              <p:spPr bwMode="auto">
                <a:xfrm>
                  <a:off x="4518" y="2870"/>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137" name="Object 40"/>
              <p:cNvGraphicFramePr>
                <a:graphicFrameLocks noChangeAspect="1"/>
              </p:cNvGraphicFramePr>
              <p:nvPr/>
            </p:nvGraphicFramePr>
            <p:xfrm>
              <a:off x="4503" y="2911"/>
              <a:ext cx="130" cy="103"/>
            </p:xfrm>
            <a:graphic>
              <a:graphicData uri="http://schemas.openxmlformats.org/presentationml/2006/ole">
                <mc:AlternateContent xmlns:mc="http://schemas.openxmlformats.org/markup-compatibility/2006">
                  <mc:Choice xmlns:v="urn:schemas-microsoft-com:vml" Requires="v">
                    <p:oleObj spid="_x0000_s1026" r:id="rId6" imgW="1384200" imgH="1065240" progId="">
                      <p:embed/>
                    </p:oleObj>
                  </mc:Choice>
                  <mc:Fallback>
                    <p:oleObj r:id="rId6" imgW="1384200" imgH="1065240" progId="">
                      <p:embed/>
                      <p:pic>
                        <p:nvPicPr>
                          <p:cNvPr id="260137" name="Object 4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03" y="2911"/>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138" name="Group 41"/>
            <p:cNvGrpSpPr>
              <a:grpSpLocks/>
            </p:cNvGrpSpPr>
            <p:nvPr/>
          </p:nvGrpSpPr>
          <p:grpSpPr bwMode="auto">
            <a:xfrm>
              <a:off x="2098" y="2658"/>
              <a:ext cx="117" cy="130"/>
              <a:chOff x="2313" y="2476"/>
              <a:chExt cx="129" cy="143"/>
            </a:xfrm>
          </p:grpSpPr>
          <p:grpSp>
            <p:nvGrpSpPr>
              <p:cNvPr id="260139" name="Group 42"/>
              <p:cNvGrpSpPr>
                <a:grpSpLocks/>
              </p:cNvGrpSpPr>
              <p:nvPr/>
            </p:nvGrpSpPr>
            <p:grpSpPr bwMode="auto">
              <a:xfrm>
                <a:off x="2328" y="2476"/>
                <a:ext cx="17" cy="125"/>
                <a:chOff x="2328" y="2476"/>
                <a:chExt cx="17" cy="125"/>
              </a:xfrm>
            </p:grpSpPr>
            <p:sp>
              <p:nvSpPr>
                <p:cNvPr id="260140" name="Rectangle 43"/>
                <p:cNvSpPr>
                  <a:spLocks noChangeArrowheads="1"/>
                </p:cNvSpPr>
                <p:nvPr/>
              </p:nvSpPr>
              <p:spPr bwMode="auto">
                <a:xfrm>
                  <a:off x="2334" y="2505"/>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41" name="Line 44"/>
                <p:cNvSpPr>
                  <a:spLocks noChangeShapeType="1"/>
                </p:cNvSpPr>
                <p:nvPr/>
              </p:nvSpPr>
              <p:spPr bwMode="auto">
                <a:xfrm>
                  <a:off x="2336" y="2486"/>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142" name="Freeform 45"/>
                <p:cNvSpPr>
                  <a:spLocks noChangeArrowheads="1"/>
                </p:cNvSpPr>
                <p:nvPr/>
              </p:nvSpPr>
              <p:spPr bwMode="auto">
                <a:xfrm>
                  <a:off x="2328" y="2476"/>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143" name="Object 46"/>
              <p:cNvGraphicFramePr>
                <a:graphicFrameLocks noChangeAspect="1"/>
              </p:cNvGraphicFramePr>
              <p:nvPr/>
            </p:nvGraphicFramePr>
            <p:xfrm>
              <a:off x="2313" y="2517"/>
              <a:ext cx="130" cy="103"/>
            </p:xfrm>
            <a:graphic>
              <a:graphicData uri="http://schemas.openxmlformats.org/presentationml/2006/ole">
                <mc:AlternateContent xmlns:mc="http://schemas.openxmlformats.org/markup-compatibility/2006">
                  <mc:Choice xmlns:v="urn:schemas-microsoft-com:vml" Requires="v">
                    <p:oleObj spid="_x0000_s1027" r:id="rId7" imgW="1384200" imgH="1065240" progId="">
                      <p:embed/>
                    </p:oleObj>
                  </mc:Choice>
                  <mc:Fallback>
                    <p:oleObj r:id="rId7" imgW="1384200" imgH="1065240" progId="">
                      <p:embed/>
                      <p:pic>
                        <p:nvPicPr>
                          <p:cNvPr id="260143" name="Object 4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13" y="2517"/>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144" name="Group 47"/>
            <p:cNvGrpSpPr>
              <a:grpSpLocks/>
            </p:cNvGrpSpPr>
            <p:nvPr/>
          </p:nvGrpSpPr>
          <p:grpSpPr bwMode="auto">
            <a:xfrm>
              <a:off x="2580" y="2655"/>
              <a:ext cx="117" cy="129"/>
              <a:chOff x="2844" y="2472"/>
              <a:chExt cx="129" cy="143"/>
            </a:xfrm>
          </p:grpSpPr>
          <p:grpSp>
            <p:nvGrpSpPr>
              <p:cNvPr id="260145" name="Group 48"/>
              <p:cNvGrpSpPr>
                <a:grpSpLocks/>
              </p:cNvGrpSpPr>
              <p:nvPr/>
            </p:nvGrpSpPr>
            <p:grpSpPr bwMode="auto">
              <a:xfrm>
                <a:off x="2859" y="2472"/>
                <a:ext cx="16" cy="125"/>
                <a:chOff x="2859" y="2472"/>
                <a:chExt cx="16" cy="125"/>
              </a:xfrm>
            </p:grpSpPr>
            <p:sp>
              <p:nvSpPr>
                <p:cNvPr id="260146" name="Rectangle 49"/>
                <p:cNvSpPr>
                  <a:spLocks noChangeArrowheads="1"/>
                </p:cNvSpPr>
                <p:nvPr/>
              </p:nvSpPr>
              <p:spPr bwMode="auto">
                <a:xfrm>
                  <a:off x="2866" y="2502"/>
                  <a:ext cx="5" cy="96"/>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47" name="Line 50"/>
                <p:cNvSpPr>
                  <a:spLocks noChangeShapeType="1"/>
                </p:cNvSpPr>
                <p:nvPr/>
              </p:nvSpPr>
              <p:spPr bwMode="auto">
                <a:xfrm>
                  <a:off x="2868" y="2482"/>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148" name="Freeform 51"/>
                <p:cNvSpPr>
                  <a:spLocks noChangeArrowheads="1"/>
                </p:cNvSpPr>
                <p:nvPr/>
              </p:nvSpPr>
              <p:spPr bwMode="auto">
                <a:xfrm>
                  <a:off x="2859" y="2472"/>
                  <a:ext cx="17" cy="12"/>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149" name="Object 52"/>
              <p:cNvGraphicFramePr>
                <a:graphicFrameLocks noChangeAspect="1"/>
              </p:cNvGraphicFramePr>
              <p:nvPr/>
            </p:nvGraphicFramePr>
            <p:xfrm>
              <a:off x="2844" y="2513"/>
              <a:ext cx="130" cy="103"/>
            </p:xfrm>
            <a:graphic>
              <a:graphicData uri="http://schemas.openxmlformats.org/presentationml/2006/ole">
                <mc:AlternateContent xmlns:mc="http://schemas.openxmlformats.org/markup-compatibility/2006">
                  <mc:Choice xmlns:v="urn:schemas-microsoft-com:vml" Requires="v">
                    <p:oleObj spid="_x0000_s1028" r:id="rId8" imgW="1384200" imgH="1065240" progId="">
                      <p:embed/>
                    </p:oleObj>
                  </mc:Choice>
                  <mc:Fallback>
                    <p:oleObj r:id="rId8" imgW="1384200" imgH="1065240" progId="">
                      <p:embed/>
                      <p:pic>
                        <p:nvPicPr>
                          <p:cNvPr id="260149" name="Object 5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4" y="2513"/>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150" name="Group 53"/>
            <p:cNvGrpSpPr>
              <a:grpSpLocks/>
            </p:cNvGrpSpPr>
            <p:nvPr/>
          </p:nvGrpSpPr>
          <p:grpSpPr bwMode="auto">
            <a:xfrm>
              <a:off x="3636" y="3334"/>
              <a:ext cx="117" cy="130"/>
              <a:chOff x="4008" y="3221"/>
              <a:chExt cx="129" cy="143"/>
            </a:xfrm>
          </p:grpSpPr>
          <p:grpSp>
            <p:nvGrpSpPr>
              <p:cNvPr id="260151" name="Group 54"/>
              <p:cNvGrpSpPr>
                <a:grpSpLocks/>
              </p:cNvGrpSpPr>
              <p:nvPr/>
            </p:nvGrpSpPr>
            <p:grpSpPr bwMode="auto">
              <a:xfrm>
                <a:off x="4023" y="3221"/>
                <a:ext cx="17" cy="125"/>
                <a:chOff x="4023" y="3221"/>
                <a:chExt cx="17" cy="125"/>
              </a:xfrm>
            </p:grpSpPr>
            <p:sp>
              <p:nvSpPr>
                <p:cNvPr id="260152" name="Rectangle 55"/>
                <p:cNvSpPr>
                  <a:spLocks noChangeArrowheads="1"/>
                </p:cNvSpPr>
                <p:nvPr/>
              </p:nvSpPr>
              <p:spPr bwMode="auto">
                <a:xfrm>
                  <a:off x="4030" y="3251"/>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53" name="Line 56"/>
                <p:cNvSpPr>
                  <a:spLocks noChangeShapeType="1"/>
                </p:cNvSpPr>
                <p:nvPr/>
              </p:nvSpPr>
              <p:spPr bwMode="auto">
                <a:xfrm>
                  <a:off x="4032" y="3232"/>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154" name="Freeform 57"/>
                <p:cNvSpPr>
                  <a:spLocks noChangeArrowheads="1"/>
                </p:cNvSpPr>
                <p:nvPr/>
              </p:nvSpPr>
              <p:spPr bwMode="auto">
                <a:xfrm>
                  <a:off x="4023" y="3221"/>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155" name="Object 58"/>
              <p:cNvGraphicFramePr>
                <a:graphicFrameLocks noChangeAspect="1"/>
              </p:cNvGraphicFramePr>
              <p:nvPr/>
            </p:nvGraphicFramePr>
            <p:xfrm>
              <a:off x="4008" y="3262"/>
              <a:ext cx="130" cy="103"/>
            </p:xfrm>
            <a:graphic>
              <a:graphicData uri="http://schemas.openxmlformats.org/presentationml/2006/ole">
                <mc:AlternateContent xmlns:mc="http://schemas.openxmlformats.org/markup-compatibility/2006">
                  <mc:Choice xmlns:v="urn:schemas-microsoft-com:vml" Requires="v">
                    <p:oleObj spid="_x0000_s1029" r:id="rId9" imgW="1384200" imgH="1065240" progId="">
                      <p:embed/>
                    </p:oleObj>
                  </mc:Choice>
                  <mc:Fallback>
                    <p:oleObj r:id="rId9" imgW="1384200" imgH="1065240" progId="">
                      <p:embed/>
                      <p:pic>
                        <p:nvPicPr>
                          <p:cNvPr id="260155" name="Object 5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08" y="3262"/>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156" name="Group 59"/>
            <p:cNvGrpSpPr>
              <a:grpSpLocks/>
            </p:cNvGrpSpPr>
            <p:nvPr/>
          </p:nvGrpSpPr>
          <p:grpSpPr bwMode="auto">
            <a:xfrm>
              <a:off x="3684" y="3040"/>
              <a:ext cx="118" cy="129"/>
              <a:chOff x="4061" y="2897"/>
              <a:chExt cx="130" cy="142"/>
            </a:xfrm>
          </p:grpSpPr>
          <p:grpSp>
            <p:nvGrpSpPr>
              <p:cNvPr id="260157" name="Group 60"/>
              <p:cNvGrpSpPr>
                <a:grpSpLocks/>
              </p:cNvGrpSpPr>
              <p:nvPr/>
            </p:nvGrpSpPr>
            <p:grpSpPr bwMode="auto">
              <a:xfrm>
                <a:off x="4076" y="2897"/>
                <a:ext cx="17" cy="125"/>
                <a:chOff x="4076" y="2897"/>
                <a:chExt cx="17" cy="125"/>
              </a:xfrm>
            </p:grpSpPr>
            <p:sp>
              <p:nvSpPr>
                <p:cNvPr id="260158" name="Rectangle 61"/>
                <p:cNvSpPr>
                  <a:spLocks noChangeArrowheads="1"/>
                </p:cNvSpPr>
                <p:nvPr/>
              </p:nvSpPr>
              <p:spPr bwMode="auto">
                <a:xfrm>
                  <a:off x="4082" y="2926"/>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59" name="Line 62"/>
                <p:cNvSpPr>
                  <a:spLocks noChangeShapeType="1"/>
                </p:cNvSpPr>
                <p:nvPr/>
              </p:nvSpPr>
              <p:spPr bwMode="auto">
                <a:xfrm>
                  <a:off x="4085" y="2907"/>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160" name="Freeform 63"/>
                <p:cNvSpPr>
                  <a:spLocks noChangeArrowheads="1"/>
                </p:cNvSpPr>
                <p:nvPr/>
              </p:nvSpPr>
              <p:spPr bwMode="auto">
                <a:xfrm>
                  <a:off x="4076" y="2897"/>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161" name="Object 64"/>
              <p:cNvGraphicFramePr>
                <a:graphicFrameLocks noChangeAspect="1"/>
              </p:cNvGraphicFramePr>
              <p:nvPr/>
            </p:nvGraphicFramePr>
            <p:xfrm>
              <a:off x="4061" y="2938"/>
              <a:ext cx="131" cy="102"/>
            </p:xfrm>
            <a:graphic>
              <a:graphicData uri="http://schemas.openxmlformats.org/presentationml/2006/ole">
                <mc:AlternateContent xmlns:mc="http://schemas.openxmlformats.org/markup-compatibility/2006">
                  <mc:Choice xmlns:v="urn:schemas-microsoft-com:vml" Requires="v">
                    <p:oleObj spid="_x0000_s1030" r:id="rId10" imgW="1384200" imgH="1065240" progId="">
                      <p:embed/>
                    </p:oleObj>
                  </mc:Choice>
                  <mc:Fallback>
                    <p:oleObj r:id="rId10" imgW="1384200" imgH="1065240" progId="">
                      <p:embed/>
                      <p:pic>
                        <p:nvPicPr>
                          <p:cNvPr id="260161" name="Object 6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61" y="2938"/>
                            <a:ext cx="131" cy="102"/>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162" name="Group 65"/>
            <p:cNvGrpSpPr>
              <a:grpSpLocks/>
            </p:cNvGrpSpPr>
            <p:nvPr/>
          </p:nvGrpSpPr>
          <p:grpSpPr bwMode="auto">
            <a:xfrm>
              <a:off x="2750" y="2903"/>
              <a:ext cx="240" cy="573"/>
              <a:chOff x="3032" y="2746"/>
              <a:chExt cx="264" cy="631"/>
            </a:xfrm>
          </p:grpSpPr>
          <p:sp>
            <p:nvSpPr>
              <p:cNvPr id="260163" name="Freeform 66"/>
              <p:cNvSpPr>
                <a:spLocks noChangeArrowheads="1"/>
              </p:cNvSpPr>
              <p:nvPr/>
            </p:nvSpPr>
            <p:spPr bwMode="auto">
              <a:xfrm>
                <a:off x="3052" y="2878"/>
                <a:ext cx="222" cy="441"/>
              </a:xfrm>
              <a:custGeom>
                <a:avLst/>
                <a:gdLst>
                  <a:gd name="T0" fmla="*/ 53 w 106"/>
                  <a:gd name="T1" fmla="*/ 203 h 203"/>
                  <a:gd name="T2" fmla="*/ 106 w 106"/>
                  <a:gd name="T3" fmla="*/ 173 h 203"/>
                  <a:gd name="T4" fmla="*/ 18 w 106"/>
                  <a:gd name="T5" fmla="*/ 123 h 203"/>
                  <a:gd name="T6" fmla="*/ 79 w 106"/>
                  <a:gd name="T7" fmla="*/ 88 h 203"/>
                  <a:gd name="T8" fmla="*/ 33 w 106"/>
                  <a:gd name="T9" fmla="*/ 62 h 203"/>
                  <a:gd name="T10" fmla="*/ 68 w 106"/>
                  <a:gd name="T11" fmla="*/ 43 h 203"/>
                  <a:gd name="T12" fmla="*/ 40 w 106"/>
                  <a:gd name="T13" fmla="*/ 27 h 203"/>
                  <a:gd name="T14" fmla="*/ 62 w 106"/>
                  <a:gd name="T15" fmla="*/ 14 h 203"/>
                  <a:gd name="T16" fmla="*/ 45 w 106"/>
                  <a:gd name="T17" fmla="*/ 4 h 203"/>
                  <a:gd name="T18" fmla="*/ 52 w 106"/>
                  <a:gd name="T19" fmla="*/ 0 h 203"/>
                  <a:gd name="T20" fmla="*/ 60 w 106"/>
                  <a:gd name="T21" fmla="*/ 4 h 203"/>
                  <a:gd name="T22" fmla="*/ 43 w 106"/>
                  <a:gd name="T23" fmla="*/ 14 h 203"/>
                  <a:gd name="T24" fmla="*/ 65 w 106"/>
                  <a:gd name="T25" fmla="*/ 27 h 203"/>
                  <a:gd name="T26" fmla="*/ 37 w 106"/>
                  <a:gd name="T27" fmla="*/ 43 h 203"/>
                  <a:gd name="T28" fmla="*/ 71 w 106"/>
                  <a:gd name="T29" fmla="*/ 62 h 203"/>
                  <a:gd name="T30" fmla="*/ 27 w 106"/>
                  <a:gd name="T31" fmla="*/ 88 h 203"/>
                  <a:gd name="T32" fmla="*/ 88 w 106"/>
                  <a:gd name="T33" fmla="*/ 123 h 203"/>
                  <a:gd name="T34" fmla="*/ 0 w 106"/>
                  <a:gd name="T35" fmla="*/ 173 h 203"/>
                  <a:gd name="T36" fmla="*/ 53 w 106"/>
                  <a:gd name="T37" fmla="*/ 203 h 20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6"/>
                  <a:gd name="T58" fmla="*/ 0 h 203"/>
                  <a:gd name="T59" fmla="*/ 106 w 106"/>
                  <a:gd name="T60" fmla="*/ 203 h 20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6" h="203">
                    <a:moveTo>
                      <a:pt x="53" y="203"/>
                    </a:moveTo>
                    <a:lnTo>
                      <a:pt x="106" y="173"/>
                    </a:lnTo>
                    <a:lnTo>
                      <a:pt x="18" y="123"/>
                    </a:lnTo>
                    <a:lnTo>
                      <a:pt x="79" y="88"/>
                    </a:lnTo>
                    <a:lnTo>
                      <a:pt x="33" y="62"/>
                    </a:lnTo>
                    <a:lnTo>
                      <a:pt x="68" y="43"/>
                    </a:lnTo>
                    <a:lnTo>
                      <a:pt x="40" y="27"/>
                    </a:lnTo>
                    <a:lnTo>
                      <a:pt x="62" y="14"/>
                    </a:lnTo>
                    <a:lnTo>
                      <a:pt x="45" y="4"/>
                    </a:lnTo>
                    <a:lnTo>
                      <a:pt x="52" y="0"/>
                    </a:lnTo>
                    <a:lnTo>
                      <a:pt x="60" y="4"/>
                    </a:lnTo>
                    <a:lnTo>
                      <a:pt x="43" y="14"/>
                    </a:lnTo>
                    <a:lnTo>
                      <a:pt x="65" y="27"/>
                    </a:lnTo>
                    <a:lnTo>
                      <a:pt x="37" y="43"/>
                    </a:lnTo>
                    <a:lnTo>
                      <a:pt x="71" y="62"/>
                    </a:lnTo>
                    <a:lnTo>
                      <a:pt x="27" y="88"/>
                    </a:lnTo>
                    <a:lnTo>
                      <a:pt x="88" y="123"/>
                    </a:lnTo>
                    <a:lnTo>
                      <a:pt x="0" y="173"/>
                    </a:lnTo>
                    <a:lnTo>
                      <a:pt x="53" y="203"/>
                    </a:lnTo>
                    <a:close/>
                  </a:path>
                </a:pathLst>
              </a:custGeom>
              <a:noFill/>
              <a:ln w="468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64" name="Line 67"/>
              <p:cNvSpPr>
                <a:spLocks noChangeShapeType="1"/>
              </p:cNvSpPr>
              <p:nvPr/>
            </p:nvSpPr>
            <p:spPr bwMode="auto">
              <a:xfrm>
                <a:off x="3161" y="2746"/>
                <a:ext cx="2" cy="631"/>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165" name="Freeform 68"/>
              <p:cNvSpPr>
                <a:spLocks noChangeArrowheads="1"/>
              </p:cNvSpPr>
              <p:nvPr/>
            </p:nvSpPr>
            <p:spPr bwMode="auto">
              <a:xfrm>
                <a:off x="3072" y="2887"/>
                <a:ext cx="183" cy="365"/>
              </a:xfrm>
              <a:custGeom>
                <a:avLst/>
                <a:gdLst>
                  <a:gd name="T0" fmla="*/ 43 w 87"/>
                  <a:gd name="T1" fmla="*/ 168 h 168"/>
                  <a:gd name="T2" fmla="*/ 0 w 87"/>
                  <a:gd name="T3" fmla="*/ 143 h 168"/>
                  <a:gd name="T4" fmla="*/ 74 w 87"/>
                  <a:gd name="T5" fmla="*/ 102 h 168"/>
                  <a:gd name="T6" fmla="*/ 20 w 87"/>
                  <a:gd name="T7" fmla="*/ 71 h 168"/>
                  <a:gd name="T8" fmla="*/ 60 w 87"/>
                  <a:gd name="T9" fmla="*/ 48 h 168"/>
                  <a:gd name="T10" fmla="*/ 29 w 87"/>
                  <a:gd name="T11" fmla="*/ 30 h 168"/>
                  <a:gd name="T12" fmla="*/ 54 w 87"/>
                  <a:gd name="T13" fmla="*/ 16 h 168"/>
                  <a:gd name="T14" fmla="*/ 35 w 87"/>
                  <a:gd name="T15" fmla="*/ 5 h 168"/>
                  <a:gd name="T16" fmla="*/ 43 w 87"/>
                  <a:gd name="T17" fmla="*/ 0 h 168"/>
                  <a:gd name="T18" fmla="*/ 51 w 87"/>
                  <a:gd name="T19" fmla="*/ 5 h 168"/>
                  <a:gd name="T20" fmla="*/ 33 w 87"/>
                  <a:gd name="T21" fmla="*/ 16 h 168"/>
                  <a:gd name="T22" fmla="*/ 58 w 87"/>
                  <a:gd name="T23" fmla="*/ 30 h 168"/>
                  <a:gd name="T24" fmla="*/ 26 w 87"/>
                  <a:gd name="T25" fmla="*/ 48 h 168"/>
                  <a:gd name="T26" fmla="*/ 66 w 87"/>
                  <a:gd name="T27" fmla="*/ 71 h 168"/>
                  <a:gd name="T28" fmla="*/ 13 w 87"/>
                  <a:gd name="T29" fmla="*/ 101 h 168"/>
                  <a:gd name="T30" fmla="*/ 87 w 87"/>
                  <a:gd name="T31" fmla="*/ 144 h 168"/>
                  <a:gd name="T32" fmla="*/ 43 w 87"/>
                  <a:gd name="T33" fmla="*/ 168 h 16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7"/>
                  <a:gd name="T52" fmla="*/ 0 h 168"/>
                  <a:gd name="T53" fmla="*/ 87 w 87"/>
                  <a:gd name="T54" fmla="*/ 168 h 16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7" h="168">
                    <a:moveTo>
                      <a:pt x="43" y="168"/>
                    </a:moveTo>
                    <a:lnTo>
                      <a:pt x="0" y="143"/>
                    </a:lnTo>
                    <a:lnTo>
                      <a:pt x="74" y="102"/>
                    </a:lnTo>
                    <a:lnTo>
                      <a:pt x="20" y="71"/>
                    </a:lnTo>
                    <a:lnTo>
                      <a:pt x="60" y="48"/>
                    </a:lnTo>
                    <a:lnTo>
                      <a:pt x="29" y="30"/>
                    </a:lnTo>
                    <a:lnTo>
                      <a:pt x="54" y="16"/>
                    </a:lnTo>
                    <a:lnTo>
                      <a:pt x="35" y="5"/>
                    </a:lnTo>
                    <a:lnTo>
                      <a:pt x="43" y="0"/>
                    </a:lnTo>
                    <a:lnTo>
                      <a:pt x="51" y="5"/>
                    </a:lnTo>
                    <a:lnTo>
                      <a:pt x="33" y="16"/>
                    </a:lnTo>
                    <a:lnTo>
                      <a:pt x="58" y="30"/>
                    </a:lnTo>
                    <a:lnTo>
                      <a:pt x="26" y="48"/>
                    </a:lnTo>
                    <a:lnTo>
                      <a:pt x="66" y="71"/>
                    </a:lnTo>
                    <a:lnTo>
                      <a:pt x="13" y="101"/>
                    </a:lnTo>
                    <a:lnTo>
                      <a:pt x="87" y="144"/>
                    </a:lnTo>
                    <a:lnTo>
                      <a:pt x="43" y="168"/>
                    </a:lnTo>
                    <a:close/>
                  </a:path>
                </a:pathLst>
              </a:custGeom>
              <a:noFill/>
              <a:ln w="468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66" name="Freeform 69"/>
              <p:cNvSpPr>
                <a:spLocks noChangeArrowheads="1"/>
              </p:cNvSpPr>
              <p:nvPr/>
            </p:nvSpPr>
            <p:spPr bwMode="auto">
              <a:xfrm>
                <a:off x="3032" y="2824"/>
                <a:ext cx="265" cy="554"/>
              </a:xfrm>
              <a:custGeom>
                <a:avLst/>
                <a:gdLst>
                  <a:gd name="T0" fmla="*/ 0 w 726"/>
                  <a:gd name="T1" fmla="*/ 1160 h 1328"/>
                  <a:gd name="T2" fmla="*/ 311 w 726"/>
                  <a:gd name="T3" fmla="*/ 150 h 1328"/>
                  <a:gd name="T4" fmla="*/ 311 w 726"/>
                  <a:gd name="T5" fmla="*/ 150 h 1328"/>
                  <a:gd name="T6" fmla="*/ 327 w 726"/>
                  <a:gd name="T7" fmla="*/ 149 h 1328"/>
                  <a:gd name="T8" fmla="*/ 338 w 726"/>
                  <a:gd name="T9" fmla="*/ 1 h 1328"/>
                  <a:gd name="T10" fmla="*/ 377 w 726"/>
                  <a:gd name="T11" fmla="*/ 0 h 1328"/>
                  <a:gd name="T12" fmla="*/ 385 w 726"/>
                  <a:gd name="T13" fmla="*/ 146 h 1328"/>
                  <a:gd name="T14" fmla="*/ 402 w 726"/>
                  <a:gd name="T15" fmla="*/ 150 h 1328"/>
                  <a:gd name="T16" fmla="*/ 726 w 726"/>
                  <a:gd name="T17" fmla="*/ 1160 h 1328"/>
                  <a:gd name="T18" fmla="*/ 726 w 726"/>
                  <a:gd name="T19" fmla="*/ 1160 h 1328"/>
                  <a:gd name="T20" fmla="*/ 666 w 726"/>
                  <a:gd name="T21" fmla="*/ 1035 h 1328"/>
                  <a:gd name="T22" fmla="*/ 361 w 726"/>
                  <a:gd name="T23" fmla="*/ 1191 h 1328"/>
                  <a:gd name="T24" fmla="*/ 359 w 726"/>
                  <a:gd name="T25" fmla="*/ 1328 h 1328"/>
                  <a:gd name="T26" fmla="*/ 361 w 726"/>
                  <a:gd name="T27" fmla="*/ 1191 h 1328"/>
                  <a:gd name="T28" fmla="*/ 56 w 726"/>
                  <a:gd name="T29" fmla="*/ 1034 h 1328"/>
                  <a:gd name="T30" fmla="*/ 0 w 726"/>
                  <a:gd name="T31" fmla="*/ 1160 h 132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26"/>
                  <a:gd name="T49" fmla="*/ 0 h 1328"/>
                  <a:gd name="T50" fmla="*/ 726 w 726"/>
                  <a:gd name="T51" fmla="*/ 1328 h 132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26" h="1328">
                    <a:moveTo>
                      <a:pt x="0" y="1160"/>
                    </a:moveTo>
                    <a:cubicBezTo>
                      <a:pt x="147" y="835"/>
                      <a:pt x="251" y="497"/>
                      <a:pt x="311" y="150"/>
                    </a:cubicBezTo>
                    <a:lnTo>
                      <a:pt x="327" y="149"/>
                    </a:lnTo>
                    <a:cubicBezTo>
                      <a:pt x="331" y="100"/>
                      <a:pt x="335" y="50"/>
                      <a:pt x="338" y="1"/>
                    </a:cubicBezTo>
                    <a:cubicBezTo>
                      <a:pt x="351" y="1"/>
                      <a:pt x="364" y="0"/>
                      <a:pt x="377" y="0"/>
                    </a:cubicBezTo>
                    <a:cubicBezTo>
                      <a:pt x="378" y="49"/>
                      <a:pt x="381" y="97"/>
                      <a:pt x="385" y="146"/>
                    </a:cubicBezTo>
                    <a:cubicBezTo>
                      <a:pt x="391" y="147"/>
                      <a:pt x="397" y="149"/>
                      <a:pt x="402" y="150"/>
                    </a:cubicBezTo>
                    <a:cubicBezTo>
                      <a:pt x="460" y="498"/>
                      <a:pt x="569" y="838"/>
                      <a:pt x="726" y="1160"/>
                    </a:cubicBezTo>
                    <a:lnTo>
                      <a:pt x="666" y="1035"/>
                    </a:lnTo>
                    <a:lnTo>
                      <a:pt x="361" y="1191"/>
                    </a:lnTo>
                    <a:lnTo>
                      <a:pt x="359" y="1328"/>
                    </a:lnTo>
                    <a:lnTo>
                      <a:pt x="361" y="1191"/>
                    </a:lnTo>
                    <a:lnTo>
                      <a:pt x="56" y="1034"/>
                    </a:lnTo>
                    <a:lnTo>
                      <a:pt x="0" y="1160"/>
                    </a:lnTo>
                    <a:close/>
                  </a:path>
                </a:pathLst>
              </a:custGeom>
              <a:noFill/>
              <a:ln w="936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pSp>
          <p:nvGrpSpPr>
            <p:cNvPr id="260167" name="Group 70"/>
            <p:cNvGrpSpPr>
              <a:grpSpLocks/>
            </p:cNvGrpSpPr>
            <p:nvPr/>
          </p:nvGrpSpPr>
          <p:grpSpPr bwMode="auto">
            <a:xfrm>
              <a:off x="2752" y="2859"/>
              <a:ext cx="233" cy="85"/>
              <a:chOff x="3034" y="2697"/>
              <a:chExt cx="257" cy="94"/>
            </a:xfrm>
          </p:grpSpPr>
          <p:sp>
            <p:nvSpPr>
              <p:cNvPr id="260168" name="Oval 71"/>
              <p:cNvSpPr>
                <a:spLocks noChangeArrowheads="1"/>
              </p:cNvSpPr>
              <p:nvPr/>
            </p:nvSpPr>
            <p:spPr bwMode="auto">
              <a:xfrm>
                <a:off x="3090" y="2722"/>
                <a:ext cx="145" cy="42"/>
              </a:xfrm>
              <a:prstGeom prst="ellipse">
                <a:avLst/>
              </a:prstGeom>
              <a:noFill/>
              <a:ln w="648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69" name="Oval 72"/>
              <p:cNvSpPr>
                <a:spLocks noChangeArrowheads="1"/>
              </p:cNvSpPr>
              <p:nvPr/>
            </p:nvSpPr>
            <p:spPr bwMode="auto">
              <a:xfrm>
                <a:off x="3063" y="2710"/>
                <a:ext cx="202" cy="67"/>
              </a:xfrm>
              <a:prstGeom prst="ellipse">
                <a:avLst/>
              </a:prstGeom>
              <a:noFill/>
              <a:ln w="648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70" name="Oval 73"/>
              <p:cNvSpPr>
                <a:spLocks noChangeArrowheads="1"/>
              </p:cNvSpPr>
              <p:nvPr/>
            </p:nvSpPr>
            <p:spPr bwMode="auto">
              <a:xfrm>
                <a:off x="3034" y="2697"/>
                <a:ext cx="258" cy="95"/>
              </a:xfrm>
              <a:prstGeom prst="ellipse">
                <a:avLst/>
              </a:prstGeom>
              <a:noFill/>
              <a:ln w="648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sp>
          <p:nvSpPr>
            <p:cNvPr id="260171" name="Freeform 74"/>
            <p:cNvSpPr>
              <a:spLocks noChangeArrowheads="1"/>
            </p:cNvSpPr>
            <p:nvPr/>
          </p:nvSpPr>
          <p:spPr bwMode="auto">
            <a:xfrm>
              <a:off x="2346" y="3358"/>
              <a:ext cx="1082" cy="215"/>
            </a:xfrm>
            <a:custGeom>
              <a:avLst/>
              <a:gdLst>
                <a:gd name="T0" fmla="*/ 0 w 1622"/>
                <a:gd name="T1" fmla="*/ 293 h 322"/>
                <a:gd name="T2" fmla="*/ 77 w 1622"/>
                <a:gd name="T3" fmla="*/ 240 h 322"/>
                <a:gd name="T4" fmla="*/ 139 w 1622"/>
                <a:gd name="T5" fmla="*/ 197 h 322"/>
                <a:gd name="T6" fmla="*/ 240 w 1622"/>
                <a:gd name="T7" fmla="*/ 154 h 322"/>
                <a:gd name="T8" fmla="*/ 283 w 1622"/>
                <a:gd name="T9" fmla="*/ 130 h 322"/>
                <a:gd name="T10" fmla="*/ 322 w 1622"/>
                <a:gd name="T11" fmla="*/ 96 h 322"/>
                <a:gd name="T12" fmla="*/ 494 w 1622"/>
                <a:gd name="T13" fmla="*/ 77 h 322"/>
                <a:gd name="T14" fmla="*/ 682 w 1622"/>
                <a:gd name="T15" fmla="*/ 67 h 322"/>
                <a:gd name="T16" fmla="*/ 739 w 1622"/>
                <a:gd name="T17" fmla="*/ 38 h 322"/>
                <a:gd name="T18" fmla="*/ 782 w 1622"/>
                <a:gd name="T19" fmla="*/ 0 h 322"/>
                <a:gd name="T20" fmla="*/ 955 w 1622"/>
                <a:gd name="T21" fmla="*/ 19 h 322"/>
                <a:gd name="T22" fmla="*/ 1027 w 1622"/>
                <a:gd name="T23" fmla="*/ 43 h 322"/>
                <a:gd name="T24" fmla="*/ 1075 w 1622"/>
                <a:gd name="T25" fmla="*/ 62 h 322"/>
                <a:gd name="T26" fmla="*/ 1214 w 1622"/>
                <a:gd name="T27" fmla="*/ 29 h 322"/>
                <a:gd name="T28" fmla="*/ 1320 w 1622"/>
                <a:gd name="T29" fmla="*/ 34 h 322"/>
                <a:gd name="T30" fmla="*/ 1349 w 1622"/>
                <a:gd name="T31" fmla="*/ 91 h 322"/>
                <a:gd name="T32" fmla="*/ 1421 w 1622"/>
                <a:gd name="T33" fmla="*/ 134 h 322"/>
                <a:gd name="T34" fmla="*/ 1507 w 1622"/>
                <a:gd name="T35" fmla="*/ 178 h 322"/>
                <a:gd name="T36" fmla="*/ 1546 w 1622"/>
                <a:gd name="T37" fmla="*/ 206 h 322"/>
                <a:gd name="T38" fmla="*/ 1565 w 1622"/>
                <a:gd name="T39" fmla="*/ 230 h 322"/>
                <a:gd name="T40" fmla="*/ 1608 w 1622"/>
                <a:gd name="T41" fmla="*/ 293 h 322"/>
                <a:gd name="T42" fmla="*/ 1622 w 1622"/>
                <a:gd name="T43" fmla="*/ 322 h 32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622"/>
                <a:gd name="T67" fmla="*/ 0 h 322"/>
                <a:gd name="T68" fmla="*/ 1622 w 1622"/>
                <a:gd name="T69" fmla="*/ 322 h 32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622" h="322">
                  <a:moveTo>
                    <a:pt x="0" y="293"/>
                  </a:moveTo>
                  <a:cubicBezTo>
                    <a:pt x="48" y="283"/>
                    <a:pt x="44" y="251"/>
                    <a:pt x="77" y="240"/>
                  </a:cubicBezTo>
                  <a:cubicBezTo>
                    <a:pt x="88" y="208"/>
                    <a:pt x="108" y="202"/>
                    <a:pt x="139" y="197"/>
                  </a:cubicBezTo>
                  <a:cubicBezTo>
                    <a:pt x="164" y="180"/>
                    <a:pt x="209" y="160"/>
                    <a:pt x="240" y="154"/>
                  </a:cubicBezTo>
                  <a:cubicBezTo>
                    <a:pt x="254" y="144"/>
                    <a:pt x="268" y="139"/>
                    <a:pt x="283" y="130"/>
                  </a:cubicBezTo>
                  <a:cubicBezTo>
                    <a:pt x="296" y="111"/>
                    <a:pt x="309" y="115"/>
                    <a:pt x="322" y="96"/>
                  </a:cubicBezTo>
                  <a:cubicBezTo>
                    <a:pt x="340" y="33"/>
                    <a:pt x="468" y="76"/>
                    <a:pt x="494" y="77"/>
                  </a:cubicBezTo>
                  <a:cubicBezTo>
                    <a:pt x="557" y="115"/>
                    <a:pt x="621" y="80"/>
                    <a:pt x="682" y="67"/>
                  </a:cubicBezTo>
                  <a:cubicBezTo>
                    <a:pt x="699" y="56"/>
                    <a:pt x="719" y="45"/>
                    <a:pt x="739" y="38"/>
                  </a:cubicBezTo>
                  <a:cubicBezTo>
                    <a:pt x="772" y="6"/>
                    <a:pt x="757" y="18"/>
                    <a:pt x="782" y="0"/>
                  </a:cubicBezTo>
                  <a:cubicBezTo>
                    <a:pt x="939" y="6"/>
                    <a:pt x="874" y="2"/>
                    <a:pt x="955" y="19"/>
                  </a:cubicBezTo>
                  <a:cubicBezTo>
                    <a:pt x="980" y="32"/>
                    <a:pt x="998" y="35"/>
                    <a:pt x="1027" y="43"/>
                  </a:cubicBezTo>
                  <a:cubicBezTo>
                    <a:pt x="1044" y="48"/>
                    <a:pt x="1058" y="57"/>
                    <a:pt x="1075" y="62"/>
                  </a:cubicBezTo>
                  <a:cubicBezTo>
                    <a:pt x="1131" y="58"/>
                    <a:pt x="1164" y="48"/>
                    <a:pt x="1214" y="29"/>
                  </a:cubicBezTo>
                  <a:cubicBezTo>
                    <a:pt x="1249" y="31"/>
                    <a:pt x="1285" y="28"/>
                    <a:pt x="1320" y="34"/>
                  </a:cubicBezTo>
                  <a:cubicBezTo>
                    <a:pt x="1332" y="36"/>
                    <a:pt x="1342" y="82"/>
                    <a:pt x="1349" y="91"/>
                  </a:cubicBezTo>
                  <a:cubicBezTo>
                    <a:pt x="1364" y="110"/>
                    <a:pt x="1398" y="128"/>
                    <a:pt x="1421" y="134"/>
                  </a:cubicBezTo>
                  <a:cubicBezTo>
                    <a:pt x="1445" y="151"/>
                    <a:pt x="1479" y="168"/>
                    <a:pt x="1507" y="178"/>
                  </a:cubicBezTo>
                  <a:cubicBezTo>
                    <a:pt x="1519" y="194"/>
                    <a:pt x="1526" y="201"/>
                    <a:pt x="1546" y="206"/>
                  </a:cubicBezTo>
                  <a:cubicBezTo>
                    <a:pt x="1554" y="236"/>
                    <a:pt x="1543" y="208"/>
                    <a:pt x="1565" y="230"/>
                  </a:cubicBezTo>
                  <a:cubicBezTo>
                    <a:pt x="1585" y="250"/>
                    <a:pt x="1580" y="283"/>
                    <a:pt x="1608" y="293"/>
                  </a:cubicBezTo>
                  <a:cubicBezTo>
                    <a:pt x="1619" y="319"/>
                    <a:pt x="1613" y="310"/>
                    <a:pt x="1622" y="322"/>
                  </a:cubicBezTo>
                </a:path>
              </a:pathLst>
            </a:custGeom>
            <a:gradFill rotWithShape="0">
              <a:gsLst>
                <a:gs pos="0">
                  <a:srgbClr val="339933"/>
                </a:gs>
                <a:gs pos="100000">
                  <a:srgbClr val="CBE4CB">
                    <a:alpha val="50000"/>
                  </a:srgbClr>
                </a:gs>
              </a:gsLst>
              <a:lin ang="5400000" scaled="1"/>
            </a:gra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72" name="Text Box 75"/>
            <p:cNvSpPr txBox="1">
              <a:spLocks noChangeArrowheads="1"/>
            </p:cNvSpPr>
            <p:nvPr/>
          </p:nvSpPr>
          <p:spPr bwMode="auto">
            <a:xfrm>
              <a:off x="2396" y="3126"/>
              <a:ext cx="585" cy="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81639" tIns="42452" rIns="81639" bIns="42452">
              <a:spAutoFit/>
            </a:bodyPr>
            <a:lstStyle>
              <a:lvl1pPr defTabSz="414338" eaLnBrk="0" hangingPunct="0">
                <a:tabLst>
                  <a:tab pos="657225" algn="l"/>
                </a:tabLst>
                <a:defRPr>
                  <a:solidFill>
                    <a:schemeClr val="tx1"/>
                  </a:solidFill>
                  <a:latin typeface="Arial" panose="020B0604020202020204" pitchFamily="34" charset="0"/>
                  <a:cs typeface="Arial" panose="020B0604020202020204" pitchFamily="34" charset="0"/>
                </a:defRPr>
              </a:lvl1pPr>
              <a:lvl2pPr marL="674688" indent="-260350" defTabSz="414338" eaLnBrk="0" hangingPunct="0">
                <a:tabLst>
                  <a:tab pos="657225" algn="l"/>
                </a:tabLst>
                <a:defRPr>
                  <a:solidFill>
                    <a:schemeClr val="tx1"/>
                  </a:solidFill>
                  <a:latin typeface="Arial" panose="020B0604020202020204" pitchFamily="34" charset="0"/>
                  <a:cs typeface="Arial" panose="020B0604020202020204" pitchFamily="34" charset="0"/>
                </a:defRPr>
              </a:lvl2pPr>
              <a:lvl3pPr marL="1036638" indent="-207963" defTabSz="414338" eaLnBrk="0" hangingPunct="0">
                <a:tabLst>
                  <a:tab pos="657225" algn="l"/>
                </a:tabLst>
                <a:defRPr>
                  <a:solidFill>
                    <a:schemeClr val="tx1"/>
                  </a:solidFill>
                  <a:latin typeface="Arial" panose="020B0604020202020204" pitchFamily="34" charset="0"/>
                  <a:cs typeface="Arial" panose="020B0604020202020204" pitchFamily="34" charset="0"/>
                </a:defRPr>
              </a:lvl3pPr>
              <a:lvl4pPr marL="1450975" indent="-206375" defTabSz="414338" eaLnBrk="0" hangingPunct="0">
                <a:tabLst>
                  <a:tab pos="657225" algn="l"/>
                </a:tabLst>
                <a:defRPr>
                  <a:solidFill>
                    <a:schemeClr val="tx1"/>
                  </a:solidFill>
                  <a:latin typeface="Arial" panose="020B0604020202020204" pitchFamily="34" charset="0"/>
                  <a:cs typeface="Arial" panose="020B0604020202020204" pitchFamily="34" charset="0"/>
                </a:defRPr>
              </a:lvl4pPr>
              <a:lvl5pPr marL="1866900" indent="-207963" defTabSz="414338" eaLnBrk="0" hangingPunct="0">
                <a:tabLst>
                  <a:tab pos="657225" algn="l"/>
                </a:tabLst>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tabLst>
                  <a:tab pos="657225" algn="l"/>
                </a:tabLs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tabLst>
                  <a:tab pos="657225" algn="l"/>
                </a:tabLs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tabLst>
                  <a:tab pos="657225" algn="l"/>
                </a:tabLs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tabLst>
                  <a:tab pos="657225" algn="l"/>
                </a:tabLst>
                <a:defRPr>
                  <a:solidFill>
                    <a:schemeClr val="tx1"/>
                  </a:solidFill>
                  <a:latin typeface="Arial" panose="020B0604020202020204" pitchFamily="34" charset="0"/>
                  <a:cs typeface="Arial" panose="020B0604020202020204" pitchFamily="34" charset="0"/>
                </a:defRPr>
              </a:lvl9pPr>
            </a:lstStyle>
            <a:p>
              <a:pPr eaLnBrk="1" hangingPunct="1">
                <a:lnSpc>
                  <a:spcPct val="93000"/>
                </a:lnSpc>
                <a:buClr>
                  <a:srgbClr val="000000"/>
                </a:buClr>
                <a:buSzPct val="45000"/>
                <a:buFont typeface="Wingdings" panose="05000000000000000000" pitchFamily="2" charset="2"/>
                <a:buNone/>
              </a:pPr>
              <a:r>
                <a:rPr lang="en-GB" altLang="en-US" sz="900" dirty="0">
                  <a:solidFill>
                    <a:srgbClr val="000000"/>
                  </a:solidFill>
                </a:rPr>
                <a:t>TV Transmitter</a:t>
              </a:r>
            </a:p>
          </p:txBody>
        </p:sp>
        <p:sp>
          <p:nvSpPr>
            <p:cNvPr id="260173" name="Text Box 76"/>
            <p:cNvSpPr txBox="1">
              <a:spLocks noChangeArrowheads="1"/>
            </p:cNvSpPr>
            <p:nvPr/>
          </p:nvSpPr>
          <p:spPr bwMode="auto">
            <a:xfrm>
              <a:off x="3084" y="3205"/>
              <a:ext cx="544" cy="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81639" tIns="42452" rIns="81639" bIns="42452">
              <a:spAutoFit/>
            </a:bodyPr>
            <a:lstStyle>
              <a:lvl1pPr defTabSz="414338" eaLnBrk="0" hangingPunct="0">
                <a:tabLst>
                  <a:tab pos="657225" algn="l"/>
                </a:tabLst>
                <a:defRPr>
                  <a:solidFill>
                    <a:schemeClr val="tx1"/>
                  </a:solidFill>
                  <a:latin typeface="Arial" panose="020B0604020202020204" pitchFamily="34" charset="0"/>
                  <a:cs typeface="Arial" panose="020B0604020202020204" pitchFamily="34" charset="0"/>
                </a:defRPr>
              </a:lvl1pPr>
              <a:lvl2pPr marL="674688" indent="-260350" defTabSz="414338" eaLnBrk="0" hangingPunct="0">
                <a:tabLst>
                  <a:tab pos="657225" algn="l"/>
                </a:tabLst>
                <a:defRPr>
                  <a:solidFill>
                    <a:schemeClr val="tx1"/>
                  </a:solidFill>
                  <a:latin typeface="Arial" panose="020B0604020202020204" pitchFamily="34" charset="0"/>
                  <a:cs typeface="Arial" panose="020B0604020202020204" pitchFamily="34" charset="0"/>
                </a:defRPr>
              </a:lvl2pPr>
              <a:lvl3pPr marL="1036638" indent="-207963" defTabSz="414338" eaLnBrk="0" hangingPunct="0">
                <a:tabLst>
                  <a:tab pos="657225" algn="l"/>
                </a:tabLst>
                <a:defRPr>
                  <a:solidFill>
                    <a:schemeClr val="tx1"/>
                  </a:solidFill>
                  <a:latin typeface="Arial" panose="020B0604020202020204" pitchFamily="34" charset="0"/>
                  <a:cs typeface="Arial" panose="020B0604020202020204" pitchFamily="34" charset="0"/>
                </a:defRPr>
              </a:lvl3pPr>
              <a:lvl4pPr marL="1450975" indent="-206375" defTabSz="414338" eaLnBrk="0" hangingPunct="0">
                <a:tabLst>
                  <a:tab pos="657225" algn="l"/>
                </a:tabLst>
                <a:defRPr>
                  <a:solidFill>
                    <a:schemeClr val="tx1"/>
                  </a:solidFill>
                  <a:latin typeface="Arial" panose="020B0604020202020204" pitchFamily="34" charset="0"/>
                  <a:cs typeface="Arial" panose="020B0604020202020204" pitchFamily="34" charset="0"/>
                </a:defRPr>
              </a:lvl4pPr>
              <a:lvl5pPr marL="1866900" indent="-207963" defTabSz="414338" eaLnBrk="0" hangingPunct="0">
                <a:tabLst>
                  <a:tab pos="657225" algn="l"/>
                </a:tabLst>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tabLst>
                  <a:tab pos="657225" algn="l"/>
                </a:tabLs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tabLst>
                  <a:tab pos="657225" algn="l"/>
                </a:tabLs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tabLst>
                  <a:tab pos="657225" algn="l"/>
                </a:tabLs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tabLst>
                  <a:tab pos="657225" algn="l"/>
                </a:tabLst>
                <a:defRPr>
                  <a:solidFill>
                    <a:schemeClr val="tx1"/>
                  </a:solidFill>
                  <a:latin typeface="Arial" panose="020B0604020202020204" pitchFamily="34" charset="0"/>
                  <a:cs typeface="Arial" panose="020B0604020202020204" pitchFamily="34" charset="0"/>
                </a:defRPr>
              </a:lvl9pPr>
            </a:lstStyle>
            <a:p>
              <a:pPr algn="ctr" eaLnBrk="1" hangingPunct="1">
                <a:lnSpc>
                  <a:spcPct val="75000"/>
                </a:lnSpc>
                <a:buClr>
                  <a:srgbClr val="000000"/>
                </a:buClr>
                <a:buSzPct val="45000"/>
                <a:buFont typeface="Wingdings" panose="05000000000000000000" pitchFamily="2" charset="2"/>
                <a:buNone/>
              </a:pPr>
              <a:r>
                <a:rPr lang="en-GB" altLang="en-US" sz="900" b="1">
                  <a:solidFill>
                    <a:srgbClr val="0029AE"/>
                  </a:solidFill>
                </a:rPr>
                <a:t>WRAN</a:t>
              </a:r>
            </a:p>
            <a:p>
              <a:pPr algn="ctr" eaLnBrk="1" hangingPunct="1">
                <a:lnSpc>
                  <a:spcPct val="75000"/>
                </a:lnSpc>
                <a:buClr>
                  <a:srgbClr val="000000"/>
                </a:buClr>
                <a:buSzPct val="45000"/>
                <a:buFont typeface="Wingdings" panose="05000000000000000000" pitchFamily="2" charset="2"/>
                <a:buNone/>
              </a:pPr>
              <a:r>
                <a:rPr lang="en-GB" altLang="en-US" sz="900" b="1">
                  <a:solidFill>
                    <a:srgbClr val="0029AE"/>
                  </a:solidFill>
                </a:rPr>
                <a:t>Base Station</a:t>
              </a:r>
            </a:p>
          </p:txBody>
        </p:sp>
        <p:grpSp>
          <p:nvGrpSpPr>
            <p:cNvPr id="260174" name="Group 77"/>
            <p:cNvGrpSpPr>
              <a:grpSpLocks/>
            </p:cNvGrpSpPr>
            <p:nvPr/>
          </p:nvGrpSpPr>
          <p:grpSpPr bwMode="auto">
            <a:xfrm>
              <a:off x="2425" y="2697"/>
              <a:ext cx="117" cy="130"/>
              <a:chOff x="2673" y="2519"/>
              <a:chExt cx="129" cy="143"/>
            </a:xfrm>
          </p:grpSpPr>
          <p:grpSp>
            <p:nvGrpSpPr>
              <p:cNvPr id="260175" name="Group 78"/>
              <p:cNvGrpSpPr>
                <a:grpSpLocks/>
              </p:cNvGrpSpPr>
              <p:nvPr/>
            </p:nvGrpSpPr>
            <p:grpSpPr bwMode="auto">
              <a:xfrm>
                <a:off x="2688" y="2519"/>
                <a:ext cx="17" cy="125"/>
                <a:chOff x="2688" y="2519"/>
                <a:chExt cx="17" cy="125"/>
              </a:xfrm>
            </p:grpSpPr>
            <p:sp>
              <p:nvSpPr>
                <p:cNvPr id="260176" name="Rectangle 79"/>
                <p:cNvSpPr>
                  <a:spLocks noChangeArrowheads="1"/>
                </p:cNvSpPr>
                <p:nvPr/>
              </p:nvSpPr>
              <p:spPr bwMode="auto">
                <a:xfrm>
                  <a:off x="2695" y="2549"/>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77" name="Line 80"/>
                <p:cNvSpPr>
                  <a:spLocks noChangeShapeType="1"/>
                </p:cNvSpPr>
                <p:nvPr/>
              </p:nvSpPr>
              <p:spPr bwMode="auto">
                <a:xfrm>
                  <a:off x="2697" y="2530"/>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178" name="Freeform 81"/>
                <p:cNvSpPr>
                  <a:spLocks noChangeArrowheads="1"/>
                </p:cNvSpPr>
                <p:nvPr/>
              </p:nvSpPr>
              <p:spPr bwMode="auto">
                <a:xfrm>
                  <a:off x="2688" y="2519"/>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179" name="Object 82"/>
              <p:cNvGraphicFramePr>
                <a:graphicFrameLocks noChangeAspect="1"/>
              </p:cNvGraphicFramePr>
              <p:nvPr/>
            </p:nvGraphicFramePr>
            <p:xfrm>
              <a:off x="2673" y="2561"/>
              <a:ext cx="130" cy="103"/>
            </p:xfrm>
            <a:graphic>
              <a:graphicData uri="http://schemas.openxmlformats.org/presentationml/2006/ole">
                <mc:AlternateContent xmlns:mc="http://schemas.openxmlformats.org/markup-compatibility/2006">
                  <mc:Choice xmlns:v="urn:schemas-microsoft-com:vml" Requires="v">
                    <p:oleObj spid="_x0000_s1031" r:id="rId11" imgW="1384200" imgH="1065240" progId="">
                      <p:embed/>
                    </p:oleObj>
                  </mc:Choice>
                  <mc:Fallback>
                    <p:oleObj r:id="rId11" imgW="1384200" imgH="1065240" progId="">
                      <p:embed/>
                      <p:pic>
                        <p:nvPicPr>
                          <p:cNvPr id="260179" name="Object 8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73" y="2561"/>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sp>
          <p:nvSpPr>
            <p:cNvPr id="260180" name="Text Box 83"/>
            <p:cNvSpPr txBox="1">
              <a:spLocks noChangeArrowheads="1"/>
            </p:cNvSpPr>
            <p:nvPr/>
          </p:nvSpPr>
          <p:spPr bwMode="auto">
            <a:xfrm>
              <a:off x="1401" y="4041"/>
              <a:ext cx="295" cy="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81639" tIns="42452" rIns="81639" bIns="42452">
              <a:spAutoFit/>
            </a:bodyP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93000"/>
                </a:lnSpc>
                <a:buClr>
                  <a:srgbClr val="000000"/>
                </a:buClr>
                <a:buSzPct val="45000"/>
                <a:buFont typeface="Wingdings" panose="05000000000000000000" pitchFamily="2" charset="2"/>
                <a:buNone/>
              </a:pPr>
              <a:r>
                <a:rPr lang="en-GB" altLang="en-US" sz="900" b="1" i="1">
                  <a:solidFill>
                    <a:srgbClr val="000000"/>
                  </a:solidFill>
                </a:rPr>
                <a:t>: CPE</a:t>
              </a:r>
            </a:p>
          </p:txBody>
        </p:sp>
        <p:grpSp>
          <p:nvGrpSpPr>
            <p:cNvPr id="260181" name="Group 84"/>
            <p:cNvGrpSpPr>
              <a:grpSpLocks/>
            </p:cNvGrpSpPr>
            <p:nvPr/>
          </p:nvGrpSpPr>
          <p:grpSpPr bwMode="auto">
            <a:xfrm>
              <a:off x="1306" y="4010"/>
              <a:ext cx="117" cy="130"/>
              <a:chOff x="1440" y="3966"/>
              <a:chExt cx="129" cy="143"/>
            </a:xfrm>
          </p:grpSpPr>
          <p:grpSp>
            <p:nvGrpSpPr>
              <p:cNvPr id="260182" name="Group 85"/>
              <p:cNvGrpSpPr>
                <a:grpSpLocks/>
              </p:cNvGrpSpPr>
              <p:nvPr/>
            </p:nvGrpSpPr>
            <p:grpSpPr bwMode="auto">
              <a:xfrm>
                <a:off x="1455" y="3966"/>
                <a:ext cx="17" cy="125"/>
                <a:chOff x="1455" y="3966"/>
                <a:chExt cx="17" cy="125"/>
              </a:xfrm>
            </p:grpSpPr>
            <p:sp>
              <p:nvSpPr>
                <p:cNvPr id="260183" name="Rectangle 86"/>
                <p:cNvSpPr>
                  <a:spLocks noChangeArrowheads="1"/>
                </p:cNvSpPr>
                <p:nvPr/>
              </p:nvSpPr>
              <p:spPr bwMode="auto">
                <a:xfrm>
                  <a:off x="1461" y="3995"/>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84" name="Line 87"/>
                <p:cNvSpPr>
                  <a:spLocks noChangeShapeType="1"/>
                </p:cNvSpPr>
                <p:nvPr/>
              </p:nvSpPr>
              <p:spPr bwMode="auto">
                <a:xfrm>
                  <a:off x="1464" y="3977"/>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185" name="Freeform 88"/>
                <p:cNvSpPr>
                  <a:spLocks noChangeArrowheads="1"/>
                </p:cNvSpPr>
                <p:nvPr/>
              </p:nvSpPr>
              <p:spPr bwMode="auto">
                <a:xfrm>
                  <a:off x="1455" y="3966"/>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186" name="Object 89"/>
              <p:cNvGraphicFramePr>
                <a:graphicFrameLocks noChangeAspect="1"/>
              </p:cNvGraphicFramePr>
              <p:nvPr/>
            </p:nvGraphicFramePr>
            <p:xfrm>
              <a:off x="1440" y="4008"/>
              <a:ext cx="130" cy="103"/>
            </p:xfrm>
            <a:graphic>
              <a:graphicData uri="http://schemas.openxmlformats.org/presentationml/2006/ole">
                <mc:AlternateContent xmlns:mc="http://schemas.openxmlformats.org/markup-compatibility/2006">
                  <mc:Choice xmlns:v="urn:schemas-microsoft-com:vml" Requires="v">
                    <p:oleObj spid="_x0000_s1032" r:id="rId12" imgW="1384200" imgH="1065240" progId="">
                      <p:embed/>
                    </p:oleObj>
                  </mc:Choice>
                  <mc:Fallback>
                    <p:oleObj r:id="rId12" imgW="1384200" imgH="1065240" progId="">
                      <p:embed/>
                      <p:pic>
                        <p:nvPicPr>
                          <p:cNvPr id="260186" name="Object 8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40" y="4008"/>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sp>
          <p:nvSpPr>
            <p:cNvPr id="260187" name="Freeform 90"/>
            <p:cNvSpPr>
              <a:spLocks noChangeArrowheads="1"/>
            </p:cNvSpPr>
            <p:nvPr/>
          </p:nvSpPr>
          <p:spPr bwMode="auto">
            <a:xfrm>
              <a:off x="1574" y="2994"/>
              <a:ext cx="702" cy="432"/>
            </a:xfrm>
            <a:custGeom>
              <a:avLst/>
              <a:gdLst>
                <a:gd name="T0" fmla="*/ 0 w 1052"/>
                <a:gd name="T1" fmla="*/ 648 h 648"/>
                <a:gd name="T2" fmla="*/ 735 w 1052"/>
                <a:gd name="T3" fmla="*/ 605 h 648"/>
                <a:gd name="T4" fmla="*/ 1052 w 1052"/>
                <a:gd name="T5" fmla="*/ 350 h 648"/>
                <a:gd name="T6" fmla="*/ 202 w 1052"/>
                <a:gd name="T7" fmla="*/ 0 h 648"/>
                <a:gd name="T8" fmla="*/ 0 w 1052"/>
                <a:gd name="T9" fmla="*/ 648 h 648"/>
                <a:gd name="T10" fmla="*/ 0 60000 65536"/>
                <a:gd name="T11" fmla="*/ 0 60000 65536"/>
                <a:gd name="T12" fmla="*/ 0 60000 65536"/>
                <a:gd name="T13" fmla="*/ 0 60000 65536"/>
                <a:gd name="T14" fmla="*/ 0 60000 65536"/>
                <a:gd name="T15" fmla="*/ 0 w 1052"/>
                <a:gd name="T16" fmla="*/ 0 h 648"/>
                <a:gd name="T17" fmla="*/ 1052 w 1052"/>
                <a:gd name="T18" fmla="*/ 648 h 648"/>
              </a:gdLst>
              <a:ahLst/>
              <a:cxnLst>
                <a:cxn ang="T10">
                  <a:pos x="T0" y="T1"/>
                </a:cxn>
                <a:cxn ang="T11">
                  <a:pos x="T2" y="T3"/>
                </a:cxn>
                <a:cxn ang="T12">
                  <a:pos x="T4" y="T5"/>
                </a:cxn>
                <a:cxn ang="T13">
                  <a:pos x="T6" y="T7"/>
                </a:cxn>
                <a:cxn ang="T14">
                  <a:pos x="T8" y="T9"/>
                </a:cxn>
              </a:cxnLst>
              <a:rect l="T15" t="T16" r="T17" b="T18"/>
              <a:pathLst>
                <a:path w="1052" h="648">
                  <a:moveTo>
                    <a:pt x="0" y="648"/>
                  </a:moveTo>
                  <a:lnTo>
                    <a:pt x="735" y="605"/>
                  </a:lnTo>
                  <a:lnTo>
                    <a:pt x="1052" y="350"/>
                  </a:lnTo>
                  <a:lnTo>
                    <a:pt x="202" y="0"/>
                  </a:lnTo>
                  <a:lnTo>
                    <a:pt x="0" y="64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nvGrpSpPr>
            <p:cNvPr id="260188" name="Group 91"/>
            <p:cNvGrpSpPr>
              <a:grpSpLocks/>
            </p:cNvGrpSpPr>
            <p:nvPr/>
          </p:nvGrpSpPr>
          <p:grpSpPr bwMode="auto">
            <a:xfrm>
              <a:off x="2379" y="2958"/>
              <a:ext cx="117" cy="129"/>
              <a:chOff x="2623" y="2806"/>
              <a:chExt cx="129" cy="143"/>
            </a:xfrm>
          </p:grpSpPr>
          <p:grpSp>
            <p:nvGrpSpPr>
              <p:cNvPr id="260189" name="Group 92"/>
              <p:cNvGrpSpPr>
                <a:grpSpLocks/>
              </p:cNvGrpSpPr>
              <p:nvPr/>
            </p:nvGrpSpPr>
            <p:grpSpPr bwMode="auto">
              <a:xfrm>
                <a:off x="2637" y="2806"/>
                <a:ext cx="17" cy="125"/>
                <a:chOff x="2637" y="2806"/>
                <a:chExt cx="17" cy="125"/>
              </a:xfrm>
            </p:grpSpPr>
            <p:sp>
              <p:nvSpPr>
                <p:cNvPr id="260190" name="Rectangle 93"/>
                <p:cNvSpPr>
                  <a:spLocks noChangeArrowheads="1"/>
                </p:cNvSpPr>
                <p:nvPr/>
              </p:nvSpPr>
              <p:spPr bwMode="auto">
                <a:xfrm>
                  <a:off x="2644" y="2835"/>
                  <a:ext cx="5" cy="96"/>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91" name="Line 94"/>
                <p:cNvSpPr>
                  <a:spLocks noChangeShapeType="1"/>
                </p:cNvSpPr>
                <p:nvPr/>
              </p:nvSpPr>
              <p:spPr bwMode="auto">
                <a:xfrm>
                  <a:off x="2646" y="2817"/>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192" name="Freeform 95"/>
                <p:cNvSpPr>
                  <a:spLocks noChangeArrowheads="1"/>
                </p:cNvSpPr>
                <p:nvPr/>
              </p:nvSpPr>
              <p:spPr bwMode="auto">
                <a:xfrm>
                  <a:off x="2637" y="2806"/>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193" name="Object 96"/>
              <p:cNvGraphicFramePr>
                <a:graphicFrameLocks noChangeAspect="1"/>
              </p:cNvGraphicFramePr>
              <p:nvPr/>
            </p:nvGraphicFramePr>
            <p:xfrm>
              <a:off x="2623" y="2847"/>
              <a:ext cx="130" cy="103"/>
            </p:xfrm>
            <a:graphic>
              <a:graphicData uri="http://schemas.openxmlformats.org/presentationml/2006/ole">
                <mc:AlternateContent xmlns:mc="http://schemas.openxmlformats.org/markup-compatibility/2006">
                  <mc:Choice xmlns:v="urn:schemas-microsoft-com:vml" Requires="v">
                    <p:oleObj spid="_x0000_s1033" r:id="rId13" imgW="1384200" imgH="1065240" progId="">
                      <p:embed/>
                    </p:oleObj>
                  </mc:Choice>
                  <mc:Fallback>
                    <p:oleObj r:id="rId13" imgW="1384200" imgH="1065240" progId="">
                      <p:embed/>
                      <p:pic>
                        <p:nvPicPr>
                          <p:cNvPr id="260193" name="Object 9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3" y="2847"/>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194" name="Group 97"/>
            <p:cNvGrpSpPr>
              <a:grpSpLocks/>
            </p:cNvGrpSpPr>
            <p:nvPr/>
          </p:nvGrpSpPr>
          <p:grpSpPr bwMode="auto">
            <a:xfrm>
              <a:off x="2187" y="3246"/>
              <a:ext cx="117" cy="129"/>
              <a:chOff x="2411" y="3124"/>
              <a:chExt cx="129" cy="142"/>
            </a:xfrm>
          </p:grpSpPr>
          <p:grpSp>
            <p:nvGrpSpPr>
              <p:cNvPr id="260195" name="Group 98"/>
              <p:cNvGrpSpPr>
                <a:grpSpLocks/>
              </p:cNvGrpSpPr>
              <p:nvPr/>
            </p:nvGrpSpPr>
            <p:grpSpPr bwMode="auto">
              <a:xfrm>
                <a:off x="2426" y="3124"/>
                <a:ext cx="17" cy="125"/>
                <a:chOff x="2426" y="3124"/>
                <a:chExt cx="17" cy="125"/>
              </a:xfrm>
            </p:grpSpPr>
            <p:sp>
              <p:nvSpPr>
                <p:cNvPr id="260196" name="Rectangle 99"/>
                <p:cNvSpPr>
                  <a:spLocks noChangeArrowheads="1"/>
                </p:cNvSpPr>
                <p:nvPr/>
              </p:nvSpPr>
              <p:spPr bwMode="auto">
                <a:xfrm>
                  <a:off x="2432" y="3153"/>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197" name="Line 100"/>
                <p:cNvSpPr>
                  <a:spLocks noChangeShapeType="1"/>
                </p:cNvSpPr>
                <p:nvPr/>
              </p:nvSpPr>
              <p:spPr bwMode="auto">
                <a:xfrm>
                  <a:off x="2434" y="3134"/>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198" name="Freeform 101"/>
                <p:cNvSpPr>
                  <a:spLocks noChangeArrowheads="1"/>
                </p:cNvSpPr>
                <p:nvPr/>
              </p:nvSpPr>
              <p:spPr bwMode="auto">
                <a:xfrm>
                  <a:off x="2426" y="3124"/>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199" name="Object 102"/>
              <p:cNvGraphicFramePr>
                <a:graphicFrameLocks noChangeAspect="1"/>
              </p:cNvGraphicFramePr>
              <p:nvPr/>
            </p:nvGraphicFramePr>
            <p:xfrm>
              <a:off x="2411" y="3165"/>
              <a:ext cx="130" cy="102"/>
            </p:xfrm>
            <a:graphic>
              <a:graphicData uri="http://schemas.openxmlformats.org/presentationml/2006/ole">
                <mc:AlternateContent xmlns:mc="http://schemas.openxmlformats.org/markup-compatibility/2006">
                  <mc:Choice xmlns:v="urn:schemas-microsoft-com:vml" Requires="v">
                    <p:oleObj spid="_x0000_s1034" r:id="rId14" imgW="1384200" imgH="1065240" progId="">
                      <p:embed/>
                    </p:oleObj>
                  </mc:Choice>
                  <mc:Fallback>
                    <p:oleObj r:id="rId14" imgW="1384200" imgH="1065240" progId="">
                      <p:embed/>
                      <p:pic>
                        <p:nvPicPr>
                          <p:cNvPr id="260199" name="Object 1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11" y="3165"/>
                            <a:ext cx="130" cy="102"/>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200" name="Group 103"/>
            <p:cNvGrpSpPr>
              <a:grpSpLocks/>
            </p:cNvGrpSpPr>
            <p:nvPr/>
          </p:nvGrpSpPr>
          <p:grpSpPr bwMode="auto">
            <a:xfrm>
              <a:off x="1802" y="3283"/>
              <a:ext cx="117" cy="130"/>
              <a:chOff x="1987" y="3165"/>
              <a:chExt cx="129" cy="143"/>
            </a:xfrm>
          </p:grpSpPr>
          <p:grpSp>
            <p:nvGrpSpPr>
              <p:cNvPr id="260201" name="Group 104"/>
              <p:cNvGrpSpPr>
                <a:grpSpLocks/>
              </p:cNvGrpSpPr>
              <p:nvPr/>
            </p:nvGrpSpPr>
            <p:grpSpPr bwMode="auto">
              <a:xfrm>
                <a:off x="2001" y="3165"/>
                <a:ext cx="17" cy="125"/>
                <a:chOff x="2001" y="3165"/>
                <a:chExt cx="17" cy="125"/>
              </a:xfrm>
            </p:grpSpPr>
            <p:sp>
              <p:nvSpPr>
                <p:cNvPr id="260202" name="Rectangle 105"/>
                <p:cNvSpPr>
                  <a:spLocks noChangeArrowheads="1"/>
                </p:cNvSpPr>
                <p:nvPr/>
              </p:nvSpPr>
              <p:spPr bwMode="auto">
                <a:xfrm>
                  <a:off x="2008" y="3195"/>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03" name="Line 106"/>
                <p:cNvSpPr>
                  <a:spLocks noChangeShapeType="1"/>
                </p:cNvSpPr>
                <p:nvPr/>
              </p:nvSpPr>
              <p:spPr bwMode="auto">
                <a:xfrm>
                  <a:off x="2010" y="3176"/>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04" name="Freeform 107"/>
                <p:cNvSpPr>
                  <a:spLocks noChangeArrowheads="1"/>
                </p:cNvSpPr>
                <p:nvPr/>
              </p:nvSpPr>
              <p:spPr bwMode="auto">
                <a:xfrm>
                  <a:off x="2001" y="3165"/>
                  <a:ext cx="18" cy="12"/>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205" name="Object 108"/>
              <p:cNvGraphicFramePr>
                <a:graphicFrameLocks noChangeAspect="1"/>
              </p:cNvGraphicFramePr>
              <p:nvPr/>
            </p:nvGraphicFramePr>
            <p:xfrm>
              <a:off x="1987" y="3207"/>
              <a:ext cx="130" cy="103"/>
            </p:xfrm>
            <a:graphic>
              <a:graphicData uri="http://schemas.openxmlformats.org/presentationml/2006/ole">
                <mc:AlternateContent xmlns:mc="http://schemas.openxmlformats.org/markup-compatibility/2006">
                  <mc:Choice xmlns:v="urn:schemas-microsoft-com:vml" Requires="v">
                    <p:oleObj spid="_x0000_s1035" r:id="rId15" imgW="1384200" imgH="1065240" progId="">
                      <p:embed/>
                    </p:oleObj>
                  </mc:Choice>
                  <mc:Fallback>
                    <p:oleObj r:id="rId15" imgW="1384200" imgH="1065240" progId="">
                      <p:embed/>
                      <p:pic>
                        <p:nvPicPr>
                          <p:cNvPr id="260205" name="Object 10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87" y="3207"/>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206" name="Group 109"/>
            <p:cNvGrpSpPr>
              <a:grpSpLocks/>
            </p:cNvGrpSpPr>
            <p:nvPr/>
          </p:nvGrpSpPr>
          <p:grpSpPr bwMode="auto">
            <a:xfrm>
              <a:off x="1823" y="3147"/>
              <a:ext cx="117" cy="130"/>
              <a:chOff x="2010" y="3015"/>
              <a:chExt cx="129" cy="143"/>
            </a:xfrm>
          </p:grpSpPr>
          <p:grpSp>
            <p:nvGrpSpPr>
              <p:cNvPr id="260207" name="Group 110"/>
              <p:cNvGrpSpPr>
                <a:grpSpLocks/>
              </p:cNvGrpSpPr>
              <p:nvPr/>
            </p:nvGrpSpPr>
            <p:grpSpPr bwMode="auto">
              <a:xfrm>
                <a:off x="2025" y="3015"/>
                <a:ext cx="16" cy="125"/>
                <a:chOff x="2025" y="3015"/>
                <a:chExt cx="16" cy="125"/>
              </a:xfrm>
            </p:grpSpPr>
            <p:sp>
              <p:nvSpPr>
                <p:cNvPr id="260208" name="Rectangle 111"/>
                <p:cNvSpPr>
                  <a:spLocks noChangeArrowheads="1"/>
                </p:cNvSpPr>
                <p:nvPr/>
              </p:nvSpPr>
              <p:spPr bwMode="auto">
                <a:xfrm>
                  <a:off x="2031" y="3045"/>
                  <a:ext cx="5" cy="96"/>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09" name="Line 112"/>
                <p:cNvSpPr>
                  <a:spLocks noChangeShapeType="1"/>
                </p:cNvSpPr>
                <p:nvPr/>
              </p:nvSpPr>
              <p:spPr bwMode="auto">
                <a:xfrm>
                  <a:off x="2034" y="3026"/>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10" name="Freeform 113"/>
                <p:cNvSpPr>
                  <a:spLocks noChangeArrowheads="1"/>
                </p:cNvSpPr>
                <p:nvPr/>
              </p:nvSpPr>
              <p:spPr bwMode="auto">
                <a:xfrm>
                  <a:off x="2025" y="3015"/>
                  <a:ext cx="17"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211" name="Object 114"/>
              <p:cNvGraphicFramePr>
                <a:graphicFrameLocks noChangeAspect="1"/>
              </p:cNvGraphicFramePr>
              <p:nvPr/>
            </p:nvGraphicFramePr>
            <p:xfrm>
              <a:off x="2010" y="3057"/>
              <a:ext cx="130" cy="102"/>
            </p:xfrm>
            <a:graphic>
              <a:graphicData uri="http://schemas.openxmlformats.org/presentationml/2006/ole">
                <mc:AlternateContent xmlns:mc="http://schemas.openxmlformats.org/markup-compatibility/2006">
                  <mc:Choice xmlns:v="urn:schemas-microsoft-com:vml" Requires="v">
                    <p:oleObj spid="_x0000_s1036" r:id="rId16" imgW="1384200" imgH="1065240" progId="">
                      <p:embed/>
                    </p:oleObj>
                  </mc:Choice>
                  <mc:Fallback>
                    <p:oleObj r:id="rId16" imgW="1384200" imgH="1065240" progId="">
                      <p:embed/>
                      <p:pic>
                        <p:nvPicPr>
                          <p:cNvPr id="260211" name="Object 1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10" y="3057"/>
                            <a:ext cx="130" cy="102"/>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212" name="Group 115"/>
            <p:cNvGrpSpPr>
              <a:grpSpLocks/>
            </p:cNvGrpSpPr>
            <p:nvPr/>
          </p:nvGrpSpPr>
          <p:grpSpPr bwMode="auto">
            <a:xfrm>
              <a:off x="1960" y="2981"/>
              <a:ext cx="118" cy="130"/>
              <a:chOff x="2161" y="2832"/>
              <a:chExt cx="130" cy="143"/>
            </a:xfrm>
          </p:grpSpPr>
          <p:grpSp>
            <p:nvGrpSpPr>
              <p:cNvPr id="260213" name="Group 116"/>
              <p:cNvGrpSpPr>
                <a:grpSpLocks/>
              </p:cNvGrpSpPr>
              <p:nvPr/>
            </p:nvGrpSpPr>
            <p:grpSpPr bwMode="auto">
              <a:xfrm>
                <a:off x="2175" y="2832"/>
                <a:ext cx="17" cy="125"/>
                <a:chOff x="2175" y="2832"/>
                <a:chExt cx="17" cy="125"/>
              </a:xfrm>
            </p:grpSpPr>
            <p:sp>
              <p:nvSpPr>
                <p:cNvPr id="260214" name="Rectangle 117"/>
                <p:cNvSpPr>
                  <a:spLocks noChangeArrowheads="1"/>
                </p:cNvSpPr>
                <p:nvPr/>
              </p:nvSpPr>
              <p:spPr bwMode="auto">
                <a:xfrm>
                  <a:off x="2182" y="2861"/>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15" name="Line 118"/>
                <p:cNvSpPr>
                  <a:spLocks noChangeShapeType="1"/>
                </p:cNvSpPr>
                <p:nvPr/>
              </p:nvSpPr>
              <p:spPr bwMode="auto">
                <a:xfrm>
                  <a:off x="2184" y="2843"/>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16" name="Freeform 119"/>
                <p:cNvSpPr>
                  <a:spLocks noChangeArrowheads="1"/>
                </p:cNvSpPr>
                <p:nvPr/>
              </p:nvSpPr>
              <p:spPr bwMode="auto">
                <a:xfrm>
                  <a:off x="2175" y="2832"/>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217" name="Object 120"/>
              <p:cNvGraphicFramePr>
                <a:graphicFrameLocks noChangeAspect="1"/>
              </p:cNvGraphicFramePr>
              <p:nvPr/>
            </p:nvGraphicFramePr>
            <p:xfrm>
              <a:off x="2161" y="2873"/>
              <a:ext cx="131" cy="103"/>
            </p:xfrm>
            <a:graphic>
              <a:graphicData uri="http://schemas.openxmlformats.org/presentationml/2006/ole">
                <mc:AlternateContent xmlns:mc="http://schemas.openxmlformats.org/markup-compatibility/2006">
                  <mc:Choice xmlns:v="urn:schemas-microsoft-com:vml" Requires="v">
                    <p:oleObj spid="_x0000_s1037" r:id="rId17" imgW="1384200" imgH="1065240" progId="">
                      <p:embed/>
                    </p:oleObj>
                  </mc:Choice>
                  <mc:Fallback>
                    <p:oleObj r:id="rId17" imgW="1384200" imgH="1065240" progId="">
                      <p:embed/>
                      <p:pic>
                        <p:nvPicPr>
                          <p:cNvPr id="260217" name="Object 12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61" y="2873"/>
                            <a:ext cx="131"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218" name="Group 121"/>
            <p:cNvGrpSpPr>
              <a:grpSpLocks/>
            </p:cNvGrpSpPr>
            <p:nvPr/>
          </p:nvGrpSpPr>
          <p:grpSpPr bwMode="auto">
            <a:xfrm>
              <a:off x="1324" y="3808"/>
              <a:ext cx="68" cy="186"/>
              <a:chOff x="1460" y="3744"/>
              <a:chExt cx="75" cy="204"/>
            </a:xfrm>
          </p:grpSpPr>
          <p:grpSp>
            <p:nvGrpSpPr>
              <p:cNvPr id="260219" name="Group 122"/>
              <p:cNvGrpSpPr>
                <a:grpSpLocks/>
              </p:cNvGrpSpPr>
              <p:nvPr/>
            </p:nvGrpSpPr>
            <p:grpSpPr bwMode="auto">
              <a:xfrm>
                <a:off x="1506" y="3758"/>
                <a:ext cx="29" cy="45"/>
                <a:chOff x="1506" y="3758"/>
                <a:chExt cx="29" cy="45"/>
              </a:xfrm>
            </p:grpSpPr>
            <p:sp>
              <p:nvSpPr>
                <p:cNvPr id="260220" name="Freeform 123"/>
                <p:cNvSpPr>
                  <a:spLocks noChangeArrowheads="1"/>
                </p:cNvSpPr>
                <p:nvPr/>
              </p:nvSpPr>
              <p:spPr bwMode="auto">
                <a:xfrm rot="1680000">
                  <a:off x="1519" y="3757"/>
                  <a:ext cx="6" cy="49"/>
                </a:xfrm>
                <a:custGeom>
                  <a:avLst/>
                  <a:gdLst>
                    <a:gd name="T0" fmla="*/ 89 w 89"/>
                    <a:gd name="T1" fmla="*/ 188 h 375"/>
                    <a:gd name="T2" fmla="*/ 88 w 89"/>
                    <a:gd name="T3" fmla="*/ 161 h 375"/>
                    <a:gd name="T4" fmla="*/ 85 w 89"/>
                    <a:gd name="T5" fmla="*/ 136 h 375"/>
                    <a:gd name="T6" fmla="*/ 78 w 89"/>
                    <a:gd name="T7" fmla="*/ 111 h 375"/>
                    <a:gd name="T8" fmla="*/ 70 w 89"/>
                    <a:gd name="T9" fmla="*/ 86 h 375"/>
                    <a:gd name="T10" fmla="*/ 58 w 89"/>
                    <a:gd name="T11" fmla="*/ 63 h 375"/>
                    <a:gd name="T12" fmla="*/ 45 w 89"/>
                    <a:gd name="T13" fmla="*/ 41 h 375"/>
                    <a:gd name="T14" fmla="*/ 30 w 89"/>
                    <a:gd name="T15" fmla="*/ 21 h 375"/>
                    <a:gd name="T16" fmla="*/ 11 w 89"/>
                    <a:gd name="T17" fmla="*/ 1 h 375"/>
                    <a:gd name="T18" fmla="*/ 11 w 89"/>
                    <a:gd name="T19" fmla="*/ 0 h 375"/>
                    <a:gd name="T20" fmla="*/ 11 w 89"/>
                    <a:gd name="T21" fmla="*/ 0 h 375"/>
                    <a:gd name="T22" fmla="*/ 11 w 89"/>
                    <a:gd name="T23" fmla="*/ 0 h 375"/>
                    <a:gd name="T24" fmla="*/ 11 w 89"/>
                    <a:gd name="T25" fmla="*/ 0 h 375"/>
                    <a:gd name="T26" fmla="*/ 9 w 89"/>
                    <a:gd name="T27" fmla="*/ 2 h 375"/>
                    <a:gd name="T28" fmla="*/ 5 w 89"/>
                    <a:gd name="T29" fmla="*/ 6 h 375"/>
                    <a:gd name="T30" fmla="*/ 2 w 89"/>
                    <a:gd name="T31" fmla="*/ 9 h 375"/>
                    <a:gd name="T32" fmla="*/ 0 w 89"/>
                    <a:gd name="T33" fmla="*/ 12 h 375"/>
                    <a:gd name="T34" fmla="*/ 0 w 89"/>
                    <a:gd name="T35" fmla="*/ 12 h 375"/>
                    <a:gd name="T36" fmla="*/ 0 w 89"/>
                    <a:gd name="T37" fmla="*/ 12 h 375"/>
                    <a:gd name="T38" fmla="*/ 0 w 89"/>
                    <a:gd name="T39" fmla="*/ 12 h 375"/>
                    <a:gd name="T40" fmla="*/ 0 w 89"/>
                    <a:gd name="T41" fmla="*/ 12 h 375"/>
                    <a:gd name="T42" fmla="*/ 17 w 89"/>
                    <a:gd name="T43" fmla="*/ 30 h 375"/>
                    <a:gd name="T44" fmla="*/ 31 w 89"/>
                    <a:gd name="T45" fmla="*/ 50 h 375"/>
                    <a:gd name="T46" fmla="*/ 43 w 89"/>
                    <a:gd name="T47" fmla="*/ 70 h 375"/>
                    <a:gd name="T48" fmla="*/ 54 w 89"/>
                    <a:gd name="T49" fmla="*/ 92 h 375"/>
                    <a:gd name="T50" fmla="*/ 63 w 89"/>
                    <a:gd name="T51" fmla="*/ 115 h 375"/>
                    <a:gd name="T52" fmla="*/ 69 w 89"/>
                    <a:gd name="T53" fmla="*/ 139 h 375"/>
                    <a:gd name="T54" fmla="*/ 72 w 89"/>
                    <a:gd name="T55" fmla="*/ 164 h 375"/>
                    <a:gd name="T56" fmla="*/ 73 w 89"/>
                    <a:gd name="T57" fmla="*/ 188 h 375"/>
                    <a:gd name="T58" fmla="*/ 72 w 89"/>
                    <a:gd name="T59" fmla="*/ 213 h 375"/>
                    <a:gd name="T60" fmla="*/ 68 w 89"/>
                    <a:gd name="T61" fmla="*/ 238 h 375"/>
                    <a:gd name="T62" fmla="*/ 62 w 89"/>
                    <a:gd name="T63" fmla="*/ 263 h 375"/>
                    <a:gd name="T64" fmla="*/ 54 w 89"/>
                    <a:gd name="T65" fmla="*/ 284 h 375"/>
                    <a:gd name="T66" fmla="*/ 42 w 89"/>
                    <a:gd name="T67" fmla="*/ 308 h 375"/>
                    <a:gd name="T68" fmla="*/ 30 w 89"/>
                    <a:gd name="T69" fmla="*/ 327 h 375"/>
                    <a:gd name="T70" fmla="*/ 16 w 89"/>
                    <a:gd name="T71" fmla="*/ 347 h 375"/>
                    <a:gd name="T72" fmla="*/ 0 w 89"/>
                    <a:gd name="T73" fmla="*/ 365 h 375"/>
                    <a:gd name="T74" fmla="*/ 2 w 89"/>
                    <a:gd name="T75" fmla="*/ 367 h 375"/>
                    <a:gd name="T76" fmla="*/ 5 w 89"/>
                    <a:gd name="T77" fmla="*/ 370 h 375"/>
                    <a:gd name="T78" fmla="*/ 8 w 89"/>
                    <a:gd name="T79" fmla="*/ 373 h 375"/>
                    <a:gd name="T80" fmla="*/ 11 w 89"/>
                    <a:gd name="T81" fmla="*/ 375 h 375"/>
                    <a:gd name="T82" fmla="*/ 11 w 89"/>
                    <a:gd name="T83" fmla="*/ 375 h 375"/>
                    <a:gd name="T84" fmla="*/ 11 w 89"/>
                    <a:gd name="T85" fmla="*/ 375 h 375"/>
                    <a:gd name="T86" fmla="*/ 11 w 89"/>
                    <a:gd name="T87" fmla="*/ 375 h 375"/>
                    <a:gd name="T88" fmla="*/ 11 w 89"/>
                    <a:gd name="T89" fmla="*/ 375 h 375"/>
                    <a:gd name="T90" fmla="*/ 30 w 89"/>
                    <a:gd name="T91" fmla="*/ 356 h 375"/>
                    <a:gd name="T92" fmla="*/ 45 w 89"/>
                    <a:gd name="T93" fmla="*/ 335 h 375"/>
                    <a:gd name="T94" fmla="*/ 58 w 89"/>
                    <a:gd name="T95" fmla="*/ 312 h 375"/>
                    <a:gd name="T96" fmla="*/ 70 w 89"/>
                    <a:gd name="T97" fmla="*/ 289 h 375"/>
                    <a:gd name="T98" fmla="*/ 78 w 89"/>
                    <a:gd name="T99" fmla="*/ 265 h 375"/>
                    <a:gd name="T100" fmla="*/ 85 w 89"/>
                    <a:gd name="T101" fmla="*/ 240 h 375"/>
                    <a:gd name="T102" fmla="*/ 88 w 89"/>
                    <a:gd name="T103" fmla="*/ 214 h 375"/>
                    <a:gd name="T104" fmla="*/ 89 w 89"/>
                    <a:gd name="T105" fmla="*/ 188 h 37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89"/>
                    <a:gd name="T160" fmla="*/ 0 h 375"/>
                    <a:gd name="T161" fmla="*/ 89 w 89"/>
                    <a:gd name="T162" fmla="*/ 375 h 375"/>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89" h="375">
                      <a:moveTo>
                        <a:pt x="89" y="188"/>
                      </a:moveTo>
                      <a:lnTo>
                        <a:pt x="88" y="161"/>
                      </a:lnTo>
                      <a:lnTo>
                        <a:pt x="85" y="136"/>
                      </a:lnTo>
                      <a:lnTo>
                        <a:pt x="78" y="111"/>
                      </a:lnTo>
                      <a:lnTo>
                        <a:pt x="70" y="86"/>
                      </a:lnTo>
                      <a:lnTo>
                        <a:pt x="58" y="63"/>
                      </a:lnTo>
                      <a:lnTo>
                        <a:pt x="45" y="41"/>
                      </a:lnTo>
                      <a:lnTo>
                        <a:pt x="30" y="21"/>
                      </a:lnTo>
                      <a:lnTo>
                        <a:pt x="11" y="1"/>
                      </a:lnTo>
                      <a:lnTo>
                        <a:pt x="11" y="0"/>
                      </a:lnTo>
                      <a:lnTo>
                        <a:pt x="9" y="2"/>
                      </a:lnTo>
                      <a:lnTo>
                        <a:pt x="5" y="6"/>
                      </a:lnTo>
                      <a:lnTo>
                        <a:pt x="2" y="9"/>
                      </a:lnTo>
                      <a:lnTo>
                        <a:pt x="0" y="12"/>
                      </a:lnTo>
                      <a:lnTo>
                        <a:pt x="17" y="30"/>
                      </a:lnTo>
                      <a:lnTo>
                        <a:pt x="31" y="50"/>
                      </a:lnTo>
                      <a:lnTo>
                        <a:pt x="43" y="70"/>
                      </a:lnTo>
                      <a:lnTo>
                        <a:pt x="54" y="92"/>
                      </a:lnTo>
                      <a:lnTo>
                        <a:pt x="63" y="115"/>
                      </a:lnTo>
                      <a:lnTo>
                        <a:pt x="69" y="139"/>
                      </a:lnTo>
                      <a:lnTo>
                        <a:pt x="72" y="164"/>
                      </a:lnTo>
                      <a:lnTo>
                        <a:pt x="73" y="188"/>
                      </a:lnTo>
                      <a:lnTo>
                        <a:pt x="72" y="213"/>
                      </a:lnTo>
                      <a:lnTo>
                        <a:pt x="68" y="238"/>
                      </a:lnTo>
                      <a:lnTo>
                        <a:pt x="62" y="263"/>
                      </a:lnTo>
                      <a:lnTo>
                        <a:pt x="54" y="284"/>
                      </a:lnTo>
                      <a:lnTo>
                        <a:pt x="42" y="308"/>
                      </a:lnTo>
                      <a:lnTo>
                        <a:pt x="30" y="327"/>
                      </a:lnTo>
                      <a:lnTo>
                        <a:pt x="16" y="347"/>
                      </a:lnTo>
                      <a:lnTo>
                        <a:pt x="0" y="365"/>
                      </a:lnTo>
                      <a:lnTo>
                        <a:pt x="2" y="367"/>
                      </a:lnTo>
                      <a:lnTo>
                        <a:pt x="5" y="370"/>
                      </a:lnTo>
                      <a:lnTo>
                        <a:pt x="8" y="373"/>
                      </a:lnTo>
                      <a:lnTo>
                        <a:pt x="11" y="375"/>
                      </a:lnTo>
                      <a:lnTo>
                        <a:pt x="30" y="356"/>
                      </a:lnTo>
                      <a:lnTo>
                        <a:pt x="45" y="335"/>
                      </a:lnTo>
                      <a:lnTo>
                        <a:pt x="58" y="312"/>
                      </a:lnTo>
                      <a:lnTo>
                        <a:pt x="70" y="289"/>
                      </a:lnTo>
                      <a:lnTo>
                        <a:pt x="78" y="265"/>
                      </a:lnTo>
                      <a:lnTo>
                        <a:pt x="85" y="240"/>
                      </a:lnTo>
                      <a:lnTo>
                        <a:pt x="88" y="214"/>
                      </a:lnTo>
                      <a:lnTo>
                        <a:pt x="89" y="1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21" name="Freeform 124"/>
                <p:cNvSpPr>
                  <a:spLocks noChangeArrowheads="1"/>
                </p:cNvSpPr>
                <p:nvPr/>
              </p:nvSpPr>
              <p:spPr bwMode="auto">
                <a:xfrm rot="1680000">
                  <a:off x="1516" y="3759"/>
                  <a:ext cx="5" cy="41"/>
                </a:xfrm>
                <a:custGeom>
                  <a:avLst/>
                  <a:gdLst>
                    <a:gd name="T0" fmla="*/ 13 w 76"/>
                    <a:gd name="T1" fmla="*/ 307 h 307"/>
                    <a:gd name="T2" fmla="*/ 27 w 76"/>
                    <a:gd name="T3" fmla="*/ 291 h 307"/>
                    <a:gd name="T4" fmla="*/ 39 w 76"/>
                    <a:gd name="T5" fmla="*/ 274 h 307"/>
                    <a:gd name="T6" fmla="*/ 51 w 76"/>
                    <a:gd name="T7" fmla="*/ 255 h 307"/>
                    <a:gd name="T8" fmla="*/ 60 w 76"/>
                    <a:gd name="T9" fmla="*/ 237 h 307"/>
                    <a:gd name="T10" fmla="*/ 67 w 76"/>
                    <a:gd name="T11" fmla="*/ 216 h 307"/>
                    <a:gd name="T12" fmla="*/ 71 w 76"/>
                    <a:gd name="T13" fmla="*/ 195 h 307"/>
                    <a:gd name="T14" fmla="*/ 75 w 76"/>
                    <a:gd name="T15" fmla="*/ 175 h 307"/>
                    <a:gd name="T16" fmla="*/ 76 w 76"/>
                    <a:gd name="T17" fmla="*/ 153 h 307"/>
                    <a:gd name="T18" fmla="*/ 75 w 76"/>
                    <a:gd name="T19" fmla="*/ 131 h 307"/>
                    <a:gd name="T20" fmla="*/ 71 w 76"/>
                    <a:gd name="T21" fmla="*/ 110 h 307"/>
                    <a:gd name="T22" fmla="*/ 67 w 76"/>
                    <a:gd name="T23" fmla="*/ 89 h 307"/>
                    <a:gd name="T24" fmla="*/ 60 w 76"/>
                    <a:gd name="T25" fmla="*/ 70 h 307"/>
                    <a:gd name="T26" fmla="*/ 51 w 76"/>
                    <a:gd name="T27" fmla="*/ 51 h 307"/>
                    <a:gd name="T28" fmla="*/ 39 w 76"/>
                    <a:gd name="T29" fmla="*/ 33 h 307"/>
                    <a:gd name="T30" fmla="*/ 27 w 76"/>
                    <a:gd name="T31" fmla="*/ 16 h 307"/>
                    <a:gd name="T32" fmla="*/ 13 w 76"/>
                    <a:gd name="T33" fmla="*/ 0 h 307"/>
                    <a:gd name="T34" fmla="*/ 13 w 76"/>
                    <a:gd name="T35" fmla="*/ 0 h 307"/>
                    <a:gd name="T36" fmla="*/ 13 w 76"/>
                    <a:gd name="T37" fmla="*/ 0 h 307"/>
                    <a:gd name="T38" fmla="*/ 12 w 76"/>
                    <a:gd name="T39" fmla="*/ 0 h 307"/>
                    <a:gd name="T40" fmla="*/ 12 w 76"/>
                    <a:gd name="T41" fmla="*/ 0 h 307"/>
                    <a:gd name="T42" fmla="*/ 9 w 76"/>
                    <a:gd name="T43" fmla="*/ 2 h 307"/>
                    <a:gd name="T44" fmla="*/ 7 w 76"/>
                    <a:gd name="T45" fmla="*/ 4 h 307"/>
                    <a:gd name="T46" fmla="*/ 3 w 76"/>
                    <a:gd name="T47" fmla="*/ 8 h 307"/>
                    <a:gd name="T48" fmla="*/ 1 w 76"/>
                    <a:gd name="T49" fmla="*/ 10 h 307"/>
                    <a:gd name="T50" fmla="*/ 1 w 76"/>
                    <a:gd name="T51" fmla="*/ 11 h 307"/>
                    <a:gd name="T52" fmla="*/ 1 w 76"/>
                    <a:gd name="T53" fmla="*/ 11 h 307"/>
                    <a:gd name="T54" fmla="*/ 1 w 76"/>
                    <a:gd name="T55" fmla="*/ 11 h 307"/>
                    <a:gd name="T56" fmla="*/ 1 w 76"/>
                    <a:gd name="T57" fmla="*/ 11 h 307"/>
                    <a:gd name="T58" fmla="*/ 15 w 76"/>
                    <a:gd name="T59" fmla="*/ 26 h 307"/>
                    <a:gd name="T60" fmla="*/ 27 w 76"/>
                    <a:gd name="T61" fmla="*/ 42 h 307"/>
                    <a:gd name="T62" fmla="*/ 37 w 76"/>
                    <a:gd name="T63" fmla="*/ 58 h 307"/>
                    <a:gd name="T64" fmla="*/ 45 w 76"/>
                    <a:gd name="T65" fmla="*/ 77 h 307"/>
                    <a:gd name="T66" fmla="*/ 52 w 76"/>
                    <a:gd name="T67" fmla="*/ 95 h 307"/>
                    <a:gd name="T68" fmla="*/ 56 w 76"/>
                    <a:gd name="T69" fmla="*/ 114 h 307"/>
                    <a:gd name="T70" fmla="*/ 59 w 76"/>
                    <a:gd name="T71" fmla="*/ 133 h 307"/>
                    <a:gd name="T72" fmla="*/ 60 w 76"/>
                    <a:gd name="T73" fmla="*/ 153 h 307"/>
                    <a:gd name="T74" fmla="*/ 59 w 76"/>
                    <a:gd name="T75" fmla="*/ 173 h 307"/>
                    <a:gd name="T76" fmla="*/ 55 w 76"/>
                    <a:gd name="T77" fmla="*/ 194 h 307"/>
                    <a:gd name="T78" fmla="*/ 51 w 76"/>
                    <a:gd name="T79" fmla="*/ 213 h 307"/>
                    <a:gd name="T80" fmla="*/ 44 w 76"/>
                    <a:gd name="T81" fmla="*/ 231 h 307"/>
                    <a:gd name="T82" fmla="*/ 36 w 76"/>
                    <a:gd name="T83" fmla="*/ 249 h 307"/>
                    <a:gd name="T84" fmla="*/ 25 w 76"/>
                    <a:gd name="T85" fmla="*/ 266 h 307"/>
                    <a:gd name="T86" fmla="*/ 13 w 76"/>
                    <a:gd name="T87" fmla="*/ 281 h 307"/>
                    <a:gd name="T88" fmla="*/ 0 w 76"/>
                    <a:gd name="T89" fmla="*/ 296 h 307"/>
                    <a:gd name="T90" fmla="*/ 3 w 76"/>
                    <a:gd name="T91" fmla="*/ 298 h 307"/>
                    <a:gd name="T92" fmla="*/ 6 w 76"/>
                    <a:gd name="T93" fmla="*/ 301 h 307"/>
                    <a:gd name="T94" fmla="*/ 9 w 76"/>
                    <a:gd name="T95" fmla="*/ 305 h 307"/>
                    <a:gd name="T96" fmla="*/ 12 w 76"/>
                    <a:gd name="T97" fmla="*/ 307 h 307"/>
                    <a:gd name="T98" fmla="*/ 12 w 76"/>
                    <a:gd name="T99" fmla="*/ 307 h 307"/>
                    <a:gd name="T100" fmla="*/ 13 w 76"/>
                    <a:gd name="T101" fmla="*/ 307 h 307"/>
                    <a:gd name="T102" fmla="*/ 13 w 76"/>
                    <a:gd name="T103" fmla="*/ 307 h 307"/>
                    <a:gd name="T104" fmla="*/ 13 w 76"/>
                    <a:gd name="T105" fmla="*/ 307 h 307"/>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76"/>
                    <a:gd name="T160" fmla="*/ 0 h 307"/>
                    <a:gd name="T161" fmla="*/ 76 w 76"/>
                    <a:gd name="T162" fmla="*/ 307 h 307"/>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76" h="307">
                      <a:moveTo>
                        <a:pt x="13" y="307"/>
                      </a:moveTo>
                      <a:lnTo>
                        <a:pt x="27" y="291"/>
                      </a:lnTo>
                      <a:lnTo>
                        <a:pt x="39" y="274"/>
                      </a:lnTo>
                      <a:lnTo>
                        <a:pt x="51" y="255"/>
                      </a:lnTo>
                      <a:lnTo>
                        <a:pt x="60" y="237"/>
                      </a:lnTo>
                      <a:lnTo>
                        <a:pt x="67" y="216"/>
                      </a:lnTo>
                      <a:lnTo>
                        <a:pt x="71" y="195"/>
                      </a:lnTo>
                      <a:lnTo>
                        <a:pt x="75" y="175"/>
                      </a:lnTo>
                      <a:lnTo>
                        <a:pt x="76" y="153"/>
                      </a:lnTo>
                      <a:lnTo>
                        <a:pt x="75" y="131"/>
                      </a:lnTo>
                      <a:lnTo>
                        <a:pt x="71" y="110"/>
                      </a:lnTo>
                      <a:lnTo>
                        <a:pt x="67" y="89"/>
                      </a:lnTo>
                      <a:lnTo>
                        <a:pt x="60" y="70"/>
                      </a:lnTo>
                      <a:lnTo>
                        <a:pt x="51" y="51"/>
                      </a:lnTo>
                      <a:lnTo>
                        <a:pt x="39" y="33"/>
                      </a:lnTo>
                      <a:lnTo>
                        <a:pt x="27" y="16"/>
                      </a:lnTo>
                      <a:lnTo>
                        <a:pt x="13" y="0"/>
                      </a:lnTo>
                      <a:lnTo>
                        <a:pt x="12" y="0"/>
                      </a:lnTo>
                      <a:lnTo>
                        <a:pt x="9" y="2"/>
                      </a:lnTo>
                      <a:lnTo>
                        <a:pt x="7" y="4"/>
                      </a:lnTo>
                      <a:lnTo>
                        <a:pt x="3" y="8"/>
                      </a:lnTo>
                      <a:lnTo>
                        <a:pt x="1" y="10"/>
                      </a:lnTo>
                      <a:lnTo>
                        <a:pt x="1" y="11"/>
                      </a:lnTo>
                      <a:lnTo>
                        <a:pt x="15" y="26"/>
                      </a:lnTo>
                      <a:lnTo>
                        <a:pt x="27" y="42"/>
                      </a:lnTo>
                      <a:lnTo>
                        <a:pt x="37" y="58"/>
                      </a:lnTo>
                      <a:lnTo>
                        <a:pt x="45" y="77"/>
                      </a:lnTo>
                      <a:lnTo>
                        <a:pt x="52" y="95"/>
                      </a:lnTo>
                      <a:lnTo>
                        <a:pt x="56" y="114"/>
                      </a:lnTo>
                      <a:lnTo>
                        <a:pt x="59" y="133"/>
                      </a:lnTo>
                      <a:lnTo>
                        <a:pt x="60" y="153"/>
                      </a:lnTo>
                      <a:lnTo>
                        <a:pt x="59" y="173"/>
                      </a:lnTo>
                      <a:lnTo>
                        <a:pt x="55" y="194"/>
                      </a:lnTo>
                      <a:lnTo>
                        <a:pt x="51" y="213"/>
                      </a:lnTo>
                      <a:lnTo>
                        <a:pt x="44" y="231"/>
                      </a:lnTo>
                      <a:lnTo>
                        <a:pt x="36" y="249"/>
                      </a:lnTo>
                      <a:lnTo>
                        <a:pt x="25" y="266"/>
                      </a:lnTo>
                      <a:lnTo>
                        <a:pt x="13" y="281"/>
                      </a:lnTo>
                      <a:lnTo>
                        <a:pt x="0" y="296"/>
                      </a:lnTo>
                      <a:lnTo>
                        <a:pt x="3" y="298"/>
                      </a:lnTo>
                      <a:lnTo>
                        <a:pt x="6" y="301"/>
                      </a:lnTo>
                      <a:lnTo>
                        <a:pt x="9" y="305"/>
                      </a:lnTo>
                      <a:lnTo>
                        <a:pt x="12" y="307"/>
                      </a:lnTo>
                      <a:lnTo>
                        <a:pt x="13" y="3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22" name="Freeform 125"/>
                <p:cNvSpPr>
                  <a:spLocks noChangeArrowheads="1"/>
                </p:cNvSpPr>
                <p:nvPr/>
              </p:nvSpPr>
              <p:spPr bwMode="auto">
                <a:xfrm rot="1680000">
                  <a:off x="1514" y="3762"/>
                  <a:ext cx="5" cy="32"/>
                </a:xfrm>
                <a:custGeom>
                  <a:avLst/>
                  <a:gdLst>
                    <a:gd name="T0" fmla="*/ 11 w 61"/>
                    <a:gd name="T1" fmla="*/ 240 h 240"/>
                    <a:gd name="T2" fmla="*/ 23 w 61"/>
                    <a:gd name="T3" fmla="*/ 227 h 240"/>
                    <a:gd name="T4" fmla="*/ 33 w 61"/>
                    <a:gd name="T5" fmla="*/ 213 h 240"/>
                    <a:gd name="T6" fmla="*/ 41 w 61"/>
                    <a:gd name="T7" fmla="*/ 199 h 240"/>
                    <a:gd name="T8" fmla="*/ 48 w 61"/>
                    <a:gd name="T9" fmla="*/ 184 h 240"/>
                    <a:gd name="T10" fmla="*/ 54 w 61"/>
                    <a:gd name="T11" fmla="*/ 169 h 240"/>
                    <a:gd name="T12" fmla="*/ 57 w 61"/>
                    <a:gd name="T13" fmla="*/ 153 h 240"/>
                    <a:gd name="T14" fmla="*/ 60 w 61"/>
                    <a:gd name="T15" fmla="*/ 137 h 240"/>
                    <a:gd name="T16" fmla="*/ 61 w 61"/>
                    <a:gd name="T17" fmla="*/ 120 h 240"/>
                    <a:gd name="T18" fmla="*/ 60 w 61"/>
                    <a:gd name="T19" fmla="*/ 102 h 240"/>
                    <a:gd name="T20" fmla="*/ 57 w 61"/>
                    <a:gd name="T21" fmla="*/ 86 h 240"/>
                    <a:gd name="T22" fmla="*/ 54 w 61"/>
                    <a:gd name="T23" fmla="*/ 70 h 240"/>
                    <a:gd name="T24" fmla="*/ 48 w 61"/>
                    <a:gd name="T25" fmla="*/ 55 h 240"/>
                    <a:gd name="T26" fmla="*/ 41 w 61"/>
                    <a:gd name="T27" fmla="*/ 40 h 240"/>
                    <a:gd name="T28" fmla="*/ 33 w 61"/>
                    <a:gd name="T29" fmla="*/ 26 h 240"/>
                    <a:gd name="T30" fmla="*/ 23 w 61"/>
                    <a:gd name="T31" fmla="*/ 13 h 240"/>
                    <a:gd name="T32" fmla="*/ 11 w 61"/>
                    <a:gd name="T33" fmla="*/ 0 h 240"/>
                    <a:gd name="T34" fmla="*/ 11 w 61"/>
                    <a:gd name="T35" fmla="*/ 0 h 240"/>
                    <a:gd name="T36" fmla="*/ 11 w 61"/>
                    <a:gd name="T37" fmla="*/ 0 h 240"/>
                    <a:gd name="T38" fmla="*/ 11 w 61"/>
                    <a:gd name="T39" fmla="*/ 0 h 240"/>
                    <a:gd name="T40" fmla="*/ 11 w 61"/>
                    <a:gd name="T41" fmla="*/ 0 h 240"/>
                    <a:gd name="T42" fmla="*/ 9 w 61"/>
                    <a:gd name="T43" fmla="*/ 2 h 240"/>
                    <a:gd name="T44" fmla="*/ 5 w 61"/>
                    <a:gd name="T45" fmla="*/ 6 h 240"/>
                    <a:gd name="T46" fmla="*/ 2 w 61"/>
                    <a:gd name="T47" fmla="*/ 9 h 240"/>
                    <a:gd name="T48" fmla="*/ 0 w 61"/>
                    <a:gd name="T49" fmla="*/ 11 h 240"/>
                    <a:gd name="T50" fmla="*/ 0 w 61"/>
                    <a:gd name="T51" fmla="*/ 11 h 240"/>
                    <a:gd name="T52" fmla="*/ 0 w 61"/>
                    <a:gd name="T53" fmla="*/ 11 h 240"/>
                    <a:gd name="T54" fmla="*/ 0 w 61"/>
                    <a:gd name="T55" fmla="*/ 11 h 240"/>
                    <a:gd name="T56" fmla="*/ 1 w 61"/>
                    <a:gd name="T57" fmla="*/ 11 h 240"/>
                    <a:gd name="T58" fmla="*/ 11 w 61"/>
                    <a:gd name="T59" fmla="*/ 23 h 240"/>
                    <a:gd name="T60" fmla="*/ 19 w 61"/>
                    <a:gd name="T61" fmla="*/ 35 h 240"/>
                    <a:gd name="T62" fmla="*/ 27 w 61"/>
                    <a:gd name="T63" fmla="*/ 47 h 240"/>
                    <a:gd name="T64" fmla="*/ 33 w 61"/>
                    <a:gd name="T65" fmla="*/ 61 h 240"/>
                    <a:gd name="T66" fmla="*/ 39 w 61"/>
                    <a:gd name="T67" fmla="*/ 75 h 240"/>
                    <a:gd name="T68" fmla="*/ 42 w 61"/>
                    <a:gd name="T69" fmla="*/ 90 h 240"/>
                    <a:gd name="T70" fmla="*/ 43 w 61"/>
                    <a:gd name="T71" fmla="*/ 105 h 240"/>
                    <a:gd name="T72" fmla="*/ 45 w 61"/>
                    <a:gd name="T73" fmla="*/ 120 h 240"/>
                    <a:gd name="T74" fmla="*/ 43 w 61"/>
                    <a:gd name="T75" fmla="*/ 136 h 240"/>
                    <a:gd name="T76" fmla="*/ 41 w 61"/>
                    <a:gd name="T77" fmla="*/ 151 h 240"/>
                    <a:gd name="T78" fmla="*/ 38 w 61"/>
                    <a:gd name="T79" fmla="*/ 166 h 240"/>
                    <a:gd name="T80" fmla="*/ 33 w 61"/>
                    <a:gd name="T81" fmla="*/ 180 h 240"/>
                    <a:gd name="T82" fmla="*/ 26 w 61"/>
                    <a:gd name="T83" fmla="*/ 193 h 240"/>
                    <a:gd name="T84" fmla="*/ 18 w 61"/>
                    <a:gd name="T85" fmla="*/ 206 h 240"/>
                    <a:gd name="T86" fmla="*/ 10 w 61"/>
                    <a:gd name="T87" fmla="*/ 219 h 240"/>
                    <a:gd name="T88" fmla="*/ 0 w 61"/>
                    <a:gd name="T89" fmla="*/ 229 h 240"/>
                    <a:gd name="T90" fmla="*/ 2 w 61"/>
                    <a:gd name="T91" fmla="*/ 231 h 240"/>
                    <a:gd name="T92" fmla="*/ 5 w 61"/>
                    <a:gd name="T93" fmla="*/ 234 h 240"/>
                    <a:gd name="T94" fmla="*/ 9 w 61"/>
                    <a:gd name="T95" fmla="*/ 237 h 240"/>
                    <a:gd name="T96" fmla="*/ 11 w 61"/>
                    <a:gd name="T97" fmla="*/ 240 h 240"/>
                    <a:gd name="T98" fmla="*/ 11 w 61"/>
                    <a:gd name="T99" fmla="*/ 240 h 240"/>
                    <a:gd name="T100" fmla="*/ 11 w 61"/>
                    <a:gd name="T101" fmla="*/ 240 h 240"/>
                    <a:gd name="T102" fmla="*/ 11 w 61"/>
                    <a:gd name="T103" fmla="*/ 240 h 240"/>
                    <a:gd name="T104" fmla="*/ 11 w 61"/>
                    <a:gd name="T105" fmla="*/ 240 h 240"/>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61"/>
                    <a:gd name="T160" fmla="*/ 0 h 240"/>
                    <a:gd name="T161" fmla="*/ 61 w 61"/>
                    <a:gd name="T162" fmla="*/ 240 h 240"/>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61" h="240">
                      <a:moveTo>
                        <a:pt x="11" y="240"/>
                      </a:moveTo>
                      <a:lnTo>
                        <a:pt x="23" y="227"/>
                      </a:lnTo>
                      <a:lnTo>
                        <a:pt x="33" y="213"/>
                      </a:lnTo>
                      <a:lnTo>
                        <a:pt x="41" y="199"/>
                      </a:lnTo>
                      <a:lnTo>
                        <a:pt x="48" y="184"/>
                      </a:lnTo>
                      <a:lnTo>
                        <a:pt x="54" y="169"/>
                      </a:lnTo>
                      <a:lnTo>
                        <a:pt x="57" y="153"/>
                      </a:lnTo>
                      <a:lnTo>
                        <a:pt x="60" y="137"/>
                      </a:lnTo>
                      <a:lnTo>
                        <a:pt x="61" y="120"/>
                      </a:lnTo>
                      <a:lnTo>
                        <a:pt x="60" y="102"/>
                      </a:lnTo>
                      <a:lnTo>
                        <a:pt x="57" y="86"/>
                      </a:lnTo>
                      <a:lnTo>
                        <a:pt x="54" y="70"/>
                      </a:lnTo>
                      <a:lnTo>
                        <a:pt x="48" y="55"/>
                      </a:lnTo>
                      <a:lnTo>
                        <a:pt x="41" y="40"/>
                      </a:lnTo>
                      <a:lnTo>
                        <a:pt x="33" y="26"/>
                      </a:lnTo>
                      <a:lnTo>
                        <a:pt x="23" y="13"/>
                      </a:lnTo>
                      <a:lnTo>
                        <a:pt x="11" y="0"/>
                      </a:lnTo>
                      <a:lnTo>
                        <a:pt x="9" y="2"/>
                      </a:lnTo>
                      <a:lnTo>
                        <a:pt x="5" y="6"/>
                      </a:lnTo>
                      <a:lnTo>
                        <a:pt x="2" y="9"/>
                      </a:lnTo>
                      <a:lnTo>
                        <a:pt x="0" y="11"/>
                      </a:lnTo>
                      <a:lnTo>
                        <a:pt x="1" y="11"/>
                      </a:lnTo>
                      <a:lnTo>
                        <a:pt x="11" y="23"/>
                      </a:lnTo>
                      <a:lnTo>
                        <a:pt x="19" y="35"/>
                      </a:lnTo>
                      <a:lnTo>
                        <a:pt x="27" y="47"/>
                      </a:lnTo>
                      <a:lnTo>
                        <a:pt x="33" y="61"/>
                      </a:lnTo>
                      <a:lnTo>
                        <a:pt x="39" y="75"/>
                      </a:lnTo>
                      <a:lnTo>
                        <a:pt x="42" y="90"/>
                      </a:lnTo>
                      <a:lnTo>
                        <a:pt x="43" y="105"/>
                      </a:lnTo>
                      <a:lnTo>
                        <a:pt x="45" y="120"/>
                      </a:lnTo>
                      <a:lnTo>
                        <a:pt x="43" y="136"/>
                      </a:lnTo>
                      <a:lnTo>
                        <a:pt x="41" y="151"/>
                      </a:lnTo>
                      <a:lnTo>
                        <a:pt x="38" y="166"/>
                      </a:lnTo>
                      <a:lnTo>
                        <a:pt x="33" y="180"/>
                      </a:lnTo>
                      <a:lnTo>
                        <a:pt x="26" y="193"/>
                      </a:lnTo>
                      <a:lnTo>
                        <a:pt x="18" y="206"/>
                      </a:lnTo>
                      <a:lnTo>
                        <a:pt x="10" y="219"/>
                      </a:lnTo>
                      <a:lnTo>
                        <a:pt x="0" y="229"/>
                      </a:lnTo>
                      <a:lnTo>
                        <a:pt x="2" y="231"/>
                      </a:lnTo>
                      <a:lnTo>
                        <a:pt x="5" y="234"/>
                      </a:lnTo>
                      <a:lnTo>
                        <a:pt x="9" y="237"/>
                      </a:lnTo>
                      <a:lnTo>
                        <a:pt x="11" y="2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23" name="Freeform 126"/>
                <p:cNvSpPr>
                  <a:spLocks noChangeArrowheads="1"/>
                </p:cNvSpPr>
                <p:nvPr/>
              </p:nvSpPr>
              <p:spPr bwMode="auto">
                <a:xfrm rot="1680000">
                  <a:off x="1512" y="3766"/>
                  <a:ext cx="3" cy="22"/>
                </a:xfrm>
                <a:custGeom>
                  <a:avLst/>
                  <a:gdLst>
                    <a:gd name="T0" fmla="*/ 11 w 46"/>
                    <a:gd name="T1" fmla="*/ 171 h 171"/>
                    <a:gd name="T2" fmla="*/ 19 w 46"/>
                    <a:gd name="T3" fmla="*/ 162 h 171"/>
                    <a:gd name="T4" fmla="*/ 26 w 46"/>
                    <a:gd name="T5" fmla="*/ 153 h 171"/>
                    <a:gd name="T6" fmla="*/ 33 w 46"/>
                    <a:gd name="T7" fmla="*/ 142 h 171"/>
                    <a:gd name="T8" fmla="*/ 37 w 46"/>
                    <a:gd name="T9" fmla="*/ 131 h 171"/>
                    <a:gd name="T10" fmla="*/ 41 w 46"/>
                    <a:gd name="T11" fmla="*/ 120 h 171"/>
                    <a:gd name="T12" fmla="*/ 44 w 46"/>
                    <a:gd name="T13" fmla="*/ 109 h 171"/>
                    <a:gd name="T14" fmla="*/ 45 w 46"/>
                    <a:gd name="T15" fmla="*/ 96 h 171"/>
                    <a:gd name="T16" fmla="*/ 46 w 46"/>
                    <a:gd name="T17" fmla="*/ 85 h 171"/>
                    <a:gd name="T18" fmla="*/ 45 w 46"/>
                    <a:gd name="T19" fmla="*/ 73 h 171"/>
                    <a:gd name="T20" fmla="*/ 44 w 46"/>
                    <a:gd name="T21" fmla="*/ 61 h 171"/>
                    <a:gd name="T22" fmla="*/ 41 w 46"/>
                    <a:gd name="T23" fmla="*/ 50 h 171"/>
                    <a:gd name="T24" fmla="*/ 37 w 46"/>
                    <a:gd name="T25" fmla="*/ 39 h 171"/>
                    <a:gd name="T26" fmla="*/ 33 w 46"/>
                    <a:gd name="T27" fmla="*/ 28 h 171"/>
                    <a:gd name="T28" fmla="*/ 26 w 46"/>
                    <a:gd name="T29" fmla="*/ 18 h 171"/>
                    <a:gd name="T30" fmla="*/ 19 w 46"/>
                    <a:gd name="T31" fmla="*/ 9 h 171"/>
                    <a:gd name="T32" fmla="*/ 11 w 46"/>
                    <a:gd name="T33" fmla="*/ 0 h 171"/>
                    <a:gd name="T34" fmla="*/ 11 w 46"/>
                    <a:gd name="T35" fmla="*/ 0 h 171"/>
                    <a:gd name="T36" fmla="*/ 11 w 46"/>
                    <a:gd name="T37" fmla="*/ 0 h 171"/>
                    <a:gd name="T38" fmla="*/ 11 w 46"/>
                    <a:gd name="T39" fmla="*/ 0 h 171"/>
                    <a:gd name="T40" fmla="*/ 10 w 46"/>
                    <a:gd name="T41" fmla="*/ 0 h 171"/>
                    <a:gd name="T42" fmla="*/ 7 w 46"/>
                    <a:gd name="T43" fmla="*/ 2 h 171"/>
                    <a:gd name="T44" fmla="*/ 5 w 46"/>
                    <a:gd name="T45" fmla="*/ 4 h 171"/>
                    <a:gd name="T46" fmla="*/ 3 w 46"/>
                    <a:gd name="T47" fmla="*/ 8 h 171"/>
                    <a:gd name="T48" fmla="*/ 0 w 46"/>
                    <a:gd name="T49" fmla="*/ 10 h 171"/>
                    <a:gd name="T50" fmla="*/ 0 w 46"/>
                    <a:gd name="T51" fmla="*/ 10 h 171"/>
                    <a:gd name="T52" fmla="*/ 0 w 46"/>
                    <a:gd name="T53" fmla="*/ 10 h 171"/>
                    <a:gd name="T54" fmla="*/ 0 w 46"/>
                    <a:gd name="T55" fmla="*/ 11 h 171"/>
                    <a:gd name="T56" fmla="*/ 0 w 46"/>
                    <a:gd name="T57" fmla="*/ 11 h 171"/>
                    <a:gd name="T58" fmla="*/ 13 w 46"/>
                    <a:gd name="T59" fmla="*/ 27 h 171"/>
                    <a:gd name="T60" fmla="*/ 22 w 46"/>
                    <a:gd name="T61" fmla="*/ 44 h 171"/>
                    <a:gd name="T62" fmla="*/ 28 w 46"/>
                    <a:gd name="T63" fmla="*/ 64 h 171"/>
                    <a:gd name="T64" fmla="*/ 30 w 46"/>
                    <a:gd name="T65" fmla="*/ 85 h 171"/>
                    <a:gd name="T66" fmla="*/ 28 w 46"/>
                    <a:gd name="T67" fmla="*/ 107 h 171"/>
                    <a:gd name="T68" fmla="*/ 22 w 46"/>
                    <a:gd name="T69" fmla="*/ 126 h 171"/>
                    <a:gd name="T70" fmla="*/ 12 w 46"/>
                    <a:gd name="T71" fmla="*/ 145 h 171"/>
                    <a:gd name="T72" fmla="*/ 0 w 46"/>
                    <a:gd name="T73" fmla="*/ 160 h 171"/>
                    <a:gd name="T74" fmla="*/ 3 w 46"/>
                    <a:gd name="T75" fmla="*/ 162 h 171"/>
                    <a:gd name="T76" fmla="*/ 5 w 46"/>
                    <a:gd name="T77" fmla="*/ 165 h 171"/>
                    <a:gd name="T78" fmla="*/ 7 w 46"/>
                    <a:gd name="T79" fmla="*/ 169 h 171"/>
                    <a:gd name="T80" fmla="*/ 10 w 46"/>
                    <a:gd name="T81" fmla="*/ 171 h 171"/>
                    <a:gd name="T82" fmla="*/ 11 w 46"/>
                    <a:gd name="T83" fmla="*/ 171 h 171"/>
                    <a:gd name="T84" fmla="*/ 11 w 46"/>
                    <a:gd name="T85" fmla="*/ 171 h 171"/>
                    <a:gd name="T86" fmla="*/ 11 w 46"/>
                    <a:gd name="T87" fmla="*/ 171 h 171"/>
                    <a:gd name="T88" fmla="*/ 11 w 46"/>
                    <a:gd name="T89" fmla="*/ 171 h 17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6"/>
                    <a:gd name="T136" fmla="*/ 0 h 171"/>
                    <a:gd name="T137" fmla="*/ 46 w 46"/>
                    <a:gd name="T138" fmla="*/ 171 h 17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6" h="171">
                      <a:moveTo>
                        <a:pt x="11" y="171"/>
                      </a:moveTo>
                      <a:lnTo>
                        <a:pt x="19" y="162"/>
                      </a:lnTo>
                      <a:lnTo>
                        <a:pt x="26" y="153"/>
                      </a:lnTo>
                      <a:lnTo>
                        <a:pt x="33" y="142"/>
                      </a:lnTo>
                      <a:lnTo>
                        <a:pt x="37" y="131"/>
                      </a:lnTo>
                      <a:lnTo>
                        <a:pt x="41" y="120"/>
                      </a:lnTo>
                      <a:lnTo>
                        <a:pt x="44" y="109"/>
                      </a:lnTo>
                      <a:lnTo>
                        <a:pt x="45" y="96"/>
                      </a:lnTo>
                      <a:lnTo>
                        <a:pt x="46" y="85"/>
                      </a:lnTo>
                      <a:lnTo>
                        <a:pt x="45" y="73"/>
                      </a:lnTo>
                      <a:lnTo>
                        <a:pt x="44" y="61"/>
                      </a:lnTo>
                      <a:lnTo>
                        <a:pt x="41" y="50"/>
                      </a:lnTo>
                      <a:lnTo>
                        <a:pt x="37" y="39"/>
                      </a:lnTo>
                      <a:lnTo>
                        <a:pt x="33" y="28"/>
                      </a:lnTo>
                      <a:lnTo>
                        <a:pt x="26" y="18"/>
                      </a:lnTo>
                      <a:lnTo>
                        <a:pt x="19" y="9"/>
                      </a:lnTo>
                      <a:lnTo>
                        <a:pt x="11" y="0"/>
                      </a:lnTo>
                      <a:lnTo>
                        <a:pt x="10" y="0"/>
                      </a:lnTo>
                      <a:lnTo>
                        <a:pt x="7" y="2"/>
                      </a:lnTo>
                      <a:lnTo>
                        <a:pt x="5" y="4"/>
                      </a:lnTo>
                      <a:lnTo>
                        <a:pt x="3" y="8"/>
                      </a:lnTo>
                      <a:lnTo>
                        <a:pt x="0" y="10"/>
                      </a:lnTo>
                      <a:lnTo>
                        <a:pt x="0" y="11"/>
                      </a:lnTo>
                      <a:lnTo>
                        <a:pt x="13" y="27"/>
                      </a:lnTo>
                      <a:lnTo>
                        <a:pt x="22" y="44"/>
                      </a:lnTo>
                      <a:lnTo>
                        <a:pt x="28" y="64"/>
                      </a:lnTo>
                      <a:lnTo>
                        <a:pt x="30" y="85"/>
                      </a:lnTo>
                      <a:lnTo>
                        <a:pt x="28" y="107"/>
                      </a:lnTo>
                      <a:lnTo>
                        <a:pt x="22" y="126"/>
                      </a:lnTo>
                      <a:lnTo>
                        <a:pt x="12" y="145"/>
                      </a:lnTo>
                      <a:lnTo>
                        <a:pt x="0" y="160"/>
                      </a:lnTo>
                      <a:lnTo>
                        <a:pt x="3" y="162"/>
                      </a:lnTo>
                      <a:lnTo>
                        <a:pt x="5" y="165"/>
                      </a:lnTo>
                      <a:lnTo>
                        <a:pt x="7" y="169"/>
                      </a:lnTo>
                      <a:lnTo>
                        <a:pt x="10" y="171"/>
                      </a:lnTo>
                      <a:lnTo>
                        <a:pt x="11" y="17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pSp>
            <p:nvGrpSpPr>
              <p:cNvPr id="260224" name="Group 127"/>
              <p:cNvGrpSpPr>
                <a:grpSpLocks/>
              </p:cNvGrpSpPr>
              <p:nvPr/>
            </p:nvGrpSpPr>
            <p:grpSpPr bwMode="auto">
              <a:xfrm>
                <a:off x="1474" y="3744"/>
                <a:ext cx="35" cy="26"/>
                <a:chOff x="1474" y="3744"/>
                <a:chExt cx="35" cy="26"/>
              </a:xfrm>
            </p:grpSpPr>
            <p:sp>
              <p:nvSpPr>
                <p:cNvPr id="260225" name="Freeform 128"/>
                <p:cNvSpPr>
                  <a:spLocks noChangeArrowheads="1"/>
                </p:cNvSpPr>
                <p:nvPr/>
              </p:nvSpPr>
              <p:spPr bwMode="auto">
                <a:xfrm rot="4500000">
                  <a:off x="1486" y="3738"/>
                  <a:ext cx="11" cy="34"/>
                </a:xfrm>
                <a:custGeom>
                  <a:avLst/>
                  <a:gdLst>
                    <a:gd name="T0" fmla="*/ 89 w 89"/>
                    <a:gd name="T1" fmla="*/ 12 h 374"/>
                    <a:gd name="T2" fmla="*/ 87 w 89"/>
                    <a:gd name="T3" fmla="*/ 9 h 374"/>
                    <a:gd name="T4" fmla="*/ 83 w 89"/>
                    <a:gd name="T5" fmla="*/ 6 h 374"/>
                    <a:gd name="T6" fmla="*/ 81 w 89"/>
                    <a:gd name="T7" fmla="*/ 2 h 374"/>
                    <a:gd name="T8" fmla="*/ 78 w 89"/>
                    <a:gd name="T9" fmla="*/ 0 h 374"/>
                    <a:gd name="T10" fmla="*/ 60 w 89"/>
                    <a:gd name="T11" fmla="*/ 20 h 374"/>
                    <a:gd name="T12" fmla="*/ 44 w 89"/>
                    <a:gd name="T13" fmla="*/ 40 h 374"/>
                    <a:gd name="T14" fmla="*/ 31 w 89"/>
                    <a:gd name="T15" fmla="*/ 62 h 374"/>
                    <a:gd name="T16" fmla="*/ 20 w 89"/>
                    <a:gd name="T17" fmla="*/ 85 h 374"/>
                    <a:gd name="T18" fmla="*/ 12 w 89"/>
                    <a:gd name="T19" fmla="*/ 110 h 374"/>
                    <a:gd name="T20" fmla="*/ 5 w 89"/>
                    <a:gd name="T21" fmla="*/ 135 h 374"/>
                    <a:gd name="T22" fmla="*/ 1 w 89"/>
                    <a:gd name="T23" fmla="*/ 160 h 374"/>
                    <a:gd name="T24" fmla="*/ 0 w 89"/>
                    <a:gd name="T25" fmla="*/ 187 h 374"/>
                    <a:gd name="T26" fmla="*/ 1 w 89"/>
                    <a:gd name="T27" fmla="*/ 213 h 374"/>
                    <a:gd name="T28" fmla="*/ 5 w 89"/>
                    <a:gd name="T29" fmla="*/ 239 h 374"/>
                    <a:gd name="T30" fmla="*/ 12 w 89"/>
                    <a:gd name="T31" fmla="*/ 264 h 374"/>
                    <a:gd name="T32" fmla="*/ 20 w 89"/>
                    <a:gd name="T33" fmla="*/ 288 h 374"/>
                    <a:gd name="T34" fmla="*/ 31 w 89"/>
                    <a:gd name="T35" fmla="*/ 311 h 374"/>
                    <a:gd name="T36" fmla="*/ 44 w 89"/>
                    <a:gd name="T37" fmla="*/ 334 h 374"/>
                    <a:gd name="T38" fmla="*/ 60 w 89"/>
                    <a:gd name="T39" fmla="*/ 355 h 374"/>
                    <a:gd name="T40" fmla="*/ 78 w 89"/>
                    <a:gd name="T41" fmla="*/ 374 h 374"/>
                    <a:gd name="T42" fmla="*/ 81 w 89"/>
                    <a:gd name="T43" fmla="*/ 371 h 374"/>
                    <a:gd name="T44" fmla="*/ 83 w 89"/>
                    <a:gd name="T45" fmla="*/ 369 h 374"/>
                    <a:gd name="T46" fmla="*/ 87 w 89"/>
                    <a:gd name="T47" fmla="*/ 365 h 374"/>
                    <a:gd name="T48" fmla="*/ 89 w 89"/>
                    <a:gd name="T49" fmla="*/ 363 h 374"/>
                    <a:gd name="T50" fmla="*/ 73 w 89"/>
                    <a:gd name="T51" fmla="*/ 345 h 374"/>
                    <a:gd name="T52" fmla="*/ 58 w 89"/>
                    <a:gd name="T53" fmla="*/ 325 h 374"/>
                    <a:gd name="T54" fmla="*/ 45 w 89"/>
                    <a:gd name="T55" fmla="*/ 304 h 374"/>
                    <a:gd name="T56" fmla="*/ 36 w 89"/>
                    <a:gd name="T57" fmla="*/ 282 h 374"/>
                    <a:gd name="T58" fmla="*/ 27 w 89"/>
                    <a:gd name="T59" fmla="*/ 259 h 374"/>
                    <a:gd name="T60" fmla="*/ 21 w 89"/>
                    <a:gd name="T61" fmla="*/ 236 h 374"/>
                    <a:gd name="T62" fmla="*/ 18 w 89"/>
                    <a:gd name="T63" fmla="*/ 212 h 374"/>
                    <a:gd name="T64" fmla="*/ 16 w 89"/>
                    <a:gd name="T65" fmla="*/ 187 h 374"/>
                    <a:gd name="T66" fmla="*/ 18 w 89"/>
                    <a:gd name="T67" fmla="*/ 163 h 374"/>
                    <a:gd name="T68" fmla="*/ 21 w 89"/>
                    <a:gd name="T69" fmla="*/ 138 h 374"/>
                    <a:gd name="T70" fmla="*/ 27 w 89"/>
                    <a:gd name="T71" fmla="*/ 115 h 374"/>
                    <a:gd name="T72" fmla="*/ 36 w 89"/>
                    <a:gd name="T73" fmla="*/ 92 h 374"/>
                    <a:gd name="T74" fmla="*/ 45 w 89"/>
                    <a:gd name="T75" fmla="*/ 70 h 374"/>
                    <a:gd name="T76" fmla="*/ 58 w 89"/>
                    <a:gd name="T77" fmla="*/ 50 h 374"/>
                    <a:gd name="T78" fmla="*/ 73 w 89"/>
                    <a:gd name="T79" fmla="*/ 30 h 374"/>
                    <a:gd name="T80" fmla="*/ 89 w 89"/>
                    <a:gd name="T81" fmla="*/ 12 h 37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89"/>
                    <a:gd name="T124" fmla="*/ 0 h 374"/>
                    <a:gd name="T125" fmla="*/ 89 w 89"/>
                    <a:gd name="T126" fmla="*/ 374 h 37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89" h="374">
                      <a:moveTo>
                        <a:pt x="89" y="12"/>
                      </a:moveTo>
                      <a:lnTo>
                        <a:pt x="87" y="9"/>
                      </a:lnTo>
                      <a:lnTo>
                        <a:pt x="83" y="6"/>
                      </a:lnTo>
                      <a:lnTo>
                        <a:pt x="81" y="2"/>
                      </a:lnTo>
                      <a:lnTo>
                        <a:pt x="78" y="0"/>
                      </a:lnTo>
                      <a:lnTo>
                        <a:pt x="60" y="20"/>
                      </a:lnTo>
                      <a:lnTo>
                        <a:pt x="44" y="40"/>
                      </a:lnTo>
                      <a:lnTo>
                        <a:pt x="31" y="62"/>
                      </a:lnTo>
                      <a:lnTo>
                        <a:pt x="20" y="85"/>
                      </a:lnTo>
                      <a:lnTo>
                        <a:pt x="12" y="110"/>
                      </a:lnTo>
                      <a:lnTo>
                        <a:pt x="5" y="135"/>
                      </a:lnTo>
                      <a:lnTo>
                        <a:pt x="1" y="160"/>
                      </a:lnTo>
                      <a:lnTo>
                        <a:pt x="0" y="187"/>
                      </a:lnTo>
                      <a:lnTo>
                        <a:pt x="1" y="213"/>
                      </a:lnTo>
                      <a:lnTo>
                        <a:pt x="5" y="239"/>
                      </a:lnTo>
                      <a:lnTo>
                        <a:pt x="12" y="264"/>
                      </a:lnTo>
                      <a:lnTo>
                        <a:pt x="20" y="288"/>
                      </a:lnTo>
                      <a:lnTo>
                        <a:pt x="31" y="311"/>
                      </a:lnTo>
                      <a:lnTo>
                        <a:pt x="44" y="334"/>
                      </a:lnTo>
                      <a:lnTo>
                        <a:pt x="60" y="355"/>
                      </a:lnTo>
                      <a:lnTo>
                        <a:pt x="78" y="374"/>
                      </a:lnTo>
                      <a:lnTo>
                        <a:pt x="81" y="371"/>
                      </a:lnTo>
                      <a:lnTo>
                        <a:pt x="83" y="369"/>
                      </a:lnTo>
                      <a:lnTo>
                        <a:pt x="87" y="365"/>
                      </a:lnTo>
                      <a:lnTo>
                        <a:pt x="89" y="363"/>
                      </a:lnTo>
                      <a:lnTo>
                        <a:pt x="73" y="345"/>
                      </a:lnTo>
                      <a:lnTo>
                        <a:pt x="58" y="325"/>
                      </a:lnTo>
                      <a:lnTo>
                        <a:pt x="45" y="304"/>
                      </a:lnTo>
                      <a:lnTo>
                        <a:pt x="36" y="282"/>
                      </a:lnTo>
                      <a:lnTo>
                        <a:pt x="27" y="259"/>
                      </a:lnTo>
                      <a:lnTo>
                        <a:pt x="21" y="236"/>
                      </a:lnTo>
                      <a:lnTo>
                        <a:pt x="18" y="212"/>
                      </a:lnTo>
                      <a:lnTo>
                        <a:pt x="16" y="187"/>
                      </a:lnTo>
                      <a:lnTo>
                        <a:pt x="18" y="163"/>
                      </a:lnTo>
                      <a:lnTo>
                        <a:pt x="21" y="138"/>
                      </a:lnTo>
                      <a:lnTo>
                        <a:pt x="27" y="115"/>
                      </a:lnTo>
                      <a:lnTo>
                        <a:pt x="36" y="92"/>
                      </a:lnTo>
                      <a:lnTo>
                        <a:pt x="45" y="70"/>
                      </a:lnTo>
                      <a:lnTo>
                        <a:pt x="58" y="50"/>
                      </a:lnTo>
                      <a:lnTo>
                        <a:pt x="73" y="30"/>
                      </a:lnTo>
                      <a:lnTo>
                        <a:pt x="89"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26" name="Freeform 129"/>
                <p:cNvSpPr>
                  <a:spLocks noChangeArrowheads="1"/>
                </p:cNvSpPr>
                <p:nvPr/>
              </p:nvSpPr>
              <p:spPr bwMode="auto">
                <a:xfrm rot="4500000">
                  <a:off x="1490" y="3745"/>
                  <a:ext cx="9" cy="28"/>
                </a:xfrm>
                <a:custGeom>
                  <a:avLst/>
                  <a:gdLst>
                    <a:gd name="T0" fmla="*/ 75 w 75"/>
                    <a:gd name="T1" fmla="*/ 11 h 306"/>
                    <a:gd name="T2" fmla="*/ 71 w 75"/>
                    <a:gd name="T3" fmla="*/ 9 h 306"/>
                    <a:gd name="T4" fmla="*/ 69 w 75"/>
                    <a:gd name="T5" fmla="*/ 5 h 306"/>
                    <a:gd name="T6" fmla="*/ 65 w 75"/>
                    <a:gd name="T7" fmla="*/ 3 h 306"/>
                    <a:gd name="T8" fmla="*/ 63 w 75"/>
                    <a:gd name="T9" fmla="*/ 0 h 306"/>
                    <a:gd name="T10" fmla="*/ 48 w 75"/>
                    <a:gd name="T11" fmla="*/ 16 h 306"/>
                    <a:gd name="T12" fmla="*/ 35 w 75"/>
                    <a:gd name="T13" fmla="*/ 33 h 306"/>
                    <a:gd name="T14" fmla="*/ 25 w 75"/>
                    <a:gd name="T15" fmla="*/ 51 h 306"/>
                    <a:gd name="T16" fmla="*/ 16 w 75"/>
                    <a:gd name="T17" fmla="*/ 70 h 306"/>
                    <a:gd name="T18" fmla="*/ 9 w 75"/>
                    <a:gd name="T19" fmla="*/ 89 h 306"/>
                    <a:gd name="T20" fmla="*/ 4 w 75"/>
                    <a:gd name="T21" fmla="*/ 110 h 306"/>
                    <a:gd name="T22" fmla="*/ 1 w 75"/>
                    <a:gd name="T23" fmla="*/ 131 h 306"/>
                    <a:gd name="T24" fmla="*/ 0 w 75"/>
                    <a:gd name="T25" fmla="*/ 153 h 306"/>
                    <a:gd name="T26" fmla="*/ 1 w 75"/>
                    <a:gd name="T27" fmla="*/ 175 h 306"/>
                    <a:gd name="T28" fmla="*/ 4 w 75"/>
                    <a:gd name="T29" fmla="*/ 195 h 306"/>
                    <a:gd name="T30" fmla="*/ 9 w 75"/>
                    <a:gd name="T31" fmla="*/ 216 h 306"/>
                    <a:gd name="T32" fmla="*/ 16 w 75"/>
                    <a:gd name="T33" fmla="*/ 236 h 306"/>
                    <a:gd name="T34" fmla="*/ 25 w 75"/>
                    <a:gd name="T35" fmla="*/ 255 h 306"/>
                    <a:gd name="T36" fmla="*/ 35 w 75"/>
                    <a:gd name="T37" fmla="*/ 273 h 306"/>
                    <a:gd name="T38" fmla="*/ 48 w 75"/>
                    <a:gd name="T39" fmla="*/ 290 h 306"/>
                    <a:gd name="T40" fmla="*/ 63 w 75"/>
                    <a:gd name="T41" fmla="*/ 306 h 306"/>
                    <a:gd name="T42" fmla="*/ 65 w 75"/>
                    <a:gd name="T43" fmla="*/ 304 h 306"/>
                    <a:gd name="T44" fmla="*/ 69 w 75"/>
                    <a:gd name="T45" fmla="*/ 300 h 306"/>
                    <a:gd name="T46" fmla="*/ 71 w 75"/>
                    <a:gd name="T47" fmla="*/ 298 h 306"/>
                    <a:gd name="T48" fmla="*/ 75 w 75"/>
                    <a:gd name="T49" fmla="*/ 294 h 306"/>
                    <a:gd name="T50" fmla="*/ 61 w 75"/>
                    <a:gd name="T51" fmla="*/ 279 h 306"/>
                    <a:gd name="T52" fmla="*/ 49 w 75"/>
                    <a:gd name="T53" fmla="*/ 263 h 306"/>
                    <a:gd name="T54" fmla="*/ 39 w 75"/>
                    <a:gd name="T55" fmla="*/ 247 h 306"/>
                    <a:gd name="T56" fmla="*/ 31 w 75"/>
                    <a:gd name="T57" fmla="*/ 230 h 306"/>
                    <a:gd name="T58" fmla="*/ 24 w 75"/>
                    <a:gd name="T59" fmla="*/ 211 h 306"/>
                    <a:gd name="T60" fmla="*/ 19 w 75"/>
                    <a:gd name="T61" fmla="*/ 192 h 306"/>
                    <a:gd name="T62" fmla="*/ 17 w 75"/>
                    <a:gd name="T63" fmla="*/ 172 h 306"/>
                    <a:gd name="T64" fmla="*/ 16 w 75"/>
                    <a:gd name="T65" fmla="*/ 153 h 306"/>
                    <a:gd name="T66" fmla="*/ 17 w 75"/>
                    <a:gd name="T67" fmla="*/ 133 h 306"/>
                    <a:gd name="T68" fmla="*/ 19 w 75"/>
                    <a:gd name="T69" fmla="*/ 114 h 306"/>
                    <a:gd name="T70" fmla="*/ 24 w 75"/>
                    <a:gd name="T71" fmla="*/ 95 h 306"/>
                    <a:gd name="T72" fmla="*/ 31 w 75"/>
                    <a:gd name="T73" fmla="*/ 77 h 306"/>
                    <a:gd name="T74" fmla="*/ 39 w 75"/>
                    <a:gd name="T75" fmla="*/ 58 h 306"/>
                    <a:gd name="T76" fmla="*/ 49 w 75"/>
                    <a:gd name="T77" fmla="*/ 42 h 306"/>
                    <a:gd name="T78" fmla="*/ 61 w 75"/>
                    <a:gd name="T79" fmla="*/ 26 h 306"/>
                    <a:gd name="T80" fmla="*/ 75 w 75"/>
                    <a:gd name="T81" fmla="*/ 11 h 30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5"/>
                    <a:gd name="T124" fmla="*/ 0 h 306"/>
                    <a:gd name="T125" fmla="*/ 75 w 75"/>
                    <a:gd name="T126" fmla="*/ 306 h 30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5" h="306">
                      <a:moveTo>
                        <a:pt x="75" y="11"/>
                      </a:moveTo>
                      <a:lnTo>
                        <a:pt x="71" y="9"/>
                      </a:lnTo>
                      <a:lnTo>
                        <a:pt x="69" y="5"/>
                      </a:lnTo>
                      <a:lnTo>
                        <a:pt x="65" y="3"/>
                      </a:lnTo>
                      <a:lnTo>
                        <a:pt x="63" y="0"/>
                      </a:lnTo>
                      <a:lnTo>
                        <a:pt x="48" y="16"/>
                      </a:lnTo>
                      <a:lnTo>
                        <a:pt x="35" y="33"/>
                      </a:lnTo>
                      <a:lnTo>
                        <a:pt x="25" y="51"/>
                      </a:lnTo>
                      <a:lnTo>
                        <a:pt x="16" y="70"/>
                      </a:lnTo>
                      <a:lnTo>
                        <a:pt x="9" y="89"/>
                      </a:lnTo>
                      <a:lnTo>
                        <a:pt x="4" y="110"/>
                      </a:lnTo>
                      <a:lnTo>
                        <a:pt x="1" y="131"/>
                      </a:lnTo>
                      <a:lnTo>
                        <a:pt x="0" y="153"/>
                      </a:lnTo>
                      <a:lnTo>
                        <a:pt x="1" y="175"/>
                      </a:lnTo>
                      <a:lnTo>
                        <a:pt x="4" y="195"/>
                      </a:lnTo>
                      <a:lnTo>
                        <a:pt x="9" y="216"/>
                      </a:lnTo>
                      <a:lnTo>
                        <a:pt x="16" y="236"/>
                      </a:lnTo>
                      <a:lnTo>
                        <a:pt x="25" y="255"/>
                      </a:lnTo>
                      <a:lnTo>
                        <a:pt x="35" y="273"/>
                      </a:lnTo>
                      <a:lnTo>
                        <a:pt x="48" y="290"/>
                      </a:lnTo>
                      <a:lnTo>
                        <a:pt x="63" y="306"/>
                      </a:lnTo>
                      <a:lnTo>
                        <a:pt x="65" y="304"/>
                      </a:lnTo>
                      <a:lnTo>
                        <a:pt x="69" y="300"/>
                      </a:lnTo>
                      <a:lnTo>
                        <a:pt x="71" y="298"/>
                      </a:lnTo>
                      <a:lnTo>
                        <a:pt x="75" y="294"/>
                      </a:lnTo>
                      <a:lnTo>
                        <a:pt x="61" y="279"/>
                      </a:lnTo>
                      <a:lnTo>
                        <a:pt x="49" y="263"/>
                      </a:lnTo>
                      <a:lnTo>
                        <a:pt x="39" y="247"/>
                      </a:lnTo>
                      <a:lnTo>
                        <a:pt x="31" y="230"/>
                      </a:lnTo>
                      <a:lnTo>
                        <a:pt x="24" y="211"/>
                      </a:lnTo>
                      <a:lnTo>
                        <a:pt x="19" y="192"/>
                      </a:lnTo>
                      <a:lnTo>
                        <a:pt x="17" y="172"/>
                      </a:lnTo>
                      <a:lnTo>
                        <a:pt x="16" y="153"/>
                      </a:lnTo>
                      <a:lnTo>
                        <a:pt x="17" y="133"/>
                      </a:lnTo>
                      <a:lnTo>
                        <a:pt x="19" y="114"/>
                      </a:lnTo>
                      <a:lnTo>
                        <a:pt x="24" y="95"/>
                      </a:lnTo>
                      <a:lnTo>
                        <a:pt x="31" y="77"/>
                      </a:lnTo>
                      <a:lnTo>
                        <a:pt x="39" y="58"/>
                      </a:lnTo>
                      <a:lnTo>
                        <a:pt x="49" y="42"/>
                      </a:lnTo>
                      <a:lnTo>
                        <a:pt x="61" y="26"/>
                      </a:lnTo>
                      <a:lnTo>
                        <a:pt x="75"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27" name="Freeform 130"/>
                <p:cNvSpPr>
                  <a:spLocks noChangeArrowheads="1"/>
                </p:cNvSpPr>
                <p:nvPr/>
              </p:nvSpPr>
              <p:spPr bwMode="auto">
                <a:xfrm rot="4500000">
                  <a:off x="1493" y="3752"/>
                  <a:ext cx="7" cy="22"/>
                </a:xfrm>
                <a:custGeom>
                  <a:avLst/>
                  <a:gdLst>
                    <a:gd name="T0" fmla="*/ 60 w 60"/>
                    <a:gd name="T1" fmla="*/ 12 h 239"/>
                    <a:gd name="T2" fmla="*/ 58 w 60"/>
                    <a:gd name="T3" fmla="*/ 8 h 239"/>
                    <a:gd name="T4" fmla="*/ 54 w 60"/>
                    <a:gd name="T5" fmla="*/ 6 h 239"/>
                    <a:gd name="T6" fmla="*/ 52 w 60"/>
                    <a:gd name="T7" fmla="*/ 2 h 239"/>
                    <a:gd name="T8" fmla="*/ 49 w 60"/>
                    <a:gd name="T9" fmla="*/ 0 h 239"/>
                    <a:gd name="T10" fmla="*/ 37 w 60"/>
                    <a:gd name="T11" fmla="*/ 13 h 239"/>
                    <a:gd name="T12" fmla="*/ 28 w 60"/>
                    <a:gd name="T13" fmla="*/ 25 h 239"/>
                    <a:gd name="T14" fmla="*/ 20 w 60"/>
                    <a:gd name="T15" fmla="*/ 40 h 239"/>
                    <a:gd name="T16" fmla="*/ 13 w 60"/>
                    <a:gd name="T17" fmla="*/ 54 h 239"/>
                    <a:gd name="T18" fmla="*/ 7 w 60"/>
                    <a:gd name="T19" fmla="*/ 70 h 239"/>
                    <a:gd name="T20" fmla="*/ 4 w 60"/>
                    <a:gd name="T21" fmla="*/ 85 h 239"/>
                    <a:gd name="T22" fmla="*/ 1 w 60"/>
                    <a:gd name="T23" fmla="*/ 103 h 239"/>
                    <a:gd name="T24" fmla="*/ 0 w 60"/>
                    <a:gd name="T25" fmla="*/ 119 h 239"/>
                    <a:gd name="T26" fmla="*/ 1 w 60"/>
                    <a:gd name="T27" fmla="*/ 136 h 239"/>
                    <a:gd name="T28" fmla="*/ 4 w 60"/>
                    <a:gd name="T29" fmla="*/ 152 h 239"/>
                    <a:gd name="T30" fmla="*/ 7 w 60"/>
                    <a:gd name="T31" fmla="*/ 168 h 239"/>
                    <a:gd name="T32" fmla="*/ 13 w 60"/>
                    <a:gd name="T33" fmla="*/ 183 h 239"/>
                    <a:gd name="T34" fmla="*/ 20 w 60"/>
                    <a:gd name="T35" fmla="*/ 198 h 239"/>
                    <a:gd name="T36" fmla="*/ 28 w 60"/>
                    <a:gd name="T37" fmla="*/ 212 h 239"/>
                    <a:gd name="T38" fmla="*/ 37 w 60"/>
                    <a:gd name="T39" fmla="*/ 226 h 239"/>
                    <a:gd name="T40" fmla="*/ 49 w 60"/>
                    <a:gd name="T41" fmla="*/ 239 h 239"/>
                    <a:gd name="T42" fmla="*/ 52 w 60"/>
                    <a:gd name="T43" fmla="*/ 235 h 239"/>
                    <a:gd name="T44" fmla="*/ 54 w 60"/>
                    <a:gd name="T45" fmla="*/ 233 h 239"/>
                    <a:gd name="T46" fmla="*/ 58 w 60"/>
                    <a:gd name="T47" fmla="*/ 229 h 239"/>
                    <a:gd name="T48" fmla="*/ 60 w 60"/>
                    <a:gd name="T49" fmla="*/ 227 h 239"/>
                    <a:gd name="T50" fmla="*/ 50 w 60"/>
                    <a:gd name="T51" fmla="*/ 215 h 239"/>
                    <a:gd name="T52" fmla="*/ 42 w 60"/>
                    <a:gd name="T53" fmla="*/ 204 h 239"/>
                    <a:gd name="T54" fmla="*/ 34 w 60"/>
                    <a:gd name="T55" fmla="*/ 191 h 239"/>
                    <a:gd name="T56" fmla="*/ 28 w 60"/>
                    <a:gd name="T57" fmla="*/ 177 h 239"/>
                    <a:gd name="T58" fmla="*/ 22 w 60"/>
                    <a:gd name="T59" fmla="*/ 164 h 239"/>
                    <a:gd name="T60" fmla="*/ 19 w 60"/>
                    <a:gd name="T61" fmla="*/ 149 h 239"/>
                    <a:gd name="T62" fmla="*/ 17 w 60"/>
                    <a:gd name="T63" fmla="*/ 134 h 239"/>
                    <a:gd name="T64" fmla="*/ 16 w 60"/>
                    <a:gd name="T65" fmla="*/ 119 h 239"/>
                    <a:gd name="T66" fmla="*/ 17 w 60"/>
                    <a:gd name="T67" fmla="*/ 104 h 239"/>
                    <a:gd name="T68" fmla="*/ 19 w 60"/>
                    <a:gd name="T69" fmla="*/ 89 h 239"/>
                    <a:gd name="T70" fmla="*/ 22 w 60"/>
                    <a:gd name="T71" fmla="*/ 75 h 239"/>
                    <a:gd name="T72" fmla="*/ 28 w 60"/>
                    <a:gd name="T73" fmla="*/ 61 h 239"/>
                    <a:gd name="T74" fmla="*/ 34 w 60"/>
                    <a:gd name="T75" fmla="*/ 47 h 239"/>
                    <a:gd name="T76" fmla="*/ 42 w 60"/>
                    <a:gd name="T77" fmla="*/ 35 h 239"/>
                    <a:gd name="T78" fmla="*/ 50 w 60"/>
                    <a:gd name="T79" fmla="*/ 23 h 239"/>
                    <a:gd name="T80" fmla="*/ 60 w 60"/>
                    <a:gd name="T81" fmla="*/ 12 h 2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60"/>
                    <a:gd name="T124" fmla="*/ 0 h 239"/>
                    <a:gd name="T125" fmla="*/ 60 w 60"/>
                    <a:gd name="T126" fmla="*/ 239 h 2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60" h="239">
                      <a:moveTo>
                        <a:pt x="60" y="12"/>
                      </a:moveTo>
                      <a:lnTo>
                        <a:pt x="58" y="8"/>
                      </a:lnTo>
                      <a:lnTo>
                        <a:pt x="54" y="6"/>
                      </a:lnTo>
                      <a:lnTo>
                        <a:pt x="52" y="2"/>
                      </a:lnTo>
                      <a:lnTo>
                        <a:pt x="49" y="0"/>
                      </a:lnTo>
                      <a:lnTo>
                        <a:pt x="37" y="13"/>
                      </a:lnTo>
                      <a:lnTo>
                        <a:pt x="28" y="25"/>
                      </a:lnTo>
                      <a:lnTo>
                        <a:pt x="20" y="40"/>
                      </a:lnTo>
                      <a:lnTo>
                        <a:pt x="13" y="54"/>
                      </a:lnTo>
                      <a:lnTo>
                        <a:pt x="7" y="70"/>
                      </a:lnTo>
                      <a:lnTo>
                        <a:pt x="4" y="85"/>
                      </a:lnTo>
                      <a:lnTo>
                        <a:pt x="1" y="103"/>
                      </a:lnTo>
                      <a:lnTo>
                        <a:pt x="0" y="119"/>
                      </a:lnTo>
                      <a:lnTo>
                        <a:pt x="1" y="136"/>
                      </a:lnTo>
                      <a:lnTo>
                        <a:pt x="4" y="152"/>
                      </a:lnTo>
                      <a:lnTo>
                        <a:pt x="7" y="168"/>
                      </a:lnTo>
                      <a:lnTo>
                        <a:pt x="13" y="183"/>
                      </a:lnTo>
                      <a:lnTo>
                        <a:pt x="20" y="198"/>
                      </a:lnTo>
                      <a:lnTo>
                        <a:pt x="28" y="212"/>
                      </a:lnTo>
                      <a:lnTo>
                        <a:pt x="37" y="226"/>
                      </a:lnTo>
                      <a:lnTo>
                        <a:pt x="49" y="239"/>
                      </a:lnTo>
                      <a:lnTo>
                        <a:pt x="52" y="235"/>
                      </a:lnTo>
                      <a:lnTo>
                        <a:pt x="54" y="233"/>
                      </a:lnTo>
                      <a:lnTo>
                        <a:pt x="58" y="229"/>
                      </a:lnTo>
                      <a:lnTo>
                        <a:pt x="60" y="227"/>
                      </a:lnTo>
                      <a:lnTo>
                        <a:pt x="50" y="215"/>
                      </a:lnTo>
                      <a:lnTo>
                        <a:pt x="42" y="204"/>
                      </a:lnTo>
                      <a:lnTo>
                        <a:pt x="34" y="191"/>
                      </a:lnTo>
                      <a:lnTo>
                        <a:pt x="28" y="177"/>
                      </a:lnTo>
                      <a:lnTo>
                        <a:pt x="22" y="164"/>
                      </a:lnTo>
                      <a:lnTo>
                        <a:pt x="19" y="149"/>
                      </a:lnTo>
                      <a:lnTo>
                        <a:pt x="17" y="134"/>
                      </a:lnTo>
                      <a:lnTo>
                        <a:pt x="16" y="119"/>
                      </a:lnTo>
                      <a:lnTo>
                        <a:pt x="17" y="104"/>
                      </a:lnTo>
                      <a:lnTo>
                        <a:pt x="19" y="89"/>
                      </a:lnTo>
                      <a:lnTo>
                        <a:pt x="22" y="75"/>
                      </a:lnTo>
                      <a:lnTo>
                        <a:pt x="28" y="61"/>
                      </a:lnTo>
                      <a:lnTo>
                        <a:pt x="34" y="47"/>
                      </a:lnTo>
                      <a:lnTo>
                        <a:pt x="42" y="35"/>
                      </a:lnTo>
                      <a:lnTo>
                        <a:pt x="50" y="23"/>
                      </a:lnTo>
                      <a:lnTo>
                        <a:pt x="60"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28" name="Freeform 131"/>
                <p:cNvSpPr>
                  <a:spLocks noChangeArrowheads="1"/>
                </p:cNvSpPr>
                <p:nvPr/>
              </p:nvSpPr>
              <p:spPr bwMode="auto">
                <a:xfrm rot="4500000">
                  <a:off x="1495" y="3760"/>
                  <a:ext cx="5" cy="16"/>
                </a:xfrm>
                <a:custGeom>
                  <a:avLst/>
                  <a:gdLst>
                    <a:gd name="T0" fmla="*/ 48 w 48"/>
                    <a:gd name="T1" fmla="*/ 11 h 170"/>
                    <a:gd name="T2" fmla="*/ 44 w 48"/>
                    <a:gd name="T3" fmla="*/ 9 h 170"/>
                    <a:gd name="T4" fmla="*/ 42 w 48"/>
                    <a:gd name="T5" fmla="*/ 5 h 170"/>
                    <a:gd name="T6" fmla="*/ 38 w 48"/>
                    <a:gd name="T7" fmla="*/ 3 h 170"/>
                    <a:gd name="T8" fmla="*/ 36 w 48"/>
                    <a:gd name="T9" fmla="*/ 0 h 170"/>
                    <a:gd name="T10" fmla="*/ 28 w 48"/>
                    <a:gd name="T11" fmla="*/ 8 h 170"/>
                    <a:gd name="T12" fmla="*/ 21 w 48"/>
                    <a:gd name="T13" fmla="*/ 18 h 170"/>
                    <a:gd name="T14" fmla="*/ 15 w 48"/>
                    <a:gd name="T15" fmla="*/ 27 h 170"/>
                    <a:gd name="T16" fmla="*/ 10 w 48"/>
                    <a:gd name="T17" fmla="*/ 39 h 170"/>
                    <a:gd name="T18" fmla="*/ 6 w 48"/>
                    <a:gd name="T19" fmla="*/ 49 h 170"/>
                    <a:gd name="T20" fmla="*/ 3 w 48"/>
                    <a:gd name="T21" fmla="*/ 61 h 170"/>
                    <a:gd name="T22" fmla="*/ 2 w 48"/>
                    <a:gd name="T23" fmla="*/ 73 h 170"/>
                    <a:gd name="T24" fmla="*/ 0 w 48"/>
                    <a:gd name="T25" fmla="*/ 85 h 170"/>
                    <a:gd name="T26" fmla="*/ 2 w 48"/>
                    <a:gd name="T27" fmla="*/ 96 h 170"/>
                    <a:gd name="T28" fmla="*/ 3 w 48"/>
                    <a:gd name="T29" fmla="*/ 109 h 170"/>
                    <a:gd name="T30" fmla="*/ 6 w 48"/>
                    <a:gd name="T31" fmla="*/ 119 h 170"/>
                    <a:gd name="T32" fmla="*/ 10 w 48"/>
                    <a:gd name="T33" fmla="*/ 131 h 170"/>
                    <a:gd name="T34" fmla="*/ 14 w 48"/>
                    <a:gd name="T35" fmla="*/ 141 h 170"/>
                    <a:gd name="T36" fmla="*/ 21 w 48"/>
                    <a:gd name="T37" fmla="*/ 152 h 170"/>
                    <a:gd name="T38" fmla="*/ 28 w 48"/>
                    <a:gd name="T39" fmla="*/ 161 h 170"/>
                    <a:gd name="T40" fmla="*/ 36 w 48"/>
                    <a:gd name="T41" fmla="*/ 170 h 170"/>
                    <a:gd name="T42" fmla="*/ 38 w 48"/>
                    <a:gd name="T43" fmla="*/ 168 h 170"/>
                    <a:gd name="T44" fmla="*/ 42 w 48"/>
                    <a:gd name="T45" fmla="*/ 164 h 170"/>
                    <a:gd name="T46" fmla="*/ 44 w 48"/>
                    <a:gd name="T47" fmla="*/ 162 h 170"/>
                    <a:gd name="T48" fmla="*/ 48 w 48"/>
                    <a:gd name="T49" fmla="*/ 158 h 170"/>
                    <a:gd name="T50" fmla="*/ 35 w 48"/>
                    <a:gd name="T51" fmla="*/ 142 h 170"/>
                    <a:gd name="T52" fmla="*/ 25 w 48"/>
                    <a:gd name="T53" fmla="*/ 125 h 170"/>
                    <a:gd name="T54" fmla="*/ 19 w 48"/>
                    <a:gd name="T55" fmla="*/ 105 h 170"/>
                    <a:gd name="T56" fmla="*/ 17 w 48"/>
                    <a:gd name="T57" fmla="*/ 85 h 170"/>
                    <a:gd name="T58" fmla="*/ 19 w 48"/>
                    <a:gd name="T59" fmla="*/ 64 h 170"/>
                    <a:gd name="T60" fmla="*/ 25 w 48"/>
                    <a:gd name="T61" fmla="*/ 44 h 170"/>
                    <a:gd name="T62" fmla="*/ 35 w 48"/>
                    <a:gd name="T63" fmla="*/ 27 h 170"/>
                    <a:gd name="T64" fmla="*/ 48 w 48"/>
                    <a:gd name="T65" fmla="*/ 11 h 17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8"/>
                    <a:gd name="T100" fmla="*/ 0 h 170"/>
                    <a:gd name="T101" fmla="*/ 48 w 48"/>
                    <a:gd name="T102" fmla="*/ 170 h 17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8" h="170">
                      <a:moveTo>
                        <a:pt x="48" y="11"/>
                      </a:moveTo>
                      <a:lnTo>
                        <a:pt x="44" y="9"/>
                      </a:lnTo>
                      <a:lnTo>
                        <a:pt x="42" y="5"/>
                      </a:lnTo>
                      <a:lnTo>
                        <a:pt x="38" y="3"/>
                      </a:lnTo>
                      <a:lnTo>
                        <a:pt x="36" y="0"/>
                      </a:lnTo>
                      <a:lnTo>
                        <a:pt x="28" y="8"/>
                      </a:lnTo>
                      <a:lnTo>
                        <a:pt x="21" y="18"/>
                      </a:lnTo>
                      <a:lnTo>
                        <a:pt x="15" y="27"/>
                      </a:lnTo>
                      <a:lnTo>
                        <a:pt x="10" y="39"/>
                      </a:lnTo>
                      <a:lnTo>
                        <a:pt x="6" y="49"/>
                      </a:lnTo>
                      <a:lnTo>
                        <a:pt x="3" y="61"/>
                      </a:lnTo>
                      <a:lnTo>
                        <a:pt x="2" y="73"/>
                      </a:lnTo>
                      <a:lnTo>
                        <a:pt x="0" y="85"/>
                      </a:lnTo>
                      <a:lnTo>
                        <a:pt x="2" y="96"/>
                      </a:lnTo>
                      <a:lnTo>
                        <a:pt x="3" y="109"/>
                      </a:lnTo>
                      <a:lnTo>
                        <a:pt x="6" y="119"/>
                      </a:lnTo>
                      <a:lnTo>
                        <a:pt x="10" y="131"/>
                      </a:lnTo>
                      <a:lnTo>
                        <a:pt x="14" y="141"/>
                      </a:lnTo>
                      <a:lnTo>
                        <a:pt x="21" y="152"/>
                      </a:lnTo>
                      <a:lnTo>
                        <a:pt x="28" y="161"/>
                      </a:lnTo>
                      <a:lnTo>
                        <a:pt x="36" y="170"/>
                      </a:lnTo>
                      <a:lnTo>
                        <a:pt x="38" y="168"/>
                      </a:lnTo>
                      <a:lnTo>
                        <a:pt x="42" y="164"/>
                      </a:lnTo>
                      <a:lnTo>
                        <a:pt x="44" y="162"/>
                      </a:lnTo>
                      <a:lnTo>
                        <a:pt x="48" y="158"/>
                      </a:lnTo>
                      <a:lnTo>
                        <a:pt x="35" y="142"/>
                      </a:lnTo>
                      <a:lnTo>
                        <a:pt x="25" y="125"/>
                      </a:lnTo>
                      <a:lnTo>
                        <a:pt x="19" y="105"/>
                      </a:lnTo>
                      <a:lnTo>
                        <a:pt x="17" y="85"/>
                      </a:lnTo>
                      <a:lnTo>
                        <a:pt x="19" y="64"/>
                      </a:lnTo>
                      <a:lnTo>
                        <a:pt x="25" y="44"/>
                      </a:lnTo>
                      <a:lnTo>
                        <a:pt x="35" y="27"/>
                      </a:lnTo>
                      <a:lnTo>
                        <a:pt x="48"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rot="10800000"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pSp>
            <p:nvGrpSpPr>
              <p:cNvPr id="260229" name="Group 132"/>
              <p:cNvGrpSpPr>
                <a:grpSpLocks/>
              </p:cNvGrpSpPr>
              <p:nvPr/>
            </p:nvGrpSpPr>
            <p:grpSpPr bwMode="auto">
              <a:xfrm>
                <a:off x="1460" y="3777"/>
                <a:ext cx="34" cy="29"/>
                <a:chOff x="1460" y="3777"/>
                <a:chExt cx="34" cy="29"/>
              </a:xfrm>
            </p:grpSpPr>
            <p:sp>
              <p:nvSpPr>
                <p:cNvPr id="260230" name="Freeform 133"/>
                <p:cNvSpPr>
                  <a:spLocks noChangeArrowheads="1"/>
                </p:cNvSpPr>
                <p:nvPr/>
              </p:nvSpPr>
              <p:spPr bwMode="auto">
                <a:xfrm rot="-3300000">
                  <a:off x="1473" y="3776"/>
                  <a:ext cx="9" cy="37"/>
                </a:xfrm>
                <a:custGeom>
                  <a:avLst/>
                  <a:gdLst>
                    <a:gd name="T0" fmla="*/ 89 w 89"/>
                    <a:gd name="T1" fmla="*/ 12 h 374"/>
                    <a:gd name="T2" fmla="*/ 87 w 89"/>
                    <a:gd name="T3" fmla="*/ 9 h 374"/>
                    <a:gd name="T4" fmla="*/ 83 w 89"/>
                    <a:gd name="T5" fmla="*/ 6 h 374"/>
                    <a:gd name="T6" fmla="*/ 81 w 89"/>
                    <a:gd name="T7" fmla="*/ 2 h 374"/>
                    <a:gd name="T8" fmla="*/ 78 w 89"/>
                    <a:gd name="T9" fmla="*/ 0 h 374"/>
                    <a:gd name="T10" fmla="*/ 60 w 89"/>
                    <a:gd name="T11" fmla="*/ 20 h 374"/>
                    <a:gd name="T12" fmla="*/ 44 w 89"/>
                    <a:gd name="T13" fmla="*/ 40 h 374"/>
                    <a:gd name="T14" fmla="*/ 31 w 89"/>
                    <a:gd name="T15" fmla="*/ 62 h 374"/>
                    <a:gd name="T16" fmla="*/ 20 w 89"/>
                    <a:gd name="T17" fmla="*/ 85 h 374"/>
                    <a:gd name="T18" fmla="*/ 12 w 89"/>
                    <a:gd name="T19" fmla="*/ 110 h 374"/>
                    <a:gd name="T20" fmla="*/ 5 w 89"/>
                    <a:gd name="T21" fmla="*/ 135 h 374"/>
                    <a:gd name="T22" fmla="*/ 1 w 89"/>
                    <a:gd name="T23" fmla="*/ 160 h 374"/>
                    <a:gd name="T24" fmla="*/ 0 w 89"/>
                    <a:gd name="T25" fmla="*/ 187 h 374"/>
                    <a:gd name="T26" fmla="*/ 1 w 89"/>
                    <a:gd name="T27" fmla="*/ 213 h 374"/>
                    <a:gd name="T28" fmla="*/ 5 w 89"/>
                    <a:gd name="T29" fmla="*/ 239 h 374"/>
                    <a:gd name="T30" fmla="*/ 12 w 89"/>
                    <a:gd name="T31" fmla="*/ 264 h 374"/>
                    <a:gd name="T32" fmla="*/ 20 w 89"/>
                    <a:gd name="T33" fmla="*/ 288 h 374"/>
                    <a:gd name="T34" fmla="*/ 31 w 89"/>
                    <a:gd name="T35" fmla="*/ 311 h 374"/>
                    <a:gd name="T36" fmla="*/ 44 w 89"/>
                    <a:gd name="T37" fmla="*/ 334 h 374"/>
                    <a:gd name="T38" fmla="*/ 60 w 89"/>
                    <a:gd name="T39" fmla="*/ 355 h 374"/>
                    <a:gd name="T40" fmla="*/ 78 w 89"/>
                    <a:gd name="T41" fmla="*/ 374 h 374"/>
                    <a:gd name="T42" fmla="*/ 81 w 89"/>
                    <a:gd name="T43" fmla="*/ 371 h 374"/>
                    <a:gd name="T44" fmla="*/ 83 w 89"/>
                    <a:gd name="T45" fmla="*/ 369 h 374"/>
                    <a:gd name="T46" fmla="*/ 87 w 89"/>
                    <a:gd name="T47" fmla="*/ 365 h 374"/>
                    <a:gd name="T48" fmla="*/ 89 w 89"/>
                    <a:gd name="T49" fmla="*/ 363 h 374"/>
                    <a:gd name="T50" fmla="*/ 73 w 89"/>
                    <a:gd name="T51" fmla="*/ 345 h 374"/>
                    <a:gd name="T52" fmla="*/ 58 w 89"/>
                    <a:gd name="T53" fmla="*/ 325 h 374"/>
                    <a:gd name="T54" fmla="*/ 45 w 89"/>
                    <a:gd name="T55" fmla="*/ 304 h 374"/>
                    <a:gd name="T56" fmla="*/ 36 w 89"/>
                    <a:gd name="T57" fmla="*/ 282 h 374"/>
                    <a:gd name="T58" fmla="*/ 27 w 89"/>
                    <a:gd name="T59" fmla="*/ 259 h 374"/>
                    <a:gd name="T60" fmla="*/ 21 w 89"/>
                    <a:gd name="T61" fmla="*/ 236 h 374"/>
                    <a:gd name="T62" fmla="*/ 18 w 89"/>
                    <a:gd name="T63" fmla="*/ 212 h 374"/>
                    <a:gd name="T64" fmla="*/ 16 w 89"/>
                    <a:gd name="T65" fmla="*/ 187 h 374"/>
                    <a:gd name="T66" fmla="*/ 18 w 89"/>
                    <a:gd name="T67" fmla="*/ 163 h 374"/>
                    <a:gd name="T68" fmla="*/ 21 w 89"/>
                    <a:gd name="T69" fmla="*/ 138 h 374"/>
                    <a:gd name="T70" fmla="*/ 27 w 89"/>
                    <a:gd name="T71" fmla="*/ 115 h 374"/>
                    <a:gd name="T72" fmla="*/ 36 w 89"/>
                    <a:gd name="T73" fmla="*/ 92 h 374"/>
                    <a:gd name="T74" fmla="*/ 45 w 89"/>
                    <a:gd name="T75" fmla="*/ 70 h 374"/>
                    <a:gd name="T76" fmla="*/ 58 w 89"/>
                    <a:gd name="T77" fmla="*/ 50 h 374"/>
                    <a:gd name="T78" fmla="*/ 73 w 89"/>
                    <a:gd name="T79" fmla="*/ 30 h 374"/>
                    <a:gd name="T80" fmla="*/ 89 w 89"/>
                    <a:gd name="T81" fmla="*/ 12 h 374"/>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89"/>
                    <a:gd name="T124" fmla="*/ 0 h 374"/>
                    <a:gd name="T125" fmla="*/ 89 w 89"/>
                    <a:gd name="T126" fmla="*/ 374 h 374"/>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89" h="374">
                      <a:moveTo>
                        <a:pt x="89" y="12"/>
                      </a:moveTo>
                      <a:lnTo>
                        <a:pt x="87" y="9"/>
                      </a:lnTo>
                      <a:lnTo>
                        <a:pt x="83" y="6"/>
                      </a:lnTo>
                      <a:lnTo>
                        <a:pt x="81" y="2"/>
                      </a:lnTo>
                      <a:lnTo>
                        <a:pt x="78" y="0"/>
                      </a:lnTo>
                      <a:lnTo>
                        <a:pt x="60" y="20"/>
                      </a:lnTo>
                      <a:lnTo>
                        <a:pt x="44" y="40"/>
                      </a:lnTo>
                      <a:lnTo>
                        <a:pt x="31" y="62"/>
                      </a:lnTo>
                      <a:lnTo>
                        <a:pt x="20" y="85"/>
                      </a:lnTo>
                      <a:lnTo>
                        <a:pt x="12" y="110"/>
                      </a:lnTo>
                      <a:lnTo>
                        <a:pt x="5" y="135"/>
                      </a:lnTo>
                      <a:lnTo>
                        <a:pt x="1" y="160"/>
                      </a:lnTo>
                      <a:lnTo>
                        <a:pt x="0" y="187"/>
                      </a:lnTo>
                      <a:lnTo>
                        <a:pt x="1" y="213"/>
                      </a:lnTo>
                      <a:lnTo>
                        <a:pt x="5" y="239"/>
                      </a:lnTo>
                      <a:lnTo>
                        <a:pt x="12" y="264"/>
                      </a:lnTo>
                      <a:lnTo>
                        <a:pt x="20" y="288"/>
                      </a:lnTo>
                      <a:lnTo>
                        <a:pt x="31" y="311"/>
                      </a:lnTo>
                      <a:lnTo>
                        <a:pt x="44" y="334"/>
                      </a:lnTo>
                      <a:lnTo>
                        <a:pt x="60" y="355"/>
                      </a:lnTo>
                      <a:lnTo>
                        <a:pt x="78" y="374"/>
                      </a:lnTo>
                      <a:lnTo>
                        <a:pt x="81" y="371"/>
                      </a:lnTo>
                      <a:lnTo>
                        <a:pt x="83" y="369"/>
                      </a:lnTo>
                      <a:lnTo>
                        <a:pt x="87" y="365"/>
                      </a:lnTo>
                      <a:lnTo>
                        <a:pt x="89" y="363"/>
                      </a:lnTo>
                      <a:lnTo>
                        <a:pt x="73" y="345"/>
                      </a:lnTo>
                      <a:lnTo>
                        <a:pt x="58" y="325"/>
                      </a:lnTo>
                      <a:lnTo>
                        <a:pt x="45" y="304"/>
                      </a:lnTo>
                      <a:lnTo>
                        <a:pt x="36" y="282"/>
                      </a:lnTo>
                      <a:lnTo>
                        <a:pt x="27" y="259"/>
                      </a:lnTo>
                      <a:lnTo>
                        <a:pt x="21" y="236"/>
                      </a:lnTo>
                      <a:lnTo>
                        <a:pt x="18" y="212"/>
                      </a:lnTo>
                      <a:lnTo>
                        <a:pt x="16" y="187"/>
                      </a:lnTo>
                      <a:lnTo>
                        <a:pt x="18" y="163"/>
                      </a:lnTo>
                      <a:lnTo>
                        <a:pt x="21" y="138"/>
                      </a:lnTo>
                      <a:lnTo>
                        <a:pt x="27" y="115"/>
                      </a:lnTo>
                      <a:lnTo>
                        <a:pt x="36" y="92"/>
                      </a:lnTo>
                      <a:lnTo>
                        <a:pt x="45" y="70"/>
                      </a:lnTo>
                      <a:lnTo>
                        <a:pt x="58" y="50"/>
                      </a:lnTo>
                      <a:lnTo>
                        <a:pt x="73" y="30"/>
                      </a:lnTo>
                      <a:lnTo>
                        <a:pt x="89"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31" name="Freeform 134"/>
                <p:cNvSpPr>
                  <a:spLocks noChangeArrowheads="1"/>
                </p:cNvSpPr>
                <p:nvPr/>
              </p:nvSpPr>
              <p:spPr bwMode="auto">
                <a:xfrm rot="-3300000">
                  <a:off x="1475" y="3778"/>
                  <a:ext cx="7" cy="30"/>
                </a:xfrm>
                <a:custGeom>
                  <a:avLst/>
                  <a:gdLst>
                    <a:gd name="T0" fmla="*/ 75 w 75"/>
                    <a:gd name="T1" fmla="*/ 11 h 306"/>
                    <a:gd name="T2" fmla="*/ 71 w 75"/>
                    <a:gd name="T3" fmla="*/ 9 h 306"/>
                    <a:gd name="T4" fmla="*/ 69 w 75"/>
                    <a:gd name="T5" fmla="*/ 5 h 306"/>
                    <a:gd name="T6" fmla="*/ 65 w 75"/>
                    <a:gd name="T7" fmla="*/ 3 h 306"/>
                    <a:gd name="T8" fmla="*/ 63 w 75"/>
                    <a:gd name="T9" fmla="*/ 0 h 306"/>
                    <a:gd name="T10" fmla="*/ 48 w 75"/>
                    <a:gd name="T11" fmla="*/ 16 h 306"/>
                    <a:gd name="T12" fmla="*/ 35 w 75"/>
                    <a:gd name="T13" fmla="*/ 33 h 306"/>
                    <a:gd name="T14" fmla="*/ 25 w 75"/>
                    <a:gd name="T15" fmla="*/ 51 h 306"/>
                    <a:gd name="T16" fmla="*/ 16 w 75"/>
                    <a:gd name="T17" fmla="*/ 70 h 306"/>
                    <a:gd name="T18" fmla="*/ 9 w 75"/>
                    <a:gd name="T19" fmla="*/ 89 h 306"/>
                    <a:gd name="T20" fmla="*/ 4 w 75"/>
                    <a:gd name="T21" fmla="*/ 110 h 306"/>
                    <a:gd name="T22" fmla="*/ 1 w 75"/>
                    <a:gd name="T23" fmla="*/ 131 h 306"/>
                    <a:gd name="T24" fmla="*/ 0 w 75"/>
                    <a:gd name="T25" fmla="*/ 153 h 306"/>
                    <a:gd name="T26" fmla="*/ 1 w 75"/>
                    <a:gd name="T27" fmla="*/ 175 h 306"/>
                    <a:gd name="T28" fmla="*/ 4 w 75"/>
                    <a:gd name="T29" fmla="*/ 195 h 306"/>
                    <a:gd name="T30" fmla="*/ 9 w 75"/>
                    <a:gd name="T31" fmla="*/ 216 h 306"/>
                    <a:gd name="T32" fmla="*/ 16 w 75"/>
                    <a:gd name="T33" fmla="*/ 236 h 306"/>
                    <a:gd name="T34" fmla="*/ 25 w 75"/>
                    <a:gd name="T35" fmla="*/ 255 h 306"/>
                    <a:gd name="T36" fmla="*/ 35 w 75"/>
                    <a:gd name="T37" fmla="*/ 273 h 306"/>
                    <a:gd name="T38" fmla="*/ 48 w 75"/>
                    <a:gd name="T39" fmla="*/ 290 h 306"/>
                    <a:gd name="T40" fmla="*/ 63 w 75"/>
                    <a:gd name="T41" fmla="*/ 306 h 306"/>
                    <a:gd name="T42" fmla="*/ 65 w 75"/>
                    <a:gd name="T43" fmla="*/ 304 h 306"/>
                    <a:gd name="T44" fmla="*/ 69 w 75"/>
                    <a:gd name="T45" fmla="*/ 300 h 306"/>
                    <a:gd name="T46" fmla="*/ 71 w 75"/>
                    <a:gd name="T47" fmla="*/ 298 h 306"/>
                    <a:gd name="T48" fmla="*/ 75 w 75"/>
                    <a:gd name="T49" fmla="*/ 294 h 306"/>
                    <a:gd name="T50" fmla="*/ 61 w 75"/>
                    <a:gd name="T51" fmla="*/ 279 h 306"/>
                    <a:gd name="T52" fmla="*/ 49 w 75"/>
                    <a:gd name="T53" fmla="*/ 263 h 306"/>
                    <a:gd name="T54" fmla="*/ 39 w 75"/>
                    <a:gd name="T55" fmla="*/ 247 h 306"/>
                    <a:gd name="T56" fmla="*/ 31 w 75"/>
                    <a:gd name="T57" fmla="*/ 230 h 306"/>
                    <a:gd name="T58" fmla="*/ 24 w 75"/>
                    <a:gd name="T59" fmla="*/ 211 h 306"/>
                    <a:gd name="T60" fmla="*/ 19 w 75"/>
                    <a:gd name="T61" fmla="*/ 192 h 306"/>
                    <a:gd name="T62" fmla="*/ 17 w 75"/>
                    <a:gd name="T63" fmla="*/ 172 h 306"/>
                    <a:gd name="T64" fmla="*/ 16 w 75"/>
                    <a:gd name="T65" fmla="*/ 153 h 306"/>
                    <a:gd name="T66" fmla="*/ 17 w 75"/>
                    <a:gd name="T67" fmla="*/ 133 h 306"/>
                    <a:gd name="T68" fmla="*/ 19 w 75"/>
                    <a:gd name="T69" fmla="*/ 114 h 306"/>
                    <a:gd name="T70" fmla="*/ 24 w 75"/>
                    <a:gd name="T71" fmla="*/ 95 h 306"/>
                    <a:gd name="T72" fmla="*/ 31 w 75"/>
                    <a:gd name="T73" fmla="*/ 77 h 306"/>
                    <a:gd name="T74" fmla="*/ 39 w 75"/>
                    <a:gd name="T75" fmla="*/ 58 h 306"/>
                    <a:gd name="T76" fmla="*/ 49 w 75"/>
                    <a:gd name="T77" fmla="*/ 42 h 306"/>
                    <a:gd name="T78" fmla="*/ 61 w 75"/>
                    <a:gd name="T79" fmla="*/ 26 h 306"/>
                    <a:gd name="T80" fmla="*/ 75 w 75"/>
                    <a:gd name="T81" fmla="*/ 11 h 30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5"/>
                    <a:gd name="T124" fmla="*/ 0 h 306"/>
                    <a:gd name="T125" fmla="*/ 75 w 75"/>
                    <a:gd name="T126" fmla="*/ 306 h 30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5" h="306">
                      <a:moveTo>
                        <a:pt x="75" y="11"/>
                      </a:moveTo>
                      <a:lnTo>
                        <a:pt x="71" y="9"/>
                      </a:lnTo>
                      <a:lnTo>
                        <a:pt x="69" y="5"/>
                      </a:lnTo>
                      <a:lnTo>
                        <a:pt x="65" y="3"/>
                      </a:lnTo>
                      <a:lnTo>
                        <a:pt x="63" y="0"/>
                      </a:lnTo>
                      <a:lnTo>
                        <a:pt x="48" y="16"/>
                      </a:lnTo>
                      <a:lnTo>
                        <a:pt x="35" y="33"/>
                      </a:lnTo>
                      <a:lnTo>
                        <a:pt x="25" y="51"/>
                      </a:lnTo>
                      <a:lnTo>
                        <a:pt x="16" y="70"/>
                      </a:lnTo>
                      <a:lnTo>
                        <a:pt x="9" y="89"/>
                      </a:lnTo>
                      <a:lnTo>
                        <a:pt x="4" y="110"/>
                      </a:lnTo>
                      <a:lnTo>
                        <a:pt x="1" y="131"/>
                      </a:lnTo>
                      <a:lnTo>
                        <a:pt x="0" y="153"/>
                      </a:lnTo>
                      <a:lnTo>
                        <a:pt x="1" y="175"/>
                      </a:lnTo>
                      <a:lnTo>
                        <a:pt x="4" y="195"/>
                      </a:lnTo>
                      <a:lnTo>
                        <a:pt x="9" y="216"/>
                      </a:lnTo>
                      <a:lnTo>
                        <a:pt x="16" y="236"/>
                      </a:lnTo>
                      <a:lnTo>
                        <a:pt x="25" y="255"/>
                      </a:lnTo>
                      <a:lnTo>
                        <a:pt x="35" y="273"/>
                      </a:lnTo>
                      <a:lnTo>
                        <a:pt x="48" y="290"/>
                      </a:lnTo>
                      <a:lnTo>
                        <a:pt x="63" y="306"/>
                      </a:lnTo>
                      <a:lnTo>
                        <a:pt x="65" y="304"/>
                      </a:lnTo>
                      <a:lnTo>
                        <a:pt x="69" y="300"/>
                      </a:lnTo>
                      <a:lnTo>
                        <a:pt x="71" y="298"/>
                      </a:lnTo>
                      <a:lnTo>
                        <a:pt x="75" y="294"/>
                      </a:lnTo>
                      <a:lnTo>
                        <a:pt x="61" y="279"/>
                      </a:lnTo>
                      <a:lnTo>
                        <a:pt x="49" y="263"/>
                      </a:lnTo>
                      <a:lnTo>
                        <a:pt x="39" y="247"/>
                      </a:lnTo>
                      <a:lnTo>
                        <a:pt x="31" y="230"/>
                      </a:lnTo>
                      <a:lnTo>
                        <a:pt x="24" y="211"/>
                      </a:lnTo>
                      <a:lnTo>
                        <a:pt x="19" y="192"/>
                      </a:lnTo>
                      <a:lnTo>
                        <a:pt x="17" y="172"/>
                      </a:lnTo>
                      <a:lnTo>
                        <a:pt x="16" y="153"/>
                      </a:lnTo>
                      <a:lnTo>
                        <a:pt x="17" y="133"/>
                      </a:lnTo>
                      <a:lnTo>
                        <a:pt x="19" y="114"/>
                      </a:lnTo>
                      <a:lnTo>
                        <a:pt x="24" y="95"/>
                      </a:lnTo>
                      <a:lnTo>
                        <a:pt x="31" y="77"/>
                      </a:lnTo>
                      <a:lnTo>
                        <a:pt x="39" y="58"/>
                      </a:lnTo>
                      <a:lnTo>
                        <a:pt x="49" y="42"/>
                      </a:lnTo>
                      <a:lnTo>
                        <a:pt x="61" y="26"/>
                      </a:lnTo>
                      <a:lnTo>
                        <a:pt x="75"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32" name="Freeform 135"/>
                <p:cNvSpPr>
                  <a:spLocks noChangeArrowheads="1"/>
                </p:cNvSpPr>
                <p:nvPr/>
              </p:nvSpPr>
              <p:spPr bwMode="auto">
                <a:xfrm rot="-3300000">
                  <a:off x="1478" y="3775"/>
                  <a:ext cx="6" cy="23"/>
                </a:xfrm>
                <a:custGeom>
                  <a:avLst/>
                  <a:gdLst>
                    <a:gd name="T0" fmla="*/ 60 w 60"/>
                    <a:gd name="T1" fmla="*/ 12 h 239"/>
                    <a:gd name="T2" fmla="*/ 58 w 60"/>
                    <a:gd name="T3" fmla="*/ 8 h 239"/>
                    <a:gd name="T4" fmla="*/ 54 w 60"/>
                    <a:gd name="T5" fmla="*/ 6 h 239"/>
                    <a:gd name="T6" fmla="*/ 52 w 60"/>
                    <a:gd name="T7" fmla="*/ 2 h 239"/>
                    <a:gd name="T8" fmla="*/ 49 w 60"/>
                    <a:gd name="T9" fmla="*/ 0 h 239"/>
                    <a:gd name="T10" fmla="*/ 37 w 60"/>
                    <a:gd name="T11" fmla="*/ 13 h 239"/>
                    <a:gd name="T12" fmla="*/ 28 w 60"/>
                    <a:gd name="T13" fmla="*/ 25 h 239"/>
                    <a:gd name="T14" fmla="*/ 20 w 60"/>
                    <a:gd name="T15" fmla="*/ 40 h 239"/>
                    <a:gd name="T16" fmla="*/ 13 w 60"/>
                    <a:gd name="T17" fmla="*/ 54 h 239"/>
                    <a:gd name="T18" fmla="*/ 7 w 60"/>
                    <a:gd name="T19" fmla="*/ 70 h 239"/>
                    <a:gd name="T20" fmla="*/ 4 w 60"/>
                    <a:gd name="T21" fmla="*/ 85 h 239"/>
                    <a:gd name="T22" fmla="*/ 1 w 60"/>
                    <a:gd name="T23" fmla="*/ 103 h 239"/>
                    <a:gd name="T24" fmla="*/ 0 w 60"/>
                    <a:gd name="T25" fmla="*/ 119 h 239"/>
                    <a:gd name="T26" fmla="*/ 1 w 60"/>
                    <a:gd name="T27" fmla="*/ 136 h 239"/>
                    <a:gd name="T28" fmla="*/ 4 w 60"/>
                    <a:gd name="T29" fmla="*/ 152 h 239"/>
                    <a:gd name="T30" fmla="*/ 7 w 60"/>
                    <a:gd name="T31" fmla="*/ 168 h 239"/>
                    <a:gd name="T32" fmla="*/ 13 w 60"/>
                    <a:gd name="T33" fmla="*/ 183 h 239"/>
                    <a:gd name="T34" fmla="*/ 20 w 60"/>
                    <a:gd name="T35" fmla="*/ 198 h 239"/>
                    <a:gd name="T36" fmla="*/ 28 w 60"/>
                    <a:gd name="T37" fmla="*/ 212 h 239"/>
                    <a:gd name="T38" fmla="*/ 37 w 60"/>
                    <a:gd name="T39" fmla="*/ 226 h 239"/>
                    <a:gd name="T40" fmla="*/ 49 w 60"/>
                    <a:gd name="T41" fmla="*/ 239 h 239"/>
                    <a:gd name="T42" fmla="*/ 52 w 60"/>
                    <a:gd name="T43" fmla="*/ 235 h 239"/>
                    <a:gd name="T44" fmla="*/ 54 w 60"/>
                    <a:gd name="T45" fmla="*/ 233 h 239"/>
                    <a:gd name="T46" fmla="*/ 58 w 60"/>
                    <a:gd name="T47" fmla="*/ 229 h 239"/>
                    <a:gd name="T48" fmla="*/ 60 w 60"/>
                    <a:gd name="T49" fmla="*/ 227 h 239"/>
                    <a:gd name="T50" fmla="*/ 50 w 60"/>
                    <a:gd name="T51" fmla="*/ 215 h 239"/>
                    <a:gd name="T52" fmla="*/ 42 w 60"/>
                    <a:gd name="T53" fmla="*/ 204 h 239"/>
                    <a:gd name="T54" fmla="*/ 34 w 60"/>
                    <a:gd name="T55" fmla="*/ 191 h 239"/>
                    <a:gd name="T56" fmla="*/ 28 w 60"/>
                    <a:gd name="T57" fmla="*/ 177 h 239"/>
                    <a:gd name="T58" fmla="*/ 22 w 60"/>
                    <a:gd name="T59" fmla="*/ 164 h 239"/>
                    <a:gd name="T60" fmla="*/ 19 w 60"/>
                    <a:gd name="T61" fmla="*/ 149 h 239"/>
                    <a:gd name="T62" fmla="*/ 17 w 60"/>
                    <a:gd name="T63" fmla="*/ 134 h 239"/>
                    <a:gd name="T64" fmla="*/ 16 w 60"/>
                    <a:gd name="T65" fmla="*/ 119 h 239"/>
                    <a:gd name="T66" fmla="*/ 17 w 60"/>
                    <a:gd name="T67" fmla="*/ 104 h 239"/>
                    <a:gd name="T68" fmla="*/ 19 w 60"/>
                    <a:gd name="T69" fmla="*/ 89 h 239"/>
                    <a:gd name="T70" fmla="*/ 22 w 60"/>
                    <a:gd name="T71" fmla="*/ 75 h 239"/>
                    <a:gd name="T72" fmla="*/ 28 w 60"/>
                    <a:gd name="T73" fmla="*/ 61 h 239"/>
                    <a:gd name="T74" fmla="*/ 34 w 60"/>
                    <a:gd name="T75" fmla="*/ 47 h 239"/>
                    <a:gd name="T76" fmla="*/ 42 w 60"/>
                    <a:gd name="T77" fmla="*/ 35 h 239"/>
                    <a:gd name="T78" fmla="*/ 50 w 60"/>
                    <a:gd name="T79" fmla="*/ 23 h 239"/>
                    <a:gd name="T80" fmla="*/ 60 w 60"/>
                    <a:gd name="T81" fmla="*/ 12 h 23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60"/>
                    <a:gd name="T124" fmla="*/ 0 h 239"/>
                    <a:gd name="T125" fmla="*/ 60 w 60"/>
                    <a:gd name="T126" fmla="*/ 239 h 23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60" h="239">
                      <a:moveTo>
                        <a:pt x="60" y="12"/>
                      </a:moveTo>
                      <a:lnTo>
                        <a:pt x="58" y="8"/>
                      </a:lnTo>
                      <a:lnTo>
                        <a:pt x="54" y="6"/>
                      </a:lnTo>
                      <a:lnTo>
                        <a:pt x="52" y="2"/>
                      </a:lnTo>
                      <a:lnTo>
                        <a:pt x="49" y="0"/>
                      </a:lnTo>
                      <a:lnTo>
                        <a:pt x="37" y="13"/>
                      </a:lnTo>
                      <a:lnTo>
                        <a:pt x="28" y="25"/>
                      </a:lnTo>
                      <a:lnTo>
                        <a:pt x="20" y="40"/>
                      </a:lnTo>
                      <a:lnTo>
                        <a:pt x="13" y="54"/>
                      </a:lnTo>
                      <a:lnTo>
                        <a:pt x="7" y="70"/>
                      </a:lnTo>
                      <a:lnTo>
                        <a:pt x="4" y="85"/>
                      </a:lnTo>
                      <a:lnTo>
                        <a:pt x="1" y="103"/>
                      </a:lnTo>
                      <a:lnTo>
                        <a:pt x="0" y="119"/>
                      </a:lnTo>
                      <a:lnTo>
                        <a:pt x="1" y="136"/>
                      </a:lnTo>
                      <a:lnTo>
                        <a:pt x="4" y="152"/>
                      </a:lnTo>
                      <a:lnTo>
                        <a:pt x="7" y="168"/>
                      </a:lnTo>
                      <a:lnTo>
                        <a:pt x="13" y="183"/>
                      </a:lnTo>
                      <a:lnTo>
                        <a:pt x="20" y="198"/>
                      </a:lnTo>
                      <a:lnTo>
                        <a:pt x="28" y="212"/>
                      </a:lnTo>
                      <a:lnTo>
                        <a:pt x="37" y="226"/>
                      </a:lnTo>
                      <a:lnTo>
                        <a:pt x="49" y="239"/>
                      </a:lnTo>
                      <a:lnTo>
                        <a:pt x="52" y="235"/>
                      </a:lnTo>
                      <a:lnTo>
                        <a:pt x="54" y="233"/>
                      </a:lnTo>
                      <a:lnTo>
                        <a:pt x="58" y="229"/>
                      </a:lnTo>
                      <a:lnTo>
                        <a:pt x="60" y="227"/>
                      </a:lnTo>
                      <a:lnTo>
                        <a:pt x="50" y="215"/>
                      </a:lnTo>
                      <a:lnTo>
                        <a:pt x="42" y="204"/>
                      </a:lnTo>
                      <a:lnTo>
                        <a:pt x="34" y="191"/>
                      </a:lnTo>
                      <a:lnTo>
                        <a:pt x="28" y="177"/>
                      </a:lnTo>
                      <a:lnTo>
                        <a:pt x="22" y="164"/>
                      </a:lnTo>
                      <a:lnTo>
                        <a:pt x="19" y="149"/>
                      </a:lnTo>
                      <a:lnTo>
                        <a:pt x="17" y="134"/>
                      </a:lnTo>
                      <a:lnTo>
                        <a:pt x="16" y="119"/>
                      </a:lnTo>
                      <a:lnTo>
                        <a:pt x="17" y="104"/>
                      </a:lnTo>
                      <a:lnTo>
                        <a:pt x="19" y="89"/>
                      </a:lnTo>
                      <a:lnTo>
                        <a:pt x="22" y="75"/>
                      </a:lnTo>
                      <a:lnTo>
                        <a:pt x="28" y="61"/>
                      </a:lnTo>
                      <a:lnTo>
                        <a:pt x="34" y="47"/>
                      </a:lnTo>
                      <a:lnTo>
                        <a:pt x="42" y="35"/>
                      </a:lnTo>
                      <a:lnTo>
                        <a:pt x="50" y="23"/>
                      </a:lnTo>
                      <a:lnTo>
                        <a:pt x="60"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33" name="Freeform 136"/>
                <p:cNvSpPr>
                  <a:spLocks noChangeArrowheads="1"/>
                </p:cNvSpPr>
                <p:nvPr/>
              </p:nvSpPr>
              <p:spPr bwMode="auto">
                <a:xfrm rot="-3300000">
                  <a:off x="1478" y="3777"/>
                  <a:ext cx="5" cy="16"/>
                </a:xfrm>
                <a:custGeom>
                  <a:avLst/>
                  <a:gdLst>
                    <a:gd name="T0" fmla="*/ 48 w 48"/>
                    <a:gd name="T1" fmla="*/ 11 h 170"/>
                    <a:gd name="T2" fmla="*/ 44 w 48"/>
                    <a:gd name="T3" fmla="*/ 9 h 170"/>
                    <a:gd name="T4" fmla="*/ 42 w 48"/>
                    <a:gd name="T5" fmla="*/ 5 h 170"/>
                    <a:gd name="T6" fmla="*/ 38 w 48"/>
                    <a:gd name="T7" fmla="*/ 3 h 170"/>
                    <a:gd name="T8" fmla="*/ 36 w 48"/>
                    <a:gd name="T9" fmla="*/ 0 h 170"/>
                    <a:gd name="T10" fmla="*/ 28 w 48"/>
                    <a:gd name="T11" fmla="*/ 8 h 170"/>
                    <a:gd name="T12" fmla="*/ 21 w 48"/>
                    <a:gd name="T13" fmla="*/ 18 h 170"/>
                    <a:gd name="T14" fmla="*/ 15 w 48"/>
                    <a:gd name="T15" fmla="*/ 27 h 170"/>
                    <a:gd name="T16" fmla="*/ 10 w 48"/>
                    <a:gd name="T17" fmla="*/ 39 h 170"/>
                    <a:gd name="T18" fmla="*/ 6 w 48"/>
                    <a:gd name="T19" fmla="*/ 49 h 170"/>
                    <a:gd name="T20" fmla="*/ 3 w 48"/>
                    <a:gd name="T21" fmla="*/ 61 h 170"/>
                    <a:gd name="T22" fmla="*/ 2 w 48"/>
                    <a:gd name="T23" fmla="*/ 73 h 170"/>
                    <a:gd name="T24" fmla="*/ 0 w 48"/>
                    <a:gd name="T25" fmla="*/ 85 h 170"/>
                    <a:gd name="T26" fmla="*/ 2 w 48"/>
                    <a:gd name="T27" fmla="*/ 96 h 170"/>
                    <a:gd name="T28" fmla="*/ 3 w 48"/>
                    <a:gd name="T29" fmla="*/ 109 h 170"/>
                    <a:gd name="T30" fmla="*/ 6 w 48"/>
                    <a:gd name="T31" fmla="*/ 119 h 170"/>
                    <a:gd name="T32" fmla="*/ 10 w 48"/>
                    <a:gd name="T33" fmla="*/ 131 h 170"/>
                    <a:gd name="T34" fmla="*/ 14 w 48"/>
                    <a:gd name="T35" fmla="*/ 141 h 170"/>
                    <a:gd name="T36" fmla="*/ 21 w 48"/>
                    <a:gd name="T37" fmla="*/ 152 h 170"/>
                    <a:gd name="T38" fmla="*/ 28 w 48"/>
                    <a:gd name="T39" fmla="*/ 161 h 170"/>
                    <a:gd name="T40" fmla="*/ 36 w 48"/>
                    <a:gd name="T41" fmla="*/ 170 h 170"/>
                    <a:gd name="T42" fmla="*/ 38 w 48"/>
                    <a:gd name="T43" fmla="*/ 168 h 170"/>
                    <a:gd name="T44" fmla="*/ 42 w 48"/>
                    <a:gd name="T45" fmla="*/ 164 h 170"/>
                    <a:gd name="T46" fmla="*/ 44 w 48"/>
                    <a:gd name="T47" fmla="*/ 162 h 170"/>
                    <a:gd name="T48" fmla="*/ 48 w 48"/>
                    <a:gd name="T49" fmla="*/ 158 h 170"/>
                    <a:gd name="T50" fmla="*/ 35 w 48"/>
                    <a:gd name="T51" fmla="*/ 142 h 170"/>
                    <a:gd name="T52" fmla="*/ 25 w 48"/>
                    <a:gd name="T53" fmla="*/ 125 h 170"/>
                    <a:gd name="T54" fmla="*/ 19 w 48"/>
                    <a:gd name="T55" fmla="*/ 105 h 170"/>
                    <a:gd name="T56" fmla="*/ 17 w 48"/>
                    <a:gd name="T57" fmla="*/ 85 h 170"/>
                    <a:gd name="T58" fmla="*/ 19 w 48"/>
                    <a:gd name="T59" fmla="*/ 64 h 170"/>
                    <a:gd name="T60" fmla="*/ 25 w 48"/>
                    <a:gd name="T61" fmla="*/ 44 h 170"/>
                    <a:gd name="T62" fmla="*/ 35 w 48"/>
                    <a:gd name="T63" fmla="*/ 27 h 170"/>
                    <a:gd name="T64" fmla="*/ 48 w 48"/>
                    <a:gd name="T65" fmla="*/ 11 h 17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8"/>
                    <a:gd name="T100" fmla="*/ 0 h 170"/>
                    <a:gd name="T101" fmla="*/ 48 w 48"/>
                    <a:gd name="T102" fmla="*/ 170 h 17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8" h="170">
                      <a:moveTo>
                        <a:pt x="48" y="11"/>
                      </a:moveTo>
                      <a:lnTo>
                        <a:pt x="44" y="9"/>
                      </a:lnTo>
                      <a:lnTo>
                        <a:pt x="42" y="5"/>
                      </a:lnTo>
                      <a:lnTo>
                        <a:pt x="38" y="3"/>
                      </a:lnTo>
                      <a:lnTo>
                        <a:pt x="36" y="0"/>
                      </a:lnTo>
                      <a:lnTo>
                        <a:pt x="28" y="8"/>
                      </a:lnTo>
                      <a:lnTo>
                        <a:pt x="21" y="18"/>
                      </a:lnTo>
                      <a:lnTo>
                        <a:pt x="15" y="27"/>
                      </a:lnTo>
                      <a:lnTo>
                        <a:pt x="10" y="39"/>
                      </a:lnTo>
                      <a:lnTo>
                        <a:pt x="6" y="49"/>
                      </a:lnTo>
                      <a:lnTo>
                        <a:pt x="3" y="61"/>
                      </a:lnTo>
                      <a:lnTo>
                        <a:pt x="2" y="73"/>
                      </a:lnTo>
                      <a:lnTo>
                        <a:pt x="0" y="85"/>
                      </a:lnTo>
                      <a:lnTo>
                        <a:pt x="2" y="96"/>
                      </a:lnTo>
                      <a:lnTo>
                        <a:pt x="3" y="109"/>
                      </a:lnTo>
                      <a:lnTo>
                        <a:pt x="6" y="119"/>
                      </a:lnTo>
                      <a:lnTo>
                        <a:pt x="10" y="131"/>
                      </a:lnTo>
                      <a:lnTo>
                        <a:pt x="14" y="141"/>
                      </a:lnTo>
                      <a:lnTo>
                        <a:pt x="21" y="152"/>
                      </a:lnTo>
                      <a:lnTo>
                        <a:pt x="28" y="161"/>
                      </a:lnTo>
                      <a:lnTo>
                        <a:pt x="36" y="170"/>
                      </a:lnTo>
                      <a:lnTo>
                        <a:pt x="38" y="168"/>
                      </a:lnTo>
                      <a:lnTo>
                        <a:pt x="42" y="164"/>
                      </a:lnTo>
                      <a:lnTo>
                        <a:pt x="44" y="162"/>
                      </a:lnTo>
                      <a:lnTo>
                        <a:pt x="48" y="158"/>
                      </a:lnTo>
                      <a:lnTo>
                        <a:pt x="35" y="142"/>
                      </a:lnTo>
                      <a:lnTo>
                        <a:pt x="25" y="125"/>
                      </a:lnTo>
                      <a:lnTo>
                        <a:pt x="19" y="105"/>
                      </a:lnTo>
                      <a:lnTo>
                        <a:pt x="17" y="85"/>
                      </a:lnTo>
                      <a:lnTo>
                        <a:pt x="19" y="64"/>
                      </a:lnTo>
                      <a:lnTo>
                        <a:pt x="25" y="44"/>
                      </a:lnTo>
                      <a:lnTo>
                        <a:pt x="35" y="27"/>
                      </a:lnTo>
                      <a:lnTo>
                        <a:pt x="48" y="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eaVert"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pSp>
            <p:nvGrpSpPr>
              <p:cNvPr id="260234" name="Group 137"/>
              <p:cNvGrpSpPr>
                <a:grpSpLocks/>
              </p:cNvGrpSpPr>
              <p:nvPr/>
            </p:nvGrpSpPr>
            <p:grpSpPr bwMode="auto">
              <a:xfrm>
                <a:off x="1464" y="3770"/>
                <a:ext cx="68" cy="178"/>
                <a:chOff x="1464" y="3770"/>
                <a:chExt cx="68" cy="178"/>
              </a:xfrm>
            </p:grpSpPr>
            <p:grpSp>
              <p:nvGrpSpPr>
                <p:cNvPr id="260235" name="Group 138"/>
                <p:cNvGrpSpPr>
                  <a:grpSpLocks/>
                </p:cNvGrpSpPr>
                <p:nvPr/>
              </p:nvGrpSpPr>
              <p:grpSpPr bwMode="auto">
                <a:xfrm>
                  <a:off x="1464" y="3775"/>
                  <a:ext cx="68" cy="173"/>
                  <a:chOff x="1464" y="3775"/>
                  <a:chExt cx="68" cy="173"/>
                </a:xfrm>
              </p:grpSpPr>
              <p:sp>
                <p:nvSpPr>
                  <p:cNvPr id="260236" name="Freeform 139"/>
                  <p:cNvSpPr>
                    <a:spLocks noChangeArrowheads="1"/>
                  </p:cNvSpPr>
                  <p:nvPr/>
                </p:nvSpPr>
                <p:spPr bwMode="auto">
                  <a:xfrm>
                    <a:off x="1470" y="3811"/>
                    <a:ext cx="58" cy="122"/>
                  </a:xfrm>
                  <a:custGeom>
                    <a:avLst/>
                    <a:gdLst>
                      <a:gd name="T0" fmla="*/ 53 w 106"/>
                      <a:gd name="T1" fmla="*/ 203 h 203"/>
                      <a:gd name="T2" fmla="*/ 106 w 106"/>
                      <a:gd name="T3" fmla="*/ 173 h 203"/>
                      <a:gd name="T4" fmla="*/ 18 w 106"/>
                      <a:gd name="T5" fmla="*/ 123 h 203"/>
                      <a:gd name="T6" fmla="*/ 79 w 106"/>
                      <a:gd name="T7" fmla="*/ 88 h 203"/>
                      <a:gd name="T8" fmla="*/ 33 w 106"/>
                      <a:gd name="T9" fmla="*/ 62 h 203"/>
                      <a:gd name="T10" fmla="*/ 68 w 106"/>
                      <a:gd name="T11" fmla="*/ 43 h 203"/>
                      <a:gd name="T12" fmla="*/ 40 w 106"/>
                      <a:gd name="T13" fmla="*/ 27 h 203"/>
                      <a:gd name="T14" fmla="*/ 62 w 106"/>
                      <a:gd name="T15" fmla="*/ 14 h 203"/>
                      <a:gd name="T16" fmla="*/ 45 w 106"/>
                      <a:gd name="T17" fmla="*/ 4 h 203"/>
                      <a:gd name="T18" fmla="*/ 52 w 106"/>
                      <a:gd name="T19" fmla="*/ 0 h 203"/>
                      <a:gd name="T20" fmla="*/ 60 w 106"/>
                      <a:gd name="T21" fmla="*/ 4 h 203"/>
                      <a:gd name="T22" fmla="*/ 43 w 106"/>
                      <a:gd name="T23" fmla="*/ 14 h 203"/>
                      <a:gd name="T24" fmla="*/ 65 w 106"/>
                      <a:gd name="T25" fmla="*/ 27 h 203"/>
                      <a:gd name="T26" fmla="*/ 37 w 106"/>
                      <a:gd name="T27" fmla="*/ 43 h 203"/>
                      <a:gd name="T28" fmla="*/ 71 w 106"/>
                      <a:gd name="T29" fmla="*/ 62 h 203"/>
                      <a:gd name="T30" fmla="*/ 27 w 106"/>
                      <a:gd name="T31" fmla="*/ 88 h 203"/>
                      <a:gd name="T32" fmla="*/ 88 w 106"/>
                      <a:gd name="T33" fmla="*/ 123 h 203"/>
                      <a:gd name="T34" fmla="*/ 0 w 106"/>
                      <a:gd name="T35" fmla="*/ 173 h 203"/>
                      <a:gd name="T36" fmla="*/ 53 w 106"/>
                      <a:gd name="T37" fmla="*/ 203 h 20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6"/>
                      <a:gd name="T58" fmla="*/ 0 h 203"/>
                      <a:gd name="T59" fmla="*/ 106 w 106"/>
                      <a:gd name="T60" fmla="*/ 203 h 20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6" h="203">
                        <a:moveTo>
                          <a:pt x="53" y="203"/>
                        </a:moveTo>
                        <a:lnTo>
                          <a:pt x="106" y="173"/>
                        </a:lnTo>
                        <a:lnTo>
                          <a:pt x="18" y="123"/>
                        </a:lnTo>
                        <a:lnTo>
                          <a:pt x="79" y="88"/>
                        </a:lnTo>
                        <a:lnTo>
                          <a:pt x="33" y="62"/>
                        </a:lnTo>
                        <a:lnTo>
                          <a:pt x="68" y="43"/>
                        </a:lnTo>
                        <a:lnTo>
                          <a:pt x="40" y="27"/>
                        </a:lnTo>
                        <a:lnTo>
                          <a:pt x="62" y="14"/>
                        </a:lnTo>
                        <a:lnTo>
                          <a:pt x="45" y="4"/>
                        </a:lnTo>
                        <a:lnTo>
                          <a:pt x="52" y="0"/>
                        </a:lnTo>
                        <a:lnTo>
                          <a:pt x="60" y="4"/>
                        </a:lnTo>
                        <a:lnTo>
                          <a:pt x="43" y="14"/>
                        </a:lnTo>
                        <a:lnTo>
                          <a:pt x="65" y="27"/>
                        </a:lnTo>
                        <a:lnTo>
                          <a:pt x="37" y="43"/>
                        </a:lnTo>
                        <a:lnTo>
                          <a:pt x="71" y="62"/>
                        </a:lnTo>
                        <a:lnTo>
                          <a:pt x="27" y="88"/>
                        </a:lnTo>
                        <a:lnTo>
                          <a:pt x="88" y="123"/>
                        </a:lnTo>
                        <a:lnTo>
                          <a:pt x="0" y="173"/>
                        </a:lnTo>
                        <a:lnTo>
                          <a:pt x="53" y="203"/>
                        </a:lnTo>
                        <a:close/>
                      </a:path>
                    </a:pathLst>
                  </a:custGeom>
                  <a:noFill/>
                  <a:ln w="468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37" name="Line 140"/>
                  <p:cNvSpPr>
                    <a:spLocks noChangeShapeType="1"/>
                  </p:cNvSpPr>
                  <p:nvPr/>
                </p:nvSpPr>
                <p:spPr bwMode="auto">
                  <a:xfrm>
                    <a:off x="1498" y="3775"/>
                    <a:ext cx="1" cy="173"/>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38" name="Freeform 141"/>
                  <p:cNvSpPr>
                    <a:spLocks noChangeArrowheads="1"/>
                  </p:cNvSpPr>
                  <p:nvPr/>
                </p:nvSpPr>
                <p:spPr bwMode="auto">
                  <a:xfrm>
                    <a:off x="1474" y="3813"/>
                    <a:ext cx="48" cy="100"/>
                  </a:xfrm>
                  <a:custGeom>
                    <a:avLst/>
                    <a:gdLst>
                      <a:gd name="T0" fmla="*/ 43 w 87"/>
                      <a:gd name="T1" fmla="*/ 168 h 168"/>
                      <a:gd name="T2" fmla="*/ 0 w 87"/>
                      <a:gd name="T3" fmla="*/ 143 h 168"/>
                      <a:gd name="T4" fmla="*/ 74 w 87"/>
                      <a:gd name="T5" fmla="*/ 102 h 168"/>
                      <a:gd name="T6" fmla="*/ 20 w 87"/>
                      <a:gd name="T7" fmla="*/ 71 h 168"/>
                      <a:gd name="T8" fmla="*/ 60 w 87"/>
                      <a:gd name="T9" fmla="*/ 48 h 168"/>
                      <a:gd name="T10" fmla="*/ 29 w 87"/>
                      <a:gd name="T11" fmla="*/ 30 h 168"/>
                      <a:gd name="T12" fmla="*/ 54 w 87"/>
                      <a:gd name="T13" fmla="*/ 16 h 168"/>
                      <a:gd name="T14" fmla="*/ 35 w 87"/>
                      <a:gd name="T15" fmla="*/ 5 h 168"/>
                      <a:gd name="T16" fmla="*/ 43 w 87"/>
                      <a:gd name="T17" fmla="*/ 0 h 168"/>
                      <a:gd name="T18" fmla="*/ 51 w 87"/>
                      <a:gd name="T19" fmla="*/ 5 h 168"/>
                      <a:gd name="T20" fmla="*/ 33 w 87"/>
                      <a:gd name="T21" fmla="*/ 16 h 168"/>
                      <a:gd name="T22" fmla="*/ 58 w 87"/>
                      <a:gd name="T23" fmla="*/ 30 h 168"/>
                      <a:gd name="T24" fmla="*/ 26 w 87"/>
                      <a:gd name="T25" fmla="*/ 48 h 168"/>
                      <a:gd name="T26" fmla="*/ 66 w 87"/>
                      <a:gd name="T27" fmla="*/ 71 h 168"/>
                      <a:gd name="T28" fmla="*/ 13 w 87"/>
                      <a:gd name="T29" fmla="*/ 101 h 168"/>
                      <a:gd name="T30" fmla="*/ 87 w 87"/>
                      <a:gd name="T31" fmla="*/ 144 h 168"/>
                      <a:gd name="T32" fmla="*/ 43 w 87"/>
                      <a:gd name="T33" fmla="*/ 168 h 16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87"/>
                      <a:gd name="T52" fmla="*/ 0 h 168"/>
                      <a:gd name="T53" fmla="*/ 87 w 87"/>
                      <a:gd name="T54" fmla="*/ 168 h 16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87" h="168">
                        <a:moveTo>
                          <a:pt x="43" y="168"/>
                        </a:moveTo>
                        <a:lnTo>
                          <a:pt x="0" y="143"/>
                        </a:lnTo>
                        <a:lnTo>
                          <a:pt x="74" y="102"/>
                        </a:lnTo>
                        <a:lnTo>
                          <a:pt x="20" y="71"/>
                        </a:lnTo>
                        <a:lnTo>
                          <a:pt x="60" y="48"/>
                        </a:lnTo>
                        <a:lnTo>
                          <a:pt x="29" y="30"/>
                        </a:lnTo>
                        <a:lnTo>
                          <a:pt x="54" y="16"/>
                        </a:lnTo>
                        <a:lnTo>
                          <a:pt x="35" y="5"/>
                        </a:lnTo>
                        <a:lnTo>
                          <a:pt x="43" y="0"/>
                        </a:lnTo>
                        <a:lnTo>
                          <a:pt x="51" y="5"/>
                        </a:lnTo>
                        <a:lnTo>
                          <a:pt x="33" y="16"/>
                        </a:lnTo>
                        <a:lnTo>
                          <a:pt x="58" y="30"/>
                        </a:lnTo>
                        <a:lnTo>
                          <a:pt x="26" y="48"/>
                        </a:lnTo>
                        <a:lnTo>
                          <a:pt x="66" y="71"/>
                        </a:lnTo>
                        <a:lnTo>
                          <a:pt x="13" y="101"/>
                        </a:lnTo>
                        <a:lnTo>
                          <a:pt x="87" y="144"/>
                        </a:lnTo>
                        <a:lnTo>
                          <a:pt x="43" y="168"/>
                        </a:lnTo>
                        <a:close/>
                      </a:path>
                    </a:pathLst>
                  </a:custGeom>
                  <a:noFill/>
                  <a:ln w="468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39" name="Freeform 142"/>
                  <p:cNvSpPr>
                    <a:spLocks noChangeArrowheads="1"/>
                  </p:cNvSpPr>
                  <p:nvPr/>
                </p:nvSpPr>
                <p:spPr bwMode="auto">
                  <a:xfrm>
                    <a:off x="1464" y="3797"/>
                    <a:ext cx="69" cy="152"/>
                  </a:xfrm>
                  <a:custGeom>
                    <a:avLst/>
                    <a:gdLst>
                      <a:gd name="T0" fmla="*/ 0 w 726"/>
                      <a:gd name="T1" fmla="*/ 1160 h 1328"/>
                      <a:gd name="T2" fmla="*/ 311 w 726"/>
                      <a:gd name="T3" fmla="*/ 150 h 1328"/>
                      <a:gd name="T4" fmla="*/ 311 w 726"/>
                      <a:gd name="T5" fmla="*/ 150 h 1328"/>
                      <a:gd name="T6" fmla="*/ 327 w 726"/>
                      <a:gd name="T7" fmla="*/ 149 h 1328"/>
                      <a:gd name="T8" fmla="*/ 338 w 726"/>
                      <a:gd name="T9" fmla="*/ 1 h 1328"/>
                      <a:gd name="T10" fmla="*/ 377 w 726"/>
                      <a:gd name="T11" fmla="*/ 0 h 1328"/>
                      <a:gd name="T12" fmla="*/ 385 w 726"/>
                      <a:gd name="T13" fmla="*/ 146 h 1328"/>
                      <a:gd name="T14" fmla="*/ 402 w 726"/>
                      <a:gd name="T15" fmla="*/ 150 h 1328"/>
                      <a:gd name="T16" fmla="*/ 726 w 726"/>
                      <a:gd name="T17" fmla="*/ 1160 h 1328"/>
                      <a:gd name="T18" fmla="*/ 726 w 726"/>
                      <a:gd name="T19" fmla="*/ 1160 h 1328"/>
                      <a:gd name="T20" fmla="*/ 666 w 726"/>
                      <a:gd name="T21" fmla="*/ 1035 h 1328"/>
                      <a:gd name="T22" fmla="*/ 361 w 726"/>
                      <a:gd name="T23" fmla="*/ 1191 h 1328"/>
                      <a:gd name="T24" fmla="*/ 359 w 726"/>
                      <a:gd name="T25" fmla="*/ 1328 h 1328"/>
                      <a:gd name="T26" fmla="*/ 361 w 726"/>
                      <a:gd name="T27" fmla="*/ 1191 h 1328"/>
                      <a:gd name="T28" fmla="*/ 56 w 726"/>
                      <a:gd name="T29" fmla="*/ 1034 h 1328"/>
                      <a:gd name="T30" fmla="*/ 0 w 726"/>
                      <a:gd name="T31" fmla="*/ 1160 h 132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726"/>
                      <a:gd name="T49" fmla="*/ 0 h 1328"/>
                      <a:gd name="T50" fmla="*/ 726 w 726"/>
                      <a:gd name="T51" fmla="*/ 1328 h 132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726" h="1328">
                        <a:moveTo>
                          <a:pt x="0" y="1160"/>
                        </a:moveTo>
                        <a:cubicBezTo>
                          <a:pt x="147" y="835"/>
                          <a:pt x="251" y="497"/>
                          <a:pt x="311" y="150"/>
                        </a:cubicBezTo>
                        <a:lnTo>
                          <a:pt x="327" y="149"/>
                        </a:lnTo>
                        <a:cubicBezTo>
                          <a:pt x="331" y="100"/>
                          <a:pt x="335" y="50"/>
                          <a:pt x="338" y="1"/>
                        </a:cubicBezTo>
                        <a:cubicBezTo>
                          <a:pt x="351" y="1"/>
                          <a:pt x="364" y="0"/>
                          <a:pt x="377" y="0"/>
                        </a:cubicBezTo>
                        <a:cubicBezTo>
                          <a:pt x="378" y="49"/>
                          <a:pt x="381" y="97"/>
                          <a:pt x="385" y="146"/>
                        </a:cubicBezTo>
                        <a:cubicBezTo>
                          <a:pt x="391" y="147"/>
                          <a:pt x="397" y="149"/>
                          <a:pt x="402" y="150"/>
                        </a:cubicBezTo>
                        <a:cubicBezTo>
                          <a:pt x="460" y="498"/>
                          <a:pt x="569" y="838"/>
                          <a:pt x="726" y="1160"/>
                        </a:cubicBezTo>
                        <a:lnTo>
                          <a:pt x="666" y="1035"/>
                        </a:lnTo>
                        <a:lnTo>
                          <a:pt x="361" y="1191"/>
                        </a:lnTo>
                        <a:lnTo>
                          <a:pt x="359" y="1328"/>
                        </a:lnTo>
                        <a:lnTo>
                          <a:pt x="361" y="1191"/>
                        </a:lnTo>
                        <a:lnTo>
                          <a:pt x="56" y="1034"/>
                        </a:lnTo>
                        <a:lnTo>
                          <a:pt x="0" y="1160"/>
                        </a:lnTo>
                        <a:close/>
                      </a:path>
                    </a:pathLst>
                  </a:custGeom>
                  <a:noFill/>
                  <a:ln w="9360">
                    <a:solidFill>
                      <a:srgbClr val="000000"/>
                    </a:solidFill>
                    <a:round/>
                    <a:headEnd/>
                    <a:tailEnd/>
                  </a:ln>
                  <a:extLst>
                    <a:ext uri="{909E8E84-426E-40DD-AFC4-6F175D3DCCD1}">
                      <a14:hiddenFill xmlns:a14="http://schemas.microsoft.com/office/drawing/2010/main">
                        <a:solidFill>
                          <a:srgbClr val="FFFFFF"/>
                        </a:solidFill>
                      </a14:hiddenFill>
                    </a:ext>
                  </a:extLst>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sp>
              <p:nvSpPr>
                <p:cNvPr id="260240" name="AutoShape 143"/>
                <p:cNvSpPr>
                  <a:spLocks noChangeArrowheads="1"/>
                </p:cNvSpPr>
                <p:nvPr/>
              </p:nvSpPr>
              <p:spPr bwMode="auto">
                <a:xfrm>
                  <a:off x="1496" y="3770"/>
                  <a:ext cx="6" cy="19"/>
                </a:xfrm>
                <a:prstGeom prst="can">
                  <a:avLst>
                    <a:gd name="adj" fmla="val 79167"/>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pSp>
        <p:sp>
          <p:nvSpPr>
            <p:cNvPr id="260241" name="Text Box 144"/>
            <p:cNvSpPr txBox="1">
              <a:spLocks noChangeArrowheads="1"/>
            </p:cNvSpPr>
            <p:nvPr/>
          </p:nvSpPr>
          <p:spPr bwMode="auto">
            <a:xfrm>
              <a:off x="1393" y="3901"/>
              <a:ext cx="835" cy="1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81639" tIns="42452" rIns="81639" bIns="42452">
              <a:spAutoFit/>
            </a:bodyPr>
            <a:lstStyle>
              <a:lvl1pPr defTabSz="414338" eaLnBrk="0" hangingPunct="0">
                <a:tabLst>
                  <a:tab pos="657225" algn="l"/>
                  <a:tab pos="1312863" algn="l"/>
                </a:tabLst>
                <a:defRPr>
                  <a:solidFill>
                    <a:schemeClr val="tx1"/>
                  </a:solidFill>
                  <a:latin typeface="Arial" panose="020B0604020202020204" pitchFamily="34" charset="0"/>
                  <a:cs typeface="Arial" panose="020B0604020202020204" pitchFamily="34" charset="0"/>
                </a:defRPr>
              </a:lvl1pPr>
              <a:lvl2pPr marL="674688" indent="-260350" defTabSz="414338" eaLnBrk="0" hangingPunct="0">
                <a:tabLst>
                  <a:tab pos="657225" algn="l"/>
                  <a:tab pos="1312863" algn="l"/>
                </a:tabLst>
                <a:defRPr>
                  <a:solidFill>
                    <a:schemeClr val="tx1"/>
                  </a:solidFill>
                  <a:latin typeface="Arial" panose="020B0604020202020204" pitchFamily="34" charset="0"/>
                  <a:cs typeface="Arial" panose="020B0604020202020204" pitchFamily="34" charset="0"/>
                </a:defRPr>
              </a:lvl2pPr>
              <a:lvl3pPr marL="1036638" indent="-207963" defTabSz="414338" eaLnBrk="0" hangingPunct="0">
                <a:tabLst>
                  <a:tab pos="657225" algn="l"/>
                  <a:tab pos="1312863" algn="l"/>
                </a:tabLst>
                <a:defRPr>
                  <a:solidFill>
                    <a:schemeClr val="tx1"/>
                  </a:solidFill>
                  <a:latin typeface="Arial" panose="020B0604020202020204" pitchFamily="34" charset="0"/>
                  <a:cs typeface="Arial" panose="020B0604020202020204" pitchFamily="34" charset="0"/>
                </a:defRPr>
              </a:lvl3pPr>
              <a:lvl4pPr marL="1450975" indent="-206375" defTabSz="414338" eaLnBrk="0" hangingPunct="0">
                <a:tabLst>
                  <a:tab pos="657225" algn="l"/>
                  <a:tab pos="1312863" algn="l"/>
                </a:tabLst>
                <a:defRPr>
                  <a:solidFill>
                    <a:schemeClr val="tx1"/>
                  </a:solidFill>
                  <a:latin typeface="Arial" panose="020B0604020202020204" pitchFamily="34" charset="0"/>
                  <a:cs typeface="Arial" panose="020B0604020202020204" pitchFamily="34" charset="0"/>
                </a:defRPr>
              </a:lvl4pPr>
              <a:lvl5pPr marL="1866900" indent="-207963" defTabSz="414338" eaLnBrk="0" hangingPunct="0">
                <a:tabLst>
                  <a:tab pos="657225" algn="l"/>
                  <a:tab pos="1312863" algn="l"/>
                </a:tabLst>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tabLst>
                  <a:tab pos="657225" algn="l"/>
                  <a:tab pos="1312863" algn="l"/>
                </a:tabLs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tabLst>
                  <a:tab pos="657225" algn="l"/>
                  <a:tab pos="1312863" algn="l"/>
                </a:tabLs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tabLst>
                  <a:tab pos="657225" algn="l"/>
                  <a:tab pos="1312863" algn="l"/>
                </a:tabLs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tabLst>
                  <a:tab pos="657225" algn="l"/>
                  <a:tab pos="1312863" algn="l"/>
                </a:tabLst>
                <a:defRPr>
                  <a:solidFill>
                    <a:schemeClr val="tx1"/>
                  </a:solidFill>
                  <a:latin typeface="Arial" panose="020B0604020202020204" pitchFamily="34" charset="0"/>
                  <a:cs typeface="Arial" panose="020B0604020202020204" pitchFamily="34" charset="0"/>
                </a:defRPr>
              </a:lvl9pPr>
            </a:lstStyle>
            <a:p>
              <a:pPr eaLnBrk="1" hangingPunct="1">
                <a:lnSpc>
                  <a:spcPct val="93000"/>
                </a:lnSpc>
                <a:buClr>
                  <a:srgbClr val="000000"/>
                </a:buClr>
                <a:buSzPct val="45000"/>
                <a:buFont typeface="Wingdings" panose="05000000000000000000" pitchFamily="2" charset="2"/>
                <a:buNone/>
              </a:pPr>
              <a:r>
                <a:rPr lang="en-GB" altLang="en-US" sz="900" b="1" i="1">
                  <a:solidFill>
                    <a:srgbClr val="000000"/>
                  </a:solidFill>
                </a:rPr>
                <a:t>: WRAN Base Station</a:t>
              </a:r>
            </a:p>
          </p:txBody>
        </p:sp>
        <p:grpSp>
          <p:nvGrpSpPr>
            <p:cNvPr id="260242" name="Group 145"/>
            <p:cNvGrpSpPr>
              <a:grpSpLocks/>
            </p:cNvGrpSpPr>
            <p:nvPr/>
          </p:nvGrpSpPr>
          <p:grpSpPr bwMode="auto">
            <a:xfrm>
              <a:off x="4305" y="2899"/>
              <a:ext cx="117" cy="130"/>
              <a:chOff x="4746" y="2742"/>
              <a:chExt cx="129" cy="143"/>
            </a:xfrm>
          </p:grpSpPr>
          <p:grpSp>
            <p:nvGrpSpPr>
              <p:cNvPr id="260243" name="Group 146"/>
              <p:cNvGrpSpPr>
                <a:grpSpLocks/>
              </p:cNvGrpSpPr>
              <p:nvPr/>
            </p:nvGrpSpPr>
            <p:grpSpPr bwMode="auto">
              <a:xfrm>
                <a:off x="4761" y="2742"/>
                <a:ext cx="17" cy="125"/>
                <a:chOff x="4761" y="2742"/>
                <a:chExt cx="17" cy="125"/>
              </a:xfrm>
            </p:grpSpPr>
            <p:sp>
              <p:nvSpPr>
                <p:cNvPr id="260244" name="Rectangle 147"/>
                <p:cNvSpPr>
                  <a:spLocks noChangeArrowheads="1"/>
                </p:cNvSpPr>
                <p:nvPr/>
              </p:nvSpPr>
              <p:spPr bwMode="auto">
                <a:xfrm>
                  <a:off x="4767" y="2772"/>
                  <a:ext cx="5" cy="96"/>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45" name="Line 148"/>
                <p:cNvSpPr>
                  <a:spLocks noChangeShapeType="1"/>
                </p:cNvSpPr>
                <p:nvPr/>
              </p:nvSpPr>
              <p:spPr bwMode="auto">
                <a:xfrm>
                  <a:off x="4769" y="2753"/>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46" name="Freeform 149"/>
                <p:cNvSpPr>
                  <a:spLocks noChangeArrowheads="1"/>
                </p:cNvSpPr>
                <p:nvPr/>
              </p:nvSpPr>
              <p:spPr bwMode="auto">
                <a:xfrm>
                  <a:off x="4761" y="2742"/>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247" name="Object 150"/>
              <p:cNvGraphicFramePr>
                <a:graphicFrameLocks noChangeAspect="1"/>
              </p:cNvGraphicFramePr>
              <p:nvPr/>
            </p:nvGraphicFramePr>
            <p:xfrm>
              <a:off x="4746" y="2784"/>
              <a:ext cx="130" cy="103"/>
            </p:xfrm>
            <a:graphic>
              <a:graphicData uri="http://schemas.openxmlformats.org/presentationml/2006/ole">
                <mc:AlternateContent xmlns:mc="http://schemas.openxmlformats.org/markup-compatibility/2006">
                  <mc:Choice xmlns:v="urn:schemas-microsoft-com:vml" Requires="v">
                    <p:oleObj spid="_x0000_s1038" r:id="rId18" imgW="1384200" imgH="1065240" progId="">
                      <p:embed/>
                    </p:oleObj>
                  </mc:Choice>
                  <mc:Fallback>
                    <p:oleObj r:id="rId18" imgW="1384200" imgH="1065240" progId="">
                      <p:embed/>
                      <p:pic>
                        <p:nvPicPr>
                          <p:cNvPr id="260247" name="Object 15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46" y="2784"/>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248" name="Group 151"/>
            <p:cNvGrpSpPr>
              <a:grpSpLocks/>
            </p:cNvGrpSpPr>
            <p:nvPr/>
          </p:nvGrpSpPr>
          <p:grpSpPr bwMode="auto">
            <a:xfrm>
              <a:off x="4080" y="2699"/>
              <a:ext cx="117" cy="130"/>
              <a:chOff x="4498" y="2521"/>
              <a:chExt cx="129" cy="143"/>
            </a:xfrm>
          </p:grpSpPr>
          <p:grpSp>
            <p:nvGrpSpPr>
              <p:cNvPr id="260249" name="Group 152"/>
              <p:cNvGrpSpPr>
                <a:grpSpLocks/>
              </p:cNvGrpSpPr>
              <p:nvPr/>
            </p:nvGrpSpPr>
            <p:grpSpPr bwMode="auto">
              <a:xfrm>
                <a:off x="4512" y="2521"/>
                <a:ext cx="17" cy="125"/>
                <a:chOff x="4512" y="2521"/>
                <a:chExt cx="17" cy="125"/>
              </a:xfrm>
            </p:grpSpPr>
            <p:sp>
              <p:nvSpPr>
                <p:cNvPr id="260250" name="Rectangle 153"/>
                <p:cNvSpPr>
                  <a:spLocks noChangeArrowheads="1"/>
                </p:cNvSpPr>
                <p:nvPr/>
              </p:nvSpPr>
              <p:spPr bwMode="auto">
                <a:xfrm>
                  <a:off x="4519" y="2551"/>
                  <a:ext cx="5" cy="96"/>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51" name="Line 154"/>
                <p:cNvSpPr>
                  <a:spLocks noChangeShapeType="1"/>
                </p:cNvSpPr>
                <p:nvPr/>
              </p:nvSpPr>
              <p:spPr bwMode="auto">
                <a:xfrm>
                  <a:off x="4521" y="2533"/>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52" name="Freeform 155"/>
                <p:cNvSpPr>
                  <a:spLocks noChangeArrowheads="1"/>
                </p:cNvSpPr>
                <p:nvPr/>
              </p:nvSpPr>
              <p:spPr bwMode="auto">
                <a:xfrm>
                  <a:off x="4512" y="2521"/>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253" name="Object 156"/>
              <p:cNvGraphicFramePr>
                <a:graphicFrameLocks noChangeAspect="1"/>
              </p:cNvGraphicFramePr>
              <p:nvPr/>
            </p:nvGraphicFramePr>
            <p:xfrm>
              <a:off x="4498" y="2563"/>
              <a:ext cx="130" cy="103"/>
            </p:xfrm>
            <a:graphic>
              <a:graphicData uri="http://schemas.openxmlformats.org/presentationml/2006/ole">
                <mc:AlternateContent xmlns:mc="http://schemas.openxmlformats.org/markup-compatibility/2006">
                  <mc:Choice xmlns:v="urn:schemas-microsoft-com:vml" Requires="v">
                    <p:oleObj spid="_x0000_s1039" r:id="rId19" imgW="1384200" imgH="1065240" progId="">
                      <p:embed/>
                    </p:oleObj>
                  </mc:Choice>
                  <mc:Fallback>
                    <p:oleObj r:id="rId19" imgW="1384200" imgH="1065240" progId="">
                      <p:embed/>
                      <p:pic>
                        <p:nvPicPr>
                          <p:cNvPr id="260253" name="Object 15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98" y="2563"/>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sp>
          <p:nvSpPr>
            <p:cNvPr id="260254" name="Line 157"/>
            <p:cNvSpPr>
              <a:spLocks noChangeShapeType="1"/>
            </p:cNvSpPr>
            <p:nvPr/>
          </p:nvSpPr>
          <p:spPr bwMode="auto">
            <a:xfrm>
              <a:off x="3161" y="3434"/>
              <a:ext cx="696" cy="488"/>
            </a:xfrm>
            <a:prstGeom prst="line">
              <a:avLst/>
            </a:prstGeom>
            <a:noFill/>
            <a:ln w="9360">
              <a:solidFill>
                <a:srgbClr val="000000"/>
              </a:solidFill>
              <a:prstDash val="dashDot"/>
              <a:miter lim="800000"/>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60255" name="Text Box 158"/>
            <p:cNvSpPr txBox="1">
              <a:spLocks noChangeArrowheads="1"/>
            </p:cNvSpPr>
            <p:nvPr/>
          </p:nvSpPr>
          <p:spPr bwMode="auto">
            <a:xfrm>
              <a:off x="3567" y="3590"/>
              <a:ext cx="574" cy="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81639" tIns="42452" rIns="81639" bIns="42452">
              <a:spAutoFit/>
            </a:bodyPr>
            <a:lstStyle>
              <a:lvl1pPr defTabSz="414338" eaLnBrk="0" hangingPunct="0">
                <a:tabLst>
                  <a:tab pos="657225" algn="l"/>
                </a:tabLst>
                <a:defRPr>
                  <a:solidFill>
                    <a:schemeClr val="tx1"/>
                  </a:solidFill>
                  <a:latin typeface="Arial" panose="020B0604020202020204" pitchFamily="34" charset="0"/>
                  <a:cs typeface="Arial" panose="020B0604020202020204" pitchFamily="34" charset="0"/>
                </a:defRPr>
              </a:lvl1pPr>
              <a:lvl2pPr marL="674688" indent="-260350" defTabSz="414338" eaLnBrk="0" hangingPunct="0">
                <a:tabLst>
                  <a:tab pos="657225" algn="l"/>
                </a:tabLst>
                <a:defRPr>
                  <a:solidFill>
                    <a:schemeClr val="tx1"/>
                  </a:solidFill>
                  <a:latin typeface="Arial" panose="020B0604020202020204" pitchFamily="34" charset="0"/>
                  <a:cs typeface="Arial" panose="020B0604020202020204" pitchFamily="34" charset="0"/>
                </a:defRPr>
              </a:lvl2pPr>
              <a:lvl3pPr marL="1036638" indent="-207963" defTabSz="414338" eaLnBrk="0" hangingPunct="0">
                <a:tabLst>
                  <a:tab pos="657225" algn="l"/>
                </a:tabLst>
                <a:defRPr>
                  <a:solidFill>
                    <a:schemeClr val="tx1"/>
                  </a:solidFill>
                  <a:latin typeface="Arial" panose="020B0604020202020204" pitchFamily="34" charset="0"/>
                  <a:cs typeface="Arial" panose="020B0604020202020204" pitchFamily="34" charset="0"/>
                </a:defRPr>
              </a:lvl3pPr>
              <a:lvl4pPr marL="1450975" indent="-206375" defTabSz="414338" eaLnBrk="0" hangingPunct="0">
                <a:tabLst>
                  <a:tab pos="657225" algn="l"/>
                </a:tabLst>
                <a:defRPr>
                  <a:solidFill>
                    <a:schemeClr val="tx1"/>
                  </a:solidFill>
                  <a:latin typeface="Arial" panose="020B0604020202020204" pitchFamily="34" charset="0"/>
                  <a:cs typeface="Arial" panose="020B0604020202020204" pitchFamily="34" charset="0"/>
                </a:defRPr>
              </a:lvl4pPr>
              <a:lvl5pPr marL="1866900" indent="-207963" defTabSz="414338" eaLnBrk="0" hangingPunct="0">
                <a:tabLst>
                  <a:tab pos="657225" algn="l"/>
                </a:tabLst>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tabLst>
                  <a:tab pos="657225" algn="l"/>
                </a:tabLs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tabLst>
                  <a:tab pos="657225" algn="l"/>
                </a:tabLs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tabLst>
                  <a:tab pos="657225" algn="l"/>
                </a:tabLs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tabLst>
                  <a:tab pos="657225" algn="l"/>
                </a:tabLst>
                <a:defRPr>
                  <a:solidFill>
                    <a:schemeClr val="tx1"/>
                  </a:solidFill>
                  <a:latin typeface="Arial" panose="020B0604020202020204" pitchFamily="34" charset="0"/>
                  <a:cs typeface="Arial" panose="020B0604020202020204" pitchFamily="34" charset="0"/>
                </a:defRPr>
              </a:lvl9pPr>
            </a:lstStyle>
            <a:p>
              <a:pPr eaLnBrk="1" hangingPunct="1">
                <a:lnSpc>
                  <a:spcPct val="93000"/>
                </a:lnSpc>
                <a:buClr>
                  <a:srgbClr val="000000"/>
                </a:buClr>
                <a:buSzPct val="45000"/>
                <a:buFont typeface="Wingdings" panose="05000000000000000000" pitchFamily="2" charset="2"/>
                <a:buNone/>
              </a:pPr>
              <a:r>
                <a:rPr lang="en-GB" altLang="en-US" sz="900">
                  <a:solidFill>
                    <a:srgbClr val="000000"/>
                  </a:solidFill>
                </a:rPr>
                <a:t>Typical ~33km</a:t>
              </a:r>
            </a:p>
            <a:p>
              <a:pPr eaLnBrk="1" hangingPunct="1">
                <a:lnSpc>
                  <a:spcPct val="93000"/>
                </a:lnSpc>
                <a:buClr>
                  <a:srgbClr val="000000"/>
                </a:buClr>
                <a:buSzPct val="45000"/>
                <a:buFont typeface="Wingdings" panose="05000000000000000000" pitchFamily="2" charset="2"/>
                <a:buNone/>
              </a:pPr>
              <a:r>
                <a:rPr lang="en-GB" altLang="en-US" sz="900">
                  <a:solidFill>
                    <a:srgbClr val="000000"/>
                  </a:solidFill>
                </a:rPr>
                <a:t>Max. 100km</a:t>
              </a:r>
            </a:p>
          </p:txBody>
        </p:sp>
        <p:grpSp>
          <p:nvGrpSpPr>
            <p:cNvPr id="260256" name="Group 159"/>
            <p:cNvGrpSpPr>
              <a:grpSpLocks/>
            </p:cNvGrpSpPr>
            <p:nvPr/>
          </p:nvGrpSpPr>
          <p:grpSpPr bwMode="auto">
            <a:xfrm>
              <a:off x="2667" y="3725"/>
              <a:ext cx="117" cy="130"/>
              <a:chOff x="2940" y="3652"/>
              <a:chExt cx="129" cy="143"/>
            </a:xfrm>
          </p:grpSpPr>
          <p:grpSp>
            <p:nvGrpSpPr>
              <p:cNvPr id="260257" name="Group 160"/>
              <p:cNvGrpSpPr>
                <a:grpSpLocks/>
              </p:cNvGrpSpPr>
              <p:nvPr/>
            </p:nvGrpSpPr>
            <p:grpSpPr bwMode="auto">
              <a:xfrm>
                <a:off x="2955" y="3652"/>
                <a:ext cx="17" cy="125"/>
                <a:chOff x="2955" y="3652"/>
                <a:chExt cx="17" cy="125"/>
              </a:xfrm>
            </p:grpSpPr>
            <p:sp>
              <p:nvSpPr>
                <p:cNvPr id="260258" name="Rectangle 161"/>
                <p:cNvSpPr>
                  <a:spLocks noChangeArrowheads="1"/>
                </p:cNvSpPr>
                <p:nvPr/>
              </p:nvSpPr>
              <p:spPr bwMode="auto">
                <a:xfrm>
                  <a:off x="2961" y="3681"/>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59" name="Line 162"/>
                <p:cNvSpPr>
                  <a:spLocks noChangeShapeType="1"/>
                </p:cNvSpPr>
                <p:nvPr/>
              </p:nvSpPr>
              <p:spPr bwMode="auto">
                <a:xfrm>
                  <a:off x="2963" y="3663"/>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60" name="Freeform 163"/>
                <p:cNvSpPr>
                  <a:spLocks noChangeArrowheads="1"/>
                </p:cNvSpPr>
                <p:nvPr/>
              </p:nvSpPr>
              <p:spPr bwMode="auto">
                <a:xfrm>
                  <a:off x="2955" y="3652"/>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261" name="Object 164"/>
              <p:cNvGraphicFramePr>
                <a:graphicFrameLocks noChangeAspect="1"/>
              </p:cNvGraphicFramePr>
              <p:nvPr/>
            </p:nvGraphicFramePr>
            <p:xfrm>
              <a:off x="2940" y="3694"/>
              <a:ext cx="130" cy="103"/>
            </p:xfrm>
            <a:graphic>
              <a:graphicData uri="http://schemas.openxmlformats.org/presentationml/2006/ole">
                <mc:AlternateContent xmlns:mc="http://schemas.openxmlformats.org/markup-compatibility/2006">
                  <mc:Choice xmlns:v="urn:schemas-microsoft-com:vml" Requires="v">
                    <p:oleObj spid="_x0000_s1040" r:id="rId20" imgW="1384200" imgH="1065240" progId="">
                      <p:embed/>
                    </p:oleObj>
                  </mc:Choice>
                  <mc:Fallback>
                    <p:oleObj r:id="rId20" imgW="1384200" imgH="1065240" progId="">
                      <p:embed/>
                      <p:pic>
                        <p:nvPicPr>
                          <p:cNvPr id="260261" name="Object 16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40" y="3694"/>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262" name="Group 165"/>
            <p:cNvGrpSpPr>
              <a:grpSpLocks/>
            </p:cNvGrpSpPr>
            <p:nvPr/>
          </p:nvGrpSpPr>
          <p:grpSpPr bwMode="auto">
            <a:xfrm>
              <a:off x="4203" y="3376"/>
              <a:ext cx="117" cy="129"/>
              <a:chOff x="4634" y="3267"/>
              <a:chExt cx="129" cy="143"/>
            </a:xfrm>
          </p:grpSpPr>
          <p:grpSp>
            <p:nvGrpSpPr>
              <p:cNvPr id="260263" name="Group 166"/>
              <p:cNvGrpSpPr>
                <a:grpSpLocks/>
              </p:cNvGrpSpPr>
              <p:nvPr/>
            </p:nvGrpSpPr>
            <p:grpSpPr bwMode="auto">
              <a:xfrm>
                <a:off x="4648" y="3267"/>
                <a:ext cx="17" cy="125"/>
                <a:chOff x="4648" y="3267"/>
                <a:chExt cx="17" cy="125"/>
              </a:xfrm>
            </p:grpSpPr>
            <p:sp>
              <p:nvSpPr>
                <p:cNvPr id="260264" name="Rectangle 167"/>
                <p:cNvSpPr>
                  <a:spLocks noChangeArrowheads="1"/>
                </p:cNvSpPr>
                <p:nvPr/>
              </p:nvSpPr>
              <p:spPr bwMode="auto">
                <a:xfrm>
                  <a:off x="4655" y="3296"/>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65" name="Line 168"/>
                <p:cNvSpPr>
                  <a:spLocks noChangeShapeType="1"/>
                </p:cNvSpPr>
                <p:nvPr/>
              </p:nvSpPr>
              <p:spPr bwMode="auto">
                <a:xfrm>
                  <a:off x="4657" y="3278"/>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66" name="Freeform 169"/>
                <p:cNvSpPr>
                  <a:spLocks noChangeArrowheads="1"/>
                </p:cNvSpPr>
                <p:nvPr/>
              </p:nvSpPr>
              <p:spPr bwMode="auto">
                <a:xfrm>
                  <a:off x="4648" y="3267"/>
                  <a:ext cx="18" cy="12"/>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267" name="Object 170"/>
              <p:cNvGraphicFramePr>
                <a:graphicFrameLocks noChangeAspect="1"/>
              </p:cNvGraphicFramePr>
              <p:nvPr/>
            </p:nvGraphicFramePr>
            <p:xfrm>
              <a:off x="4634" y="3309"/>
              <a:ext cx="130" cy="103"/>
            </p:xfrm>
            <a:graphic>
              <a:graphicData uri="http://schemas.openxmlformats.org/presentationml/2006/ole">
                <mc:AlternateContent xmlns:mc="http://schemas.openxmlformats.org/markup-compatibility/2006">
                  <mc:Choice xmlns:v="urn:schemas-microsoft-com:vml" Requires="v">
                    <p:oleObj spid="_x0000_s1041" r:id="rId21" imgW="1384200" imgH="1065240" progId="">
                      <p:embed/>
                    </p:oleObj>
                  </mc:Choice>
                  <mc:Fallback>
                    <p:oleObj r:id="rId21" imgW="1384200" imgH="1065240" progId="">
                      <p:embed/>
                      <p:pic>
                        <p:nvPicPr>
                          <p:cNvPr id="260267" name="Object 17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34" y="3309"/>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268" name="Group 171"/>
            <p:cNvGrpSpPr>
              <a:grpSpLocks/>
            </p:cNvGrpSpPr>
            <p:nvPr/>
          </p:nvGrpSpPr>
          <p:grpSpPr bwMode="auto">
            <a:xfrm>
              <a:off x="3147" y="3663"/>
              <a:ext cx="117" cy="130"/>
              <a:chOff x="3469" y="3584"/>
              <a:chExt cx="129" cy="143"/>
            </a:xfrm>
          </p:grpSpPr>
          <p:grpSp>
            <p:nvGrpSpPr>
              <p:cNvPr id="260269" name="Group 172"/>
              <p:cNvGrpSpPr>
                <a:grpSpLocks/>
              </p:cNvGrpSpPr>
              <p:nvPr/>
            </p:nvGrpSpPr>
            <p:grpSpPr bwMode="auto">
              <a:xfrm>
                <a:off x="3484" y="3584"/>
                <a:ext cx="17" cy="125"/>
                <a:chOff x="3484" y="3584"/>
                <a:chExt cx="17" cy="125"/>
              </a:xfrm>
            </p:grpSpPr>
            <p:sp>
              <p:nvSpPr>
                <p:cNvPr id="260270" name="Rectangle 173"/>
                <p:cNvSpPr>
                  <a:spLocks noChangeArrowheads="1"/>
                </p:cNvSpPr>
                <p:nvPr/>
              </p:nvSpPr>
              <p:spPr bwMode="auto">
                <a:xfrm>
                  <a:off x="3491" y="3614"/>
                  <a:ext cx="5" cy="96"/>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71" name="Line 174"/>
                <p:cNvSpPr>
                  <a:spLocks noChangeShapeType="1"/>
                </p:cNvSpPr>
                <p:nvPr/>
              </p:nvSpPr>
              <p:spPr bwMode="auto">
                <a:xfrm>
                  <a:off x="3493" y="3595"/>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72" name="Freeform 175"/>
                <p:cNvSpPr>
                  <a:spLocks noChangeArrowheads="1"/>
                </p:cNvSpPr>
                <p:nvPr/>
              </p:nvSpPr>
              <p:spPr bwMode="auto">
                <a:xfrm>
                  <a:off x="3484" y="3584"/>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273" name="Object 176"/>
              <p:cNvGraphicFramePr>
                <a:graphicFrameLocks noChangeAspect="1"/>
              </p:cNvGraphicFramePr>
              <p:nvPr/>
            </p:nvGraphicFramePr>
            <p:xfrm>
              <a:off x="3469" y="3626"/>
              <a:ext cx="130" cy="102"/>
            </p:xfrm>
            <a:graphic>
              <a:graphicData uri="http://schemas.openxmlformats.org/presentationml/2006/ole">
                <mc:AlternateContent xmlns:mc="http://schemas.openxmlformats.org/markup-compatibility/2006">
                  <mc:Choice xmlns:v="urn:schemas-microsoft-com:vml" Requires="v">
                    <p:oleObj spid="_x0000_s1042" r:id="rId22" imgW="1384200" imgH="1065240" progId="">
                      <p:embed/>
                    </p:oleObj>
                  </mc:Choice>
                  <mc:Fallback>
                    <p:oleObj r:id="rId22" imgW="1384200" imgH="1065240" progId="">
                      <p:embed/>
                      <p:pic>
                        <p:nvPicPr>
                          <p:cNvPr id="260273" name="Object 17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9" y="3626"/>
                            <a:ext cx="130" cy="102"/>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274" name="Group 177"/>
            <p:cNvGrpSpPr>
              <a:grpSpLocks/>
            </p:cNvGrpSpPr>
            <p:nvPr/>
          </p:nvGrpSpPr>
          <p:grpSpPr bwMode="auto">
            <a:xfrm>
              <a:off x="2401" y="3630"/>
              <a:ext cx="117" cy="130"/>
              <a:chOff x="2647" y="3547"/>
              <a:chExt cx="129" cy="143"/>
            </a:xfrm>
          </p:grpSpPr>
          <p:grpSp>
            <p:nvGrpSpPr>
              <p:cNvPr id="260275" name="Group 178"/>
              <p:cNvGrpSpPr>
                <a:grpSpLocks/>
              </p:cNvGrpSpPr>
              <p:nvPr/>
            </p:nvGrpSpPr>
            <p:grpSpPr bwMode="auto">
              <a:xfrm>
                <a:off x="2662" y="3547"/>
                <a:ext cx="17" cy="125"/>
                <a:chOff x="2662" y="3547"/>
                <a:chExt cx="17" cy="125"/>
              </a:xfrm>
            </p:grpSpPr>
            <p:sp>
              <p:nvSpPr>
                <p:cNvPr id="260276" name="Rectangle 179"/>
                <p:cNvSpPr>
                  <a:spLocks noChangeArrowheads="1"/>
                </p:cNvSpPr>
                <p:nvPr/>
              </p:nvSpPr>
              <p:spPr bwMode="auto">
                <a:xfrm>
                  <a:off x="2668" y="3576"/>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77" name="Line 180"/>
                <p:cNvSpPr>
                  <a:spLocks noChangeShapeType="1"/>
                </p:cNvSpPr>
                <p:nvPr/>
              </p:nvSpPr>
              <p:spPr bwMode="auto">
                <a:xfrm>
                  <a:off x="2670" y="3558"/>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78" name="Freeform 181"/>
                <p:cNvSpPr>
                  <a:spLocks noChangeArrowheads="1"/>
                </p:cNvSpPr>
                <p:nvPr/>
              </p:nvSpPr>
              <p:spPr bwMode="auto">
                <a:xfrm>
                  <a:off x="2662" y="3547"/>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279" name="Object 182"/>
              <p:cNvGraphicFramePr>
                <a:graphicFrameLocks noChangeAspect="1"/>
              </p:cNvGraphicFramePr>
              <p:nvPr/>
            </p:nvGraphicFramePr>
            <p:xfrm>
              <a:off x="2647" y="3588"/>
              <a:ext cx="130" cy="103"/>
            </p:xfrm>
            <a:graphic>
              <a:graphicData uri="http://schemas.openxmlformats.org/presentationml/2006/ole">
                <mc:AlternateContent xmlns:mc="http://schemas.openxmlformats.org/markup-compatibility/2006">
                  <mc:Choice xmlns:v="urn:schemas-microsoft-com:vml" Requires="v">
                    <p:oleObj spid="_x0000_s1043" r:id="rId23" imgW="1384200" imgH="1065240" progId="">
                      <p:embed/>
                    </p:oleObj>
                  </mc:Choice>
                  <mc:Fallback>
                    <p:oleObj r:id="rId23" imgW="1384200" imgH="1065240" progId="">
                      <p:embed/>
                      <p:pic>
                        <p:nvPicPr>
                          <p:cNvPr id="260279" name="Object 18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7" y="3588"/>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280" name="Group 183"/>
            <p:cNvGrpSpPr>
              <a:grpSpLocks/>
            </p:cNvGrpSpPr>
            <p:nvPr/>
          </p:nvGrpSpPr>
          <p:grpSpPr bwMode="auto">
            <a:xfrm>
              <a:off x="2934" y="3785"/>
              <a:ext cx="117" cy="130"/>
              <a:chOff x="3235" y="3718"/>
              <a:chExt cx="129" cy="143"/>
            </a:xfrm>
          </p:grpSpPr>
          <p:grpSp>
            <p:nvGrpSpPr>
              <p:cNvPr id="260281" name="Group 184"/>
              <p:cNvGrpSpPr>
                <a:grpSpLocks/>
              </p:cNvGrpSpPr>
              <p:nvPr/>
            </p:nvGrpSpPr>
            <p:grpSpPr bwMode="auto">
              <a:xfrm>
                <a:off x="3249" y="3718"/>
                <a:ext cx="17" cy="125"/>
                <a:chOff x="3249" y="3718"/>
                <a:chExt cx="17" cy="125"/>
              </a:xfrm>
            </p:grpSpPr>
            <p:sp>
              <p:nvSpPr>
                <p:cNvPr id="260282" name="Rectangle 185"/>
                <p:cNvSpPr>
                  <a:spLocks noChangeArrowheads="1"/>
                </p:cNvSpPr>
                <p:nvPr/>
              </p:nvSpPr>
              <p:spPr bwMode="auto">
                <a:xfrm>
                  <a:off x="3256" y="3748"/>
                  <a:ext cx="4"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83" name="Line 186"/>
                <p:cNvSpPr>
                  <a:spLocks noChangeShapeType="1"/>
                </p:cNvSpPr>
                <p:nvPr/>
              </p:nvSpPr>
              <p:spPr bwMode="auto">
                <a:xfrm>
                  <a:off x="3258" y="3729"/>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84" name="Freeform 187"/>
                <p:cNvSpPr>
                  <a:spLocks noChangeArrowheads="1"/>
                </p:cNvSpPr>
                <p:nvPr/>
              </p:nvSpPr>
              <p:spPr bwMode="auto">
                <a:xfrm>
                  <a:off x="3249" y="3718"/>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285" name="Object 188"/>
              <p:cNvGraphicFramePr>
                <a:graphicFrameLocks noChangeAspect="1"/>
              </p:cNvGraphicFramePr>
              <p:nvPr/>
            </p:nvGraphicFramePr>
            <p:xfrm>
              <a:off x="3235" y="3760"/>
              <a:ext cx="130" cy="103"/>
            </p:xfrm>
            <a:graphic>
              <a:graphicData uri="http://schemas.openxmlformats.org/presentationml/2006/ole">
                <mc:AlternateContent xmlns:mc="http://schemas.openxmlformats.org/markup-compatibility/2006">
                  <mc:Choice xmlns:v="urn:schemas-microsoft-com:vml" Requires="v">
                    <p:oleObj spid="_x0000_s1044" r:id="rId24" imgW="1384200" imgH="1065240" progId="">
                      <p:embed/>
                    </p:oleObj>
                  </mc:Choice>
                  <mc:Fallback>
                    <p:oleObj r:id="rId24" imgW="1384200" imgH="1065240" progId="">
                      <p:embed/>
                      <p:pic>
                        <p:nvPicPr>
                          <p:cNvPr id="260285" name="Object 18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5" y="3760"/>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286" name="Group 189"/>
            <p:cNvGrpSpPr>
              <a:grpSpLocks/>
            </p:cNvGrpSpPr>
            <p:nvPr/>
          </p:nvGrpSpPr>
          <p:grpSpPr bwMode="auto">
            <a:xfrm>
              <a:off x="3105" y="3910"/>
              <a:ext cx="117" cy="129"/>
              <a:chOff x="3423" y="3856"/>
              <a:chExt cx="129" cy="142"/>
            </a:xfrm>
          </p:grpSpPr>
          <p:grpSp>
            <p:nvGrpSpPr>
              <p:cNvPr id="260287" name="Group 190"/>
              <p:cNvGrpSpPr>
                <a:grpSpLocks/>
              </p:cNvGrpSpPr>
              <p:nvPr/>
            </p:nvGrpSpPr>
            <p:grpSpPr bwMode="auto">
              <a:xfrm>
                <a:off x="3438" y="3856"/>
                <a:ext cx="17" cy="125"/>
                <a:chOff x="3438" y="3856"/>
                <a:chExt cx="17" cy="125"/>
              </a:xfrm>
            </p:grpSpPr>
            <p:sp>
              <p:nvSpPr>
                <p:cNvPr id="260288" name="Rectangle 191"/>
                <p:cNvSpPr>
                  <a:spLocks noChangeArrowheads="1"/>
                </p:cNvSpPr>
                <p:nvPr/>
              </p:nvSpPr>
              <p:spPr bwMode="auto">
                <a:xfrm>
                  <a:off x="3444" y="3886"/>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89" name="Line 192"/>
                <p:cNvSpPr>
                  <a:spLocks noChangeShapeType="1"/>
                </p:cNvSpPr>
                <p:nvPr/>
              </p:nvSpPr>
              <p:spPr bwMode="auto">
                <a:xfrm>
                  <a:off x="3446" y="3867"/>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90" name="Freeform 193"/>
                <p:cNvSpPr>
                  <a:spLocks noChangeArrowheads="1"/>
                </p:cNvSpPr>
                <p:nvPr/>
              </p:nvSpPr>
              <p:spPr bwMode="auto">
                <a:xfrm>
                  <a:off x="3438" y="3856"/>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291" name="Object 194"/>
              <p:cNvGraphicFramePr>
                <a:graphicFrameLocks noChangeAspect="1"/>
              </p:cNvGraphicFramePr>
              <p:nvPr/>
            </p:nvGraphicFramePr>
            <p:xfrm>
              <a:off x="3423" y="3898"/>
              <a:ext cx="130" cy="102"/>
            </p:xfrm>
            <a:graphic>
              <a:graphicData uri="http://schemas.openxmlformats.org/presentationml/2006/ole">
                <mc:AlternateContent xmlns:mc="http://schemas.openxmlformats.org/markup-compatibility/2006">
                  <mc:Choice xmlns:v="urn:schemas-microsoft-com:vml" Requires="v">
                    <p:oleObj spid="_x0000_s1045" r:id="rId25" imgW="1384200" imgH="1065240" progId="">
                      <p:embed/>
                    </p:oleObj>
                  </mc:Choice>
                  <mc:Fallback>
                    <p:oleObj r:id="rId25" imgW="1384200" imgH="1065240" progId="">
                      <p:embed/>
                      <p:pic>
                        <p:nvPicPr>
                          <p:cNvPr id="260291" name="Object 19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23" y="3898"/>
                            <a:ext cx="130" cy="102"/>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292" name="Group 195"/>
            <p:cNvGrpSpPr>
              <a:grpSpLocks/>
            </p:cNvGrpSpPr>
            <p:nvPr/>
          </p:nvGrpSpPr>
          <p:grpSpPr bwMode="auto">
            <a:xfrm>
              <a:off x="2922" y="3884"/>
              <a:ext cx="118" cy="130"/>
              <a:chOff x="3221" y="3827"/>
              <a:chExt cx="130" cy="143"/>
            </a:xfrm>
          </p:grpSpPr>
          <p:grpSp>
            <p:nvGrpSpPr>
              <p:cNvPr id="260293" name="Group 196"/>
              <p:cNvGrpSpPr>
                <a:grpSpLocks/>
              </p:cNvGrpSpPr>
              <p:nvPr/>
            </p:nvGrpSpPr>
            <p:grpSpPr bwMode="auto">
              <a:xfrm>
                <a:off x="3236" y="3827"/>
                <a:ext cx="17" cy="125"/>
                <a:chOff x="3236" y="3827"/>
                <a:chExt cx="17" cy="125"/>
              </a:xfrm>
            </p:grpSpPr>
            <p:sp>
              <p:nvSpPr>
                <p:cNvPr id="260294" name="Rectangle 197"/>
                <p:cNvSpPr>
                  <a:spLocks noChangeArrowheads="1"/>
                </p:cNvSpPr>
                <p:nvPr/>
              </p:nvSpPr>
              <p:spPr bwMode="auto">
                <a:xfrm>
                  <a:off x="3242" y="3856"/>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295" name="Line 198"/>
                <p:cNvSpPr>
                  <a:spLocks noChangeShapeType="1"/>
                </p:cNvSpPr>
                <p:nvPr/>
              </p:nvSpPr>
              <p:spPr bwMode="auto">
                <a:xfrm>
                  <a:off x="3244" y="3837"/>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296" name="Freeform 199"/>
                <p:cNvSpPr>
                  <a:spLocks noChangeArrowheads="1"/>
                </p:cNvSpPr>
                <p:nvPr/>
              </p:nvSpPr>
              <p:spPr bwMode="auto">
                <a:xfrm>
                  <a:off x="3236" y="3827"/>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297" name="Object 200"/>
              <p:cNvGraphicFramePr>
                <a:graphicFrameLocks noChangeAspect="1"/>
              </p:cNvGraphicFramePr>
              <p:nvPr/>
            </p:nvGraphicFramePr>
            <p:xfrm>
              <a:off x="3221" y="3868"/>
              <a:ext cx="131" cy="103"/>
            </p:xfrm>
            <a:graphic>
              <a:graphicData uri="http://schemas.openxmlformats.org/presentationml/2006/ole">
                <mc:AlternateContent xmlns:mc="http://schemas.openxmlformats.org/markup-compatibility/2006">
                  <mc:Choice xmlns:v="urn:schemas-microsoft-com:vml" Requires="v">
                    <p:oleObj spid="_x0000_s1046" r:id="rId26" imgW="1384200" imgH="1065240" progId="">
                      <p:embed/>
                    </p:oleObj>
                  </mc:Choice>
                  <mc:Fallback>
                    <p:oleObj r:id="rId26" imgW="1384200" imgH="1065240" progId="">
                      <p:embed/>
                      <p:pic>
                        <p:nvPicPr>
                          <p:cNvPr id="260297" name="Object 20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21" y="3868"/>
                            <a:ext cx="131"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298" name="Group 201"/>
            <p:cNvGrpSpPr>
              <a:grpSpLocks/>
            </p:cNvGrpSpPr>
            <p:nvPr/>
          </p:nvGrpSpPr>
          <p:grpSpPr bwMode="auto">
            <a:xfrm>
              <a:off x="3435" y="3822"/>
              <a:ext cx="118" cy="130"/>
              <a:chOff x="3787" y="3759"/>
              <a:chExt cx="130" cy="143"/>
            </a:xfrm>
          </p:grpSpPr>
          <p:grpSp>
            <p:nvGrpSpPr>
              <p:cNvPr id="260299" name="Group 202"/>
              <p:cNvGrpSpPr>
                <a:grpSpLocks/>
              </p:cNvGrpSpPr>
              <p:nvPr/>
            </p:nvGrpSpPr>
            <p:grpSpPr bwMode="auto">
              <a:xfrm>
                <a:off x="3802" y="3759"/>
                <a:ext cx="17" cy="125"/>
                <a:chOff x="3802" y="3759"/>
                <a:chExt cx="17" cy="125"/>
              </a:xfrm>
            </p:grpSpPr>
            <p:sp>
              <p:nvSpPr>
                <p:cNvPr id="260300" name="Rectangle 203"/>
                <p:cNvSpPr>
                  <a:spLocks noChangeArrowheads="1"/>
                </p:cNvSpPr>
                <p:nvPr/>
              </p:nvSpPr>
              <p:spPr bwMode="auto">
                <a:xfrm>
                  <a:off x="3808" y="3788"/>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301" name="Line 204"/>
                <p:cNvSpPr>
                  <a:spLocks noChangeShapeType="1"/>
                </p:cNvSpPr>
                <p:nvPr/>
              </p:nvSpPr>
              <p:spPr bwMode="auto">
                <a:xfrm>
                  <a:off x="3810" y="3769"/>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302" name="Freeform 205"/>
                <p:cNvSpPr>
                  <a:spLocks noChangeArrowheads="1"/>
                </p:cNvSpPr>
                <p:nvPr/>
              </p:nvSpPr>
              <p:spPr bwMode="auto">
                <a:xfrm>
                  <a:off x="3802" y="3759"/>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303" name="Object 206"/>
              <p:cNvGraphicFramePr>
                <a:graphicFrameLocks noChangeAspect="1"/>
              </p:cNvGraphicFramePr>
              <p:nvPr/>
            </p:nvGraphicFramePr>
            <p:xfrm>
              <a:off x="3787" y="3800"/>
              <a:ext cx="131" cy="102"/>
            </p:xfrm>
            <a:graphic>
              <a:graphicData uri="http://schemas.openxmlformats.org/presentationml/2006/ole">
                <mc:AlternateContent xmlns:mc="http://schemas.openxmlformats.org/markup-compatibility/2006">
                  <mc:Choice xmlns:v="urn:schemas-microsoft-com:vml" Requires="v">
                    <p:oleObj spid="_x0000_s1047" r:id="rId27" imgW="1384200" imgH="1065240" progId="">
                      <p:embed/>
                    </p:oleObj>
                  </mc:Choice>
                  <mc:Fallback>
                    <p:oleObj r:id="rId27" imgW="1384200" imgH="1065240" progId="">
                      <p:embed/>
                      <p:pic>
                        <p:nvPicPr>
                          <p:cNvPr id="260303" name="Object 20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87" y="3800"/>
                            <a:ext cx="131" cy="102"/>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304" name="Group 207"/>
            <p:cNvGrpSpPr>
              <a:grpSpLocks/>
            </p:cNvGrpSpPr>
            <p:nvPr/>
          </p:nvGrpSpPr>
          <p:grpSpPr bwMode="auto">
            <a:xfrm>
              <a:off x="3073" y="2574"/>
              <a:ext cx="117" cy="129"/>
              <a:chOff x="3388" y="2383"/>
              <a:chExt cx="129" cy="142"/>
            </a:xfrm>
          </p:grpSpPr>
          <p:grpSp>
            <p:nvGrpSpPr>
              <p:cNvPr id="260305" name="Group 208"/>
              <p:cNvGrpSpPr>
                <a:grpSpLocks/>
              </p:cNvGrpSpPr>
              <p:nvPr/>
            </p:nvGrpSpPr>
            <p:grpSpPr bwMode="auto">
              <a:xfrm>
                <a:off x="3402" y="2383"/>
                <a:ext cx="17" cy="125"/>
                <a:chOff x="3402" y="2383"/>
                <a:chExt cx="17" cy="125"/>
              </a:xfrm>
            </p:grpSpPr>
            <p:sp>
              <p:nvSpPr>
                <p:cNvPr id="260306" name="Rectangle 209"/>
                <p:cNvSpPr>
                  <a:spLocks noChangeArrowheads="1"/>
                </p:cNvSpPr>
                <p:nvPr/>
              </p:nvSpPr>
              <p:spPr bwMode="auto">
                <a:xfrm>
                  <a:off x="3409" y="2412"/>
                  <a:ext cx="5" cy="97"/>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307" name="Line 210"/>
                <p:cNvSpPr>
                  <a:spLocks noChangeShapeType="1"/>
                </p:cNvSpPr>
                <p:nvPr/>
              </p:nvSpPr>
              <p:spPr bwMode="auto">
                <a:xfrm>
                  <a:off x="3411" y="2393"/>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308" name="Freeform 211"/>
                <p:cNvSpPr>
                  <a:spLocks noChangeArrowheads="1"/>
                </p:cNvSpPr>
                <p:nvPr/>
              </p:nvSpPr>
              <p:spPr bwMode="auto">
                <a:xfrm>
                  <a:off x="3402" y="2383"/>
                  <a:ext cx="18" cy="11"/>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309" name="Object 212"/>
              <p:cNvGraphicFramePr>
                <a:graphicFrameLocks noChangeAspect="1"/>
              </p:cNvGraphicFramePr>
              <p:nvPr/>
            </p:nvGraphicFramePr>
            <p:xfrm>
              <a:off x="3388" y="2424"/>
              <a:ext cx="130" cy="103"/>
            </p:xfrm>
            <a:graphic>
              <a:graphicData uri="http://schemas.openxmlformats.org/presentationml/2006/ole">
                <mc:AlternateContent xmlns:mc="http://schemas.openxmlformats.org/markup-compatibility/2006">
                  <mc:Choice xmlns:v="urn:schemas-microsoft-com:vml" Requires="v">
                    <p:oleObj spid="_x0000_s1048" r:id="rId28" imgW="1384200" imgH="1065240" progId="">
                      <p:embed/>
                    </p:oleObj>
                  </mc:Choice>
                  <mc:Fallback>
                    <p:oleObj r:id="rId28" imgW="1384200" imgH="1065240" progId="">
                      <p:embed/>
                      <p:pic>
                        <p:nvPicPr>
                          <p:cNvPr id="260309" name="Object 21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88" y="2424"/>
                            <a:ext cx="130"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nvGrpSpPr>
            <p:cNvPr id="260310" name="Group 213"/>
            <p:cNvGrpSpPr>
              <a:grpSpLocks/>
            </p:cNvGrpSpPr>
            <p:nvPr/>
          </p:nvGrpSpPr>
          <p:grpSpPr bwMode="auto">
            <a:xfrm>
              <a:off x="3435" y="2669"/>
              <a:ext cx="118" cy="130"/>
              <a:chOff x="3787" y="2488"/>
              <a:chExt cx="130" cy="143"/>
            </a:xfrm>
          </p:grpSpPr>
          <p:grpSp>
            <p:nvGrpSpPr>
              <p:cNvPr id="260311" name="Group 214"/>
              <p:cNvGrpSpPr>
                <a:grpSpLocks/>
              </p:cNvGrpSpPr>
              <p:nvPr/>
            </p:nvGrpSpPr>
            <p:grpSpPr bwMode="auto">
              <a:xfrm>
                <a:off x="3802" y="2488"/>
                <a:ext cx="17" cy="125"/>
                <a:chOff x="3802" y="2488"/>
                <a:chExt cx="17" cy="125"/>
              </a:xfrm>
            </p:grpSpPr>
            <p:sp>
              <p:nvSpPr>
                <p:cNvPr id="260312" name="Rectangle 215"/>
                <p:cNvSpPr>
                  <a:spLocks noChangeArrowheads="1"/>
                </p:cNvSpPr>
                <p:nvPr/>
              </p:nvSpPr>
              <p:spPr bwMode="auto">
                <a:xfrm>
                  <a:off x="3808" y="2518"/>
                  <a:ext cx="5" cy="96"/>
                </a:xfrm>
                <a:prstGeom prst="rect">
                  <a:avLst/>
                </a:prstGeom>
                <a:solidFill>
                  <a:srgbClr val="FFFFFF"/>
                </a:solidFill>
                <a:ln w="9360">
                  <a:solidFill>
                    <a:srgbClr val="000000"/>
                  </a:solidFill>
                  <a:miter lim="800000"/>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sp>
              <p:nvSpPr>
                <p:cNvPr id="260313" name="Line 216"/>
                <p:cNvSpPr>
                  <a:spLocks noChangeShapeType="1"/>
                </p:cNvSpPr>
                <p:nvPr/>
              </p:nvSpPr>
              <p:spPr bwMode="auto">
                <a:xfrm>
                  <a:off x="3810" y="2499"/>
                  <a:ext cx="1" cy="19"/>
                </a:xfrm>
                <a:prstGeom prst="line">
                  <a:avLst/>
                </a:prstGeom>
                <a:noFill/>
                <a:ln w="9360">
                  <a:solidFill>
                    <a:srgbClr val="000000"/>
                  </a:solidFill>
                  <a:miter lim="800000"/>
                  <a:headEnd/>
                  <a:tailEnd/>
                </a:ln>
                <a:extLst>
                  <a:ext uri="{909E8E84-426E-40DD-AFC4-6F175D3DCCD1}">
                    <a14:hiddenFill xmlns:a14="http://schemas.microsoft.com/office/drawing/2010/main">
                      <a:noFill/>
                    </a14:hiddenFill>
                  </a:ext>
                </a:extLst>
              </p:spPr>
              <p:txBody>
                <a:bodyPr/>
                <a:lstStyle/>
                <a:p>
                  <a:endParaRPr lang="en-GB"/>
                </a:p>
              </p:txBody>
            </p:sp>
            <p:sp>
              <p:nvSpPr>
                <p:cNvPr id="260314" name="Freeform 217"/>
                <p:cNvSpPr>
                  <a:spLocks noChangeArrowheads="1"/>
                </p:cNvSpPr>
                <p:nvPr/>
              </p:nvSpPr>
              <p:spPr bwMode="auto">
                <a:xfrm>
                  <a:off x="3802" y="2488"/>
                  <a:ext cx="18" cy="12"/>
                </a:xfrm>
                <a:custGeom>
                  <a:avLst/>
                  <a:gdLst>
                    <a:gd name="T0" fmla="*/ 0 w 20000"/>
                    <a:gd name="T1" fmla="*/ 0 h 20000"/>
                    <a:gd name="T2" fmla="*/ 19922 w 20000"/>
                    <a:gd name="T3" fmla="*/ 0 h 20000"/>
                    <a:gd name="T4" fmla="*/ 9375 w 20000"/>
                    <a:gd name="T5" fmla="*/ 19873 h 20000"/>
                    <a:gd name="T6" fmla="*/ 0 w 20000"/>
                    <a:gd name="T7" fmla="*/ 0 h 20000"/>
                    <a:gd name="T8" fmla="*/ 0 60000 65536"/>
                    <a:gd name="T9" fmla="*/ 0 60000 65536"/>
                    <a:gd name="T10" fmla="*/ 0 60000 65536"/>
                    <a:gd name="T11" fmla="*/ 0 60000 65536"/>
                    <a:gd name="T12" fmla="*/ 0 w 20000"/>
                    <a:gd name="T13" fmla="*/ 0 h 20000"/>
                    <a:gd name="T14" fmla="*/ 20000 w 20000"/>
                    <a:gd name="T15" fmla="*/ 20000 h 20000"/>
                  </a:gdLst>
                  <a:ahLst/>
                  <a:cxnLst>
                    <a:cxn ang="T8">
                      <a:pos x="T0" y="T1"/>
                    </a:cxn>
                    <a:cxn ang="T9">
                      <a:pos x="T2" y="T3"/>
                    </a:cxn>
                    <a:cxn ang="T10">
                      <a:pos x="T4" y="T5"/>
                    </a:cxn>
                    <a:cxn ang="T11">
                      <a:pos x="T6" y="T7"/>
                    </a:cxn>
                  </a:cxnLst>
                  <a:rect l="T12" t="T13" r="T14" b="T15"/>
                  <a:pathLst>
                    <a:path w="20000" h="20000">
                      <a:moveTo>
                        <a:pt x="0" y="0"/>
                      </a:moveTo>
                      <a:lnTo>
                        <a:pt x="19922" y="0"/>
                      </a:lnTo>
                      <a:lnTo>
                        <a:pt x="9375" y="19873"/>
                      </a:lnTo>
                      <a:lnTo>
                        <a:pt x="0" y="0"/>
                      </a:lnTo>
                      <a:close/>
                    </a:path>
                  </a:pathLst>
                </a:custGeom>
                <a:solidFill>
                  <a:srgbClr val="FFFFFF"/>
                </a:solidFill>
                <a:ln w="9360">
                  <a:solidFill>
                    <a:srgbClr val="000000"/>
                  </a:solidFill>
                  <a:round/>
                  <a:headEnd/>
                  <a:tailEnd/>
                </a:ln>
              </p:spPr>
              <p:txBody>
                <a:bodyPr wrap="none" lIns="82945" tIns="41473" rIns="82945" bIns="41473" anchor="ctr"/>
                <a:lstStyle>
                  <a:lvl1pPr defTabSz="414338" eaLnBrk="0" hangingPunct="0">
                    <a:defRPr>
                      <a:solidFill>
                        <a:schemeClr val="tx1"/>
                      </a:solidFill>
                      <a:latin typeface="Arial" panose="020B0604020202020204" pitchFamily="34" charset="0"/>
                      <a:cs typeface="Arial" panose="020B0604020202020204" pitchFamily="34" charset="0"/>
                    </a:defRPr>
                  </a:lvl1pPr>
                  <a:lvl2pPr marL="674688" indent="-260350" defTabSz="414338" eaLnBrk="0" hangingPunct="0">
                    <a:defRPr>
                      <a:solidFill>
                        <a:schemeClr val="tx1"/>
                      </a:solidFill>
                      <a:latin typeface="Arial" panose="020B0604020202020204" pitchFamily="34" charset="0"/>
                      <a:cs typeface="Arial" panose="020B0604020202020204" pitchFamily="34" charset="0"/>
                    </a:defRPr>
                  </a:lvl2pPr>
                  <a:lvl3pPr marL="1036638" indent="-207963" defTabSz="414338" eaLnBrk="0" hangingPunct="0">
                    <a:defRPr>
                      <a:solidFill>
                        <a:schemeClr val="tx1"/>
                      </a:solidFill>
                      <a:latin typeface="Arial" panose="020B0604020202020204" pitchFamily="34" charset="0"/>
                      <a:cs typeface="Arial" panose="020B0604020202020204" pitchFamily="34" charset="0"/>
                    </a:defRPr>
                  </a:lvl3pPr>
                  <a:lvl4pPr marL="1450975" indent="-206375" defTabSz="414338" eaLnBrk="0" hangingPunct="0">
                    <a:defRPr>
                      <a:solidFill>
                        <a:schemeClr val="tx1"/>
                      </a:solidFill>
                      <a:latin typeface="Arial" panose="020B0604020202020204" pitchFamily="34" charset="0"/>
                      <a:cs typeface="Arial" panose="020B0604020202020204" pitchFamily="34" charset="0"/>
                    </a:defRPr>
                  </a:lvl4pPr>
                  <a:lvl5pPr marL="1866900" indent="-207963" defTabSz="414338" eaLnBrk="0" hangingPunct="0">
                    <a:defRPr>
                      <a:solidFill>
                        <a:schemeClr val="tx1"/>
                      </a:solidFill>
                      <a:latin typeface="Arial" panose="020B0604020202020204" pitchFamily="34" charset="0"/>
                      <a:cs typeface="Arial" panose="020B0604020202020204" pitchFamily="34" charset="0"/>
                    </a:defRPr>
                  </a:lvl5pPr>
                  <a:lvl6pPr marL="23241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7813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2385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695700" indent="-207963" defTabSz="4143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a:lnSpc>
                      <a:spcPct val="93000"/>
                    </a:lnSpc>
                    <a:buClr>
                      <a:srgbClr val="000000"/>
                    </a:buClr>
                    <a:buSzPct val="45000"/>
                    <a:buFont typeface="Wingdings" panose="05000000000000000000" pitchFamily="2" charset="2"/>
                    <a:buNone/>
                  </a:pPr>
                  <a:endParaRPr lang="en-US" altLang="en-US" sz="2200">
                    <a:latin typeface="Times New Roman" panose="02020603050405020304" pitchFamily="18" charset="0"/>
                  </a:endParaRPr>
                </a:p>
              </p:txBody>
            </p:sp>
          </p:grpSp>
          <p:graphicFrame>
            <p:nvGraphicFramePr>
              <p:cNvPr id="260315" name="Object 218"/>
              <p:cNvGraphicFramePr>
                <a:graphicFrameLocks noChangeAspect="1"/>
              </p:cNvGraphicFramePr>
              <p:nvPr/>
            </p:nvGraphicFramePr>
            <p:xfrm>
              <a:off x="3787" y="2529"/>
              <a:ext cx="131" cy="103"/>
            </p:xfrm>
            <a:graphic>
              <a:graphicData uri="http://schemas.openxmlformats.org/presentationml/2006/ole">
                <mc:AlternateContent xmlns:mc="http://schemas.openxmlformats.org/markup-compatibility/2006">
                  <mc:Choice xmlns:v="urn:schemas-microsoft-com:vml" Requires="v">
                    <p:oleObj spid="_x0000_s1049" r:id="rId29" imgW="1384200" imgH="1065240" progId="">
                      <p:embed/>
                    </p:oleObj>
                  </mc:Choice>
                  <mc:Fallback>
                    <p:oleObj r:id="rId29" imgW="1384200" imgH="1065240" progId="">
                      <p:embed/>
                      <p:pic>
                        <p:nvPicPr>
                          <p:cNvPr id="260315" name="Object 21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87" y="2529"/>
                            <a:ext cx="131" cy="103"/>
                          </a:xfrm>
                          <a:prstGeom prst="rect">
                            <a:avLst/>
                          </a:prstGeom>
                          <a:noFill/>
                          <a:effectLst/>
                          <a:extLst>
                            <a:ext uri="{909E8E84-426E-40DD-AFC4-6F175D3DCCD1}">
                              <a14:hiddenFill xmlns:a14="http://schemas.microsoft.com/office/drawing/2010/main">
                                <a:blipFill dpi="0" rotWithShape="0">
                                  <a:blip/>
                                  <a:srcRect/>
                                  <a:stretch>
                                    <a:fillRect/>
                                  </a:stretch>
                                </a:blip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grpSp>
    </p:spTree>
    <p:extLst>
      <p:ext uri="{BB962C8B-B14F-4D97-AF65-F5344CB8AC3E}">
        <p14:creationId xmlns:p14="http://schemas.microsoft.com/office/powerpoint/2010/main" val="76337739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Rectangle 1"/>
          <p:cNvSpPr>
            <a:spLocks noGrp="1" noChangeArrowheads="1"/>
          </p:cNvSpPr>
          <p:nvPr>
            <p:ph type="title"/>
          </p:nvPr>
        </p:nvSpPr>
        <p:spPr>
          <a:solidFill>
            <a:schemeClr val="bg1">
              <a:lumMod val="95000"/>
            </a:schemeClr>
          </a:solidFill>
          <a:ln>
            <a:solidFill>
              <a:schemeClr val="accent1"/>
            </a:solidFill>
          </a:ln>
        </p:spPr>
        <p:txBody>
          <a:bodyPr/>
          <a:lstStyle/>
          <a:p>
            <a:r>
              <a:rPr lang="en-GB" altLang="en-US" dirty="0"/>
              <a:t>A little more about IEEE 802.22</a:t>
            </a:r>
          </a:p>
        </p:txBody>
      </p:sp>
      <p:sp>
        <p:nvSpPr>
          <p:cNvPr id="262147" name="Rectangle 2"/>
          <p:cNvSpPr>
            <a:spLocks noGrp="1" noChangeArrowheads="1"/>
          </p:cNvSpPr>
          <p:nvPr>
            <p:ph type="body" idx="1"/>
          </p:nvPr>
        </p:nvSpPr>
        <p:spPr/>
        <p:txBody>
          <a:bodyPr/>
          <a:lstStyle/>
          <a:p>
            <a:r>
              <a:rPr lang="en-GB" altLang="en-US" sz="1800" dirty="0"/>
              <a:t>IEEE 802.22 has the following interesting characteristics:</a:t>
            </a:r>
          </a:p>
          <a:p>
            <a:pPr lvl="1"/>
            <a:r>
              <a:rPr lang="en-GB" altLang="en-US" sz="1800" dirty="0"/>
              <a:t>Has a complex architecture to detect primary users.</a:t>
            </a:r>
          </a:p>
          <a:p>
            <a:pPr lvl="1"/>
            <a:r>
              <a:rPr lang="en-GB" altLang="en-US" sz="1800" dirty="0"/>
              <a:t>Follows the spectrum overlay approach (avoids interfering with primary users altogether)</a:t>
            </a:r>
            <a:br>
              <a:rPr lang="en-GB" altLang="en-US" dirty="0"/>
            </a:br>
            <a:br>
              <a:rPr lang="en-GB" altLang="en-US" dirty="0"/>
            </a:br>
            <a:br>
              <a:rPr lang="en-GB" altLang="en-US" dirty="0"/>
            </a:br>
            <a:br>
              <a:rPr lang="en-GB" altLang="en-US" dirty="0"/>
            </a:br>
            <a:br>
              <a:rPr lang="en-GB" altLang="en-US" dirty="0"/>
            </a:br>
            <a:endParaRPr lang="en-GB" altLang="en-US" dirty="0"/>
          </a:p>
          <a:p>
            <a:pPr lvl="1"/>
            <a:r>
              <a:rPr lang="en-GB" altLang="en-US" sz="1800" dirty="0"/>
              <a:t>Is OFDM based</a:t>
            </a:r>
          </a:p>
        </p:txBody>
      </p:sp>
      <p:pic>
        <p:nvPicPr>
          <p:cNvPr id="26214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4894" y="2987261"/>
            <a:ext cx="2870200" cy="140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262149"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54894" y="4458253"/>
            <a:ext cx="3883025" cy="140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Tree>
    <p:extLst>
      <p:ext uri="{BB962C8B-B14F-4D97-AF65-F5344CB8AC3E}">
        <p14:creationId xmlns:p14="http://schemas.microsoft.com/office/powerpoint/2010/main" val="394082142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ตัวยึดวันที่ 2"/>
          <p:cNvSpPr txBox="1">
            <a:spLocks noGrp="1"/>
          </p:cNvSpPr>
          <p:nvPr/>
        </p:nvSpPr>
        <p:spPr bwMode="auto">
          <a:xfrm>
            <a:off x="2209800" y="6248400"/>
            <a:ext cx="1905000" cy="457200"/>
          </a:xfrm>
          <a:prstGeom prst="rect">
            <a:avLst/>
          </a:prstGeom>
          <a:noFill/>
          <a:ln>
            <a:miter lim="800000"/>
            <a:headEnd/>
            <a:tailEnd/>
          </a:ln>
          <a:effectLst>
            <a:outerShdw dist="12700" dir="9600158" algn="ctr" rotWithShape="0">
              <a:srgbClr val="808080">
                <a:alpha val="75000"/>
              </a:srgbClr>
            </a:outerShdw>
          </a:effectLst>
        </p:spPr>
        <p:txBody>
          <a:bodyPr/>
          <a:lstStyle/>
          <a:p>
            <a:pPr eaLnBrk="0" hangingPunct="0">
              <a:defRPr/>
            </a:pPr>
            <a:endParaRPr lang="en-US" sz="1400">
              <a:ea typeface="MS PGothic" pitchFamily="34" charset="-128"/>
            </a:endParaRPr>
          </a:p>
        </p:txBody>
      </p:sp>
      <p:sp>
        <p:nvSpPr>
          <p:cNvPr id="5" name="ตัวยึดท้ายกระดาษ 3"/>
          <p:cNvSpPr txBox="1">
            <a:spLocks noGrp="1"/>
          </p:cNvSpPr>
          <p:nvPr/>
        </p:nvSpPr>
        <p:spPr bwMode="auto">
          <a:xfrm>
            <a:off x="4648200" y="6248400"/>
            <a:ext cx="2895600" cy="457200"/>
          </a:xfrm>
          <a:prstGeom prst="rect">
            <a:avLst/>
          </a:prstGeom>
          <a:noFill/>
          <a:ln>
            <a:miter lim="800000"/>
            <a:headEnd/>
            <a:tailEnd/>
          </a:ln>
          <a:effectLst>
            <a:outerShdw dist="12700" dir="9600158" algn="ctr" rotWithShape="0">
              <a:srgbClr val="808080">
                <a:alpha val="75000"/>
              </a:srgbClr>
            </a:outerShdw>
          </a:effectLst>
        </p:spPr>
        <p:txBody>
          <a:bodyPr/>
          <a:lstStyle/>
          <a:p>
            <a:pPr algn="ctr" eaLnBrk="0" hangingPunct="0">
              <a:defRPr/>
            </a:pPr>
            <a:endParaRPr lang="en-US" sz="1400">
              <a:ea typeface="MS PGothic" pitchFamily="34" charset="-128"/>
            </a:endParaRPr>
          </a:p>
        </p:txBody>
      </p:sp>
      <p:sp>
        <p:nvSpPr>
          <p:cNvPr id="117762" name="Rectangle 2"/>
          <p:cNvSpPr>
            <a:spLocks noGrp="1" noChangeArrowheads="1"/>
          </p:cNvSpPr>
          <p:nvPr>
            <p:ph type="title"/>
          </p:nvPr>
        </p:nvSpPr>
        <p:spPr>
          <a:solidFill>
            <a:schemeClr val="bg1">
              <a:lumMod val="95000"/>
            </a:schemeClr>
          </a:solidFill>
          <a:ln>
            <a:solidFill>
              <a:schemeClr val="accent1"/>
            </a:solidFill>
          </a:ln>
        </p:spPr>
        <p:txBody>
          <a:bodyPr/>
          <a:lstStyle/>
          <a:p>
            <a:r>
              <a:rPr lang="en-US" altLang="en-US" dirty="0"/>
              <a:t>Spectrum sharing of cognitive radios</a:t>
            </a:r>
          </a:p>
        </p:txBody>
      </p:sp>
      <p:sp>
        <p:nvSpPr>
          <p:cNvPr id="8" name="Content Placeholder 7"/>
          <p:cNvSpPr>
            <a:spLocks noGrp="1"/>
          </p:cNvSpPr>
          <p:nvPr>
            <p:ph sz="half" idx="1"/>
          </p:nvPr>
        </p:nvSpPr>
        <p:spPr/>
        <p:txBody>
          <a:bodyPr/>
          <a:lstStyle/>
          <a:p>
            <a:r>
              <a:rPr lang="en-GB" sz="1800" dirty="0"/>
              <a:t>Horizontal Spectrum Sharing: Sharing of spectrum between users of equal regulatory spectrum access rights </a:t>
            </a:r>
          </a:p>
          <a:p>
            <a:r>
              <a:rPr lang="en-GB" sz="1800" dirty="0"/>
              <a:t>Vertical Spectrum Sharing: Sharing of spectrum between users of different regulatory spectrum access rights </a:t>
            </a:r>
          </a:p>
          <a:p>
            <a:r>
              <a:rPr lang="en-GB" sz="1800" dirty="0"/>
              <a:t>Overlay Spectrum Sharing: The overlay paradigm, similarly to underlay, allows for co-existence between secondary and primary users</a:t>
            </a:r>
          </a:p>
          <a:p>
            <a:r>
              <a:rPr lang="en-GB" sz="1800" dirty="0"/>
              <a:t>in the same band. In this scheme there is no power limit for secondary transmission. In other words, secondary users can transmit with maximum power.</a:t>
            </a:r>
          </a:p>
          <a:p>
            <a:endParaRPr lang="en-GB" dirty="0"/>
          </a:p>
          <a:p>
            <a:endParaRPr lang="en-GB" dirty="0"/>
          </a:p>
        </p:txBody>
      </p:sp>
      <p:sp>
        <p:nvSpPr>
          <p:cNvPr id="227334" name="TextBox 5"/>
          <p:cNvSpPr txBox="1">
            <a:spLocks noChangeArrowheads="1"/>
          </p:cNvSpPr>
          <p:nvPr/>
        </p:nvSpPr>
        <p:spPr bwMode="auto">
          <a:xfrm>
            <a:off x="1881189" y="6396038"/>
            <a:ext cx="83581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1200">
                <a:ea typeface="MS PGothic" panose="020B0600070205080204" pitchFamily="34" charset="-128"/>
              </a:rPr>
              <a:t>L.M. Gavrilovska and V. M. Atanasovski, “Interoperability in future wireless communications system: A  roadmap to 4G,” Microwave Review, June 2007</a:t>
            </a:r>
            <a:endParaRPr lang="th-TH" altLang="en-US" sz="1200">
              <a:ea typeface="MS PGothic" panose="020B0600070205080204" pitchFamily="34" charset="-128"/>
            </a:endParaRPr>
          </a:p>
        </p:txBody>
      </p:sp>
      <p:pic>
        <p:nvPicPr>
          <p:cNvPr id="13" name="Picture 3"/>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r="3464"/>
          <a:stretch/>
        </p:blipFill>
        <p:spPr bwMode="auto">
          <a:xfrm flipH="1">
            <a:off x="6289433" y="2389395"/>
            <a:ext cx="5374513" cy="3141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0653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ตัวยึดวันที่ 2"/>
          <p:cNvSpPr txBox="1">
            <a:spLocks noGrp="1"/>
          </p:cNvSpPr>
          <p:nvPr/>
        </p:nvSpPr>
        <p:spPr bwMode="auto">
          <a:xfrm>
            <a:off x="2209800" y="6248400"/>
            <a:ext cx="1905000" cy="457200"/>
          </a:xfrm>
          <a:prstGeom prst="rect">
            <a:avLst/>
          </a:prstGeom>
          <a:noFill/>
          <a:ln>
            <a:miter lim="800000"/>
            <a:headEnd/>
            <a:tailEnd/>
          </a:ln>
          <a:effectLst>
            <a:outerShdw dist="12700" dir="9600158" algn="ctr" rotWithShape="0">
              <a:srgbClr val="808080">
                <a:alpha val="75000"/>
              </a:srgbClr>
            </a:outerShdw>
          </a:effectLst>
        </p:spPr>
        <p:txBody>
          <a:bodyPr/>
          <a:lstStyle/>
          <a:p>
            <a:pPr eaLnBrk="0" hangingPunct="0">
              <a:defRPr/>
            </a:pPr>
            <a:endParaRPr lang="en-US" sz="1400">
              <a:ea typeface="MS PGothic" pitchFamily="34" charset="-128"/>
            </a:endParaRPr>
          </a:p>
        </p:txBody>
      </p:sp>
      <p:sp>
        <p:nvSpPr>
          <p:cNvPr id="5" name="ตัวยึดท้ายกระดาษ 3"/>
          <p:cNvSpPr txBox="1">
            <a:spLocks noGrp="1"/>
          </p:cNvSpPr>
          <p:nvPr/>
        </p:nvSpPr>
        <p:spPr bwMode="auto">
          <a:xfrm>
            <a:off x="4648200" y="6248400"/>
            <a:ext cx="2895600" cy="457200"/>
          </a:xfrm>
          <a:prstGeom prst="rect">
            <a:avLst/>
          </a:prstGeom>
          <a:noFill/>
          <a:ln>
            <a:miter lim="800000"/>
            <a:headEnd/>
            <a:tailEnd/>
          </a:ln>
          <a:effectLst>
            <a:outerShdw dist="12700" dir="9600158" algn="ctr" rotWithShape="0">
              <a:srgbClr val="808080">
                <a:alpha val="75000"/>
              </a:srgbClr>
            </a:outerShdw>
          </a:effectLst>
        </p:spPr>
        <p:txBody>
          <a:bodyPr/>
          <a:lstStyle/>
          <a:p>
            <a:pPr algn="ctr" eaLnBrk="0" hangingPunct="0">
              <a:defRPr/>
            </a:pPr>
            <a:endParaRPr lang="en-US" sz="1400">
              <a:ea typeface="MS PGothic" pitchFamily="34" charset="-128"/>
            </a:endParaRPr>
          </a:p>
        </p:txBody>
      </p:sp>
      <p:sp>
        <p:nvSpPr>
          <p:cNvPr id="104450" name="Rectangle 2"/>
          <p:cNvSpPr>
            <a:spLocks noGrp="1" noChangeArrowheads="1"/>
          </p:cNvSpPr>
          <p:nvPr>
            <p:ph type="title"/>
          </p:nvPr>
        </p:nvSpPr>
        <p:spPr>
          <a:solidFill>
            <a:schemeClr val="bg1">
              <a:lumMod val="95000"/>
            </a:schemeClr>
          </a:solidFill>
          <a:ln>
            <a:solidFill>
              <a:schemeClr val="accent1"/>
            </a:solidFill>
          </a:ln>
        </p:spPr>
        <p:txBody>
          <a:bodyPr/>
          <a:lstStyle/>
          <a:p>
            <a:r>
              <a:rPr lang="en-US" altLang="en-US" dirty="0"/>
              <a:t>Emerging paradigm of cognitive network</a:t>
            </a:r>
          </a:p>
        </p:txBody>
      </p:sp>
      <p:pic>
        <p:nvPicPr>
          <p:cNvPr id="228357"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t="2585"/>
          <a:stretch/>
        </p:blipFill>
        <p:spPr bwMode="auto">
          <a:xfrm>
            <a:off x="1577078" y="1955869"/>
            <a:ext cx="8406226" cy="4174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8358" name="TextBox 5"/>
          <p:cNvSpPr txBox="1">
            <a:spLocks noChangeArrowheads="1"/>
          </p:cNvSpPr>
          <p:nvPr/>
        </p:nvSpPr>
        <p:spPr bwMode="auto">
          <a:xfrm>
            <a:off x="1881189" y="6396038"/>
            <a:ext cx="83581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1200">
                <a:ea typeface="MS PGothic" panose="020B0600070205080204" pitchFamily="34" charset="-128"/>
              </a:rPr>
              <a:t>L.M. Gavrilovska and V. M. Atanasovski, “Interoperability in future wireless communications system: A  roadmap to 4G,” Microwave Review, June 2007</a:t>
            </a:r>
            <a:endParaRPr lang="th-TH" altLang="en-US" sz="1200">
              <a:ea typeface="MS PGothic" panose="020B0600070205080204" pitchFamily="34" charset="-128"/>
            </a:endParaRPr>
          </a:p>
        </p:txBody>
      </p:sp>
    </p:spTree>
    <p:extLst>
      <p:ext uri="{BB962C8B-B14F-4D97-AF65-F5344CB8AC3E}">
        <p14:creationId xmlns:p14="http://schemas.microsoft.com/office/powerpoint/2010/main" val="2906860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chemeClr val="bg1">
              <a:lumMod val="95000"/>
            </a:schemeClr>
          </a:solidFill>
          <a:ln>
            <a:solidFill>
              <a:schemeClr val="accent1"/>
            </a:solidFill>
          </a:ln>
        </p:spPr>
        <p:txBody>
          <a:bodyPr/>
          <a:lstStyle/>
          <a:p>
            <a:br>
              <a:rPr lang="en-GB" dirty="0"/>
            </a:br>
            <a:r>
              <a:rPr lang="en-GB" dirty="0"/>
              <a:t>Wireless standards</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024779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lumMod val="95000"/>
            </a:schemeClr>
          </a:solidFill>
          <a:ln>
            <a:solidFill>
              <a:schemeClr val="accent1"/>
            </a:solidFill>
          </a:ln>
        </p:spPr>
        <p:txBody>
          <a:bodyPr/>
          <a:lstStyle/>
          <a:p>
            <a:r>
              <a:rPr lang="en-GB" dirty="0"/>
              <a:t>Standardisation Overview</a:t>
            </a:r>
          </a:p>
        </p:txBody>
      </p:sp>
      <p:sp>
        <p:nvSpPr>
          <p:cNvPr id="3" name="Content Placeholder 2"/>
          <p:cNvSpPr>
            <a:spLocks noGrp="1"/>
          </p:cNvSpPr>
          <p:nvPr>
            <p:ph idx="1"/>
          </p:nvPr>
        </p:nvSpPr>
        <p:spPr/>
        <p:txBody>
          <a:bodyPr/>
          <a:lstStyle/>
          <a:p>
            <a:r>
              <a:rPr lang="en-GB" sz="1800" dirty="0"/>
              <a:t>Standardisation provides all of the following benefits: </a:t>
            </a:r>
          </a:p>
          <a:p>
            <a:pPr lvl="1"/>
            <a:r>
              <a:rPr lang="en-GB" sz="1800" dirty="0"/>
              <a:t>Interoperability among the products of multiple vendors </a:t>
            </a:r>
          </a:p>
          <a:p>
            <a:pPr lvl="1"/>
            <a:r>
              <a:rPr lang="en-GB" sz="1800" dirty="0"/>
              <a:t>Faster product development </a:t>
            </a:r>
          </a:p>
          <a:p>
            <a:pPr lvl="1"/>
            <a:r>
              <a:rPr lang="en-GB" sz="1800" dirty="0"/>
              <a:t>Stability </a:t>
            </a:r>
          </a:p>
          <a:p>
            <a:pPr lvl="1"/>
            <a:r>
              <a:rPr lang="en-GB" sz="1800" dirty="0"/>
              <a:t>Ability to upgrade </a:t>
            </a:r>
          </a:p>
          <a:p>
            <a:pPr lvl="1"/>
            <a:r>
              <a:rPr lang="en-GB" sz="1800" dirty="0"/>
              <a:t>Cost reductions </a:t>
            </a:r>
          </a:p>
          <a:p>
            <a:endParaRPr lang="en-GB" dirty="0"/>
          </a:p>
        </p:txBody>
      </p:sp>
    </p:spTree>
    <p:extLst>
      <p:ext uri="{BB962C8B-B14F-4D97-AF65-F5344CB8AC3E}">
        <p14:creationId xmlns:p14="http://schemas.microsoft.com/office/powerpoint/2010/main" val="578166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Standards Organizations</a:t>
            </a:r>
            <a:endParaRPr lang="en-GB" dirty="0"/>
          </a:p>
        </p:txBody>
      </p:sp>
      <p:sp>
        <p:nvSpPr>
          <p:cNvPr id="7" name="Content Placeholder 6"/>
          <p:cNvSpPr>
            <a:spLocks noGrp="1"/>
          </p:cNvSpPr>
          <p:nvPr>
            <p:ph sz="half" idx="1"/>
          </p:nvPr>
        </p:nvSpPr>
        <p:spPr>
          <a:xfrm>
            <a:off x="838200" y="1656522"/>
            <a:ext cx="5181600" cy="4894469"/>
          </a:xfrm>
        </p:spPr>
        <p:txBody>
          <a:bodyPr>
            <a:normAutofit lnSpcReduction="10000"/>
          </a:bodyPr>
          <a:lstStyle/>
          <a:p>
            <a:r>
              <a:rPr lang="en-GB" sz="1800" dirty="0"/>
              <a:t>The IETF (Internet Engineering Task Force):</a:t>
            </a:r>
          </a:p>
          <a:p>
            <a:pPr lvl="1"/>
            <a:r>
              <a:rPr lang="en-GB" sz="1400" dirty="0"/>
              <a:t> is the body that defines standard Internet operating protocols such as TCP/IP. The IETF is supervised by the Internet Society Internet Architecture Board (IAB). IETF members are drawn from the Internet Society's individual and organization membership.</a:t>
            </a:r>
          </a:p>
          <a:p>
            <a:r>
              <a:rPr lang="en-GB" sz="1800" dirty="0"/>
              <a:t>Wi-Fi Alliance </a:t>
            </a:r>
          </a:p>
          <a:p>
            <a:pPr lvl="1"/>
            <a:r>
              <a:rPr lang="en-GB" sz="1400" dirty="0"/>
              <a:t>is a non-profit organization that promotes Wi-Fi technology and certifies Wi-Fi products for conformity to certain standards of interoperability. Not every IEEE 802.11-compliant device is submitted for certification to the Wi-Fi Alliance, sometimes because of costs associated with the certification process. The lack of the Wi-Fi logo does not necessarily imply a device is incompatible with Wi-Fi devices.</a:t>
            </a:r>
          </a:p>
          <a:p>
            <a:r>
              <a:rPr lang="en-US" sz="1800" dirty="0">
                <a:latin typeface="Arial"/>
                <a:cs typeface="Arial"/>
              </a:rPr>
              <a:t>IEEE: Institute of Electrical and Electronics Engineers</a:t>
            </a:r>
          </a:p>
          <a:p>
            <a:pPr lvl="1"/>
            <a:r>
              <a:rPr lang="en-US" sz="1400" dirty="0">
                <a:latin typeface="Arial"/>
                <a:cs typeface="Arial"/>
              </a:rPr>
              <a:t> is a nonprofit, technical professional association of more than 377,000 individual members in 150 countries. Through its members, the IEEE is a leading authority in virtually all technical areas. The IEEE develops the 802.11 WLAN standards.   </a:t>
            </a:r>
          </a:p>
          <a:p>
            <a:endParaRPr lang="en-US" sz="1800" dirty="0">
              <a:latin typeface="Arial"/>
              <a:cs typeface="Arial"/>
            </a:endParaRPr>
          </a:p>
          <a:p>
            <a:endParaRPr lang="en-GB" sz="1800" dirty="0"/>
          </a:p>
        </p:txBody>
      </p:sp>
      <p:sp>
        <p:nvSpPr>
          <p:cNvPr id="12" name="Content Placeholder 11"/>
          <p:cNvSpPr>
            <a:spLocks noGrp="1"/>
          </p:cNvSpPr>
          <p:nvPr>
            <p:ph sz="half" idx="2"/>
          </p:nvPr>
        </p:nvSpPr>
        <p:spPr/>
        <p:txBody>
          <a:bodyPr/>
          <a:lstStyle/>
          <a:p>
            <a:r>
              <a:rPr lang="en-US" sz="1800" dirty="0">
                <a:latin typeface="Arial"/>
                <a:cs typeface="Arial"/>
              </a:rPr>
              <a:t>ANSI: </a:t>
            </a:r>
          </a:p>
          <a:p>
            <a:pPr lvl="1"/>
            <a:r>
              <a:rPr lang="en-US" sz="1400" dirty="0">
                <a:latin typeface="Arial"/>
                <a:cs typeface="Arial"/>
              </a:rPr>
              <a:t>is American National Standards Institute is a private, nonprofit organization that administers and coordinates U.S voluntary standardization </a:t>
            </a:r>
          </a:p>
          <a:p>
            <a:endParaRPr lang="en-GB" dirty="0"/>
          </a:p>
        </p:txBody>
      </p:sp>
      <p:pic>
        <p:nvPicPr>
          <p:cNvPr id="13" name="Content Placeholder 8"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51713" y="3126651"/>
            <a:ext cx="5181600" cy="2703443"/>
          </a:xfrm>
          <a:prstGeom prst="rect">
            <a:avLst/>
          </a:prstGeom>
        </p:spPr>
      </p:pic>
    </p:spTree>
    <p:extLst>
      <p:ext uri="{BB962C8B-B14F-4D97-AF65-F5344CB8AC3E}">
        <p14:creationId xmlns:p14="http://schemas.microsoft.com/office/powerpoint/2010/main" val="828748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lumMod val="95000"/>
            </a:schemeClr>
          </a:solidFill>
          <a:ln>
            <a:solidFill>
              <a:schemeClr val="accent1"/>
            </a:solidFill>
          </a:ln>
        </p:spPr>
        <p:txBody>
          <a:bodyPr/>
          <a:lstStyle/>
          <a:p>
            <a:r>
              <a:rPr lang="en-US" dirty="0"/>
              <a:t>IEEE 802 Standards</a:t>
            </a: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46960" y="1803482"/>
            <a:ext cx="7543801" cy="4265254"/>
          </a:xfrm>
          <a:prstGeom prst="rect">
            <a:avLst/>
          </a:prstGeom>
        </p:spPr>
      </p:pic>
    </p:spTree>
    <p:extLst>
      <p:ext uri="{BB962C8B-B14F-4D97-AF65-F5344CB8AC3E}">
        <p14:creationId xmlns:p14="http://schemas.microsoft.com/office/powerpoint/2010/main" val="39974687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lumMod val="95000"/>
            </a:schemeClr>
          </a:solidFill>
          <a:ln>
            <a:solidFill>
              <a:schemeClr val="accent1"/>
            </a:solidFill>
          </a:ln>
        </p:spPr>
        <p:txBody>
          <a:bodyPr/>
          <a:lstStyle/>
          <a:p>
            <a:r>
              <a:rPr lang="en-GB" dirty="0"/>
              <a:t>Specific Features of 802.11</a:t>
            </a:r>
            <a:endParaRPr lang="en-US" dirty="0"/>
          </a:p>
        </p:txBody>
      </p:sp>
      <p:sp>
        <p:nvSpPr>
          <p:cNvPr id="3" name="Content Placeholder 2"/>
          <p:cNvSpPr>
            <a:spLocks noGrp="1"/>
          </p:cNvSpPr>
          <p:nvPr>
            <p:ph idx="1"/>
          </p:nvPr>
        </p:nvSpPr>
        <p:spPr/>
        <p:txBody>
          <a:bodyPr>
            <a:normAutofit/>
          </a:bodyPr>
          <a:lstStyle/>
          <a:p>
            <a:r>
              <a:rPr lang="en-US" sz="1800" dirty="0"/>
              <a:t>Support of asynchronous and time-bounded delivery service.</a:t>
            </a:r>
          </a:p>
          <a:p>
            <a:r>
              <a:rPr lang="en-US" sz="1800" dirty="0"/>
              <a:t>Continuity of service within extended areas via a distribution system, such as Ethernet.</a:t>
            </a:r>
          </a:p>
          <a:p>
            <a:r>
              <a:rPr lang="en-US" sz="1800" dirty="0"/>
              <a:t>Accommodation of transmission rates of 1Mbps and 2Mbps (802.11a, 802.11n etc. extensions offer higher data rates than the base standard, up to 54Mbps).</a:t>
            </a:r>
          </a:p>
          <a:p>
            <a:r>
              <a:rPr lang="en-US" sz="1800" dirty="0"/>
              <a:t>Support of most market applications.</a:t>
            </a:r>
          </a:p>
          <a:p>
            <a:r>
              <a:rPr lang="en-US" sz="1800" dirty="0"/>
              <a:t> Multicast (including broadcast) services.</a:t>
            </a:r>
          </a:p>
          <a:p>
            <a:r>
              <a:rPr lang="en-US" sz="1800" dirty="0"/>
              <a:t> Network management services.</a:t>
            </a:r>
          </a:p>
          <a:p>
            <a:r>
              <a:rPr lang="en-US" sz="1800" dirty="0"/>
              <a:t> Registration and authentication services</a:t>
            </a:r>
            <a:r>
              <a:rPr lang="en-US" dirty="0"/>
              <a:t>.</a:t>
            </a:r>
          </a:p>
        </p:txBody>
      </p:sp>
    </p:spTree>
    <p:extLst>
      <p:ext uri="{BB962C8B-B14F-4D97-AF65-F5344CB8AC3E}">
        <p14:creationId xmlns:p14="http://schemas.microsoft.com/office/powerpoint/2010/main" val="229005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374264" y="5329257"/>
            <a:ext cx="8538882" cy="1314142"/>
          </a:xfrm>
          <a:prstGeom prst="rect">
            <a:avLst/>
          </a:prstGeom>
          <a:noFill/>
          <a:ln>
            <a:solidFill>
              <a:srgbClr val="4F81BD"/>
            </a:solidFill>
          </a:ln>
        </p:spPr>
        <p:txBody>
          <a:bodyPr wrap="square" rtlCol="0">
            <a:spAutoFit/>
          </a:bodyPr>
          <a:lstStyle/>
          <a:p>
            <a:r>
              <a:rPr lang="en-US" sz="1588" b="1" dirty="0">
                <a:latin typeface="Times New Roman"/>
                <a:cs typeface="Times New Roman"/>
              </a:rPr>
              <a:t>802.11ac</a:t>
            </a:r>
            <a:r>
              <a:rPr lang="en-US" sz="1588" dirty="0">
                <a:latin typeface="Times New Roman"/>
                <a:cs typeface="Times New Roman"/>
              </a:rPr>
              <a:t> – Preliminary versions now showing up in new </a:t>
            </a:r>
            <a:r>
              <a:rPr lang="en-US" sz="1588" dirty="0" err="1">
                <a:latin typeface="Times New Roman"/>
                <a:cs typeface="Times New Roman"/>
              </a:rPr>
              <a:t>WiFi</a:t>
            </a:r>
            <a:r>
              <a:rPr lang="en-US" sz="1588" dirty="0">
                <a:latin typeface="Times New Roman"/>
                <a:cs typeface="Times New Roman"/>
              </a:rPr>
              <a:t> Routers.</a:t>
            </a:r>
          </a:p>
          <a:p>
            <a:r>
              <a:rPr lang="en-US" sz="1588" dirty="0">
                <a:latin typeface="Times New Roman"/>
                <a:cs typeface="Times New Roman"/>
              </a:rPr>
              <a:t>	-- WLANs on the 5 GHz frequency bands</a:t>
            </a:r>
          </a:p>
          <a:p>
            <a:r>
              <a:rPr lang="en-US" sz="1588" dirty="0">
                <a:latin typeface="Times New Roman"/>
                <a:cs typeface="Times New Roman"/>
              </a:rPr>
              <a:t>	-- Final standard approval expected in early 2014</a:t>
            </a:r>
          </a:p>
          <a:p>
            <a:r>
              <a:rPr lang="en-US" sz="1588" dirty="0">
                <a:latin typeface="Times New Roman"/>
                <a:cs typeface="Times New Roman"/>
              </a:rPr>
              <a:t>	-- Expected total multi-station throughput of 1 </a:t>
            </a:r>
            <a:r>
              <a:rPr lang="en-US" sz="1588" dirty="0" err="1">
                <a:latin typeface="Times New Roman"/>
                <a:cs typeface="Times New Roman"/>
              </a:rPr>
              <a:t>Gbps</a:t>
            </a:r>
            <a:r>
              <a:rPr lang="en-US" sz="1588" dirty="0">
                <a:latin typeface="Times New Roman"/>
                <a:cs typeface="Times New Roman"/>
              </a:rPr>
              <a:t>; single link throughput 500 Mbps</a:t>
            </a:r>
          </a:p>
          <a:p>
            <a:r>
              <a:rPr lang="en-US" sz="1588" dirty="0">
                <a:latin typeface="Times New Roman"/>
                <a:cs typeface="Times New Roman"/>
              </a:rPr>
              <a:t>	-- Extends 802.11n capabilities with: wider RF band &amp; up to 8 MIMO spatial streams</a:t>
            </a:r>
          </a:p>
        </p:txBody>
      </p:sp>
      <p:sp>
        <p:nvSpPr>
          <p:cNvPr id="11" name="Title 10"/>
          <p:cNvSpPr>
            <a:spLocks noGrp="1"/>
          </p:cNvSpPr>
          <p:nvPr>
            <p:ph type="title"/>
          </p:nvPr>
        </p:nvSpPr>
        <p:spPr>
          <a:xfrm>
            <a:off x="723349" y="163567"/>
            <a:ext cx="10515600" cy="1325563"/>
          </a:xfrm>
          <a:solidFill>
            <a:schemeClr val="bg1">
              <a:lumMod val="95000"/>
            </a:schemeClr>
          </a:solidFill>
          <a:ln>
            <a:solidFill>
              <a:schemeClr val="accent1"/>
            </a:solidFill>
          </a:ln>
        </p:spPr>
        <p:txBody>
          <a:bodyPr/>
          <a:lstStyle/>
          <a:p>
            <a:r>
              <a:rPr lang="en-GB" dirty="0" err="1"/>
              <a:t>WiFi</a:t>
            </a:r>
            <a:r>
              <a:rPr lang="en-GB" dirty="0"/>
              <a:t> </a:t>
            </a:r>
          </a:p>
        </p:txBody>
      </p:sp>
      <p:sp>
        <p:nvSpPr>
          <p:cNvPr id="12" name="Content Placeholder 11"/>
          <p:cNvSpPr>
            <a:spLocks noGrp="1"/>
          </p:cNvSpPr>
          <p:nvPr>
            <p:ph sz="half" idx="1"/>
          </p:nvPr>
        </p:nvSpPr>
        <p:spPr/>
        <p:txBody>
          <a:bodyPr>
            <a:normAutofit/>
          </a:bodyPr>
          <a:lstStyle/>
          <a:p>
            <a:r>
              <a:rPr lang="en-GB" sz="1800" dirty="0"/>
              <a:t>802.11n – Standardized in 2009.	</a:t>
            </a:r>
          </a:p>
          <a:p>
            <a:r>
              <a:rPr lang="en-GB" sz="1800" dirty="0"/>
              <a:t>-- Extends 802.11b and .11g </a:t>
            </a:r>
          </a:p>
          <a:p>
            <a:r>
              <a:rPr lang="en-GB" sz="1800" dirty="0"/>
              <a:t>-- Uses the 2.4 GHz and 5 GHz frequency bands</a:t>
            </a:r>
          </a:p>
          <a:p>
            <a:r>
              <a:rPr lang="en-GB" sz="1800" dirty="0"/>
              <a:t>-- Expected total multi-station throughput of 600 Mbps </a:t>
            </a:r>
          </a:p>
          <a:p>
            <a:r>
              <a:rPr lang="en-GB" sz="1800" dirty="0"/>
              <a:t>-- Uses MIMO (Multiple Input Multiple Output) by having multiple antennae at both sender and receiver</a:t>
            </a:r>
          </a:p>
          <a:p>
            <a:r>
              <a:rPr lang="en-GB" sz="1800" dirty="0"/>
              <a:t>-- Up to 4 more MIMO spatial streams</a:t>
            </a:r>
          </a:p>
          <a:p>
            <a:endParaRPr lang="en-GB" dirty="0"/>
          </a:p>
        </p:txBody>
      </p:sp>
      <p:pic>
        <p:nvPicPr>
          <p:cNvPr id="14" name="Content Placeholder 13"/>
          <p:cNvPicPr>
            <a:picLocks noGrp="1" noChangeAspect="1"/>
          </p:cNvPicPr>
          <p:nvPr>
            <p:ph sz="half" idx="2"/>
          </p:nvPr>
        </p:nvPicPr>
        <p:blipFill>
          <a:blip r:embed="rId2"/>
          <a:stretch>
            <a:fillRect/>
          </a:stretch>
        </p:blipFill>
        <p:spPr>
          <a:xfrm>
            <a:off x="6694949" y="1530336"/>
            <a:ext cx="4544000" cy="3757714"/>
          </a:xfrm>
          <a:prstGeom prst="rect">
            <a:avLst/>
          </a:prstGeom>
        </p:spPr>
      </p:pic>
    </p:spTree>
    <p:extLst>
      <p:ext uri="{BB962C8B-B14F-4D97-AF65-F5344CB8AC3E}">
        <p14:creationId xmlns:p14="http://schemas.microsoft.com/office/powerpoint/2010/main" val="3196022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1">
              <a:lumMod val="95000"/>
            </a:schemeClr>
          </a:solidFill>
          <a:ln>
            <a:solidFill>
              <a:schemeClr val="accent1"/>
            </a:solidFill>
          </a:ln>
        </p:spPr>
        <p:txBody>
          <a:bodyPr/>
          <a:lstStyle/>
          <a:p>
            <a:r>
              <a:rPr lang="en-GB" dirty="0"/>
              <a:t>Specific Features of 802.15</a:t>
            </a:r>
            <a:endParaRPr lang="en-US" dirty="0"/>
          </a:p>
        </p:txBody>
      </p:sp>
      <p:sp>
        <p:nvSpPr>
          <p:cNvPr id="3" name="Content Placeholder 2"/>
          <p:cNvSpPr>
            <a:spLocks noGrp="1"/>
          </p:cNvSpPr>
          <p:nvPr>
            <p:ph idx="1"/>
          </p:nvPr>
        </p:nvSpPr>
        <p:spPr/>
        <p:txBody>
          <a:bodyPr>
            <a:normAutofit/>
          </a:bodyPr>
          <a:lstStyle/>
          <a:p>
            <a:r>
              <a:rPr lang="en-US" sz="1800" dirty="0"/>
              <a:t>Target deployment environment: communication of personal devices working together</a:t>
            </a:r>
          </a:p>
          <a:p>
            <a:pPr lvl="1"/>
            <a:r>
              <a:rPr lang="en-US" sz="1400" dirty="0"/>
              <a:t> Short-range</a:t>
            </a:r>
          </a:p>
          <a:p>
            <a:pPr lvl="1"/>
            <a:r>
              <a:rPr lang="en-US" sz="1400" dirty="0"/>
              <a:t> Low Power</a:t>
            </a:r>
          </a:p>
          <a:p>
            <a:pPr lvl="1"/>
            <a:r>
              <a:rPr lang="en-US" sz="1400" dirty="0"/>
              <a:t> Low Cost</a:t>
            </a:r>
          </a:p>
          <a:p>
            <a:pPr lvl="1"/>
            <a:r>
              <a:rPr lang="en-US" sz="1400" dirty="0"/>
              <a:t> Small numbers of devices</a:t>
            </a:r>
          </a:p>
          <a:p>
            <a:pPr marL="0" indent="0">
              <a:buNone/>
            </a:pPr>
            <a:r>
              <a:rPr lang="en-US" sz="1800" dirty="0">
                <a:effectLst>
                  <a:outerShdw blurRad="38100" dist="38100" dir="2700000" algn="tl">
                    <a:srgbClr val="000000">
                      <a:alpha val="43137"/>
                    </a:srgbClr>
                  </a:outerShdw>
                </a:effectLst>
              </a:rPr>
              <a:t>Four standards:</a:t>
            </a:r>
          </a:p>
          <a:p>
            <a:pPr lvl="1"/>
            <a:r>
              <a:rPr lang="en-US" sz="1400" dirty="0"/>
              <a:t> IEEE 802.15.1 – ”Bluetooth”</a:t>
            </a:r>
          </a:p>
          <a:p>
            <a:pPr lvl="1"/>
            <a:r>
              <a:rPr lang="en-US" sz="1400" dirty="0"/>
              <a:t> IEEE 802.15.2 – Interoperability (e.g. </a:t>
            </a:r>
            <a:r>
              <a:rPr lang="en-US" sz="1400" dirty="0" err="1"/>
              <a:t>Wifi</a:t>
            </a:r>
            <a:r>
              <a:rPr lang="en-US" sz="1400" dirty="0"/>
              <a:t>)</a:t>
            </a:r>
          </a:p>
          <a:p>
            <a:pPr lvl="1"/>
            <a:r>
              <a:rPr lang="en-US" sz="1400" dirty="0"/>
              <a:t> IEEE 802.15.3 – High data rate WPAN (</a:t>
            </a:r>
            <a:r>
              <a:rPr lang="en-US" sz="1400" dirty="0" err="1"/>
              <a:t>WiMedia</a:t>
            </a:r>
            <a:r>
              <a:rPr lang="en-US" sz="1400" dirty="0"/>
              <a:t>)</a:t>
            </a:r>
          </a:p>
          <a:p>
            <a:pPr lvl="1"/>
            <a:r>
              <a:rPr lang="en-US" sz="1400" dirty="0"/>
              <a:t> IEEE 802.15.4 – Low data rate WPAN (ZigBee)</a:t>
            </a:r>
            <a:endParaRPr lang="en-US" dirty="0"/>
          </a:p>
        </p:txBody>
      </p:sp>
      <p:pic>
        <p:nvPicPr>
          <p:cNvPr id="5" name="Picture 4"/>
          <p:cNvPicPr>
            <a:picLocks noChangeAspect="1"/>
          </p:cNvPicPr>
          <p:nvPr/>
        </p:nvPicPr>
        <p:blipFill>
          <a:blip r:embed="rId2"/>
          <a:stretch>
            <a:fillRect/>
          </a:stretch>
        </p:blipFill>
        <p:spPr>
          <a:xfrm>
            <a:off x="6572250" y="2315369"/>
            <a:ext cx="2705100" cy="1685925"/>
          </a:xfrm>
          <a:prstGeom prst="rect">
            <a:avLst/>
          </a:prstGeom>
        </p:spPr>
      </p:pic>
      <p:pic>
        <p:nvPicPr>
          <p:cNvPr id="5124" name="Picture 4" descr="Image result for bluetoot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80086" y="4115093"/>
            <a:ext cx="1948070" cy="19480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31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bg2"/>
          </a:solidFill>
          <a:ln>
            <a:solidFill>
              <a:schemeClr val="accent1"/>
            </a:solidFill>
          </a:ln>
        </p:spPr>
        <p:txBody>
          <a:bodyPr/>
          <a:lstStyle/>
          <a:p>
            <a:r>
              <a:rPr lang="en-GB" dirty="0"/>
              <a:t>Bluetooth</a:t>
            </a:r>
          </a:p>
        </p:txBody>
      </p:sp>
      <p:sp>
        <p:nvSpPr>
          <p:cNvPr id="7" name="Content Placeholder 6"/>
          <p:cNvSpPr>
            <a:spLocks noGrp="1"/>
          </p:cNvSpPr>
          <p:nvPr>
            <p:ph sz="half" idx="1"/>
          </p:nvPr>
        </p:nvSpPr>
        <p:spPr/>
        <p:txBody>
          <a:bodyPr>
            <a:noAutofit/>
          </a:bodyPr>
          <a:lstStyle/>
          <a:p>
            <a:r>
              <a:rPr lang="en-GB" sz="1800" dirty="0"/>
              <a:t>The IEEE 802.15.1a Standard evolved after vendors created Bluetooth technology as a short-distance wireless connection technology.</a:t>
            </a:r>
          </a:p>
          <a:p>
            <a:r>
              <a:rPr lang="en-GB" sz="1800" dirty="0"/>
              <a:t>The characteristics of the Bluetooth technology are:</a:t>
            </a:r>
          </a:p>
          <a:p>
            <a:r>
              <a:rPr lang="en-GB" sz="1800" dirty="0"/>
              <a:t>Wireless replacement for cables (e.g., headphones or mouse)</a:t>
            </a:r>
          </a:p>
          <a:p>
            <a:r>
              <a:rPr lang="en-GB" sz="1800" dirty="0"/>
              <a:t>Uses 2.4 GHz frequency band</a:t>
            </a:r>
          </a:p>
          <a:p>
            <a:r>
              <a:rPr lang="en-GB" sz="1800" dirty="0"/>
              <a:t>Short distance (up to 5 meters, with variations up to 10 or 50 meters)</a:t>
            </a:r>
          </a:p>
          <a:p>
            <a:r>
              <a:rPr lang="en-GB" sz="1800" dirty="0"/>
              <a:t>Device is either master or slave </a:t>
            </a:r>
          </a:p>
          <a:p>
            <a:r>
              <a:rPr lang="en-GB" sz="1800" dirty="0"/>
              <a:t>Master grants permission to slave</a:t>
            </a:r>
          </a:p>
          <a:p>
            <a:r>
              <a:rPr lang="en-GB" sz="1800" dirty="0"/>
              <a:t>Data rate is up to 721 Kbps</a:t>
            </a:r>
          </a:p>
          <a:p>
            <a:endParaRPr lang="en-GB" sz="1800" dirty="0"/>
          </a:p>
        </p:txBody>
      </p:sp>
      <p:pic>
        <p:nvPicPr>
          <p:cNvPr id="5" name="Picture 4"/>
          <p:cNvPicPr>
            <a:picLocks noChangeAspect="1"/>
          </p:cNvPicPr>
          <p:nvPr/>
        </p:nvPicPr>
        <p:blipFill>
          <a:blip r:embed="rId2"/>
          <a:stretch>
            <a:fillRect/>
          </a:stretch>
        </p:blipFill>
        <p:spPr>
          <a:xfrm>
            <a:off x="6096000" y="2594049"/>
            <a:ext cx="5542526" cy="2655794"/>
          </a:xfrm>
          <a:prstGeom prst="rect">
            <a:avLst/>
          </a:prstGeom>
        </p:spPr>
      </p:pic>
    </p:spTree>
    <p:extLst>
      <p:ext uri="{BB962C8B-B14F-4D97-AF65-F5344CB8AC3E}">
        <p14:creationId xmlns:p14="http://schemas.microsoft.com/office/powerpoint/2010/main" val="38274991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chemeClr val="bg2"/>
          </a:solidFill>
          <a:ln>
            <a:solidFill>
              <a:schemeClr val="accent1"/>
            </a:solidFill>
          </a:ln>
        </p:spPr>
        <p:txBody>
          <a:bodyPr/>
          <a:lstStyle/>
          <a:p>
            <a:r>
              <a:rPr lang="en-GB" dirty="0"/>
              <a:t>Any Questions </a:t>
            </a: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9920218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274</TotalTime>
  <Words>1608</Words>
  <Application>Microsoft Office PowerPoint</Application>
  <PresentationFormat>Widescreen</PresentationFormat>
  <Paragraphs>177</Paragraphs>
  <Slides>23</Slides>
  <Notes>13</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Wireless spectrums and Standardisation</vt:lpstr>
      <vt:lpstr>The Spectrum and Its Management</vt:lpstr>
      <vt:lpstr>Spectrum Usage</vt:lpstr>
      <vt:lpstr>Dynamic Spectrum Sharing</vt:lpstr>
      <vt:lpstr>Harmful Interference</vt:lpstr>
      <vt:lpstr>Spectrum Overlay: Interference Avoidance</vt:lpstr>
      <vt:lpstr>How to Use frequency gaps?</vt:lpstr>
      <vt:lpstr>Spectrum Underlay: Interference Control</vt:lpstr>
      <vt:lpstr>Spectrum Opportunity</vt:lpstr>
      <vt:lpstr>A Definition of Cognitive Radio (CR)</vt:lpstr>
      <vt:lpstr>Some Examples</vt:lpstr>
      <vt:lpstr>A little more about IEEE 802.22</vt:lpstr>
      <vt:lpstr>Spectrum sharing of cognitive radios</vt:lpstr>
      <vt:lpstr>Emerging paradigm of cognitive network</vt:lpstr>
      <vt:lpstr> Wireless standards</vt:lpstr>
      <vt:lpstr>Standardisation Overview</vt:lpstr>
      <vt:lpstr>Standards Organizations</vt:lpstr>
      <vt:lpstr>IEEE 802 Standards</vt:lpstr>
      <vt:lpstr>Specific Features of 802.11</vt:lpstr>
      <vt:lpstr>WiFi </vt:lpstr>
      <vt:lpstr>Specific Features of 802.15</vt:lpstr>
      <vt:lpstr>Bluetooth</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Wireless network and simulation</dc:title>
  <dc:creator>Mabrouka Abuhmida</dc:creator>
  <cp:lastModifiedBy>Abuhmida M.S.</cp:lastModifiedBy>
  <cp:revision>54</cp:revision>
  <dcterms:created xsi:type="dcterms:W3CDTF">2019-08-10T09:15:27Z</dcterms:created>
  <dcterms:modified xsi:type="dcterms:W3CDTF">2019-10-14T21:58:56Z</dcterms:modified>
</cp:coreProperties>
</file>