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4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5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3"/>
    <p:sldMasterId id="2147483656" r:id="rId4"/>
    <p:sldMasterId id="2147483658" r:id="rId5"/>
    <p:sldMasterId id="2147483662" r:id="rId6"/>
    <p:sldMasterId id="2147483736" r:id="rId7"/>
    <p:sldMasterId id="2147483666" r:id="rId8"/>
  </p:sldMasterIdLst>
  <p:notesMasterIdLst>
    <p:notesMasterId r:id="rId25"/>
  </p:notesMasterIdLst>
  <p:sldIdLst>
    <p:sldId id="257" r:id="rId9"/>
    <p:sldId id="258" r:id="rId10"/>
    <p:sldId id="259" r:id="rId11"/>
    <p:sldId id="261" r:id="rId12"/>
    <p:sldId id="863" r:id="rId13"/>
    <p:sldId id="262" r:id="rId14"/>
    <p:sldId id="264" r:id="rId15"/>
    <p:sldId id="864" r:id="rId16"/>
    <p:sldId id="267" r:id="rId17"/>
    <p:sldId id="307" r:id="rId18"/>
    <p:sldId id="263" r:id="rId19"/>
    <p:sldId id="312" r:id="rId20"/>
    <p:sldId id="313" r:id="rId21"/>
    <p:sldId id="866" r:id="rId22"/>
    <p:sldId id="865" r:id="rId23"/>
    <p:sldId id="862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05055F-D3EA-4049-AC69-0B396C200A6A}" v="46" dt="2024-11-18T14:05:42.2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6327"/>
  </p:normalViewPr>
  <p:slideViewPr>
    <p:cSldViewPr snapToGrid="0" snapToObjects="1">
      <p:cViewPr varScale="1">
        <p:scale>
          <a:sx n="107" d="100"/>
          <a:sy n="107" d="100"/>
        </p:scale>
        <p:origin x="750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>
        <p:scale>
          <a:sx n="90" d="100"/>
          <a:sy n="90" d="100"/>
        </p:scale>
        <p:origin x="2524" y="-1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6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5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4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5" Type="http://schemas.openxmlformats.org/officeDocument/2006/relationships/slideMaster" Target="slideMasters/slideMaster3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theme" Target="theme/theme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62D94F-65D1-4DBE-9053-391CC4180F7C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08D135-2F1A-4DDA-AC28-DD08628D4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22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08D135-2F1A-4DDA-AC28-DD08628D4A2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3176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08D135-2F1A-4DDA-AC28-DD08628D4A2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6853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08D135-2F1A-4DDA-AC28-DD08628D4A2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8434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02484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Survival and Cooperation</a:t>
            </a:r>
            <a:r>
              <a:rPr lang="en-GB" dirty="0"/>
              <a:t>: Humans rely on group dynamics for survival, sharing resources, protecting each other, and collaborating in tasks like hunting, farming, and building societies. Cooperation increases chances of success and survival.</a:t>
            </a:r>
          </a:p>
          <a:p>
            <a:r>
              <a:rPr lang="en-GB" b="1" dirty="0"/>
              <a:t>Communication and Connection</a:t>
            </a:r>
            <a:r>
              <a:rPr lang="en-GB" dirty="0"/>
              <a:t>: Humans have advanced communication skills, including language, which allow for complex social interactions, emotional bonding, and the sharing of knowledge and experiences.</a:t>
            </a:r>
          </a:p>
          <a:p>
            <a:r>
              <a:rPr lang="en-GB" b="1" dirty="0"/>
              <a:t>Emotional Support</a:t>
            </a:r>
            <a:r>
              <a:rPr lang="en-GB" dirty="0"/>
              <a:t>: Social connections provide emotional security and mental health benefits, reducing stress and increasing feelings of belonging and happiness. Humans thrive on positive interactions and mutual care.</a:t>
            </a:r>
          </a:p>
          <a:p>
            <a:r>
              <a:rPr lang="en-GB" b="1" dirty="0"/>
              <a:t>Cultural and Identity Formation</a:t>
            </a:r>
            <a:r>
              <a:rPr lang="en-GB" dirty="0"/>
              <a:t>: Through socialization, humans create cultures, traditions, and norms that define their identity. Belonging to a group or community helps individuals understand their place in the world and strengthens group cohesion.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08D135-2F1A-4DDA-AC28-DD08628D4A2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6295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kern="1200" dirty="0">
                <a:solidFill>
                  <a:srgbClr val="FFFFFF"/>
                </a:solidFill>
                <a:effectLst/>
                <a:highlight>
                  <a:srgbClr val="4472C4"/>
                </a:highlight>
                <a:latin typeface="Calibri" panose="020F0502020204030204" pitchFamily="34" charset="0"/>
              </a:rPr>
              <a:t>Attitudes towards Disability Sub-Scales </a:t>
            </a:r>
            <a:endParaRPr lang="en-GB" sz="1800" b="0" i="0" u="none" strike="noStrike" dirty="0">
              <a:effectLst/>
              <a:highlight>
                <a:srgbClr val="4472C4"/>
              </a:highlight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kern="1200" dirty="0">
                <a:solidFill>
                  <a:srgbClr val="000000"/>
                </a:solidFill>
                <a:effectLst/>
                <a:highlight>
                  <a:srgbClr val="CFD5EA"/>
                </a:highlight>
                <a:latin typeface="Calibri" panose="020F0502020204030204" pitchFamily="34" charset="0"/>
              </a:rPr>
              <a:t>Inclusion e.g. “people with a prosthetic limb find it harder than others to make friends”</a:t>
            </a:r>
            <a:endParaRPr lang="en-GB" sz="1800" b="0" i="0" u="none" strike="noStrike" dirty="0">
              <a:effectLst/>
              <a:highlight>
                <a:srgbClr val="CFD5EA"/>
              </a:highlight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kern="1200" dirty="0">
                <a:solidFill>
                  <a:srgbClr val="000000"/>
                </a:solidFill>
                <a:effectLst/>
                <a:highlight>
                  <a:srgbClr val="E9EBF5"/>
                </a:highlight>
                <a:latin typeface="Calibri" panose="020F0502020204030204" pitchFamily="34" charset="0"/>
              </a:rPr>
              <a:t>Discrimination e.g. “people often make fun of people with prosthetic limbs”</a:t>
            </a:r>
            <a:endParaRPr lang="en-GB" sz="1800" b="0" i="0" u="none" strike="noStrike" dirty="0">
              <a:effectLst/>
              <a:highlight>
                <a:srgbClr val="E9EBF5"/>
              </a:highlight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kern="1200" dirty="0">
                <a:solidFill>
                  <a:srgbClr val="000000"/>
                </a:solidFill>
                <a:effectLst/>
                <a:highlight>
                  <a:srgbClr val="CFD5EA"/>
                </a:highlight>
                <a:latin typeface="Calibri" panose="020F0502020204030204" pitchFamily="34" charset="0"/>
              </a:rPr>
              <a:t>Gains e.g. “ Having a prosthetic limb can make someone a better person”</a:t>
            </a:r>
            <a:endParaRPr lang="en-GB" sz="1800" b="0" i="0" u="none" strike="noStrike" dirty="0">
              <a:effectLst/>
              <a:highlight>
                <a:srgbClr val="CFD5EA"/>
              </a:highlight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kern="1200" dirty="0">
                <a:solidFill>
                  <a:srgbClr val="000000"/>
                </a:solidFill>
                <a:effectLst/>
                <a:highlight>
                  <a:srgbClr val="E9EBF5"/>
                </a:highlight>
                <a:latin typeface="Calibri" panose="020F0502020204030204" pitchFamily="34" charset="0"/>
              </a:rPr>
              <a:t>Prospects e.g. “People with a prosthetic limb have less to look forward to than others”</a:t>
            </a:r>
            <a:endParaRPr lang="en-GB" sz="1800" b="0" i="0" u="none" strike="noStrike" dirty="0">
              <a:effectLst/>
              <a:highlight>
                <a:srgbClr val="E9EBF5"/>
              </a:highlight>
              <a:latin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effectLst/>
                <a:ea typeface="Times New Roman" panose="02020603050405020304" pitchFamily="18" charset="0"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676DCE-12B7-4B6E-8B3F-4D4481646AE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4313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676DCE-12B7-4B6E-8B3F-4D4481646AE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7632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5416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A69AF18-C38F-3FB4-21F4-AE29689A4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blue and yellow banner&#10;&#10;Description automatically generated">
            <a:extLst>
              <a:ext uri="{FF2B5EF4-FFF2-40B4-BE49-F238E27FC236}">
                <a16:creationId xmlns:a16="http://schemas.microsoft.com/office/drawing/2014/main" id="{DA7057D0-FC8F-3847-733D-20DDF758B5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715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a blue background&#10;&#10;Description automatically generated">
            <a:extLst>
              <a:ext uri="{FF2B5EF4-FFF2-40B4-BE49-F238E27FC236}">
                <a16:creationId xmlns:a16="http://schemas.microsoft.com/office/drawing/2014/main" id="{69C8BF3C-607A-57A8-722A-506D472D1D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EE8E5BF-F8FD-1004-2D0C-A2318DDFC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064EFEB-B375-BC6B-33CA-D988E61B1FC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723497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60930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logo&#10;&#10;Description automatically generated">
            <a:extLst>
              <a:ext uri="{FF2B5EF4-FFF2-40B4-BE49-F238E27FC236}">
                <a16:creationId xmlns:a16="http://schemas.microsoft.com/office/drawing/2014/main" id="{51A1BA08-5390-B75E-C2D0-6DD9A81611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1799393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0BEAED2B-9FEC-B78D-03CD-086B9CE00DD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747462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047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a castle and a lawn&#10;&#10;Description automatically generated with medium confidence">
            <a:extLst>
              <a:ext uri="{FF2B5EF4-FFF2-40B4-BE49-F238E27FC236}">
                <a16:creationId xmlns:a16="http://schemas.microsoft.com/office/drawing/2014/main" id="{1C817A1A-66FC-0D73-CAE6-0ACB41F8C6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87114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ollage of a building and a blue background&#10;&#10;Description automatically generated">
            <a:extLst>
              <a:ext uri="{FF2B5EF4-FFF2-40B4-BE49-F238E27FC236}">
                <a16:creationId xmlns:a16="http://schemas.microsoft.com/office/drawing/2014/main" id="{4D30E6F1-26E9-F12A-7CD6-2618AF1BD9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16776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walking in front of a building&#10;&#10;Description automatically generated">
            <a:extLst>
              <a:ext uri="{FF2B5EF4-FFF2-40B4-BE49-F238E27FC236}">
                <a16:creationId xmlns:a16="http://schemas.microsoft.com/office/drawing/2014/main" id="{4BDD6A68-7D05-A905-FEEF-FE5BD34B5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5130" cy="6876636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1523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sign&#10;&#10;Description automatically generated">
            <a:extLst>
              <a:ext uri="{FF2B5EF4-FFF2-40B4-BE49-F238E27FC236}">
                <a16:creationId xmlns:a16="http://schemas.microsoft.com/office/drawing/2014/main" id="{3E77CE5E-641B-461F-2079-9D6FE68EF0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36311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rick building with a blue background&#10;&#10;Description automatically generated">
            <a:extLst>
              <a:ext uri="{FF2B5EF4-FFF2-40B4-BE49-F238E27FC236}">
                <a16:creationId xmlns:a16="http://schemas.microsoft.com/office/drawing/2014/main" id="{64464E32-E365-A57D-70E2-930F08636E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55913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glass doors&#10;&#10;Description automatically generated with medium confidence">
            <a:extLst>
              <a:ext uri="{FF2B5EF4-FFF2-40B4-BE49-F238E27FC236}">
                <a16:creationId xmlns:a16="http://schemas.microsoft.com/office/drawing/2014/main" id="{EA3385E4-FDDB-6E79-32ED-E22FFEB3DE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770437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8EBC572C-48FE-AD9A-7AD7-86C36D520A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FB4A1-F8A4-D172-DF61-AF3EFEFE3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DE2DC3-013A-CD14-4C89-359CC79B89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5EF667-1DF3-8054-44E6-2E212969F6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13A1D4-C4A8-7B46-03C4-D205379B99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F2A6F-6BBA-446D-9DA0-DC3C40E19EDE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D2E72B-6067-D9B6-7A1B-3A7E981C8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3148FE-CA60-FCAA-95DF-9180D7A16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E500F-BC2E-4612-B96D-959A554E3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8876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62008C-B0E8-820D-1BFD-C8B11E660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74E828-B66A-A809-DF2A-A373DD6C05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FB2A6B-72C8-B537-C14A-6586ABD69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F2A6F-6BBA-446D-9DA0-DC3C40E19EDE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DA5FF4-313F-CC36-2689-03BCFFE1C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67AF89-18CB-5BAC-35E1-063D27EA3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E500F-BC2E-4612-B96D-959A554E3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500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17A9442-27D8-B02F-B9F4-270681D0BB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16F96A5-5C09-DAAF-EEDA-1617BAE837FF}"/>
              </a:ext>
            </a:extLst>
          </p:cNvPr>
          <p:cNvSpPr/>
          <p:nvPr userDrawn="1"/>
        </p:nvSpPr>
        <p:spPr>
          <a:xfrm>
            <a:off x="3201167" y="-44726"/>
            <a:ext cx="9114183" cy="6947452"/>
          </a:xfrm>
          <a:prstGeom prst="rect">
            <a:avLst/>
          </a:prstGeom>
          <a:solidFill>
            <a:srgbClr val="FFFF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0755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0CF7868-0290-577D-2085-664A8E0B0C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802F7B1-BC09-69F9-23EF-79194C8C4C5D}"/>
              </a:ext>
            </a:extLst>
          </p:cNvPr>
          <p:cNvSpPr/>
          <p:nvPr userDrawn="1"/>
        </p:nvSpPr>
        <p:spPr>
          <a:xfrm>
            <a:off x="3201167" y="-44726"/>
            <a:ext cx="9114183" cy="6947452"/>
          </a:xfrm>
          <a:prstGeom prst="rect">
            <a:avLst/>
          </a:prstGeom>
          <a:solidFill>
            <a:srgbClr val="FFFF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3821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8366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a yellow border&#10;&#10;Description automatically generated with medium confidence">
            <a:extLst>
              <a:ext uri="{FF2B5EF4-FFF2-40B4-BE49-F238E27FC236}">
                <a16:creationId xmlns:a16="http://schemas.microsoft.com/office/drawing/2014/main" id="{DEC84BAF-399B-3EB4-7D16-7AD6FB4F55B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7085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a yellow border&#10;&#10;Description automatically generated with medium confidence">
            <a:extLst>
              <a:ext uri="{FF2B5EF4-FFF2-40B4-BE49-F238E27FC236}">
                <a16:creationId xmlns:a16="http://schemas.microsoft.com/office/drawing/2014/main" id="{7D4F2A6B-7701-15B3-8D63-AE3B913681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9560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3A1326-9D43-09DB-5E37-B98D0D47AA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A6147C08-E57A-E8CA-B376-B4DC322868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774A1D26-8EA3-74D0-FBFC-4CF8C9D3F0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198880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85FD50FD-721E-1F95-9A39-D7E608D3EF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921067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3E1D8928-218C-F04A-18B1-A079BA0B15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801475" cy="663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2A77C552-7913-376C-22DA-CF0691E0A3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text, design&#10;&#10;Description automatically generated">
            <a:extLst>
              <a:ext uri="{FF2B5EF4-FFF2-40B4-BE49-F238E27FC236}">
                <a16:creationId xmlns:a16="http://schemas.microsoft.com/office/drawing/2014/main" id="{A77CBF0D-8BC3-2CF1-CF7E-1543486436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96750" cy="680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Relationship Id="rId9" Type="http://schemas.openxmlformats.org/officeDocument/2006/relationships/image" Target="../media/image6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6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5.pn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8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9" Type="http://schemas.openxmlformats.org/officeDocument/2006/relationships/theme" Target="../theme/theme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lue background&#10;&#10;Description automatically generated with low confidence">
            <a:extLst>
              <a:ext uri="{FF2B5EF4-FFF2-40B4-BE49-F238E27FC236}">
                <a16:creationId xmlns:a16="http://schemas.microsoft.com/office/drawing/2014/main" id="{2E1DDE80-4CCE-9DDD-ADC8-E44ADC637C06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5" r:id="rId2"/>
    <p:sldLayoutId id="2147483726" r:id="rId3"/>
    <p:sldLayoutId id="2147483678" r:id="rId4"/>
    <p:sldLayoutId id="214748367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BF243FAE-C9BF-560F-03CE-0AB92CA09623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731" r:id="rId3"/>
    <p:sldLayoutId id="2147483727" r:id="rId4"/>
    <p:sldLayoutId id="2147483728" r:id="rId5"/>
    <p:sldLayoutId id="2147483729" r:id="rId6"/>
    <p:sldLayoutId id="2147483732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background&#10;&#10;Description automatically generated">
            <a:extLst>
              <a:ext uri="{FF2B5EF4-FFF2-40B4-BE49-F238E27FC236}">
                <a16:creationId xmlns:a16="http://schemas.microsoft.com/office/drawing/2014/main" id="{F2F710DE-1040-53E8-EF72-7B7DD44EF53E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4" r:id="rId2"/>
    <p:sldLayoutId id="2147483740" r:id="rId3"/>
    <p:sldLayoutId id="2147483741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ue border&#10;&#10;Description automatically generated">
            <a:extLst>
              <a:ext uri="{FF2B5EF4-FFF2-40B4-BE49-F238E27FC236}">
                <a16:creationId xmlns:a16="http://schemas.microsoft.com/office/drawing/2014/main" id="{FFE709B4-E458-1800-B901-126D619FF2DC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624223-D0A5-1996-255E-23A2837A1709}"/>
              </a:ext>
            </a:extLst>
          </p:cNvPr>
          <p:cNvSpPr/>
          <p:nvPr userDrawn="1"/>
        </p:nvSpPr>
        <p:spPr>
          <a:xfrm>
            <a:off x="3201167" y="-44726"/>
            <a:ext cx="9114183" cy="6947452"/>
          </a:xfrm>
          <a:prstGeom prst="rect">
            <a:avLst/>
          </a:prstGeom>
          <a:solidFill>
            <a:srgbClr val="FFFF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white background with a yellow border&#10;&#10;Description automatically generated with medium confidence">
            <a:extLst>
              <a:ext uri="{FF2B5EF4-FFF2-40B4-BE49-F238E27FC236}">
                <a16:creationId xmlns:a16="http://schemas.microsoft.com/office/drawing/2014/main" id="{75CC8AAB-A52B-5798-2F83-586D692B7AA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540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pixabay.com/en/giraffes-entertainment-discussion-627031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pixabay.com/en/giraffes-entertainment-discussion-627031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hyperlink" Target="https://pxhere.com/en/photo/1543601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ublicdomainpictures.net/view-image.php?image=23196&amp;picture=stigma" TargetMode="External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shame-criticism-self-criticism-799094/" TargetMode="External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exchange-of-ideas-debate-discussion-222788/" TargetMode="External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uwtsdyrathrofa.eu.qualtrics.com/jfe/form/SV_dchzqedjhcMD39Q" TargetMode="Externa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6.xml"/><Relationship Id="rId4" Type="http://schemas.openxmlformats.org/officeDocument/2006/relationships/hyperlink" Target="mailto:ceri.phelps@uwtsd.ac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8AC1D2-C54C-75C3-50C5-A2BD0C4E97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301" y="4289982"/>
            <a:ext cx="4535079" cy="1868364"/>
          </a:xfrm>
        </p:spPr>
        <p:txBody>
          <a:bodyPr/>
          <a:lstStyle/>
          <a:p>
            <a:pPr marL="0" indent="0">
              <a:buNone/>
            </a:pPr>
            <a:r>
              <a:rPr lang="en-GB" sz="1800" i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Dr Ceri Phelps &amp; Dr Paul B Hutchings </a:t>
            </a:r>
          </a:p>
          <a:p>
            <a:pPr marL="0" indent="0">
              <a:buNone/>
            </a:pPr>
            <a:r>
              <a:rPr lang="en-GB" sz="1600" kern="100" dirty="0"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Centre for Psychology and Counselling </a:t>
            </a:r>
          </a:p>
          <a:p>
            <a:pPr marL="0" indent="0">
              <a:buNone/>
            </a:pPr>
            <a:r>
              <a:rPr lang="en-GB" sz="1600" kern="100" dirty="0"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SA1 Waterfront Campus, Swansea </a:t>
            </a:r>
          </a:p>
          <a:p>
            <a:pPr marL="0" indent="0">
              <a:buNone/>
            </a:pPr>
            <a:r>
              <a:rPr lang="en-GB" sz="16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University of Wales Trinity Saint David</a:t>
            </a:r>
          </a:p>
          <a:p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65CEE7-0F87-5F19-26E7-56BAD1134D7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14746" y="1105671"/>
            <a:ext cx="5216236" cy="951729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algn="ctr"/>
            <a:r>
              <a:rPr lang="en-GB" sz="2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GB" sz="36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				</a:t>
            </a:r>
            <a:br>
              <a:rPr lang="en-GB" sz="36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GB" sz="3600" b="1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Bridging the Gap </a:t>
            </a:r>
            <a:br>
              <a:rPr lang="en-GB" sz="3600" b="1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br>
              <a:rPr lang="en-GB" sz="3600" b="1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GB" sz="3600" b="1" i="1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Meeting needs and making a difference: a psychological perspective</a:t>
            </a:r>
            <a:br>
              <a:rPr lang="en-GB" sz="36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br>
              <a:rPr lang="en-GB" sz="36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br>
              <a:rPr lang="en-GB" sz="36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782426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A260F4D-E589-C445-FFDA-74E3B8E6A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Hopes for this session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1CD6F5F-985D-80F0-25F2-0AF46327FA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291" y="1447060"/>
            <a:ext cx="6773723" cy="3839089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</a:t>
            </a:r>
            <a:r>
              <a:rPr lang="en-GB" sz="24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encourage consideration and debate around how best to address unmet psychosocial support needs amongst individuals living with limb loss</a:t>
            </a:r>
          </a:p>
          <a:p>
            <a:pPr>
              <a:buFont typeface="Wingdings" panose="05000000000000000000" pitchFamily="2" charset="2"/>
              <a:buChar char="q"/>
            </a:pPr>
            <a:endParaRPr lang="en-GB" sz="24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GB" sz="2400" dirty="0"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24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consider the challenges of social interaction, self identity and stigm</a:t>
            </a:r>
            <a:r>
              <a:rPr lang="en-GB" sz="2400" dirty="0"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 from a social psychological perspective </a:t>
            </a:r>
          </a:p>
          <a:p>
            <a:pPr>
              <a:buFont typeface="Wingdings" panose="05000000000000000000" pitchFamily="2" charset="2"/>
              <a:buChar char="q"/>
            </a:pPr>
            <a:endParaRPr lang="en-GB" sz="2400" dirty="0"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GB" sz="2400" dirty="0"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24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demonstrate the importance of a collaborative approach to identifying solutions to help address gaps in current psychosocial provision.</a:t>
            </a:r>
          </a:p>
          <a:p>
            <a:pPr>
              <a:buFont typeface="Wingdings" panose="05000000000000000000" pitchFamily="2" charset="2"/>
              <a:buChar char="q"/>
            </a:pPr>
            <a:endParaRPr lang="en-GB" dirty="0"/>
          </a:p>
        </p:txBody>
      </p:sp>
      <p:pic>
        <p:nvPicPr>
          <p:cNvPr id="21" name="Picture 20" descr="A group of giraffes looking at each other">
            <a:extLst>
              <a:ext uri="{FF2B5EF4-FFF2-40B4-BE49-F238E27FC236}">
                <a16:creationId xmlns:a16="http://schemas.microsoft.com/office/drawing/2014/main" id="{3CCD8FBF-34D0-2622-869F-C92117FA49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448365" y="1929189"/>
            <a:ext cx="3940710" cy="2627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530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E13A4-55FA-8214-3ABE-F56219937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                                   Self Identity</a:t>
            </a:r>
          </a:p>
        </p:txBody>
      </p:sp>
      <p:pic>
        <p:nvPicPr>
          <p:cNvPr id="4" name="Content Placeholder 3" descr="A group of giraffes looking at each other">
            <a:extLst>
              <a:ext uri="{FF2B5EF4-FFF2-40B4-BE49-F238E27FC236}">
                <a16:creationId xmlns:a16="http://schemas.microsoft.com/office/drawing/2014/main" id="{5D23C12D-8FAC-C79F-3A9B-5B9FF5BBD6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17954" r="1" b="35388"/>
          <a:stretch/>
        </p:blipFill>
        <p:spPr>
          <a:xfrm>
            <a:off x="358219" y="1825625"/>
            <a:ext cx="11481847" cy="35759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22894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E13A4-55FA-8214-3ABE-F56219937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96114"/>
            <a:ext cx="11481847" cy="1325563"/>
          </a:xfrm>
        </p:spPr>
        <p:txBody>
          <a:bodyPr/>
          <a:lstStyle/>
          <a:p>
            <a:r>
              <a:rPr lang="en-GB" dirty="0"/>
              <a:t>                   The Psychology of the Self  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0AF0FFC-C086-358E-D5EC-A2B784A5022A}"/>
              </a:ext>
            </a:extLst>
          </p:cNvPr>
          <p:cNvSpPr/>
          <p:nvPr/>
        </p:nvSpPr>
        <p:spPr>
          <a:xfrm>
            <a:off x="3774971" y="1534523"/>
            <a:ext cx="4347713" cy="2164641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Self knowledge </a:t>
            </a:r>
          </a:p>
          <a:p>
            <a:pPr algn="ctr"/>
            <a:r>
              <a:rPr lang="en-GB" sz="3200" dirty="0"/>
              <a:t>(or self-concept)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D0159CF-7D30-B6D7-74AE-7012003E81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1435" y="3166943"/>
            <a:ext cx="4253253" cy="23022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marL="0" indent="0">
              <a:buNone/>
            </a:pPr>
            <a:r>
              <a:rPr lang="en-GB" sz="3200" dirty="0"/>
              <a:t>     Agent Self 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B30B3E5-B808-18D2-59CB-8D53978D4C6C}"/>
              </a:ext>
            </a:extLst>
          </p:cNvPr>
          <p:cNvSpPr/>
          <p:nvPr/>
        </p:nvSpPr>
        <p:spPr>
          <a:xfrm>
            <a:off x="1927312" y="3227329"/>
            <a:ext cx="4347713" cy="230220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Interpersonal Self (Public Self)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8779EA-48B4-F430-0A15-587C27078F6B}"/>
              </a:ext>
            </a:extLst>
          </p:cNvPr>
          <p:cNvSpPr txBox="1"/>
          <p:nvPr/>
        </p:nvSpPr>
        <p:spPr>
          <a:xfrm>
            <a:off x="8980371" y="5344866"/>
            <a:ext cx="3137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Baumeister and Bushman, 2014</a:t>
            </a:r>
          </a:p>
        </p:txBody>
      </p:sp>
    </p:spTree>
    <p:extLst>
      <p:ext uri="{BB962C8B-B14F-4D97-AF65-F5344CB8AC3E}">
        <p14:creationId xmlns:p14="http://schemas.microsoft.com/office/powerpoint/2010/main" val="5165861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F7BA0-991C-1417-8637-2207F24F0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155" y="171377"/>
            <a:ext cx="11481847" cy="1325563"/>
          </a:xfrm>
        </p:spPr>
        <p:txBody>
          <a:bodyPr>
            <a:normAutofit/>
          </a:bodyPr>
          <a:lstStyle/>
          <a:p>
            <a:r>
              <a:rPr lang="en-GB" sz="4000" b="1" dirty="0"/>
              <a:t>Public Self: Human beings as social animals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C02B55-CD5B-72E3-F246-A12A919FA8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1177" y="1496940"/>
            <a:ext cx="5181600" cy="4351338"/>
          </a:xfrm>
        </p:spPr>
        <p:txBody>
          <a:bodyPr/>
          <a:lstStyle/>
          <a:p>
            <a:r>
              <a:rPr lang="en-GB" sz="2400" dirty="0"/>
              <a:t>Innate need to connect to other socially </a:t>
            </a:r>
          </a:p>
          <a:p>
            <a:endParaRPr lang="en-GB" sz="24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000" dirty="0"/>
              <a:t>Survival and Cooperation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GB" sz="20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000" dirty="0"/>
              <a:t>Communication and Connection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GB" sz="20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000" dirty="0"/>
              <a:t>Emotional Support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GB" sz="20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000" dirty="0"/>
              <a:t>Cultural and Identity Formation</a:t>
            </a:r>
          </a:p>
          <a:p>
            <a:endParaRPr lang="en-GB" sz="2400" dirty="0"/>
          </a:p>
          <a:p>
            <a:pPr lvl="1"/>
            <a:endParaRPr lang="en-GB" sz="2000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0EE2D4-41E6-E483-EE1A-5754ADCE91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552945" y="1479604"/>
            <a:ext cx="3877056" cy="4351338"/>
          </a:xfrm>
        </p:spPr>
        <p:txBody>
          <a:bodyPr/>
          <a:lstStyle/>
          <a:p>
            <a:pPr lv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Evolutionary Theory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Social Identity Theory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Need to Belong 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Social Exchange Theory 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</p:txBody>
      </p:sp>
      <p:pic>
        <p:nvPicPr>
          <p:cNvPr id="6" name="Picture 5" descr="A group of people hugging each other&#10;&#10;Description automatically generated">
            <a:extLst>
              <a:ext uri="{FF2B5EF4-FFF2-40B4-BE49-F238E27FC236}">
                <a16:creationId xmlns:a16="http://schemas.microsoft.com/office/drawing/2014/main" id="{4F8694C7-7A5C-A54E-0B88-3DFAB66756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771214" y="2359152"/>
            <a:ext cx="2883730" cy="194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2350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AD5FC-CF7F-D6A0-85BD-20BC8BFD6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b="1" dirty="0"/>
              <a:t>     Public  Self: Our identities and our social worlds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0D066-95C8-5945-ABFE-9E80D6904A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9234" y="2630414"/>
            <a:ext cx="3956578" cy="3651349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We work hard to present a certain self image to others </a:t>
            </a:r>
          </a:p>
          <a:p>
            <a:endParaRPr lang="en-GB" dirty="0"/>
          </a:p>
          <a:p>
            <a:r>
              <a:rPr lang="en-GB" dirty="0"/>
              <a:t>May or may not match our inner self-concept!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B36D07-E228-D370-6485-F504AA8D83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9684" y="3286125"/>
            <a:ext cx="2975293" cy="1827680"/>
          </a:xfrm>
          <a:prstGeom prst="rect">
            <a:avLst/>
          </a:prstGeom>
        </p:spPr>
      </p:pic>
      <p:sp>
        <p:nvSpPr>
          <p:cNvPr id="13" name="Speech Bubble: Oval 12">
            <a:extLst>
              <a:ext uri="{FF2B5EF4-FFF2-40B4-BE49-F238E27FC236}">
                <a16:creationId xmlns:a16="http://schemas.microsoft.com/office/drawing/2014/main" id="{E4E007B7-FA91-721D-182F-BC23FA439E35}"/>
              </a:ext>
            </a:extLst>
          </p:cNvPr>
          <p:cNvSpPr/>
          <p:nvPr/>
        </p:nvSpPr>
        <p:spPr>
          <a:xfrm>
            <a:off x="7826190" y="2839098"/>
            <a:ext cx="4160084" cy="3651349"/>
          </a:xfrm>
          <a:prstGeom prst="wedgeEllipseCallout">
            <a:avLst>
              <a:gd name="adj1" fmla="val -74087"/>
              <a:gd name="adj2" fmla="val 7145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GB" sz="1800" i="1" dirty="0"/>
          </a:p>
          <a:p>
            <a:pPr>
              <a:lnSpc>
                <a:spcPct val="150000"/>
              </a:lnSpc>
            </a:pPr>
            <a:r>
              <a:rPr lang="en-GB" sz="1800" i="1" dirty="0"/>
              <a:t>“ you have to keep making yourself not mind… like walking around with clothes you don’t really like but you have to wear them anyway’’ -P1(F)</a:t>
            </a:r>
          </a:p>
          <a:p>
            <a:pPr>
              <a:lnSpc>
                <a:spcPct val="150000"/>
              </a:lnSpc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319840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F5A7A-5853-C9C9-7DD8-5F5A90517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Understanding Stigma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D60329-C38C-11A0-BB47-2E214570A4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3215597"/>
            <a:ext cx="6202660" cy="3651349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444444"/>
                </a:solidFill>
                <a:effectLst/>
                <a:latin typeface="Roboto" panose="02000000000000000000" pitchFamily="2" charset="0"/>
              </a:rPr>
              <a:t>Public stigma</a:t>
            </a:r>
            <a:r>
              <a:rPr lang="en-GB" b="0" i="0" dirty="0">
                <a:solidFill>
                  <a:srgbClr val="444444"/>
                </a:solidFill>
                <a:effectLst/>
                <a:latin typeface="Roboto" panose="02000000000000000000" pitchFamily="2" charset="0"/>
              </a:rPr>
              <a:t> involves the negative or discriminatory attitudes that others may have about people with visible differences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b="0" i="0" dirty="0">
              <a:solidFill>
                <a:srgbClr val="444444"/>
              </a:solidFill>
              <a:effectLst/>
              <a:latin typeface="Roboto" panose="02000000000000000000" pitchFamily="2" charset="0"/>
            </a:endParaRPr>
          </a:p>
          <a:p>
            <a:endParaRPr lang="en-GB" dirty="0"/>
          </a:p>
        </p:txBody>
      </p:sp>
      <p:pic>
        <p:nvPicPr>
          <p:cNvPr id="5" name="Picture 4" descr="A hand writing on a white board&#10;&#10;Description automatically generated">
            <a:extLst>
              <a:ext uri="{FF2B5EF4-FFF2-40B4-BE49-F238E27FC236}">
                <a16:creationId xmlns:a16="http://schemas.microsoft.com/office/drawing/2014/main" id="{C5BF5C3F-5434-A1E6-120E-B66CCCE0A1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599208" y="2399863"/>
            <a:ext cx="5123303" cy="3423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497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F5A7A-5853-C9C9-7DD8-5F5A90517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Understanding Stigma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D60329-C38C-11A0-BB47-2E214570A4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548" y="2689393"/>
            <a:ext cx="6202660" cy="3651349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endParaRPr lang="en-GB" b="0" i="0" dirty="0">
              <a:solidFill>
                <a:srgbClr val="444444"/>
              </a:solidFill>
              <a:effectLst/>
              <a:latin typeface="Roboto" panose="02000000000000000000" pitchFamily="2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444444"/>
                </a:solidFill>
                <a:effectLst/>
                <a:latin typeface="Roboto" panose="02000000000000000000" pitchFamily="2" charset="0"/>
              </a:rPr>
              <a:t>Self-stigma</a:t>
            </a:r>
            <a:r>
              <a:rPr lang="en-GB" b="0" i="0" dirty="0">
                <a:solidFill>
                  <a:srgbClr val="444444"/>
                </a:solidFill>
                <a:effectLst/>
                <a:latin typeface="Roboto" panose="02000000000000000000" pitchFamily="2" charset="0"/>
              </a:rPr>
              <a:t> refers to the negative attitudes, including internalized shame, that people with </a:t>
            </a:r>
            <a:r>
              <a:rPr lang="en-GB" dirty="0">
                <a:solidFill>
                  <a:srgbClr val="444444"/>
                </a:solidFill>
                <a:latin typeface="Roboto" panose="02000000000000000000" pitchFamily="2" charset="0"/>
              </a:rPr>
              <a:t>visible differences </a:t>
            </a:r>
            <a:r>
              <a:rPr lang="en-GB" b="0" i="0" dirty="0">
                <a:solidFill>
                  <a:srgbClr val="444444"/>
                </a:solidFill>
                <a:effectLst/>
                <a:latin typeface="Roboto" panose="02000000000000000000" pitchFamily="2" charset="0"/>
              </a:rPr>
              <a:t>may have about their own condition.</a:t>
            </a:r>
          </a:p>
          <a:p>
            <a:endParaRPr lang="en-GB" dirty="0"/>
          </a:p>
        </p:txBody>
      </p:sp>
      <p:pic>
        <p:nvPicPr>
          <p:cNvPr id="12" name="Picture 11" descr="A person with a backpack&#10;&#10;Description automatically generated">
            <a:extLst>
              <a:ext uri="{FF2B5EF4-FFF2-40B4-BE49-F238E27FC236}">
                <a16:creationId xmlns:a16="http://schemas.microsoft.com/office/drawing/2014/main" id="{6A0E5F40-FBEE-DC73-0944-D7C69571A0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032274" y="2371185"/>
            <a:ext cx="4431285" cy="3268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1204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ABFE8-94D9-E646-4C7D-34FF9F44C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722" y="116010"/>
            <a:ext cx="10515600" cy="1325563"/>
          </a:xfrm>
        </p:spPr>
        <p:txBody>
          <a:bodyPr/>
          <a:lstStyle/>
          <a:p>
            <a:r>
              <a:rPr lang="en-GB" dirty="0"/>
              <a:t>Prosthesis Embodiment Research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1A167C-5A0D-D439-B85D-732B341578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7258" y="1132520"/>
            <a:ext cx="5695144" cy="491724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600" b="1" i="0" dirty="0">
                <a:solidFill>
                  <a:srgbClr val="000000"/>
                </a:solidFill>
                <a:effectLst/>
              </a:rPr>
              <a:t>Big Five Inventory‐10 (BFI‐10)</a:t>
            </a:r>
          </a:p>
          <a:p>
            <a:pPr marL="0" indent="0" algn="l" rtl="0" fontAlgn="base">
              <a:buNone/>
            </a:pPr>
            <a:r>
              <a:rPr lang="en-GB" sz="2600" b="0" i="0" dirty="0">
                <a:solidFill>
                  <a:srgbClr val="000000"/>
                </a:solidFill>
                <a:effectLst/>
              </a:rPr>
              <a:t>I see this person as someone who….’   [Disagree strongly – Agree Strongly] 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600" b="0" i="0" dirty="0">
                <a:solidFill>
                  <a:srgbClr val="000000"/>
                </a:solidFill>
                <a:effectLst/>
              </a:rPr>
              <a:t>E.g., Is reserved 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600" b="0" i="0" dirty="0">
                <a:solidFill>
                  <a:srgbClr val="000000"/>
                </a:solidFill>
                <a:effectLst/>
              </a:rPr>
              <a:t>Is generally trusting 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600" b="0" i="0" dirty="0">
                <a:solidFill>
                  <a:srgbClr val="000000"/>
                </a:solidFill>
                <a:effectLst/>
              </a:rPr>
              <a:t>tends to be lazy 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600" b="0" i="0" dirty="0">
                <a:solidFill>
                  <a:srgbClr val="000000"/>
                </a:solidFill>
                <a:effectLst/>
              </a:rPr>
              <a:t>is relaxed, handles stress well 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600" b="0" i="0" dirty="0">
                <a:solidFill>
                  <a:srgbClr val="000000"/>
                </a:solidFill>
                <a:effectLst/>
              </a:rPr>
              <a:t>has few artistic interests  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rgbClr val="000000"/>
                </a:solidFill>
              </a:rPr>
              <a:t>I</a:t>
            </a:r>
            <a:r>
              <a:rPr lang="en-GB" sz="2600" b="0" i="0" dirty="0">
                <a:solidFill>
                  <a:srgbClr val="000000"/>
                </a:solidFill>
                <a:effectLst/>
              </a:rPr>
              <a:t>s outgoing, sociable  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endParaRPr lang="en-GB" sz="2600" b="1" dirty="0">
              <a:solidFill>
                <a:srgbClr val="000000"/>
              </a:solidFill>
            </a:endParaRPr>
          </a:p>
          <a:p>
            <a:pPr marL="0" indent="0" algn="l" rtl="0" fontAlgn="base">
              <a:buNone/>
            </a:pPr>
            <a:r>
              <a:rPr lang="en-GB" sz="2600" b="1" i="0" dirty="0">
                <a:solidFill>
                  <a:srgbClr val="000000"/>
                </a:solidFill>
                <a:effectLst/>
              </a:rPr>
              <a:t>Adapted version of the WHOQOL Attitudes Towards Disability Scale (Power et al., 2010)</a:t>
            </a:r>
          </a:p>
          <a:p>
            <a:pPr algn="l" rtl="0" fontAlgn="base"/>
            <a:endParaRPr lang="en-GB" sz="1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GB" sz="1600" dirty="0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2818D8C6-8957-D681-C87B-4F320187082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66798" y="2879389"/>
            <a:ext cx="5181600" cy="2866536"/>
          </a:xfrm>
        </p:spPr>
      </p:pic>
      <p:sp>
        <p:nvSpPr>
          <p:cNvPr id="4" name="Callout: Down Arrow 3">
            <a:extLst>
              <a:ext uri="{FF2B5EF4-FFF2-40B4-BE49-F238E27FC236}">
                <a16:creationId xmlns:a16="http://schemas.microsoft.com/office/drawing/2014/main" id="{40A6ADDC-5359-57D0-63B4-06DBE6576112}"/>
              </a:ext>
            </a:extLst>
          </p:cNvPr>
          <p:cNvSpPr/>
          <p:nvPr/>
        </p:nvSpPr>
        <p:spPr>
          <a:xfrm>
            <a:off x="305729" y="1782322"/>
            <a:ext cx="1530220" cy="1184987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Condition A: Stem Prosthesis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DA08FF-C50D-1C63-C639-23FCF606B1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4809" y="1693629"/>
            <a:ext cx="1591194" cy="13534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BC84035-AD8A-CC03-0D8C-3FA731C25A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1207" y="1741600"/>
            <a:ext cx="1542422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0694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690BD-9DDC-7CF2-7D8C-A9CE839A5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2001" y="3528562"/>
            <a:ext cx="4056481" cy="2452687"/>
          </a:xfrm>
        </p:spPr>
        <p:txBody>
          <a:bodyPr anchor="ctr">
            <a:normAutofit/>
          </a:bodyPr>
          <a:lstStyle/>
          <a:p>
            <a:r>
              <a:rPr lang="en-GB" sz="3600"/>
              <a:t>Identity/</a:t>
            </a:r>
            <a:br>
              <a:rPr lang="en-GB" sz="3600"/>
            </a:br>
            <a:r>
              <a:rPr lang="en-GB" sz="3600"/>
              <a:t>Prosthesis emobodiment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5FE263-8A31-D6A8-EC9F-5E29E7F9786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9736" b="9105"/>
          <a:stretch/>
        </p:blipFill>
        <p:spPr>
          <a:xfrm>
            <a:off x="20" y="42247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4B198-F28B-16D2-9D42-CC895E3A86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7050" y="3528562"/>
            <a:ext cx="8362346" cy="2676975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1800" b="1" dirty="0"/>
              <a:t>“</a:t>
            </a:r>
            <a:r>
              <a:rPr lang="en-GB" sz="1800" dirty="0"/>
              <a:t>I would never wear shorts with my prosthesis when I was younger… so, um, yeah with my cover on…totally different attitude” P4(M)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/>
              <a:t>I just feel a bit, you know, cooler doing it, I feel more like me…think that’s a massive part of it, to feel confident in how you look’’ – P1(F)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/>
              <a:t>“It’s about self-esteem….putting on a leg cover makes you feel good” -P5(M)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4293004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D0B0A-8FC2-4DA4-9AE8-80562EC20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557" y="1242677"/>
            <a:ext cx="11594969" cy="1325563"/>
          </a:xfrm>
        </p:spPr>
        <p:txBody>
          <a:bodyPr/>
          <a:lstStyle/>
          <a:p>
            <a:r>
              <a:rPr lang="en-GB" b="1" dirty="0"/>
              <a:t>Agency:   Our need for control and agency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D04B57-F5B9-7A57-6D63-90E2299591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8630" y="2568240"/>
            <a:ext cx="2588431" cy="3651349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 ability to make choices and exert control </a:t>
            </a:r>
          </a:p>
          <a:p>
            <a:endParaRPr lang="en-GB" dirty="0"/>
          </a:p>
          <a:p>
            <a:r>
              <a:rPr lang="en-GB" dirty="0"/>
              <a:t> control over self</a:t>
            </a:r>
          </a:p>
          <a:p>
            <a:endParaRPr lang="en-GB" dirty="0"/>
          </a:p>
          <a:p>
            <a:r>
              <a:rPr lang="en-GB" dirty="0"/>
              <a:t> control over others </a:t>
            </a:r>
          </a:p>
          <a:p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F75711B-D347-4B88-32A1-1F9CF139C9CB}"/>
              </a:ext>
            </a:extLst>
          </p:cNvPr>
          <p:cNvSpPr/>
          <p:nvPr/>
        </p:nvSpPr>
        <p:spPr>
          <a:xfrm>
            <a:off x="2807330" y="2545936"/>
            <a:ext cx="3581653" cy="348764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Self</a:t>
            </a:r>
            <a:r>
              <a:rPr lang="en-GB" sz="2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-</a:t>
            </a:r>
            <a:r>
              <a:rPr lang="en-GB" sz="2400" b="1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efficacy</a:t>
            </a:r>
            <a:r>
              <a:rPr lang="en-GB" sz="2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 is our confidence in the ability to control one's motivation, behaviour, performance and social environment.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35C8898A-7B4D-0CDD-694C-B41973555D98}"/>
              </a:ext>
            </a:extLst>
          </p:cNvPr>
          <p:cNvSpPr/>
          <p:nvPr/>
        </p:nvSpPr>
        <p:spPr>
          <a:xfrm>
            <a:off x="7136342" y="2104559"/>
            <a:ext cx="4839686" cy="2648881"/>
          </a:xfrm>
          <a:prstGeom prst="wedgeEllipseCallout">
            <a:avLst>
              <a:gd name="adj1" fmla="val -69331"/>
              <a:gd name="adj2" fmla="val 1930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GB" sz="1800" dirty="0"/>
              <a:t>“Cause all amputees will fight a battle when they become amputees, to accept they can’t do what they did before….”P5(M)</a:t>
            </a: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C2837287-A03A-72B2-2328-491A08BD9626}"/>
              </a:ext>
            </a:extLst>
          </p:cNvPr>
          <p:cNvSpPr/>
          <p:nvPr/>
        </p:nvSpPr>
        <p:spPr>
          <a:xfrm>
            <a:off x="5979459" y="4306866"/>
            <a:ext cx="5863911" cy="2335982"/>
          </a:xfrm>
          <a:prstGeom prst="wedgeEllipseCallout">
            <a:avLst>
              <a:gd name="adj1" fmla="val -45660"/>
              <a:gd name="adj2" fmla="val -5287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GB" sz="1800" dirty="0"/>
          </a:p>
          <a:p>
            <a:pPr>
              <a:lnSpc>
                <a:spcPct val="150000"/>
              </a:lnSpc>
            </a:pPr>
            <a:r>
              <a:rPr lang="en-GB" sz="1800" dirty="0"/>
              <a:t>It was all about trying to get back to where I was before….getting back to those [sporting/family] activities was really emotionally important to me” P2(F)</a:t>
            </a:r>
          </a:p>
          <a:p>
            <a:pPr>
              <a:lnSpc>
                <a:spcPct val="150000"/>
              </a:lnSpc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40138247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29A40-B016-10AA-360B-B7D7BEB95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324" y="1144881"/>
            <a:ext cx="11594969" cy="1325563"/>
          </a:xfrm>
        </p:spPr>
        <p:txBody>
          <a:bodyPr/>
          <a:lstStyle/>
          <a:p>
            <a:r>
              <a:rPr lang="en-GB" dirty="0"/>
              <a:t>Supporting our emotional health: coping strategies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7762719-9D8C-D541-905C-EE0DA24DF5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3358" y="2398143"/>
            <a:ext cx="9290650" cy="434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5064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29A40-B016-10AA-360B-B7D7BEB95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324" y="1144881"/>
            <a:ext cx="11594969" cy="1325563"/>
          </a:xfrm>
        </p:spPr>
        <p:txBody>
          <a:bodyPr/>
          <a:lstStyle/>
          <a:p>
            <a:r>
              <a:rPr lang="en-GB" dirty="0"/>
              <a:t>Controlling worries: developing your coping toolkit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5D02202-F7A7-A7AE-807D-181FD35C35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398" y="3099305"/>
            <a:ext cx="3524885" cy="25765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EA9AF28-AAA8-4DCA-ED02-7D07187425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0448" y="2570149"/>
            <a:ext cx="2925019" cy="363481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8DD36DF-E1E5-3BB3-454F-A348D96DAA1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957" t="11010" r="8540" b="11918"/>
          <a:stretch/>
        </p:blipFill>
        <p:spPr>
          <a:xfrm>
            <a:off x="3882736" y="2211465"/>
            <a:ext cx="4855259" cy="26709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3EA9D80-62C7-76EA-26A0-96F7B0506E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4594" y="4501383"/>
            <a:ext cx="2251986" cy="2255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324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E13A4-55FA-8214-3ABE-F56219937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96114"/>
            <a:ext cx="11481847" cy="1325563"/>
          </a:xfrm>
        </p:spPr>
        <p:txBody>
          <a:bodyPr/>
          <a:lstStyle/>
          <a:p>
            <a:pPr algn="ctr"/>
            <a:r>
              <a:rPr lang="en-GB" dirty="0"/>
              <a:t>  </a:t>
            </a:r>
            <a:r>
              <a:rPr lang="en-GB" sz="3600" dirty="0"/>
              <a:t>The Psychology of the Self and Limb Loss: </a:t>
            </a:r>
            <a:br>
              <a:rPr lang="en-GB" sz="3600" dirty="0"/>
            </a:br>
            <a:r>
              <a:rPr lang="en-GB" sz="3600" dirty="0"/>
              <a:t>enhancing agency and meeting unmet needs   </a:t>
            </a:r>
            <a:endParaRPr lang="en-GB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0AF0FFC-C086-358E-D5EC-A2B784A5022A}"/>
              </a:ext>
            </a:extLst>
          </p:cNvPr>
          <p:cNvSpPr/>
          <p:nvPr/>
        </p:nvSpPr>
        <p:spPr>
          <a:xfrm>
            <a:off x="3774971" y="1534523"/>
            <a:ext cx="4347713" cy="2164641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Self knowledge </a:t>
            </a:r>
          </a:p>
          <a:p>
            <a:pPr algn="ctr"/>
            <a:r>
              <a:rPr lang="en-GB" sz="3200" dirty="0"/>
              <a:t>(or self-concept)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D0159CF-7D30-B6D7-74AE-7012003E81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1435" y="3166943"/>
            <a:ext cx="4253253" cy="23022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marL="0" indent="0">
              <a:buNone/>
            </a:pPr>
            <a:r>
              <a:rPr lang="en-GB" sz="3200" dirty="0"/>
              <a:t>     Agent Self 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B30B3E5-B808-18D2-59CB-8D53978D4C6C}"/>
              </a:ext>
            </a:extLst>
          </p:cNvPr>
          <p:cNvSpPr/>
          <p:nvPr/>
        </p:nvSpPr>
        <p:spPr>
          <a:xfrm>
            <a:off x="1927312" y="3227329"/>
            <a:ext cx="4347713" cy="230220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Interpersonal Self (Public Self)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8779EA-48B4-F430-0A15-587C27078F6B}"/>
              </a:ext>
            </a:extLst>
          </p:cNvPr>
          <p:cNvSpPr txBox="1"/>
          <p:nvPr/>
        </p:nvSpPr>
        <p:spPr>
          <a:xfrm>
            <a:off x="8980371" y="5344866"/>
            <a:ext cx="3137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Baumeister and Bushman, 2014</a:t>
            </a:r>
          </a:p>
        </p:txBody>
      </p:sp>
    </p:spTree>
    <p:extLst>
      <p:ext uri="{BB962C8B-B14F-4D97-AF65-F5344CB8AC3E}">
        <p14:creationId xmlns:p14="http://schemas.microsoft.com/office/powerpoint/2010/main" val="28381009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424078-D01F-8B0D-DBD4-4ABC51C01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Thank you for listening….</a:t>
            </a: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Now </a:t>
            </a:r>
            <a:r>
              <a:rPr lang="en-US" sz="3600" dirty="0">
                <a:solidFill>
                  <a:srgbClr val="FFFFFF"/>
                </a:solidFill>
              </a:rPr>
              <a:t>o</a:t>
            </a:r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ver to you… </a:t>
            </a:r>
          </a:p>
        </p:txBody>
      </p:sp>
      <p:pic>
        <p:nvPicPr>
          <p:cNvPr id="5" name="Content Placeholder 4" descr="Silhouettes of people sitting in chairs and talking&#10;&#10;Description automatically generated">
            <a:extLst>
              <a:ext uri="{FF2B5EF4-FFF2-40B4-BE49-F238E27FC236}">
                <a16:creationId xmlns:a16="http://schemas.microsoft.com/office/drawing/2014/main" id="{37F29E59-35D7-8C54-D5F3-F92CBFADF7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693878" y="1317921"/>
            <a:ext cx="6780700" cy="479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8313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57CA3-2186-0F98-2C6E-632F65820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Current Study:  Unmet Needs Research 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0910F3D-40DD-1824-71ED-15B01EA17F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13069" y="1558590"/>
            <a:ext cx="3740819" cy="37408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F2D13E3-5080-4CDF-EC14-129A49FBBF42}"/>
              </a:ext>
            </a:extLst>
          </p:cNvPr>
          <p:cNvSpPr txBox="1"/>
          <p:nvPr/>
        </p:nvSpPr>
        <p:spPr>
          <a:xfrm>
            <a:off x="1143867" y="2206987"/>
            <a:ext cx="461962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hlinkClick r:id="rId3"/>
              </a:rPr>
              <a:t>Unmet Needs Survey</a:t>
            </a:r>
            <a:endParaRPr lang="en-GB" sz="3200" dirty="0"/>
          </a:p>
          <a:p>
            <a:endParaRPr lang="en-GB" sz="32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39D16DF-8697-71E4-2682-7CAA0BDA3A92}"/>
              </a:ext>
            </a:extLst>
          </p:cNvPr>
          <p:cNvSpPr/>
          <p:nvPr/>
        </p:nvSpPr>
        <p:spPr>
          <a:xfrm>
            <a:off x="520411" y="3573795"/>
            <a:ext cx="5243079" cy="14490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Any questions/comments please email </a:t>
            </a:r>
            <a:r>
              <a:rPr lang="en-GB" dirty="0">
                <a:solidFill>
                  <a:schemeClr val="tx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ceri.phelps@uwtsd.ac.uk</a:t>
            </a:r>
            <a:r>
              <a:rPr lang="en-GB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76661515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Logo Variations place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6" ma:contentTypeDescription="Create a new document." ma:contentTypeScope="" ma:versionID="3e9a1b2e959880e4a76c3977d9ce4bf7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fcf97f2708594b994a194b3975e3d81f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a97a576-9b9a-4725-8082-46e909de400b}" ma:internalName="TaxCatchAll" ma:showField="CatchAllData" ma:web="303dbf9b-b85b-46a0-94f1-894078c07ec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D8165B4-6D73-47E4-9DB8-7EF2173A382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C631988-8B3D-4C58-BC3C-5331EFCE26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874</Words>
  <Application>Microsoft Office PowerPoint</Application>
  <PresentationFormat>Widescreen</PresentationFormat>
  <Paragraphs>102</Paragraphs>
  <Slides>16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16</vt:i4>
      </vt:variant>
    </vt:vector>
  </HeadingPairs>
  <TitlesOfParts>
    <vt:vector size="30" baseType="lpstr">
      <vt:lpstr>Aptos</vt:lpstr>
      <vt:lpstr>Arial</vt:lpstr>
      <vt:lpstr>Calibri</vt:lpstr>
      <vt:lpstr>Calibri Light</vt:lpstr>
      <vt:lpstr>Roboto</vt:lpstr>
      <vt:lpstr>Segoe UI</vt:lpstr>
      <vt:lpstr>Times New Roman</vt:lpstr>
      <vt:lpstr>Wingdings</vt:lpstr>
      <vt:lpstr>UWTSD Title Page 1</vt:lpstr>
      <vt:lpstr>UWTSD Text 1</vt:lpstr>
      <vt:lpstr>UWTSD Text 2</vt:lpstr>
      <vt:lpstr>UWTSD Text 3</vt:lpstr>
      <vt:lpstr>UWTSD Text 4</vt:lpstr>
      <vt:lpstr>UWTSD Logo Variations place image in Background</vt:lpstr>
      <vt:lpstr>      Bridging the Gap   Meeting needs and making a difference: a psychological perspective   </vt:lpstr>
      <vt:lpstr>Hopes for this session </vt:lpstr>
      <vt:lpstr>                                   Self Identity</vt:lpstr>
      <vt:lpstr>                   The Psychology of the Self  </vt:lpstr>
      <vt:lpstr>Public Self: Human beings as social animals </vt:lpstr>
      <vt:lpstr>     Public  Self: Our identities and our social worlds </vt:lpstr>
      <vt:lpstr>Understanding Stigma </vt:lpstr>
      <vt:lpstr>Understanding Stigma </vt:lpstr>
      <vt:lpstr>Prosthesis Embodiment Research </vt:lpstr>
      <vt:lpstr>Identity/ Prosthesis emobodiment  </vt:lpstr>
      <vt:lpstr>Agency:   Our need for control and agency </vt:lpstr>
      <vt:lpstr>Supporting our emotional health: coping strategies</vt:lpstr>
      <vt:lpstr>Controlling worries: developing your coping toolkit </vt:lpstr>
      <vt:lpstr>  The Psychology of the Self and Limb Loss:  enhancing agency and meeting unmet needs   </vt:lpstr>
      <vt:lpstr>Thank you for listening….  Now over to you… </vt:lpstr>
      <vt:lpstr>Current Study:  Unmet Needs Research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Ceri Phelps</cp:lastModifiedBy>
  <cp:revision>15</cp:revision>
  <dcterms:created xsi:type="dcterms:W3CDTF">2021-03-09T15:35:42Z</dcterms:created>
  <dcterms:modified xsi:type="dcterms:W3CDTF">2024-11-18T14:35:37Z</dcterms:modified>
</cp:coreProperties>
</file>