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8" r:id="rId3"/>
    <p:sldId id="257"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F4A82A-BC97-4CBE-A565-C35B5A4F76EA}" v="2" dt="2026-03-20T18:47:51.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601" autoAdjust="0"/>
  </p:normalViewPr>
  <p:slideViewPr>
    <p:cSldViewPr snapToGrid="0">
      <p:cViewPr varScale="1">
        <p:scale>
          <a:sx n="49" d="100"/>
          <a:sy n="49" d="100"/>
        </p:scale>
        <p:origin x="153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9AEE1-75BF-41BE-B767-456F7207469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8FDF86C-34F0-4E60-9203-EBA803968D64}">
      <dgm:prSet/>
      <dgm:spPr>
        <a:solidFill>
          <a:schemeClr val="accent3"/>
        </a:solidFill>
      </dgm:spPr>
      <dgm:t>
        <a:bodyPr/>
        <a:lstStyle/>
        <a:p>
          <a:pPr algn="just" rtl="0"/>
          <a:r>
            <a:rPr lang="en-US" dirty="0"/>
            <a:t>Digital marketing is important to building positive brand awareness, reaching potential audiences, and integrating with customers, supporting long-term </a:t>
          </a:r>
          <a:r>
            <a:rPr lang="en-US" dirty="0" err="1"/>
            <a:t>organisational</a:t>
          </a:r>
          <a:r>
            <a:rPr lang="en-US" dirty="0"/>
            <a:t> performance (Chaffey &amp; Ellis-Chadwick, 2022).</a:t>
          </a:r>
          <a:endParaRPr lang="en-GB" dirty="0"/>
        </a:p>
      </dgm:t>
    </dgm:pt>
    <dgm:pt modelId="{BF6B8D24-F606-414A-B339-F06172375353}" type="parTrans" cxnId="{63519DCB-AF3F-45DD-A1FE-25DD14C9D78C}">
      <dgm:prSet/>
      <dgm:spPr/>
      <dgm:t>
        <a:bodyPr/>
        <a:lstStyle/>
        <a:p>
          <a:endParaRPr lang="en-US"/>
        </a:p>
      </dgm:t>
    </dgm:pt>
    <dgm:pt modelId="{6865B937-A5AD-49B6-9D06-F53EC722151D}" type="sibTrans" cxnId="{63519DCB-AF3F-45DD-A1FE-25DD14C9D78C}">
      <dgm:prSet/>
      <dgm:spPr/>
      <dgm:t>
        <a:bodyPr/>
        <a:lstStyle/>
        <a:p>
          <a:endParaRPr lang="en-US"/>
        </a:p>
      </dgm:t>
    </dgm:pt>
    <dgm:pt modelId="{1A7E4DCA-72BC-4A6B-B1DB-90FA809411BF}">
      <dgm:prSet/>
      <dgm:spPr/>
      <dgm:t>
        <a:bodyPr/>
        <a:lstStyle/>
        <a:p>
          <a:pPr algn="just" rtl="0"/>
          <a:r>
            <a:rPr lang="en-US" dirty="0"/>
            <a:t>Among various digital marketing content marketing align effective business model in 2025.</a:t>
          </a:r>
          <a:endParaRPr lang="en-GB" dirty="0"/>
        </a:p>
      </dgm:t>
    </dgm:pt>
    <dgm:pt modelId="{1E77DFDC-C0CF-44C2-B59F-9E6B2E2B1002}" type="parTrans" cxnId="{835D8BE0-F375-4B98-8F95-32A1B43A2F57}">
      <dgm:prSet/>
      <dgm:spPr/>
      <dgm:t>
        <a:bodyPr/>
        <a:lstStyle/>
        <a:p>
          <a:endParaRPr lang="en-US"/>
        </a:p>
      </dgm:t>
    </dgm:pt>
    <dgm:pt modelId="{5872246C-ECD9-4EFB-9E82-235CE1EE736F}" type="sibTrans" cxnId="{835D8BE0-F375-4B98-8F95-32A1B43A2F57}">
      <dgm:prSet/>
      <dgm:spPr/>
      <dgm:t>
        <a:bodyPr/>
        <a:lstStyle/>
        <a:p>
          <a:endParaRPr lang="en-US"/>
        </a:p>
      </dgm:t>
    </dgm:pt>
    <dgm:pt modelId="{3334F41C-2F13-47D8-B92F-28268BDC938D}">
      <dgm:prSet/>
      <dgm:spPr>
        <a:solidFill>
          <a:schemeClr val="accent5"/>
        </a:solidFill>
      </dgm:spPr>
      <dgm:t>
        <a:bodyPr/>
        <a:lstStyle/>
        <a:p>
          <a:pPr algn="just" rtl="0"/>
          <a:r>
            <a:rPr lang="en-US" dirty="0"/>
            <a:t>The presentation includes a content marketing overview, key strategies and elements, a theoretical framework, and justifies why it is especially suited within the contemporary business environment. </a:t>
          </a:r>
          <a:endParaRPr lang="en-GB" dirty="0"/>
        </a:p>
      </dgm:t>
    </dgm:pt>
    <dgm:pt modelId="{E232C775-216A-4272-A6F5-C31A4647600B}" type="parTrans" cxnId="{E96D6737-424C-4347-8C08-49EF21FF7469}">
      <dgm:prSet/>
      <dgm:spPr/>
      <dgm:t>
        <a:bodyPr/>
        <a:lstStyle/>
        <a:p>
          <a:endParaRPr lang="en-US"/>
        </a:p>
      </dgm:t>
    </dgm:pt>
    <dgm:pt modelId="{A93207CF-DF45-4E09-90C2-7D348046AC97}" type="sibTrans" cxnId="{E96D6737-424C-4347-8C08-49EF21FF7469}">
      <dgm:prSet/>
      <dgm:spPr/>
      <dgm:t>
        <a:bodyPr/>
        <a:lstStyle/>
        <a:p>
          <a:endParaRPr lang="en-US"/>
        </a:p>
      </dgm:t>
    </dgm:pt>
    <dgm:pt modelId="{BB8243C6-0991-4091-B48B-6459804BE23C}" type="pres">
      <dgm:prSet presAssocID="{9369AEE1-75BF-41BE-B767-456F7207469F}" presName="outerComposite" presStyleCnt="0">
        <dgm:presLayoutVars>
          <dgm:chMax val="5"/>
          <dgm:dir/>
          <dgm:resizeHandles val="exact"/>
        </dgm:presLayoutVars>
      </dgm:prSet>
      <dgm:spPr/>
    </dgm:pt>
    <dgm:pt modelId="{4838D0C1-D196-4D2D-833D-CEDE96D7F328}" type="pres">
      <dgm:prSet presAssocID="{9369AEE1-75BF-41BE-B767-456F7207469F}" presName="dummyMaxCanvas" presStyleCnt="0">
        <dgm:presLayoutVars/>
      </dgm:prSet>
      <dgm:spPr/>
    </dgm:pt>
    <dgm:pt modelId="{F1F47780-48CD-48B0-B7FE-5A5D49855042}" type="pres">
      <dgm:prSet presAssocID="{9369AEE1-75BF-41BE-B767-456F7207469F}" presName="ThreeNodes_1" presStyleLbl="node1" presStyleIdx="0" presStyleCnt="3">
        <dgm:presLayoutVars>
          <dgm:bulletEnabled val="1"/>
        </dgm:presLayoutVars>
      </dgm:prSet>
      <dgm:spPr/>
    </dgm:pt>
    <dgm:pt modelId="{63EAD14B-30E8-462D-BCEF-EC25F2385BF5}" type="pres">
      <dgm:prSet presAssocID="{9369AEE1-75BF-41BE-B767-456F7207469F}" presName="ThreeNodes_2" presStyleLbl="node1" presStyleIdx="1" presStyleCnt="3">
        <dgm:presLayoutVars>
          <dgm:bulletEnabled val="1"/>
        </dgm:presLayoutVars>
      </dgm:prSet>
      <dgm:spPr/>
    </dgm:pt>
    <dgm:pt modelId="{6247148D-C143-40C7-A1DA-B679B4DDC838}" type="pres">
      <dgm:prSet presAssocID="{9369AEE1-75BF-41BE-B767-456F7207469F}" presName="ThreeNodes_3" presStyleLbl="node1" presStyleIdx="2" presStyleCnt="3">
        <dgm:presLayoutVars>
          <dgm:bulletEnabled val="1"/>
        </dgm:presLayoutVars>
      </dgm:prSet>
      <dgm:spPr/>
    </dgm:pt>
    <dgm:pt modelId="{B11F5E68-0F87-4310-B3E3-CB3CCBA9E0F8}" type="pres">
      <dgm:prSet presAssocID="{9369AEE1-75BF-41BE-B767-456F7207469F}" presName="ThreeConn_1-2" presStyleLbl="fgAccFollowNode1" presStyleIdx="0" presStyleCnt="2">
        <dgm:presLayoutVars>
          <dgm:bulletEnabled val="1"/>
        </dgm:presLayoutVars>
      </dgm:prSet>
      <dgm:spPr/>
    </dgm:pt>
    <dgm:pt modelId="{58E7E8D1-FFBB-4F44-A89D-AAD6F5E353B7}" type="pres">
      <dgm:prSet presAssocID="{9369AEE1-75BF-41BE-B767-456F7207469F}" presName="ThreeConn_2-3" presStyleLbl="fgAccFollowNode1" presStyleIdx="1" presStyleCnt="2">
        <dgm:presLayoutVars>
          <dgm:bulletEnabled val="1"/>
        </dgm:presLayoutVars>
      </dgm:prSet>
      <dgm:spPr/>
    </dgm:pt>
    <dgm:pt modelId="{310980E1-111C-4564-A1C8-383798AEC58B}" type="pres">
      <dgm:prSet presAssocID="{9369AEE1-75BF-41BE-B767-456F7207469F}" presName="ThreeNodes_1_text" presStyleLbl="node1" presStyleIdx="2" presStyleCnt="3">
        <dgm:presLayoutVars>
          <dgm:bulletEnabled val="1"/>
        </dgm:presLayoutVars>
      </dgm:prSet>
      <dgm:spPr/>
    </dgm:pt>
    <dgm:pt modelId="{3DC6CEEA-FD33-4A85-B2F2-4D38851B0ACB}" type="pres">
      <dgm:prSet presAssocID="{9369AEE1-75BF-41BE-B767-456F7207469F}" presName="ThreeNodes_2_text" presStyleLbl="node1" presStyleIdx="2" presStyleCnt="3">
        <dgm:presLayoutVars>
          <dgm:bulletEnabled val="1"/>
        </dgm:presLayoutVars>
      </dgm:prSet>
      <dgm:spPr/>
    </dgm:pt>
    <dgm:pt modelId="{F289D541-0647-457E-BF41-52751B242D4A}" type="pres">
      <dgm:prSet presAssocID="{9369AEE1-75BF-41BE-B767-456F7207469F}" presName="ThreeNodes_3_text" presStyleLbl="node1" presStyleIdx="2" presStyleCnt="3">
        <dgm:presLayoutVars>
          <dgm:bulletEnabled val="1"/>
        </dgm:presLayoutVars>
      </dgm:prSet>
      <dgm:spPr/>
    </dgm:pt>
  </dgm:ptLst>
  <dgm:cxnLst>
    <dgm:cxn modelId="{BDFBAF03-C017-4456-997E-C7E10224A12D}" type="presOf" srcId="{3334F41C-2F13-47D8-B92F-28268BDC938D}" destId="{6247148D-C143-40C7-A1DA-B679B4DDC838}" srcOrd="0" destOrd="0" presId="urn:microsoft.com/office/officeart/2005/8/layout/vProcess5"/>
    <dgm:cxn modelId="{5036A40F-4C6F-47CC-A3E3-D5EC71C348C2}" type="presOf" srcId="{1A7E4DCA-72BC-4A6B-B1DB-90FA809411BF}" destId="{63EAD14B-30E8-462D-BCEF-EC25F2385BF5}" srcOrd="0" destOrd="0" presId="urn:microsoft.com/office/officeart/2005/8/layout/vProcess5"/>
    <dgm:cxn modelId="{E96D6737-424C-4347-8C08-49EF21FF7469}" srcId="{9369AEE1-75BF-41BE-B767-456F7207469F}" destId="{3334F41C-2F13-47D8-B92F-28268BDC938D}" srcOrd="2" destOrd="0" parTransId="{E232C775-216A-4272-A6F5-C31A4647600B}" sibTransId="{A93207CF-DF45-4E09-90C2-7D348046AC97}"/>
    <dgm:cxn modelId="{04636D5C-7F85-46FE-A4E8-EBF2D03F6702}" type="presOf" srcId="{5872246C-ECD9-4EFB-9E82-235CE1EE736F}" destId="{58E7E8D1-FFBB-4F44-A89D-AAD6F5E353B7}" srcOrd="0" destOrd="0" presId="urn:microsoft.com/office/officeart/2005/8/layout/vProcess5"/>
    <dgm:cxn modelId="{C22CBB4A-2437-4B7D-A472-577EAD1F84A8}" type="presOf" srcId="{6865B937-A5AD-49B6-9D06-F53EC722151D}" destId="{B11F5E68-0F87-4310-B3E3-CB3CCBA9E0F8}" srcOrd="0" destOrd="0" presId="urn:microsoft.com/office/officeart/2005/8/layout/vProcess5"/>
    <dgm:cxn modelId="{16310D85-61B7-44CB-A7F7-F299747C35E0}" type="presOf" srcId="{3334F41C-2F13-47D8-B92F-28268BDC938D}" destId="{F289D541-0647-457E-BF41-52751B242D4A}" srcOrd="1" destOrd="0" presId="urn:microsoft.com/office/officeart/2005/8/layout/vProcess5"/>
    <dgm:cxn modelId="{A2A1BF8F-FDE4-4ECF-95AE-BF8114AAB34B}" type="presOf" srcId="{1A7E4DCA-72BC-4A6B-B1DB-90FA809411BF}" destId="{3DC6CEEA-FD33-4A85-B2F2-4D38851B0ACB}" srcOrd="1" destOrd="0" presId="urn:microsoft.com/office/officeart/2005/8/layout/vProcess5"/>
    <dgm:cxn modelId="{CFFCCAA2-B02E-4769-8DE7-8356433644B0}" type="presOf" srcId="{F8FDF86C-34F0-4E60-9203-EBA803968D64}" destId="{310980E1-111C-4564-A1C8-383798AEC58B}" srcOrd="1" destOrd="0" presId="urn:microsoft.com/office/officeart/2005/8/layout/vProcess5"/>
    <dgm:cxn modelId="{4E7379BA-8386-4DB3-9B1A-17CB9F088E06}" type="presOf" srcId="{F8FDF86C-34F0-4E60-9203-EBA803968D64}" destId="{F1F47780-48CD-48B0-B7FE-5A5D49855042}" srcOrd="0" destOrd="0" presId="urn:microsoft.com/office/officeart/2005/8/layout/vProcess5"/>
    <dgm:cxn modelId="{63519DCB-AF3F-45DD-A1FE-25DD14C9D78C}" srcId="{9369AEE1-75BF-41BE-B767-456F7207469F}" destId="{F8FDF86C-34F0-4E60-9203-EBA803968D64}" srcOrd="0" destOrd="0" parTransId="{BF6B8D24-F606-414A-B339-F06172375353}" sibTransId="{6865B937-A5AD-49B6-9D06-F53EC722151D}"/>
    <dgm:cxn modelId="{E26983DD-98D9-444E-B5FE-4291354E5B8E}" type="presOf" srcId="{9369AEE1-75BF-41BE-B767-456F7207469F}" destId="{BB8243C6-0991-4091-B48B-6459804BE23C}" srcOrd="0" destOrd="0" presId="urn:microsoft.com/office/officeart/2005/8/layout/vProcess5"/>
    <dgm:cxn modelId="{835D8BE0-F375-4B98-8F95-32A1B43A2F57}" srcId="{9369AEE1-75BF-41BE-B767-456F7207469F}" destId="{1A7E4DCA-72BC-4A6B-B1DB-90FA809411BF}" srcOrd="1" destOrd="0" parTransId="{1E77DFDC-C0CF-44C2-B59F-9E6B2E2B1002}" sibTransId="{5872246C-ECD9-4EFB-9E82-235CE1EE736F}"/>
    <dgm:cxn modelId="{75EAFB92-59D7-4EF5-BF08-4B72902BACC3}" type="presParOf" srcId="{BB8243C6-0991-4091-B48B-6459804BE23C}" destId="{4838D0C1-D196-4D2D-833D-CEDE96D7F328}" srcOrd="0" destOrd="0" presId="urn:microsoft.com/office/officeart/2005/8/layout/vProcess5"/>
    <dgm:cxn modelId="{7453EB37-B870-4AE9-8BCF-21E2CB9BC164}" type="presParOf" srcId="{BB8243C6-0991-4091-B48B-6459804BE23C}" destId="{F1F47780-48CD-48B0-B7FE-5A5D49855042}" srcOrd="1" destOrd="0" presId="urn:microsoft.com/office/officeart/2005/8/layout/vProcess5"/>
    <dgm:cxn modelId="{EFE95B25-2E25-408D-8DFC-3A62E9C55A74}" type="presParOf" srcId="{BB8243C6-0991-4091-B48B-6459804BE23C}" destId="{63EAD14B-30E8-462D-BCEF-EC25F2385BF5}" srcOrd="2" destOrd="0" presId="urn:microsoft.com/office/officeart/2005/8/layout/vProcess5"/>
    <dgm:cxn modelId="{CABBFAE5-7CEE-47EA-B7BB-D0CD04FAA70C}" type="presParOf" srcId="{BB8243C6-0991-4091-B48B-6459804BE23C}" destId="{6247148D-C143-40C7-A1DA-B679B4DDC838}" srcOrd="3" destOrd="0" presId="urn:microsoft.com/office/officeart/2005/8/layout/vProcess5"/>
    <dgm:cxn modelId="{08D7AD14-2377-4C5C-9F3A-391D7860A7CD}" type="presParOf" srcId="{BB8243C6-0991-4091-B48B-6459804BE23C}" destId="{B11F5E68-0F87-4310-B3E3-CB3CCBA9E0F8}" srcOrd="4" destOrd="0" presId="urn:microsoft.com/office/officeart/2005/8/layout/vProcess5"/>
    <dgm:cxn modelId="{F2C4AC18-0DCB-4B52-B671-60281A993315}" type="presParOf" srcId="{BB8243C6-0991-4091-B48B-6459804BE23C}" destId="{58E7E8D1-FFBB-4F44-A89D-AAD6F5E353B7}" srcOrd="5" destOrd="0" presId="urn:microsoft.com/office/officeart/2005/8/layout/vProcess5"/>
    <dgm:cxn modelId="{532AB8E1-6C86-4999-A48B-847175C1A4FF}" type="presParOf" srcId="{BB8243C6-0991-4091-B48B-6459804BE23C}" destId="{310980E1-111C-4564-A1C8-383798AEC58B}" srcOrd="6" destOrd="0" presId="urn:microsoft.com/office/officeart/2005/8/layout/vProcess5"/>
    <dgm:cxn modelId="{9E3F7887-B954-4A01-85A5-9ED59C7FA0D0}" type="presParOf" srcId="{BB8243C6-0991-4091-B48B-6459804BE23C}" destId="{3DC6CEEA-FD33-4A85-B2F2-4D38851B0ACB}" srcOrd="7" destOrd="0" presId="urn:microsoft.com/office/officeart/2005/8/layout/vProcess5"/>
    <dgm:cxn modelId="{4ED2A7B1-ECE6-4663-B645-C8BFD3CF6F4D}" type="presParOf" srcId="{BB8243C6-0991-4091-B48B-6459804BE23C}" destId="{F289D541-0647-457E-BF41-52751B242D4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38E171-B702-4D17-AF1A-6E7FACB5CA4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064AD85-B65B-4B99-98DA-B8D5D0822C6E}">
      <dgm:prSet/>
      <dgm:spPr>
        <a:solidFill>
          <a:schemeClr val="accent3"/>
        </a:solidFill>
      </dgm:spPr>
      <dgm:t>
        <a:bodyPr/>
        <a:lstStyle/>
        <a:p>
          <a:pPr algn="just" rtl="0"/>
          <a:r>
            <a:rPr lang="en-US" dirty="0"/>
            <a:t>Content marketing focused on creating and distributing valuable, relevant and consistent content to attract and retain a clearly defined audience.</a:t>
          </a:r>
          <a:endParaRPr lang="en-GB" dirty="0"/>
        </a:p>
      </dgm:t>
    </dgm:pt>
    <dgm:pt modelId="{3992A495-6A73-4406-A43B-0613F6B031F3}" type="parTrans" cxnId="{108195EF-F9C3-43E2-95EC-694C21DAA247}">
      <dgm:prSet/>
      <dgm:spPr/>
      <dgm:t>
        <a:bodyPr/>
        <a:lstStyle/>
        <a:p>
          <a:endParaRPr lang="en-US"/>
        </a:p>
      </dgm:t>
    </dgm:pt>
    <dgm:pt modelId="{0DA850DA-800E-48A0-AEE0-B43CA09188B0}" type="sibTrans" cxnId="{108195EF-F9C3-43E2-95EC-694C21DAA247}">
      <dgm:prSet/>
      <dgm:spPr/>
      <dgm:t>
        <a:bodyPr/>
        <a:lstStyle/>
        <a:p>
          <a:endParaRPr lang="en-US"/>
        </a:p>
      </dgm:t>
    </dgm:pt>
    <dgm:pt modelId="{B2D38832-442B-42B8-95F4-5C45251FE5EA}">
      <dgm:prSet/>
      <dgm:spPr/>
      <dgm:t>
        <a:bodyPr/>
        <a:lstStyle/>
        <a:p>
          <a:pPr algn="just" rtl="0"/>
          <a:r>
            <a:rPr lang="en-US" dirty="0"/>
            <a:t>Content marketing building relationships, trust, and long-term engagement with potential customers. </a:t>
          </a:r>
          <a:endParaRPr lang="en-GB" dirty="0"/>
        </a:p>
      </dgm:t>
    </dgm:pt>
    <dgm:pt modelId="{462594E9-0794-4BEA-84FB-2DB67ED7BC9D}" type="parTrans" cxnId="{7984DDC2-F457-4F9A-96C4-DCFB20296EB7}">
      <dgm:prSet/>
      <dgm:spPr/>
      <dgm:t>
        <a:bodyPr/>
        <a:lstStyle/>
        <a:p>
          <a:endParaRPr lang="en-US"/>
        </a:p>
      </dgm:t>
    </dgm:pt>
    <dgm:pt modelId="{5F9F4860-DC2E-45E3-9F55-CE98157C73F6}" type="sibTrans" cxnId="{7984DDC2-F457-4F9A-96C4-DCFB20296EB7}">
      <dgm:prSet/>
      <dgm:spPr/>
      <dgm:t>
        <a:bodyPr/>
        <a:lstStyle/>
        <a:p>
          <a:endParaRPr lang="en-US"/>
        </a:p>
      </dgm:t>
    </dgm:pt>
    <dgm:pt modelId="{81D7F485-7756-49D8-9680-B94A33D2CAC1}">
      <dgm:prSet/>
      <dgm:spPr>
        <a:solidFill>
          <a:srgbClr val="00B0F0"/>
        </a:solidFill>
      </dgm:spPr>
      <dgm:t>
        <a:bodyPr/>
        <a:lstStyle/>
        <a:p>
          <a:pPr algn="just" rtl="0"/>
          <a:r>
            <a:rPr lang="en-US" dirty="0"/>
            <a:t>Content marketing key features include storytelling, SEO, social media, influencer marketing, and performance analysis. </a:t>
          </a:r>
          <a:endParaRPr lang="en-GB" dirty="0"/>
        </a:p>
      </dgm:t>
    </dgm:pt>
    <dgm:pt modelId="{07D717E2-4630-449C-9AB3-B96094E323F6}" type="parTrans" cxnId="{2933F6F9-C3F3-4A4F-9256-06DD87764F41}">
      <dgm:prSet/>
      <dgm:spPr/>
      <dgm:t>
        <a:bodyPr/>
        <a:lstStyle/>
        <a:p>
          <a:endParaRPr lang="en-US"/>
        </a:p>
      </dgm:t>
    </dgm:pt>
    <dgm:pt modelId="{AFFF4EF7-3704-4993-811D-C73E8F972678}" type="sibTrans" cxnId="{2933F6F9-C3F3-4A4F-9256-06DD87764F41}">
      <dgm:prSet/>
      <dgm:spPr/>
      <dgm:t>
        <a:bodyPr/>
        <a:lstStyle/>
        <a:p>
          <a:endParaRPr lang="en-US"/>
        </a:p>
      </dgm:t>
    </dgm:pt>
    <dgm:pt modelId="{71305BC8-A32C-4A68-83AE-B9C8B4BCBC9D}" type="pres">
      <dgm:prSet presAssocID="{8538E171-B702-4D17-AF1A-6E7FACB5CA47}" presName="linear" presStyleCnt="0">
        <dgm:presLayoutVars>
          <dgm:animLvl val="lvl"/>
          <dgm:resizeHandles val="exact"/>
        </dgm:presLayoutVars>
      </dgm:prSet>
      <dgm:spPr/>
    </dgm:pt>
    <dgm:pt modelId="{4D1C083E-3EC9-4D6F-87C9-275513556CEB}" type="pres">
      <dgm:prSet presAssocID="{E064AD85-B65B-4B99-98DA-B8D5D0822C6E}" presName="parentText" presStyleLbl="node1" presStyleIdx="0" presStyleCnt="3">
        <dgm:presLayoutVars>
          <dgm:chMax val="0"/>
          <dgm:bulletEnabled val="1"/>
        </dgm:presLayoutVars>
      </dgm:prSet>
      <dgm:spPr/>
    </dgm:pt>
    <dgm:pt modelId="{5E6C0204-A62E-48DE-83E8-39733F671B63}" type="pres">
      <dgm:prSet presAssocID="{0DA850DA-800E-48A0-AEE0-B43CA09188B0}" presName="spacer" presStyleCnt="0"/>
      <dgm:spPr/>
    </dgm:pt>
    <dgm:pt modelId="{064C6978-06CD-4B23-BF5A-70E5A16892AC}" type="pres">
      <dgm:prSet presAssocID="{B2D38832-442B-42B8-95F4-5C45251FE5EA}" presName="parentText" presStyleLbl="node1" presStyleIdx="1" presStyleCnt="3">
        <dgm:presLayoutVars>
          <dgm:chMax val="0"/>
          <dgm:bulletEnabled val="1"/>
        </dgm:presLayoutVars>
      </dgm:prSet>
      <dgm:spPr/>
    </dgm:pt>
    <dgm:pt modelId="{A77B9C1B-8FBF-4AD8-8F7A-F1003E7C8335}" type="pres">
      <dgm:prSet presAssocID="{5F9F4860-DC2E-45E3-9F55-CE98157C73F6}" presName="spacer" presStyleCnt="0"/>
      <dgm:spPr/>
    </dgm:pt>
    <dgm:pt modelId="{2766DC17-B1F6-40FF-8CE0-8B1C20E00091}" type="pres">
      <dgm:prSet presAssocID="{81D7F485-7756-49D8-9680-B94A33D2CAC1}" presName="parentText" presStyleLbl="node1" presStyleIdx="2" presStyleCnt="3">
        <dgm:presLayoutVars>
          <dgm:chMax val="0"/>
          <dgm:bulletEnabled val="1"/>
        </dgm:presLayoutVars>
      </dgm:prSet>
      <dgm:spPr/>
    </dgm:pt>
  </dgm:ptLst>
  <dgm:cxnLst>
    <dgm:cxn modelId="{E8644708-D200-46BF-894C-3483DB01EEAB}" type="presOf" srcId="{81D7F485-7756-49D8-9680-B94A33D2CAC1}" destId="{2766DC17-B1F6-40FF-8CE0-8B1C20E00091}" srcOrd="0" destOrd="0" presId="urn:microsoft.com/office/officeart/2005/8/layout/vList2"/>
    <dgm:cxn modelId="{7984DDC2-F457-4F9A-96C4-DCFB20296EB7}" srcId="{8538E171-B702-4D17-AF1A-6E7FACB5CA47}" destId="{B2D38832-442B-42B8-95F4-5C45251FE5EA}" srcOrd="1" destOrd="0" parTransId="{462594E9-0794-4BEA-84FB-2DB67ED7BC9D}" sibTransId="{5F9F4860-DC2E-45E3-9F55-CE98157C73F6}"/>
    <dgm:cxn modelId="{16682EC5-C58C-492C-A873-E8E262511E57}" type="presOf" srcId="{E064AD85-B65B-4B99-98DA-B8D5D0822C6E}" destId="{4D1C083E-3EC9-4D6F-87C9-275513556CEB}" srcOrd="0" destOrd="0" presId="urn:microsoft.com/office/officeart/2005/8/layout/vList2"/>
    <dgm:cxn modelId="{1C705FD6-E2DA-45B1-926C-BE5D703958DA}" type="presOf" srcId="{B2D38832-442B-42B8-95F4-5C45251FE5EA}" destId="{064C6978-06CD-4B23-BF5A-70E5A16892AC}" srcOrd="0" destOrd="0" presId="urn:microsoft.com/office/officeart/2005/8/layout/vList2"/>
    <dgm:cxn modelId="{108195EF-F9C3-43E2-95EC-694C21DAA247}" srcId="{8538E171-B702-4D17-AF1A-6E7FACB5CA47}" destId="{E064AD85-B65B-4B99-98DA-B8D5D0822C6E}" srcOrd="0" destOrd="0" parTransId="{3992A495-6A73-4406-A43B-0613F6B031F3}" sibTransId="{0DA850DA-800E-48A0-AEE0-B43CA09188B0}"/>
    <dgm:cxn modelId="{EDBB54F6-B8D3-4EC0-8E58-E0E9E249A6D9}" type="presOf" srcId="{8538E171-B702-4D17-AF1A-6E7FACB5CA47}" destId="{71305BC8-A32C-4A68-83AE-B9C8B4BCBC9D}" srcOrd="0" destOrd="0" presId="urn:microsoft.com/office/officeart/2005/8/layout/vList2"/>
    <dgm:cxn modelId="{2933F6F9-C3F3-4A4F-9256-06DD87764F41}" srcId="{8538E171-B702-4D17-AF1A-6E7FACB5CA47}" destId="{81D7F485-7756-49D8-9680-B94A33D2CAC1}" srcOrd="2" destOrd="0" parTransId="{07D717E2-4630-449C-9AB3-B96094E323F6}" sibTransId="{AFFF4EF7-3704-4993-811D-C73E8F972678}"/>
    <dgm:cxn modelId="{6C7C71CD-A41D-4658-A200-7572E283CE4B}" type="presParOf" srcId="{71305BC8-A32C-4A68-83AE-B9C8B4BCBC9D}" destId="{4D1C083E-3EC9-4D6F-87C9-275513556CEB}" srcOrd="0" destOrd="0" presId="urn:microsoft.com/office/officeart/2005/8/layout/vList2"/>
    <dgm:cxn modelId="{CB7F7E64-917F-440B-B7B5-BD7D57743EE7}" type="presParOf" srcId="{71305BC8-A32C-4A68-83AE-B9C8B4BCBC9D}" destId="{5E6C0204-A62E-48DE-83E8-39733F671B63}" srcOrd="1" destOrd="0" presId="urn:microsoft.com/office/officeart/2005/8/layout/vList2"/>
    <dgm:cxn modelId="{888E940C-7176-410C-B2D0-3914CCB24EA5}" type="presParOf" srcId="{71305BC8-A32C-4A68-83AE-B9C8B4BCBC9D}" destId="{064C6978-06CD-4B23-BF5A-70E5A16892AC}" srcOrd="2" destOrd="0" presId="urn:microsoft.com/office/officeart/2005/8/layout/vList2"/>
    <dgm:cxn modelId="{4BC1FFF6-EF8C-4A0B-88B0-D6D5B6EBB636}" type="presParOf" srcId="{71305BC8-A32C-4A68-83AE-B9C8B4BCBC9D}" destId="{A77B9C1B-8FBF-4AD8-8F7A-F1003E7C8335}" srcOrd="3" destOrd="0" presId="urn:microsoft.com/office/officeart/2005/8/layout/vList2"/>
    <dgm:cxn modelId="{FF9020C6-A819-4538-AD1E-D413116F1421}" type="presParOf" srcId="{71305BC8-A32C-4A68-83AE-B9C8B4BCBC9D}" destId="{2766DC17-B1F6-40FF-8CE0-8B1C20E0009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AF2-71E0-4542-8E42-A31D54E75903}"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4059CCD-71D9-4F9A-BA70-F776CFAABF7A}">
      <dgm:prSet/>
      <dgm:spPr>
        <a:solidFill>
          <a:srgbClr val="0070C0"/>
        </a:solidFill>
      </dgm:spPr>
      <dgm:t>
        <a:bodyPr/>
        <a:lstStyle/>
        <a:p>
          <a:pPr algn="ctr" rtl="0"/>
          <a:r>
            <a:rPr lang="en-GB" dirty="0"/>
            <a:t>Content marketing align with </a:t>
          </a:r>
          <a:r>
            <a:rPr lang="en-US" dirty="0"/>
            <a:t>AI, </a:t>
          </a:r>
          <a:r>
            <a:rPr lang="en-US" dirty="0" err="1"/>
            <a:t>personalisation</a:t>
          </a:r>
          <a:r>
            <a:rPr lang="en-US" dirty="0"/>
            <a:t>, ethics, and sustainability trends.</a:t>
          </a:r>
          <a:endParaRPr lang="en-GB" dirty="0"/>
        </a:p>
      </dgm:t>
    </dgm:pt>
    <dgm:pt modelId="{2CE77E80-A85D-4FEC-9B3B-B765A7E3B5A0}" type="parTrans" cxnId="{C736D26D-CA5D-46CF-8971-773244D525D5}">
      <dgm:prSet/>
      <dgm:spPr/>
      <dgm:t>
        <a:bodyPr/>
        <a:lstStyle/>
        <a:p>
          <a:endParaRPr lang="en-US"/>
        </a:p>
      </dgm:t>
    </dgm:pt>
    <dgm:pt modelId="{CDBF7EFA-1CC7-40A8-B81A-6BEC848DB4B8}" type="sibTrans" cxnId="{C736D26D-CA5D-46CF-8971-773244D525D5}">
      <dgm:prSet/>
      <dgm:spPr/>
      <dgm:t>
        <a:bodyPr/>
        <a:lstStyle/>
        <a:p>
          <a:endParaRPr lang="en-US"/>
        </a:p>
      </dgm:t>
    </dgm:pt>
    <dgm:pt modelId="{0891B96A-7C3B-4215-B161-3CBBBF4E33D8}">
      <dgm:prSet/>
      <dgm:spPr>
        <a:solidFill>
          <a:srgbClr val="7030A0"/>
        </a:solidFill>
      </dgm:spPr>
      <dgm:t>
        <a:bodyPr/>
        <a:lstStyle/>
        <a:p>
          <a:pPr rtl="0"/>
          <a:r>
            <a:rPr lang="en-US"/>
            <a:t>AI enables data-driven personalised communication.</a:t>
          </a:r>
          <a:endParaRPr lang="en-GB"/>
        </a:p>
      </dgm:t>
    </dgm:pt>
    <dgm:pt modelId="{A8DC9AFF-F80E-4E47-93CF-72D5FB048CEF}" type="parTrans" cxnId="{FDD98B13-B1CC-47AA-8EB9-FBC6BA0E6E7C}">
      <dgm:prSet/>
      <dgm:spPr/>
      <dgm:t>
        <a:bodyPr/>
        <a:lstStyle/>
        <a:p>
          <a:endParaRPr lang="en-US"/>
        </a:p>
      </dgm:t>
    </dgm:pt>
    <dgm:pt modelId="{B6CCFC6D-8B32-4103-9956-82C4E0D36A44}" type="sibTrans" cxnId="{FDD98B13-B1CC-47AA-8EB9-FBC6BA0E6E7C}">
      <dgm:prSet/>
      <dgm:spPr/>
      <dgm:t>
        <a:bodyPr/>
        <a:lstStyle/>
        <a:p>
          <a:endParaRPr lang="en-US"/>
        </a:p>
      </dgm:t>
    </dgm:pt>
    <dgm:pt modelId="{8EA19F87-B6C8-4364-8799-ACB6388F0B49}">
      <dgm:prSet/>
      <dgm:spPr>
        <a:solidFill>
          <a:srgbClr val="00B0F0"/>
        </a:solidFill>
      </dgm:spPr>
      <dgm:t>
        <a:bodyPr/>
        <a:lstStyle/>
        <a:p>
          <a:pPr rtl="0"/>
          <a:r>
            <a:rPr lang="en-US" dirty="0"/>
            <a:t>Short-term approaches include influencer marketing, which generates attention, and content marketing provides a sustainable method.</a:t>
          </a:r>
          <a:endParaRPr lang="en-GB" dirty="0"/>
        </a:p>
      </dgm:t>
    </dgm:pt>
    <dgm:pt modelId="{5E35C955-9522-47C9-A181-391501EC5694}" type="parTrans" cxnId="{0D70885E-01B0-4F25-AC68-84FBA1E1CAD5}">
      <dgm:prSet/>
      <dgm:spPr/>
      <dgm:t>
        <a:bodyPr/>
        <a:lstStyle/>
        <a:p>
          <a:endParaRPr lang="en-US"/>
        </a:p>
      </dgm:t>
    </dgm:pt>
    <dgm:pt modelId="{47ACF52A-D5EB-4CAE-9B52-F5C3DE277A1B}" type="sibTrans" cxnId="{0D70885E-01B0-4F25-AC68-84FBA1E1CAD5}">
      <dgm:prSet/>
      <dgm:spPr/>
      <dgm:t>
        <a:bodyPr/>
        <a:lstStyle/>
        <a:p>
          <a:endParaRPr lang="en-US"/>
        </a:p>
      </dgm:t>
    </dgm:pt>
    <dgm:pt modelId="{AB45799E-EC20-4BB0-B2FD-3EA7E6434620}">
      <dgm:prSet/>
      <dgm:spPr/>
      <dgm:t>
        <a:bodyPr/>
        <a:lstStyle/>
        <a:p>
          <a:pPr rtl="0"/>
          <a:r>
            <a:rPr lang="en-US" dirty="0"/>
            <a:t>Content marketing is working for brands like </a:t>
          </a:r>
          <a:r>
            <a:rPr lang="en-US" dirty="0" err="1"/>
            <a:t>HubSpot</a:t>
          </a:r>
          <a:r>
            <a:rPr lang="en-US" dirty="0"/>
            <a:t> and Patagonia, who leverage educational content to establish their brands and embrace ethical values to consumers in oversaturated digital markets</a:t>
          </a:r>
          <a:endParaRPr lang="en-GB" dirty="0"/>
        </a:p>
      </dgm:t>
    </dgm:pt>
    <dgm:pt modelId="{24B9907A-B177-4FF8-B32D-712388315E97}" type="parTrans" cxnId="{0B9CA6CC-EC5D-4125-B600-A946F4BDBDCA}">
      <dgm:prSet/>
      <dgm:spPr/>
      <dgm:t>
        <a:bodyPr/>
        <a:lstStyle/>
        <a:p>
          <a:endParaRPr lang="en-US"/>
        </a:p>
      </dgm:t>
    </dgm:pt>
    <dgm:pt modelId="{E2AE93B9-CD31-4460-87A1-3F60322F5E9F}" type="sibTrans" cxnId="{0B9CA6CC-EC5D-4125-B600-A946F4BDBDCA}">
      <dgm:prSet/>
      <dgm:spPr/>
      <dgm:t>
        <a:bodyPr/>
        <a:lstStyle/>
        <a:p>
          <a:endParaRPr lang="en-US"/>
        </a:p>
      </dgm:t>
    </dgm:pt>
    <dgm:pt modelId="{A14281B9-D063-476C-99AE-297C54881824}" type="pres">
      <dgm:prSet presAssocID="{409D0AF2-71E0-4542-8E42-A31D54E75903}" presName="Name0" presStyleCnt="0">
        <dgm:presLayoutVars>
          <dgm:dir/>
          <dgm:animLvl val="lvl"/>
          <dgm:resizeHandles val="exact"/>
        </dgm:presLayoutVars>
      </dgm:prSet>
      <dgm:spPr/>
    </dgm:pt>
    <dgm:pt modelId="{D26C33A7-2E65-49E4-9619-12DAF205465F}" type="pres">
      <dgm:prSet presAssocID="{AB45799E-EC20-4BB0-B2FD-3EA7E6434620}" presName="boxAndChildren" presStyleCnt="0"/>
      <dgm:spPr/>
    </dgm:pt>
    <dgm:pt modelId="{DBAFD332-03F7-4BAC-AF1B-94D328D6FDDC}" type="pres">
      <dgm:prSet presAssocID="{AB45799E-EC20-4BB0-B2FD-3EA7E6434620}" presName="parentTextBox" presStyleLbl="node1" presStyleIdx="0" presStyleCnt="4"/>
      <dgm:spPr/>
    </dgm:pt>
    <dgm:pt modelId="{E2B96F22-6D30-4BB4-8DB9-50A707BFDAC5}" type="pres">
      <dgm:prSet presAssocID="{47ACF52A-D5EB-4CAE-9B52-F5C3DE277A1B}" presName="sp" presStyleCnt="0"/>
      <dgm:spPr/>
    </dgm:pt>
    <dgm:pt modelId="{9E2D6769-71FF-47EF-B2F0-6C1838AAC341}" type="pres">
      <dgm:prSet presAssocID="{8EA19F87-B6C8-4364-8799-ACB6388F0B49}" presName="arrowAndChildren" presStyleCnt="0"/>
      <dgm:spPr/>
    </dgm:pt>
    <dgm:pt modelId="{BCF0BD73-D5BD-4B97-B131-B95D84C4350B}" type="pres">
      <dgm:prSet presAssocID="{8EA19F87-B6C8-4364-8799-ACB6388F0B49}" presName="parentTextArrow" presStyleLbl="node1" presStyleIdx="1" presStyleCnt="4"/>
      <dgm:spPr/>
    </dgm:pt>
    <dgm:pt modelId="{E952C3F4-8169-4C32-8DCE-A8AE75C4AF5A}" type="pres">
      <dgm:prSet presAssocID="{B6CCFC6D-8B32-4103-9956-82C4E0D36A44}" presName="sp" presStyleCnt="0"/>
      <dgm:spPr/>
    </dgm:pt>
    <dgm:pt modelId="{287FFB02-8A2B-44CE-93CF-C6A463FCC374}" type="pres">
      <dgm:prSet presAssocID="{0891B96A-7C3B-4215-B161-3CBBBF4E33D8}" presName="arrowAndChildren" presStyleCnt="0"/>
      <dgm:spPr/>
    </dgm:pt>
    <dgm:pt modelId="{3BF3810C-9A52-4AAC-8239-01CF448C48AC}" type="pres">
      <dgm:prSet presAssocID="{0891B96A-7C3B-4215-B161-3CBBBF4E33D8}" presName="parentTextArrow" presStyleLbl="node1" presStyleIdx="2" presStyleCnt="4"/>
      <dgm:spPr/>
    </dgm:pt>
    <dgm:pt modelId="{FA21E785-FEA7-4103-810F-379A435D4F05}" type="pres">
      <dgm:prSet presAssocID="{CDBF7EFA-1CC7-40A8-B81A-6BEC848DB4B8}" presName="sp" presStyleCnt="0"/>
      <dgm:spPr/>
    </dgm:pt>
    <dgm:pt modelId="{FF5A9DF7-E7E8-4CF7-AD46-124FFCDA78F6}" type="pres">
      <dgm:prSet presAssocID="{74059CCD-71D9-4F9A-BA70-F776CFAABF7A}" presName="arrowAndChildren" presStyleCnt="0"/>
      <dgm:spPr/>
    </dgm:pt>
    <dgm:pt modelId="{20A9A806-4C37-454C-9F43-3E725603AFC8}" type="pres">
      <dgm:prSet presAssocID="{74059CCD-71D9-4F9A-BA70-F776CFAABF7A}" presName="parentTextArrow" presStyleLbl="node1" presStyleIdx="3" presStyleCnt="4"/>
      <dgm:spPr/>
    </dgm:pt>
  </dgm:ptLst>
  <dgm:cxnLst>
    <dgm:cxn modelId="{FDD98B13-B1CC-47AA-8EB9-FBC6BA0E6E7C}" srcId="{409D0AF2-71E0-4542-8E42-A31D54E75903}" destId="{0891B96A-7C3B-4215-B161-3CBBBF4E33D8}" srcOrd="1" destOrd="0" parTransId="{A8DC9AFF-F80E-4E47-93CF-72D5FB048CEF}" sibTransId="{B6CCFC6D-8B32-4103-9956-82C4E0D36A44}"/>
    <dgm:cxn modelId="{8E25203D-DFE4-4302-B59B-4443EF12FA18}" type="presOf" srcId="{74059CCD-71D9-4F9A-BA70-F776CFAABF7A}" destId="{20A9A806-4C37-454C-9F43-3E725603AFC8}" srcOrd="0" destOrd="0" presId="urn:microsoft.com/office/officeart/2005/8/layout/process4"/>
    <dgm:cxn modelId="{0D70885E-01B0-4F25-AC68-84FBA1E1CAD5}" srcId="{409D0AF2-71E0-4542-8E42-A31D54E75903}" destId="{8EA19F87-B6C8-4364-8799-ACB6388F0B49}" srcOrd="2" destOrd="0" parTransId="{5E35C955-9522-47C9-A181-391501EC5694}" sibTransId="{47ACF52A-D5EB-4CAE-9B52-F5C3DE277A1B}"/>
    <dgm:cxn modelId="{C450D56A-2A72-4D4C-9DDA-CE1FB42033A5}" type="presOf" srcId="{AB45799E-EC20-4BB0-B2FD-3EA7E6434620}" destId="{DBAFD332-03F7-4BAC-AF1B-94D328D6FDDC}" srcOrd="0" destOrd="0" presId="urn:microsoft.com/office/officeart/2005/8/layout/process4"/>
    <dgm:cxn modelId="{C736D26D-CA5D-46CF-8971-773244D525D5}" srcId="{409D0AF2-71E0-4542-8E42-A31D54E75903}" destId="{74059CCD-71D9-4F9A-BA70-F776CFAABF7A}" srcOrd="0" destOrd="0" parTransId="{2CE77E80-A85D-4FEC-9B3B-B765A7E3B5A0}" sibTransId="{CDBF7EFA-1CC7-40A8-B81A-6BEC848DB4B8}"/>
    <dgm:cxn modelId="{2D7BD272-6C1A-48FE-98F3-5A263D6EB8C6}" type="presOf" srcId="{0891B96A-7C3B-4215-B161-3CBBBF4E33D8}" destId="{3BF3810C-9A52-4AAC-8239-01CF448C48AC}" srcOrd="0" destOrd="0" presId="urn:microsoft.com/office/officeart/2005/8/layout/process4"/>
    <dgm:cxn modelId="{5C7BFA56-AABC-4BE7-989F-6E19845FF9DF}" type="presOf" srcId="{8EA19F87-B6C8-4364-8799-ACB6388F0B49}" destId="{BCF0BD73-D5BD-4B97-B131-B95D84C4350B}" srcOrd="0" destOrd="0" presId="urn:microsoft.com/office/officeart/2005/8/layout/process4"/>
    <dgm:cxn modelId="{DCB98197-A6BF-42E2-8386-465930E76003}" type="presOf" srcId="{409D0AF2-71E0-4542-8E42-A31D54E75903}" destId="{A14281B9-D063-476C-99AE-297C54881824}" srcOrd="0" destOrd="0" presId="urn:microsoft.com/office/officeart/2005/8/layout/process4"/>
    <dgm:cxn modelId="{0B9CA6CC-EC5D-4125-B600-A946F4BDBDCA}" srcId="{409D0AF2-71E0-4542-8E42-A31D54E75903}" destId="{AB45799E-EC20-4BB0-B2FD-3EA7E6434620}" srcOrd="3" destOrd="0" parTransId="{24B9907A-B177-4FF8-B32D-712388315E97}" sibTransId="{E2AE93B9-CD31-4460-87A1-3F60322F5E9F}"/>
    <dgm:cxn modelId="{46DF2B50-701B-4195-B251-80AB90E33EBA}" type="presParOf" srcId="{A14281B9-D063-476C-99AE-297C54881824}" destId="{D26C33A7-2E65-49E4-9619-12DAF205465F}" srcOrd="0" destOrd="0" presId="urn:microsoft.com/office/officeart/2005/8/layout/process4"/>
    <dgm:cxn modelId="{6A937E75-1813-4F4F-A4FA-B6ABBD1E8364}" type="presParOf" srcId="{D26C33A7-2E65-49E4-9619-12DAF205465F}" destId="{DBAFD332-03F7-4BAC-AF1B-94D328D6FDDC}" srcOrd="0" destOrd="0" presId="urn:microsoft.com/office/officeart/2005/8/layout/process4"/>
    <dgm:cxn modelId="{60F70668-A10B-41DF-BEB3-21445F3B102C}" type="presParOf" srcId="{A14281B9-D063-476C-99AE-297C54881824}" destId="{E2B96F22-6D30-4BB4-8DB9-50A707BFDAC5}" srcOrd="1" destOrd="0" presId="urn:microsoft.com/office/officeart/2005/8/layout/process4"/>
    <dgm:cxn modelId="{2E1CD065-46BF-4905-A101-636070D75C99}" type="presParOf" srcId="{A14281B9-D063-476C-99AE-297C54881824}" destId="{9E2D6769-71FF-47EF-B2F0-6C1838AAC341}" srcOrd="2" destOrd="0" presId="urn:microsoft.com/office/officeart/2005/8/layout/process4"/>
    <dgm:cxn modelId="{EEB35D9D-B276-4E54-95A8-8C80AD6594A4}" type="presParOf" srcId="{9E2D6769-71FF-47EF-B2F0-6C1838AAC341}" destId="{BCF0BD73-D5BD-4B97-B131-B95D84C4350B}" srcOrd="0" destOrd="0" presId="urn:microsoft.com/office/officeart/2005/8/layout/process4"/>
    <dgm:cxn modelId="{8306A86C-B167-4C6B-A909-916359F93A53}" type="presParOf" srcId="{A14281B9-D063-476C-99AE-297C54881824}" destId="{E952C3F4-8169-4C32-8DCE-A8AE75C4AF5A}" srcOrd="3" destOrd="0" presId="urn:microsoft.com/office/officeart/2005/8/layout/process4"/>
    <dgm:cxn modelId="{383F00BB-BA44-472C-A99E-B0D197A2A588}" type="presParOf" srcId="{A14281B9-D063-476C-99AE-297C54881824}" destId="{287FFB02-8A2B-44CE-93CF-C6A463FCC374}" srcOrd="4" destOrd="0" presId="urn:microsoft.com/office/officeart/2005/8/layout/process4"/>
    <dgm:cxn modelId="{3F77CE33-80A1-4E24-8FE1-53523B77D3FF}" type="presParOf" srcId="{287FFB02-8A2B-44CE-93CF-C6A463FCC374}" destId="{3BF3810C-9A52-4AAC-8239-01CF448C48AC}" srcOrd="0" destOrd="0" presId="urn:microsoft.com/office/officeart/2005/8/layout/process4"/>
    <dgm:cxn modelId="{60189A42-F955-4187-BA5F-0A0E3D4FF974}" type="presParOf" srcId="{A14281B9-D063-476C-99AE-297C54881824}" destId="{FA21E785-FEA7-4103-810F-379A435D4F05}" srcOrd="5" destOrd="0" presId="urn:microsoft.com/office/officeart/2005/8/layout/process4"/>
    <dgm:cxn modelId="{8E0B8E16-CF24-4C7E-9388-74F5E60F3F20}" type="presParOf" srcId="{A14281B9-D063-476C-99AE-297C54881824}" destId="{FF5A9DF7-E7E8-4CF7-AD46-124FFCDA78F6}" srcOrd="6" destOrd="0" presId="urn:microsoft.com/office/officeart/2005/8/layout/process4"/>
    <dgm:cxn modelId="{06E33960-FDBC-4B9F-B3E2-AB147636CBC8}" type="presParOf" srcId="{FF5A9DF7-E7E8-4CF7-AD46-124FFCDA78F6}" destId="{20A9A806-4C37-454C-9F43-3E725603AFC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C1DFB0-AD64-42BC-8C36-764F6975C73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C4CB1FB9-E6B2-4D35-8B51-B0378034B8ED}">
      <dgm:prSet/>
      <dgm:spPr>
        <a:solidFill>
          <a:srgbClr val="00B0F0"/>
        </a:solidFill>
      </dgm:spPr>
      <dgm:t>
        <a:bodyPr/>
        <a:lstStyle/>
        <a:p>
          <a:pPr algn="just" rtl="0"/>
          <a:r>
            <a:rPr lang="en-US" dirty="0"/>
            <a:t>The notable challenges include the need for continuous innovation, content saturation and data privacy concerns.</a:t>
          </a:r>
          <a:endParaRPr lang="en-GB" dirty="0"/>
        </a:p>
      </dgm:t>
    </dgm:pt>
    <dgm:pt modelId="{DC460159-1BDA-4966-AF91-257FA680A1DC}" type="parTrans" cxnId="{CC051147-7128-40CA-B8FF-B4551DB272DA}">
      <dgm:prSet/>
      <dgm:spPr/>
      <dgm:t>
        <a:bodyPr/>
        <a:lstStyle/>
        <a:p>
          <a:endParaRPr lang="en-US"/>
        </a:p>
      </dgm:t>
    </dgm:pt>
    <dgm:pt modelId="{744E8B20-F427-4965-9030-98E84BBAB578}" type="sibTrans" cxnId="{CC051147-7128-40CA-B8FF-B4551DB272DA}">
      <dgm:prSet/>
      <dgm:spPr/>
      <dgm:t>
        <a:bodyPr/>
        <a:lstStyle/>
        <a:p>
          <a:endParaRPr lang="en-US"/>
        </a:p>
      </dgm:t>
    </dgm:pt>
    <dgm:pt modelId="{A24347DF-80D5-4876-8996-9AEA3F9D0082}">
      <dgm:prSet/>
      <dgm:spPr>
        <a:solidFill>
          <a:schemeClr val="accent5"/>
        </a:solidFill>
      </dgm:spPr>
      <dgm:t>
        <a:bodyPr/>
        <a:lstStyle/>
        <a:p>
          <a:pPr algn="just" rtl="0"/>
          <a:r>
            <a:rPr lang="en-US" dirty="0"/>
            <a:t>The production of such high-value content needs strategic planning, </a:t>
          </a:r>
          <a:r>
            <a:rPr lang="en-US" dirty="0" err="1"/>
            <a:t>skilful</a:t>
          </a:r>
          <a:r>
            <a:rPr lang="en-US" dirty="0"/>
            <a:t> staffing, and regular assessments of content performance, which may challenging for smaller </a:t>
          </a:r>
          <a:r>
            <a:rPr lang="en-US" dirty="0" err="1"/>
            <a:t>organisations</a:t>
          </a:r>
          <a:r>
            <a:rPr lang="en-US" dirty="0"/>
            <a:t> (Kotler, et al., 2021). </a:t>
          </a:r>
          <a:endParaRPr lang="en-GB" dirty="0"/>
        </a:p>
      </dgm:t>
    </dgm:pt>
    <dgm:pt modelId="{7C0E3FAC-0574-4FEC-8C7F-2F92FD2276E3}" type="parTrans" cxnId="{77E26D17-D106-4DD0-B995-F503DA47FA5E}">
      <dgm:prSet/>
      <dgm:spPr/>
      <dgm:t>
        <a:bodyPr/>
        <a:lstStyle/>
        <a:p>
          <a:endParaRPr lang="en-US"/>
        </a:p>
      </dgm:t>
    </dgm:pt>
    <dgm:pt modelId="{17460D66-0E4F-4426-90FA-183EB616D084}" type="sibTrans" cxnId="{77E26D17-D106-4DD0-B995-F503DA47FA5E}">
      <dgm:prSet/>
      <dgm:spPr/>
      <dgm:t>
        <a:bodyPr/>
        <a:lstStyle/>
        <a:p>
          <a:endParaRPr lang="en-US"/>
        </a:p>
      </dgm:t>
    </dgm:pt>
    <dgm:pt modelId="{1F1621F0-9A5C-49F3-9E7F-F2A60F5BEEE7}" type="pres">
      <dgm:prSet presAssocID="{A8C1DFB0-AD64-42BC-8C36-764F6975C739}" presName="diagram" presStyleCnt="0">
        <dgm:presLayoutVars>
          <dgm:dir/>
          <dgm:resizeHandles val="exact"/>
        </dgm:presLayoutVars>
      </dgm:prSet>
      <dgm:spPr/>
    </dgm:pt>
    <dgm:pt modelId="{04657AAF-95A9-4FC2-8AD0-1A6D15A84BAC}" type="pres">
      <dgm:prSet presAssocID="{C4CB1FB9-E6B2-4D35-8B51-B0378034B8ED}" presName="node" presStyleLbl="node1" presStyleIdx="0" presStyleCnt="2">
        <dgm:presLayoutVars>
          <dgm:bulletEnabled val="1"/>
        </dgm:presLayoutVars>
      </dgm:prSet>
      <dgm:spPr/>
    </dgm:pt>
    <dgm:pt modelId="{C487F3AE-3E5C-4464-9743-826854B8B6CF}" type="pres">
      <dgm:prSet presAssocID="{744E8B20-F427-4965-9030-98E84BBAB578}" presName="sibTrans" presStyleLbl="sibTrans2D1" presStyleIdx="0" presStyleCnt="1"/>
      <dgm:spPr/>
    </dgm:pt>
    <dgm:pt modelId="{270DAD61-4A01-4A62-9F69-7857BAADDFAD}" type="pres">
      <dgm:prSet presAssocID="{744E8B20-F427-4965-9030-98E84BBAB578}" presName="connectorText" presStyleLbl="sibTrans2D1" presStyleIdx="0" presStyleCnt="1"/>
      <dgm:spPr/>
    </dgm:pt>
    <dgm:pt modelId="{ACFF1F31-340D-471E-BF2A-E436007C8AC0}" type="pres">
      <dgm:prSet presAssocID="{A24347DF-80D5-4876-8996-9AEA3F9D0082}" presName="node" presStyleLbl="node1" presStyleIdx="1" presStyleCnt="2">
        <dgm:presLayoutVars>
          <dgm:bulletEnabled val="1"/>
        </dgm:presLayoutVars>
      </dgm:prSet>
      <dgm:spPr/>
    </dgm:pt>
  </dgm:ptLst>
  <dgm:cxnLst>
    <dgm:cxn modelId="{77E26D17-D106-4DD0-B995-F503DA47FA5E}" srcId="{A8C1DFB0-AD64-42BC-8C36-764F6975C739}" destId="{A24347DF-80D5-4876-8996-9AEA3F9D0082}" srcOrd="1" destOrd="0" parTransId="{7C0E3FAC-0574-4FEC-8C7F-2F92FD2276E3}" sibTransId="{17460D66-0E4F-4426-90FA-183EB616D084}"/>
    <dgm:cxn modelId="{22146F1A-D904-491F-BFA4-7D072FED6F01}" type="presOf" srcId="{C4CB1FB9-E6B2-4D35-8B51-B0378034B8ED}" destId="{04657AAF-95A9-4FC2-8AD0-1A6D15A84BAC}" srcOrd="0" destOrd="0" presId="urn:microsoft.com/office/officeart/2005/8/layout/process5"/>
    <dgm:cxn modelId="{F303F720-47E1-4D26-B34B-5E24F4F70E4B}" type="presOf" srcId="{A24347DF-80D5-4876-8996-9AEA3F9D0082}" destId="{ACFF1F31-340D-471E-BF2A-E436007C8AC0}" srcOrd="0" destOrd="0" presId="urn:microsoft.com/office/officeart/2005/8/layout/process5"/>
    <dgm:cxn modelId="{CC051147-7128-40CA-B8FF-B4551DB272DA}" srcId="{A8C1DFB0-AD64-42BC-8C36-764F6975C739}" destId="{C4CB1FB9-E6B2-4D35-8B51-B0378034B8ED}" srcOrd="0" destOrd="0" parTransId="{DC460159-1BDA-4966-AF91-257FA680A1DC}" sibTransId="{744E8B20-F427-4965-9030-98E84BBAB578}"/>
    <dgm:cxn modelId="{F2DA2C7A-AB12-4443-B512-F0D42268CCF3}" type="presOf" srcId="{A8C1DFB0-AD64-42BC-8C36-764F6975C739}" destId="{1F1621F0-9A5C-49F3-9E7F-F2A60F5BEEE7}" srcOrd="0" destOrd="0" presId="urn:microsoft.com/office/officeart/2005/8/layout/process5"/>
    <dgm:cxn modelId="{9F2F467D-C1F2-4C4B-BC19-56307710D8BE}" type="presOf" srcId="{744E8B20-F427-4965-9030-98E84BBAB578}" destId="{C487F3AE-3E5C-4464-9743-826854B8B6CF}" srcOrd="0" destOrd="0" presId="urn:microsoft.com/office/officeart/2005/8/layout/process5"/>
    <dgm:cxn modelId="{F183A9B1-C75A-42CB-B282-0B04656E4BEB}" type="presOf" srcId="{744E8B20-F427-4965-9030-98E84BBAB578}" destId="{270DAD61-4A01-4A62-9F69-7857BAADDFAD}" srcOrd="1" destOrd="0" presId="urn:microsoft.com/office/officeart/2005/8/layout/process5"/>
    <dgm:cxn modelId="{C4C3DF66-AD60-4E9E-911D-DC21228B779C}" type="presParOf" srcId="{1F1621F0-9A5C-49F3-9E7F-F2A60F5BEEE7}" destId="{04657AAF-95A9-4FC2-8AD0-1A6D15A84BAC}" srcOrd="0" destOrd="0" presId="urn:microsoft.com/office/officeart/2005/8/layout/process5"/>
    <dgm:cxn modelId="{FB814E8D-E14D-4FF0-9C12-5017B826AF67}" type="presParOf" srcId="{1F1621F0-9A5C-49F3-9E7F-F2A60F5BEEE7}" destId="{C487F3AE-3E5C-4464-9743-826854B8B6CF}" srcOrd="1" destOrd="0" presId="urn:microsoft.com/office/officeart/2005/8/layout/process5"/>
    <dgm:cxn modelId="{C941FF77-5EA4-441B-90BD-7C7DD888999C}" type="presParOf" srcId="{C487F3AE-3E5C-4464-9743-826854B8B6CF}" destId="{270DAD61-4A01-4A62-9F69-7857BAADDFAD}" srcOrd="0" destOrd="0" presId="urn:microsoft.com/office/officeart/2005/8/layout/process5"/>
    <dgm:cxn modelId="{4D64F2AC-D7E8-4624-820F-2FDEC80E88FA}" type="presParOf" srcId="{1F1621F0-9A5C-49F3-9E7F-F2A60F5BEEE7}" destId="{ACFF1F31-340D-471E-BF2A-E436007C8AC0}"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DBE5F9-2104-4A23-A3A9-49982A59695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960937AA-79FA-4C2C-8E30-E788D58DE312}">
      <dgm:prSet/>
      <dgm:spPr>
        <a:solidFill>
          <a:srgbClr val="00B0F0"/>
        </a:solidFill>
      </dgm:spPr>
      <dgm:t>
        <a:bodyPr/>
        <a:lstStyle/>
        <a:p>
          <a:pPr rtl="0"/>
          <a:r>
            <a:rPr lang="en-GB" dirty="0"/>
            <a:t>Content </a:t>
          </a:r>
          <a:r>
            <a:rPr lang="en-US" dirty="0"/>
            <a:t>marketing delivers value, trust, and long-term engagement.</a:t>
          </a:r>
          <a:endParaRPr lang="en-GB" dirty="0"/>
        </a:p>
      </dgm:t>
    </dgm:pt>
    <dgm:pt modelId="{ABF85853-2798-4B4C-B42E-C04A4FFB29A4}" type="parTrans" cxnId="{577D69DF-F895-4179-9538-41B6F7072CBD}">
      <dgm:prSet/>
      <dgm:spPr/>
      <dgm:t>
        <a:bodyPr/>
        <a:lstStyle/>
        <a:p>
          <a:endParaRPr lang="en-US"/>
        </a:p>
      </dgm:t>
    </dgm:pt>
    <dgm:pt modelId="{0C087991-F61F-4E6B-BAD4-91B26E02DF6B}" type="sibTrans" cxnId="{577D69DF-F895-4179-9538-41B6F7072CBD}">
      <dgm:prSet/>
      <dgm:spPr/>
      <dgm:t>
        <a:bodyPr/>
        <a:lstStyle/>
        <a:p>
          <a:endParaRPr lang="en-US"/>
        </a:p>
      </dgm:t>
    </dgm:pt>
    <dgm:pt modelId="{10B6B1A1-BF98-41F1-87F2-3F2E2A849F52}">
      <dgm:prSet/>
      <dgm:spPr>
        <a:solidFill>
          <a:srgbClr val="7030A0"/>
        </a:solidFill>
      </dgm:spPr>
      <dgm:t>
        <a:bodyPr/>
        <a:lstStyle/>
        <a:p>
          <a:pPr rtl="0"/>
          <a:r>
            <a:rPr lang="en-US"/>
            <a:t>Despite challenges, organisations that mix technology, creativity and ethics strategically have the best opportunity to thrive.</a:t>
          </a:r>
          <a:endParaRPr lang="en-GB"/>
        </a:p>
      </dgm:t>
    </dgm:pt>
    <dgm:pt modelId="{4C182849-D211-4B89-BD89-246C2CC912E0}" type="parTrans" cxnId="{A6D66330-6B25-4A62-AD31-10351A570FA8}">
      <dgm:prSet/>
      <dgm:spPr/>
      <dgm:t>
        <a:bodyPr/>
        <a:lstStyle/>
        <a:p>
          <a:endParaRPr lang="en-US"/>
        </a:p>
      </dgm:t>
    </dgm:pt>
    <dgm:pt modelId="{231ABF19-73C8-4182-97A2-F7592019E8C7}" type="sibTrans" cxnId="{A6D66330-6B25-4A62-AD31-10351A570FA8}">
      <dgm:prSet/>
      <dgm:spPr/>
      <dgm:t>
        <a:bodyPr/>
        <a:lstStyle/>
        <a:p>
          <a:endParaRPr lang="en-US"/>
        </a:p>
      </dgm:t>
    </dgm:pt>
    <dgm:pt modelId="{76E03EA9-9BE9-49B9-919D-26EA8D351E50}">
      <dgm:prSet/>
      <dgm:spPr>
        <a:solidFill>
          <a:srgbClr val="0070C0"/>
        </a:solidFill>
      </dgm:spPr>
      <dgm:t>
        <a:bodyPr/>
        <a:lstStyle/>
        <a:p>
          <a:pPr rtl="0"/>
          <a:r>
            <a:rPr lang="en-US" dirty="0"/>
            <a:t>The future of digital marketing lies in advanced tools and support to build long-term relationships between brands and customers. </a:t>
          </a:r>
          <a:endParaRPr lang="en-GB" dirty="0"/>
        </a:p>
      </dgm:t>
    </dgm:pt>
    <dgm:pt modelId="{00764083-212C-4DBB-A2EF-A98CB208029B}" type="parTrans" cxnId="{5BA64995-D82D-4CC0-B5A8-E7BA8DD418A6}">
      <dgm:prSet/>
      <dgm:spPr/>
      <dgm:t>
        <a:bodyPr/>
        <a:lstStyle/>
        <a:p>
          <a:endParaRPr lang="en-US"/>
        </a:p>
      </dgm:t>
    </dgm:pt>
    <dgm:pt modelId="{1B5511F0-09AA-4944-8F31-67A37083E681}" type="sibTrans" cxnId="{5BA64995-D82D-4CC0-B5A8-E7BA8DD418A6}">
      <dgm:prSet/>
      <dgm:spPr/>
      <dgm:t>
        <a:bodyPr/>
        <a:lstStyle/>
        <a:p>
          <a:endParaRPr lang="en-US"/>
        </a:p>
      </dgm:t>
    </dgm:pt>
    <dgm:pt modelId="{A39625A9-EE3A-4CA0-BC6D-CF144F333B03}" type="pres">
      <dgm:prSet presAssocID="{66DBE5F9-2104-4A23-A3A9-49982A596956}" presName="Name0" presStyleCnt="0">
        <dgm:presLayoutVars>
          <dgm:chMax val="7"/>
          <dgm:chPref val="7"/>
          <dgm:dir/>
        </dgm:presLayoutVars>
      </dgm:prSet>
      <dgm:spPr/>
    </dgm:pt>
    <dgm:pt modelId="{AC396D11-F992-45C6-ABED-A82AA82781CA}" type="pres">
      <dgm:prSet presAssocID="{66DBE5F9-2104-4A23-A3A9-49982A596956}" presName="Name1" presStyleCnt="0"/>
      <dgm:spPr/>
    </dgm:pt>
    <dgm:pt modelId="{634B60E7-F81D-48FC-8CC2-59985475412F}" type="pres">
      <dgm:prSet presAssocID="{66DBE5F9-2104-4A23-A3A9-49982A596956}" presName="cycle" presStyleCnt="0"/>
      <dgm:spPr/>
    </dgm:pt>
    <dgm:pt modelId="{44669E44-042E-4D8A-843B-4D729AB2FABD}" type="pres">
      <dgm:prSet presAssocID="{66DBE5F9-2104-4A23-A3A9-49982A596956}" presName="srcNode" presStyleLbl="node1" presStyleIdx="0" presStyleCnt="3"/>
      <dgm:spPr/>
    </dgm:pt>
    <dgm:pt modelId="{015FC36D-85A4-40EC-BC37-58C6FE25C8C4}" type="pres">
      <dgm:prSet presAssocID="{66DBE5F9-2104-4A23-A3A9-49982A596956}" presName="conn" presStyleLbl="parChTrans1D2" presStyleIdx="0" presStyleCnt="1"/>
      <dgm:spPr/>
    </dgm:pt>
    <dgm:pt modelId="{51BA5C6E-C488-425C-BEA3-F809686D6113}" type="pres">
      <dgm:prSet presAssocID="{66DBE5F9-2104-4A23-A3A9-49982A596956}" presName="extraNode" presStyleLbl="node1" presStyleIdx="0" presStyleCnt="3"/>
      <dgm:spPr/>
    </dgm:pt>
    <dgm:pt modelId="{ACAB575C-94EF-4786-B9C2-B35875F72C26}" type="pres">
      <dgm:prSet presAssocID="{66DBE5F9-2104-4A23-A3A9-49982A596956}" presName="dstNode" presStyleLbl="node1" presStyleIdx="0" presStyleCnt="3"/>
      <dgm:spPr/>
    </dgm:pt>
    <dgm:pt modelId="{53A66087-A57E-499A-A0AF-F13FD0F23AE1}" type="pres">
      <dgm:prSet presAssocID="{960937AA-79FA-4C2C-8E30-E788D58DE312}" presName="text_1" presStyleLbl="node1" presStyleIdx="0" presStyleCnt="3">
        <dgm:presLayoutVars>
          <dgm:bulletEnabled val="1"/>
        </dgm:presLayoutVars>
      </dgm:prSet>
      <dgm:spPr/>
    </dgm:pt>
    <dgm:pt modelId="{DB685936-34A7-4BE5-A0D0-BC4BF301D956}" type="pres">
      <dgm:prSet presAssocID="{960937AA-79FA-4C2C-8E30-E788D58DE312}" presName="accent_1" presStyleCnt="0"/>
      <dgm:spPr/>
    </dgm:pt>
    <dgm:pt modelId="{01E06FDC-0CCE-48EB-BE00-B3DF205F13AA}" type="pres">
      <dgm:prSet presAssocID="{960937AA-79FA-4C2C-8E30-E788D58DE312}" presName="accentRepeatNode" presStyleLbl="solidFgAcc1" presStyleIdx="0" presStyleCnt="3"/>
      <dgm:spPr/>
    </dgm:pt>
    <dgm:pt modelId="{4D14A7C1-10FB-436A-A362-DABEB6B43902}" type="pres">
      <dgm:prSet presAssocID="{10B6B1A1-BF98-41F1-87F2-3F2E2A849F52}" presName="text_2" presStyleLbl="node1" presStyleIdx="1" presStyleCnt="3">
        <dgm:presLayoutVars>
          <dgm:bulletEnabled val="1"/>
        </dgm:presLayoutVars>
      </dgm:prSet>
      <dgm:spPr/>
    </dgm:pt>
    <dgm:pt modelId="{44357067-58BD-4A5A-A1C4-A2B14CA08948}" type="pres">
      <dgm:prSet presAssocID="{10B6B1A1-BF98-41F1-87F2-3F2E2A849F52}" presName="accent_2" presStyleCnt="0"/>
      <dgm:spPr/>
    </dgm:pt>
    <dgm:pt modelId="{4F2DF170-E2C3-4CC3-9156-8EAC3EFD4B9B}" type="pres">
      <dgm:prSet presAssocID="{10B6B1A1-BF98-41F1-87F2-3F2E2A849F52}" presName="accentRepeatNode" presStyleLbl="solidFgAcc1" presStyleIdx="1" presStyleCnt="3"/>
      <dgm:spPr/>
    </dgm:pt>
    <dgm:pt modelId="{69FCBCE7-E063-41F1-BD9A-DFFDC0E09D12}" type="pres">
      <dgm:prSet presAssocID="{76E03EA9-9BE9-49B9-919D-26EA8D351E50}" presName="text_3" presStyleLbl="node1" presStyleIdx="2" presStyleCnt="3">
        <dgm:presLayoutVars>
          <dgm:bulletEnabled val="1"/>
        </dgm:presLayoutVars>
      </dgm:prSet>
      <dgm:spPr/>
    </dgm:pt>
    <dgm:pt modelId="{3744BD81-DD2E-4816-ABEB-204CF2B11DA1}" type="pres">
      <dgm:prSet presAssocID="{76E03EA9-9BE9-49B9-919D-26EA8D351E50}" presName="accent_3" presStyleCnt="0"/>
      <dgm:spPr/>
    </dgm:pt>
    <dgm:pt modelId="{87702412-0DE4-49AB-A188-EC6DA0ACE2F3}" type="pres">
      <dgm:prSet presAssocID="{76E03EA9-9BE9-49B9-919D-26EA8D351E50}" presName="accentRepeatNode" presStyleLbl="solidFgAcc1" presStyleIdx="2" presStyleCnt="3"/>
      <dgm:spPr/>
    </dgm:pt>
  </dgm:ptLst>
  <dgm:cxnLst>
    <dgm:cxn modelId="{A6D66330-6B25-4A62-AD31-10351A570FA8}" srcId="{66DBE5F9-2104-4A23-A3A9-49982A596956}" destId="{10B6B1A1-BF98-41F1-87F2-3F2E2A849F52}" srcOrd="1" destOrd="0" parTransId="{4C182849-D211-4B89-BD89-246C2CC912E0}" sibTransId="{231ABF19-73C8-4182-97A2-F7592019E8C7}"/>
    <dgm:cxn modelId="{8383A244-87A4-4904-BA5E-9C43BF419DE3}" type="presOf" srcId="{960937AA-79FA-4C2C-8E30-E788D58DE312}" destId="{53A66087-A57E-499A-A0AF-F13FD0F23AE1}" srcOrd="0" destOrd="0" presId="urn:microsoft.com/office/officeart/2008/layout/VerticalCurvedList"/>
    <dgm:cxn modelId="{91C6A68B-89D4-4699-AA2C-3CE78F4C16E0}" type="presOf" srcId="{76E03EA9-9BE9-49B9-919D-26EA8D351E50}" destId="{69FCBCE7-E063-41F1-BD9A-DFFDC0E09D12}" srcOrd="0" destOrd="0" presId="urn:microsoft.com/office/officeart/2008/layout/VerticalCurvedList"/>
    <dgm:cxn modelId="{5BA64995-D82D-4CC0-B5A8-E7BA8DD418A6}" srcId="{66DBE5F9-2104-4A23-A3A9-49982A596956}" destId="{76E03EA9-9BE9-49B9-919D-26EA8D351E50}" srcOrd="2" destOrd="0" parTransId="{00764083-212C-4DBB-A2EF-A98CB208029B}" sibTransId="{1B5511F0-09AA-4944-8F31-67A37083E681}"/>
    <dgm:cxn modelId="{ECDEE997-F5A9-4E95-AF0D-3BEE6C888987}" type="presOf" srcId="{66DBE5F9-2104-4A23-A3A9-49982A596956}" destId="{A39625A9-EE3A-4CA0-BC6D-CF144F333B03}" srcOrd="0" destOrd="0" presId="urn:microsoft.com/office/officeart/2008/layout/VerticalCurvedList"/>
    <dgm:cxn modelId="{707EE198-AE22-43E3-931B-F2387C2F8EA5}" type="presOf" srcId="{0C087991-F61F-4E6B-BAD4-91B26E02DF6B}" destId="{015FC36D-85A4-40EC-BC37-58C6FE25C8C4}" srcOrd="0" destOrd="0" presId="urn:microsoft.com/office/officeart/2008/layout/VerticalCurvedList"/>
    <dgm:cxn modelId="{577D69DF-F895-4179-9538-41B6F7072CBD}" srcId="{66DBE5F9-2104-4A23-A3A9-49982A596956}" destId="{960937AA-79FA-4C2C-8E30-E788D58DE312}" srcOrd="0" destOrd="0" parTransId="{ABF85853-2798-4B4C-B42E-C04A4FFB29A4}" sibTransId="{0C087991-F61F-4E6B-BAD4-91B26E02DF6B}"/>
    <dgm:cxn modelId="{98C489F2-76A8-489A-AF5E-ACD179900304}" type="presOf" srcId="{10B6B1A1-BF98-41F1-87F2-3F2E2A849F52}" destId="{4D14A7C1-10FB-436A-A362-DABEB6B43902}" srcOrd="0" destOrd="0" presId="urn:microsoft.com/office/officeart/2008/layout/VerticalCurvedList"/>
    <dgm:cxn modelId="{B55228ED-37D2-49BF-A1CB-63A46C2C450C}" type="presParOf" srcId="{A39625A9-EE3A-4CA0-BC6D-CF144F333B03}" destId="{AC396D11-F992-45C6-ABED-A82AA82781CA}" srcOrd="0" destOrd="0" presId="urn:microsoft.com/office/officeart/2008/layout/VerticalCurvedList"/>
    <dgm:cxn modelId="{91A10A58-440E-4C41-AF1F-857045EDD57E}" type="presParOf" srcId="{AC396D11-F992-45C6-ABED-A82AA82781CA}" destId="{634B60E7-F81D-48FC-8CC2-59985475412F}" srcOrd="0" destOrd="0" presId="urn:microsoft.com/office/officeart/2008/layout/VerticalCurvedList"/>
    <dgm:cxn modelId="{513736CD-D735-42D9-ADF6-ACFA327AFBE4}" type="presParOf" srcId="{634B60E7-F81D-48FC-8CC2-59985475412F}" destId="{44669E44-042E-4D8A-843B-4D729AB2FABD}" srcOrd="0" destOrd="0" presId="urn:microsoft.com/office/officeart/2008/layout/VerticalCurvedList"/>
    <dgm:cxn modelId="{F2C34A4D-BA76-488E-A88D-D5716F87775D}" type="presParOf" srcId="{634B60E7-F81D-48FC-8CC2-59985475412F}" destId="{015FC36D-85A4-40EC-BC37-58C6FE25C8C4}" srcOrd="1" destOrd="0" presId="urn:microsoft.com/office/officeart/2008/layout/VerticalCurvedList"/>
    <dgm:cxn modelId="{2B949E0E-DF30-4CAE-8C50-FD2BE1C003D2}" type="presParOf" srcId="{634B60E7-F81D-48FC-8CC2-59985475412F}" destId="{51BA5C6E-C488-425C-BEA3-F809686D6113}" srcOrd="2" destOrd="0" presId="urn:microsoft.com/office/officeart/2008/layout/VerticalCurvedList"/>
    <dgm:cxn modelId="{035EB7E2-8B62-43DA-9FD7-6B6EC25DC836}" type="presParOf" srcId="{634B60E7-F81D-48FC-8CC2-59985475412F}" destId="{ACAB575C-94EF-4786-B9C2-B35875F72C26}" srcOrd="3" destOrd="0" presId="urn:microsoft.com/office/officeart/2008/layout/VerticalCurvedList"/>
    <dgm:cxn modelId="{17EAD9FA-20E1-4451-8FA7-59155D73476A}" type="presParOf" srcId="{AC396D11-F992-45C6-ABED-A82AA82781CA}" destId="{53A66087-A57E-499A-A0AF-F13FD0F23AE1}" srcOrd="1" destOrd="0" presId="urn:microsoft.com/office/officeart/2008/layout/VerticalCurvedList"/>
    <dgm:cxn modelId="{5AB215E9-DDB8-46B0-B9CA-E7C0719429F8}" type="presParOf" srcId="{AC396D11-F992-45C6-ABED-A82AA82781CA}" destId="{DB685936-34A7-4BE5-A0D0-BC4BF301D956}" srcOrd="2" destOrd="0" presId="urn:microsoft.com/office/officeart/2008/layout/VerticalCurvedList"/>
    <dgm:cxn modelId="{714D4692-DCA4-4429-8C6E-B0E2B28F8D8D}" type="presParOf" srcId="{DB685936-34A7-4BE5-A0D0-BC4BF301D956}" destId="{01E06FDC-0CCE-48EB-BE00-B3DF205F13AA}" srcOrd="0" destOrd="0" presId="urn:microsoft.com/office/officeart/2008/layout/VerticalCurvedList"/>
    <dgm:cxn modelId="{799ED4A2-D23E-4004-AB3E-635848E124E6}" type="presParOf" srcId="{AC396D11-F992-45C6-ABED-A82AA82781CA}" destId="{4D14A7C1-10FB-436A-A362-DABEB6B43902}" srcOrd="3" destOrd="0" presId="urn:microsoft.com/office/officeart/2008/layout/VerticalCurvedList"/>
    <dgm:cxn modelId="{661247D5-54E2-4E02-A579-057B43CC673B}" type="presParOf" srcId="{AC396D11-F992-45C6-ABED-A82AA82781CA}" destId="{44357067-58BD-4A5A-A1C4-A2B14CA08948}" srcOrd="4" destOrd="0" presId="urn:microsoft.com/office/officeart/2008/layout/VerticalCurvedList"/>
    <dgm:cxn modelId="{559F2993-3B10-466C-B381-08BEFEA43ED1}" type="presParOf" srcId="{44357067-58BD-4A5A-A1C4-A2B14CA08948}" destId="{4F2DF170-E2C3-4CC3-9156-8EAC3EFD4B9B}" srcOrd="0" destOrd="0" presId="urn:microsoft.com/office/officeart/2008/layout/VerticalCurvedList"/>
    <dgm:cxn modelId="{B161CEB0-CD75-4196-92F5-BC8059CE903A}" type="presParOf" srcId="{AC396D11-F992-45C6-ABED-A82AA82781CA}" destId="{69FCBCE7-E063-41F1-BD9A-DFFDC0E09D12}" srcOrd="5" destOrd="0" presId="urn:microsoft.com/office/officeart/2008/layout/VerticalCurvedList"/>
    <dgm:cxn modelId="{649C7572-7262-4BB7-9A60-320FAE609220}" type="presParOf" srcId="{AC396D11-F992-45C6-ABED-A82AA82781CA}" destId="{3744BD81-DD2E-4816-ABEB-204CF2B11DA1}" srcOrd="6" destOrd="0" presId="urn:microsoft.com/office/officeart/2008/layout/VerticalCurvedList"/>
    <dgm:cxn modelId="{A2550441-ACC6-4AC5-8AA1-32ECE0EA1F7A}" type="presParOf" srcId="{3744BD81-DD2E-4816-ABEB-204CF2B11DA1}" destId="{87702412-0DE4-49AB-A188-EC6DA0ACE2F3}" srcOrd="0" destOrd="0" presId="urn:microsoft.com/office/officeart/2008/layout/VerticalCurvedList"/>
  </dgm:cxnLst>
  <dgm:bg>
    <a:solidFill>
      <a:srgbClr val="00B050"/>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47780-48CD-48B0-B7FE-5A5D49855042}">
      <dsp:nvSpPr>
        <dsp:cNvPr id="0" name=""/>
        <dsp:cNvSpPr/>
      </dsp:nvSpPr>
      <dsp:spPr>
        <a:xfrm>
          <a:off x="0" y="0"/>
          <a:ext cx="8161016" cy="995680"/>
        </a:xfrm>
        <a:prstGeom prst="roundRect">
          <a:avLst>
            <a:gd name="adj" fmla="val 10000"/>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Digital marketing is important to building positive brand awareness, reaching potential audiences, and integrating with customers, supporting long-term </a:t>
          </a:r>
          <a:r>
            <a:rPr lang="en-US" sz="1900" kern="1200" dirty="0" err="1"/>
            <a:t>organisational</a:t>
          </a:r>
          <a:r>
            <a:rPr lang="en-US" sz="1900" kern="1200" dirty="0"/>
            <a:t> performance (Chaffey &amp; Ellis-Chadwick, 2022).</a:t>
          </a:r>
          <a:endParaRPr lang="en-GB" sz="1900" kern="1200" dirty="0"/>
        </a:p>
      </dsp:txBody>
      <dsp:txXfrm>
        <a:off x="29162" y="29162"/>
        <a:ext cx="7086600" cy="937356"/>
      </dsp:txXfrm>
    </dsp:sp>
    <dsp:sp modelId="{63EAD14B-30E8-462D-BCEF-EC25F2385BF5}">
      <dsp:nvSpPr>
        <dsp:cNvPr id="0" name=""/>
        <dsp:cNvSpPr/>
      </dsp:nvSpPr>
      <dsp:spPr>
        <a:xfrm>
          <a:off x="720089" y="1161627"/>
          <a:ext cx="8161016" cy="9956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Among various digital marketing content marketing align effective business model in 2025.</a:t>
          </a:r>
          <a:endParaRPr lang="en-GB" sz="1900" kern="1200" dirty="0"/>
        </a:p>
      </dsp:txBody>
      <dsp:txXfrm>
        <a:off x="749251" y="1190789"/>
        <a:ext cx="6735410" cy="937356"/>
      </dsp:txXfrm>
    </dsp:sp>
    <dsp:sp modelId="{6247148D-C143-40C7-A1DA-B679B4DDC838}">
      <dsp:nvSpPr>
        <dsp:cNvPr id="0" name=""/>
        <dsp:cNvSpPr/>
      </dsp:nvSpPr>
      <dsp:spPr>
        <a:xfrm>
          <a:off x="1440179" y="2323255"/>
          <a:ext cx="8161016" cy="995680"/>
        </a:xfrm>
        <a:prstGeom prst="roundRect">
          <a:avLst>
            <a:gd name="adj" fmla="val 10000"/>
          </a:avLst>
        </a:prstGeom>
        <a:solidFill>
          <a:schemeClr val="accent5"/>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t>The presentation includes a content marketing overview, key strategies and elements, a theoretical framework, and justifies why it is especially suited within the contemporary business environment. </a:t>
          </a:r>
          <a:endParaRPr lang="en-GB" sz="1900" kern="1200" dirty="0"/>
        </a:p>
      </dsp:txBody>
      <dsp:txXfrm>
        <a:off x="1469341" y="2352417"/>
        <a:ext cx="6735410" cy="937356"/>
      </dsp:txXfrm>
    </dsp:sp>
    <dsp:sp modelId="{B11F5E68-0F87-4310-B3E3-CB3CCBA9E0F8}">
      <dsp:nvSpPr>
        <dsp:cNvPr id="0" name=""/>
        <dsp:cNvSpPr/>
      </dsp:nvSpPr>
      <dsp:spPr>
        <a:xfrm>
          <a:off x="7513824" y="755057"/>
          <a:ext cx="647192" cy="647192"/>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659442" y="755057"/>
        <a:ext cx="355956" cy="487012"/>
      </dsp:txXfrm>
    </dsp:sp>
    <dsp:sp modelId="{58E7E8D1-FFBB-4F44-A89D-AAD6F5E353B7}">
      <dsp:nvSpPr>
        <dsp:cNvPr id="0" name=""/>
        <dsp:cNvSpPr/>
      </dsp:nvSpPr>
      <dsp:spPr>
        <a:xfrm>
          <a:off x="8233913" y="1910047"/>
          <a:ext cx="647192" cy="647192"/>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379531" y="1910047"/>
        <a:ext cx="355956" cy="487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C083E-3EC9-4D6F-87C9-275513556CEB}">
      <dsp:nvSpPr>
        <dsp:cNvPr id="0" name=""/>
        <dsp:cNvSpPr/>
      </dsp:nvSpPr>
      <dsp:spPr>
        <a:xfrm>
          <a:off x="0" y="85453"/>
          <a:ext cx="6203577" cy="1132560"/>
        </a:xfrm>
        <a:prstGeom prst="roundRect">
          <a:avLst/>
        </a:prstGeom>
        <a:solidFill>
          <a:schemeClr val="accent3"/>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US" sz="2200" kern="1200" dirty="0"/>
            <a:t>Content marketing focused on creating and distributing valuable, relevant and consistent content to attract and retain a clearly defined audience.</a:t>
          </a:r>
          <a:endParaRPr lang="en-GB" sz="2200" kern="1200" dirty="0"/>
        </a:p>
      </dsp:txBody>
      <dsp:txXfrm>
        <a:off x="55287" y="140740"/>
        <a:ext cx="6093003" cy="1021986"/>
      </dsp:txXfrm>
    </dsp:sp>
    <dsp:sp modelId="{064C6978-06CD-4B23-BF5A-70E5A16892AC}">
      <dsp:nvSpPr>
        <dsp:cNvPr id="0" name=""/>
        <dsp:cNvSpPr/>
      </dsp:nvSpPr>
      <dsp:spPr>
        <a:xfrm>
          <a:off x="0" y="1281373"/>
          <a:ext cx="6203577" cy="11325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US" sz="2200" kern="1200" dirty="0"/>
            <a:t>Content marketing building relationships, trust, and long-term engagement with potential customers. </a:t>
          </a:r>
          <a:endParaRPr lang="en-GB" sz="2200" kern="1200" dirty="0"/>
        </a:p>
      </dsp:txBody>
      <dsp:txXfrm>
        <a:off x="55287" y="1336660"/>
        <a:ext cx="6093003" cy="1021986"/>
      </dsp:txXfrm>
    </dsp:sp>
    <dsp:sp modelId="{2766DC17-B1F6-40FF-8CE0-8B1C20E00091}">
      <dsp:nvSpPr>
        <dsp:cNvPr id="0" name=""/>
        <dsp:cNvSpPr/>
      </dsp:nvSpPr>
      <dsp:spPr>
        <a:xfrm>
          <a:off x="0" y="2477293"/>
          <a:ext cx="6203577" cy="1132560"/>
        </a:xfrm>
        <a:prstGeom prst="roundRect">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rtl="0">
            <a:lnSpc>
              <a:spcPct val="90000"/>
            </a:lnSpc>
            <a:spcBef>
              <a:spcPct val="0"/>
            </a:spcBef>
            <a:spcAft>
              <a:spcPct val="35000"/>
            </a:spcAft>
            <a:buNone/>
          </a:pPr>
          <a:r>
            <a:rPr lang="en-US" sz="2200" kern="1200" dirty="0"/>
            <a:t>Content marketing key features include storytelling, SEO, social media, influencer marketing, and performance analysis. </a:t>
          </a:r>
          <a:endParaRPr lang="en-GB" sz="2200" kern="1200" dirty="0"/>
        </a:p>
      </dsp:txBody>
      <dsp:txXfrm>
        <a:off x="55287" y="2532580"/>
        <a:ext cx="6093003" cy="10219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AFD332-03F7-4BAC-AF1B-94D328D6FDDC}">
      <dsp:nvSpPr>
        <dsp:cNvPr id="0" name=""/>
        <dsp:cNvSpPr/>
      </dsp:nvSpPr>
      <dsp:spPr>
        <a:xfrm>
          <a:off x="0" y="2895856"/>
          <a:ext cx="10439400" cy="63354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dirty="0"/>
            <a:t>Content marketing is working for brands like </a:t>
          </a:r>
          <a:r>
            <a:rPr lang="en-US" sz="1500" kern="1200" dirty="0" err="1"/>
            <a:t>HubSpot</a:t>
          </a:r>
          <a:r>
            <a:rPr lang="en-US" sz="1500" kern="1200" dirty="0"/>
            <a:t> and Patagonia, who leverage educational content to establish their brands and embrace ethical values to consumers in oversaturated digital markets</a:t>
          </a:r>
          <a:endParaRPr lang="en-GB" sz="1500" kern="1200" dirty="0"/>
        </a:p>
      </dsp:txBody>
      <dsp:txXfrm>
        <a:off x="0" y="2895856"/>
        <a:ext cx="10439400" cy="633542"/>
      </dsp:txXfrm>
    </dsp:sp>
    <dsp:sp modelId="{BCF0BD73-D5BD-4B97-B131-B95D84C4350B}">
      <dsp:nvSpPr>
        <dsp:cNvPr id="0" name=""/>
        <dsp:cNvSpPr/>
      </dsp:nvSpPr>
      <dsp:spPr>
        <a:xfrm rot="10800000">
          <a:off x="0" y="1930971"/>
          <a:ext cx="10439400" cy="974388"/>
        </a:xfrm>
        <a:prstGeom prst="upArrowCallout">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dirty="0"/>
            <a:t>Short-term approaches include influencer marketing, which generates attention, and content marketing provides a sustainable method.</a:t>
          </a:r>
          <a:endParaRPr lang="en-GB" sz="1500" kern="1200" dirty="0"/>
        </a:p>
      </dsp:txBody>
      <dsp:txXfrm rot="10800000">
        <a:off x="0" y="1930971"/>
        <a:ext cx="10439400" cy="633128"/>
      </dsp:txXfrm>
    </dsp:sp>
    <dsp:sp modelId="{3BF3810C-9A52-4AAC-8239-01CF448C48AC}">
      <dsp:nvSpPr>
        <dsp:cNvPr id="0" name=""/>
        <dsp:cNvSpPr/>
      </dsp:nvSpPr>
      <dsp:spPr>
        <a:xfrm rot="10800000">
          <a:off x="0" y="966085"/>
          <a:ext cx="10439400" cy="974388"/>
        </a:xfrm>
        <a:prstGeom prst="upArrowCallout">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t>AI enables data-driven personalised communication.</a:t>
          </a:r>
          <a:endParaRPr lang="en-GB" sz="1500" kern="1200"/>
        </a:p>
      </dsp:txBody>
      <dsp:txXfrm rot="10800000">
        <a:off x="0" y="966085"/>
        <a:ext cx="10439400" cy="633128"/>
      </dsp:txXfrm>
    </dsp:sp>
    <dsp:sp modelId="{20A9A806-4C37-454C-9F43-3E725603AFC8}">
      <dsp:nvSpPr>
        <dsp:cNvPr id="0" name=""/>
        <dsp:cNvSpPr/>
      </dsp:nvSpPr>
      <dsp:spPr>
        <a:xfrm rot="10800000">
          <a:off x="0" y="1200"/>
          <a:ext cx="10439400" cy="974388"/>
        </a:xfrm>
        <a:prstGeom prst="upArrowCallou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dirty="0"/>
            <a:t>Content marketing align with </a:t>
          </a:r>
          <a:r>
            <a:rPr lang="en-US" sz="1500" kern="1200" dirty="0"/>
            <a:t>AI, </a:t>
          </a:r>
          <a:r>
            <a:rPr lang="en-US" sz="1500" kern="1200" dirty="0" err="1"/>
            <a:t>personalisation</a:t>
          </a:r>
          <a:r>
            <a:rPr lang="en-US" sz="1500" kern="1200" dirty="0"/>
            <a:t>, ethics, and sustainability trends.</a:t>
          </a:r>
          <a:endParaRPr lang="en-GB" sz="1500" kern="1200" dirty="0"/>
        </a:p>
      </dsp:txBody>
      <dsp:txXfrm rot="10800000">
        <a:off x="0" y="1200"/>
        <a:ext cx="10439400" cy="6331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57AAF-95A9-4FC2-8AD0-1A6D15A84BAC}">
      <dsp:nvSpPr>
        <dsp:cNvPr id="0" name=""/>
        <dsp:cNvSpPr/>
      </dsp:nvSpPr>
      <dsp:spPr>
        <a:xfrm>
          <a:off x="1875" y="459787"/>
          <a:ext cx="3998935" cy="2399361"/>
        </a:xfrm>
        <a:prstGeom prst="roundRect">
          <a:avLst>
            <a:gd name="adj" fmla="val 10000"/>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rtl="0">
            <a:lnSpc>
              <a:spcPct val="90000"/>
            </a:lnSpc>
            <a:spcBef>
              <a:spcPct val="0"/>
            </a:spcBef>
            <a:spcAft>
              <a:spcPct val="35000"/>
            </a:spcAft>
            <a:buNone/>
          </a:pPr>
          <a:r>
            <a:rPr lang="en-US" sz="2100" kern="1200" dirty="0"/>
            <a:t>The notable challenges include the need for continuous innovation, content saturation and data privacy concerns.</a:t>
          </a:r>
          <a:endParaRPr lang="en-GB" sz="2100" kern="1200" dirty="0"/>
        </a:p>
      </dsp:txBody>
      <dsp:txXfrm>
        <a:off x="72150" y="530062"/>
        <a:ext cx="3858385" cy="2258811"/>
      </dsp:txXfrm>
    </dsp:sp>
    <dsp:sp modelId="{C487F3AE-3E5C-4464-9743-826854B8B6CF}">
      <dsp:nvSpPr>
        <dsp:cNvPr id="0" name=""/>
        <dsp:cNvSpPr/>
      </dsp:nvSpPr>
      <dsp:spPr>
        <a:xfrm>
          <a:off x="4352717" y="1163599"/>
          <a:ext cx="847774" cy="99173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4352717" y="1361946"/>
        <a:ext cx="593442" cy="595042"/>
      </dsp:txXfrm>
    </dsp:sp>
    <dsp:sp modelId="{ACFF1F31-340D-471E-BF2A-E436007C8AC0}">
      <dsp:nvSpPr>
        <dsp:cNvPr id="0" name=""/>
        <dsp:cNvSpPr/>
      </dsp:nvSpPr>
      <dsp:spPr>
        <a:xfrm>
          <a:off x="5600385" y="459787"/>
          <a:ext cx="3998935" cy="2399361"/>
        </a:xfrm>
        <a:prstGeom prst="roundRect">
          <a:avLst>
            <a:gd name="adj" fmla="val 10000"/>
          </a:avLst>
        </a:prstGeom>
        <a:solidFill>
          <a:schemeClr val="accent5"/>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rtl="0">
            <a:lnSpc>
              <a:spcPct val="90000"/>
            </a:lnSpc>
            <a:spcBef>
              <a:spcPct val="0"/>
            </a:spcBef>
            <a:spcAft>
              <a:spcPct val="35000"/>
            </a:spcAft>
            <a:buNone/>
          </a:pPr>
          <a:r>
            <a:rPr lang="en-US" sz="2100" kern="1200" dirty="0"/>
            <a:t>The production of such high-value content needs strategic planning, </a:t>
          </a:r>
          <a:r>
            <a:rPr lang="en-US" sz="2100" kern="1200" dirty="0" err="1"/>
            <a:t>skilful</a:t>
          </a:r>
          <a:r>
            <a:rPr lang="en-US" sz="2100" kern="1200" dirty="0"/>
            <a:t> staffing, and regular assessments of content performance, which may challenging for smaller </a:t>
          </a:r>
          <a:r>
            <a:rPr lang="en-US" sz="2100" kern="1200" dirty="0" err="1"/>
            <a:t>organisations</a:t>
          </a:r>
          <a:r>
            <a:rPr lang="en-US" sz="2100" kern="1200" dirty="0"/>
            <a:t> (Kotler, et al., 2021). </a:t>
          </a:r>
          <a:endParaRPr lang="en-GB" sz="2100" kern="1200" dirty="0"/>
        </a:p>
      </dsp:txBody>
      <dsp:txXfrm>
        <a:off x="5670660" y="530062"/>
        <a:ext cx="3858385" cy="2258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FC36D-85A4-40EC-BC37-58C6FE25C8C4}">
      <dsp:nvSpPr>
        <dsp:cNvPr id="0" name=""/>
        <dsp:cNvSpPr/>
      </dsp:nvSpPr>
      <dsp:spPr>
        <a:xfrm>
          <a:off x="-3890276" y="-597372"/>
          <a:ext cx="4636444" cy="4636444"/>
        </a:xfrm>
        <a:prstGeom prst="blockArc">
          <a:avLst>
            <a:gd name="adj1" fmla="val 18900000"/>
            <a:gd name="adj2" fmla="val 2700000"/>
            <a:gd name="adj3" fmla="val 46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3A66087-A57E-499A-A0AF-F13FD0F23AE1}">
      <dsp:nvSpPr>
        <dsp:cNvPr id="0" name=""/>
        <dsp:cNvSpPr/>
      </dsp:nvSpPr>
      <dsp:spPr>
        <a:xfrm>
          <a:off x="479845" y="344170"/>
          <a:ext cx="9710996" cy="688340"/>
        </a:xfrm>
        <a:prstGeom prst="rect">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370" tIns="53340" rIns="53340" bIns="53340" numCol="1" spcCol="1270" anchor="ctr" anchorCtr="0">
          <a:noAutofit/>
        </a:bodyPr>
        <a:lstStyle/>
        <a:p>
          <a:pPr marL="0" lvl="0" indent="0" algn="l" defTabSz="933450" rtl="0">
            <a:lnSpc>
              <a:spcPct val="90000"/>
            </a:lnSpc>
            <a:spcBef>
              <a:spcPct val="0"/>
            </a:spcBef>
            <a:spcAft>
              <a:spcPct val="35000"/>
            </a:spcAft>
            <a:buNone/>
          </a:pPr>
          <a:r>
            <a:rPr lang="en-GB" sz="2100" kern="1200" dirty="0"/>
            <a:t>Content </a:t>
          </a:r>
          <a:r>
            <a:rPr lang="en-US" sz="2100" kern="1200" dirty="0"/>
            <a:t>marketing delivers value, trust, and long-term engagement.</a:t>
          </a:r>
          <a:endParaRPr lang="en-GB" sz="2100" kern="1200" dirty="0"/>
        </a:p>
      </dsp:txBody>
      <dsp:txXfrm>
        <a:off x="479845" y="344170"/>
        <a:ext cx="9710996" cy="688340"/>
      </dsp:txXfrm>
    </dsp:sp>
    <dsp:sp modelId="{01E06FDC-0CCE-48EB-BE00-B3DF205F13AA}">
      <dsp:nvSpPr>
        <dsp:cNvPr id="0" name=""/>
        <dsp:cNvSpPr/>
      </dsp:nvSpPr>
      <dsp:spPr>
        <a:xfrm>
          <a:off x="49632" y="258127"/>
          <a:ext cx="860425" cy="860425"/>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14A7C1-10FB-436A-A362-DABEB6B43902}">
      <dsp:nvSpPr>
        <dsp:cNvPr id="0" name=""/>
        <dsp:cNvSpPr/>
      </dsp:nvSpPr>
      <dsp:spPr>
        <a:xfrm>
          <a:off x="730057" y="1376680"/>
          <a:ext cx="9460784" cy="688340"/>
        </a:xfrm>
        <a:prstGeom prst="rect">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370" tIns="53340" rIns="53340" bIns="53340" numCol="1" spcCol="1270" anchor="ctr" anchorCtr="0">
          <a:noAutofit/>
        </a:bodyPr>
        <a:lstStyle/>
        <a:p>
          <a:pPr marL="0" lvl="0" indent="0" algn="l" defTabSz="933450" rtl="0">
            <a:lnSpc>
              <a:spcPct val="90000"/>
            </a:lnSpc>
            <a:spcBef>
              <a:spcPct val="0"/>
            </a:spcBef>
            <a:spcAft>
              <a:spcPct val="35000"/>
            </a:spcAft>
            <a:buNone/>
          </a:pPr>
          <a:r>
            <a:rPr lang="en-US" sz="2100" kern="1200"/>
            <a:t>Despite challenges, organisations that mix technology, creativity and ethics strategically have the best opportunity to thrive.</a:t>
          </a:r>
          <a:endParaRPr lang="en-GB" sz="2100" kern="1200"/>
        </a:p>
      </dsp:txBody>
      <dsp:txXfrm>
        <a:off x="730057" y="1376680"/>
        <a:ext cx="9460784" cy="688340"/>
      </dsp:txXfrm>
    </dsp:sp>
    <dsp:sp modelId="{4F2DF170-E2C3-4CC3-9156-8EAC3EFD4B9B}">
      <dsp:nvSpPr>
        <dsp:cNvPr id="0" name=""/>
        <dsp:cNvSpPr/>
      </dsp:nvSpPr>
      <dsp:spPr>
        <a:xfrm>
          <a:off x="299844" y="1290637"/>
          <a:ext cx="860425" cy="860425"/>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FCBCE7-E063-41F1-BD9A-DFFDC0E09D12}">
      <dsp:nvSpPr>
        <dsp:cNvPr id="0" name=""/>
        <dsp:cNvSpPr/>
      </dsp:nvSpPr>
      <dsp:spPr>
        <a:xfrm>
          <a:off x="479845" y="2409190"/>
          <a:ext cx="9710996" cy="688340"/>
        </a:xfrm>
        <a:prstGeom prst="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370" tIns="53340" rIns="53340" bIns="53340" numCol="1" spcCol="1270" anchor="ctr" anchorCtr="0">
          <a:noAutofit/>
        </a:bodyPr>
        <a:lstStyle/>
        <a:p>
          <a:pPr marL="0" lvl="0" indent="0" algn="l" defTabSz="933450" rtl="0">
            <a:lnSpc>
              <a:spcPct val="90000"/>
            </a:lnSpc>
            <a:spcBef>
              <a:spcPct val="0"/>
            </a:spcBef>
            <a:spcAft>
              <a:spcPct val="35000"/>
            </a:spcAft>
            <a:buNone/>
          </a:pPr>
          <a:r>
            <a:rPr lang="en-US" sz="2100" kern="1200" dirty="0"/>
            <a:t>The future of digital marketing lies in advanced tools and support to build long-term relationships between brands and customers. </a:t>
          </a:r>
          <a:endParaRPr lang="en-GB" sz="2100" kern="1200" dirty="0"/>
        </a:p>
      </dsp:txBody>
      <dsp:txXfrm>
        <a:off x="479845" y="2409190"/>
        <a:ext cx="9710996" cy="688340"/>
      </dsp:txXfrm>
    </dsp:sp>
    <dsp:sp modelId="{87702412-0DE4-49AB-A188-EC6DA0ACE2F3}">
      <dsp:nvSpPr>
        <dsp:cNvPr id="0" name=""/>
        <dsp:cNvSpPr/>
      </dsp:nvSpPr>
      <dsp:spPr>
        <a:xfrm>
          <a:off x="49632" y="2323147"/>
          <a:ext cx="860425" cy="860425"/>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B69A26-BE09-4E2F-A7B3-1362ACBC5B64}"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A7E20-4199-4869-9972-3B1D6E218F11}" type="slidenum">
              <a:rPr lang="en-GB" smtClean="0"/>
              <a:t>‹#›</a:t>
            </a:fld>
            <a:endParaRPr lang="en-GB"/>
          </a:p>
        </p:txBody>
      </p:sp>
    </p:spTree>
    <p:extLst>
      <p:ext uri="{BB962C8B-B14F-4D97-AF65-F5344CB8AC3E}">
        <p14:creationId xmlns:p14="http://schemas.microsoft.com/office/powerpoint/2010/main" val="4199831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Table of Contents</a:t>
            </a:r>
          </a:p>
          <a:p>
            <a:r>
              <a:rPr lang="en-US" dirty="0"/>
              <a:t>Introduction	</a:t>
            </a:r>
          </a:p>
          <a:p>
            <a:r>
              <a:rPr lang="en-US" dirty="0"/>
              <a:t>Overview of the Content Marketing Concept	</a:t>
            </a:r>
          </a:p>
          <a:p>
            <a:r>
              <a:rPr lang="en-US" dirty="0"/>
              <a:t>Theoretical Framework and Application	</a:t>
            </a:r>
          </a:p>
          <a:p>
            <a:r>
              <a:rPr lang="en-US" dirty="0"/>
              <a:t>Why is Content Marketing most effective for businesses in 2025	</a:t>
            </a:r>
          </a:p>
          <a:p>
            <a:r>
              <a:rPr lang="en-US" dirty="0"/>
              <a:t>Challenges and Limitations	</a:t>
            </a:r>
          </a:p>
          <a:p>
            <a:r>
              <a:rPr lang="en-US" dirty="0"/>
              <a:t>Conclusion	</a:t>
            </a:r>
          </a:p>
          <a:p>
            <a:r>
              <a:rPr lang="en-US" dirty="0"/>
              <a:t>References	</a:t>
            </a:r>
          </a:p>
          <a:p>
            <a:endParaRPr lang="en-US" dirty="0"/>
          </a:p>
          <a:p>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2</a:t>
            </a:fld>
            <a:endParaRPr lang="en-GB"/>
          </a:p>
        </p:txBody>
      </p:sp>
    </p:spTree>
    <p:extLst>
      <p:ext uri="{BB962C8B-B14F-4D97-AF65-F5344CB8AC3E}">
        <p14:creationId xmlns:p14="http://schemas.microsoft.com/office/powerpoint/2010/main" val="1311822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Introduction </a:t>
            </a:r>
          </a:p>
          <a:p>
            <a:pPr algn="just"/>
            <a:r>
              <a:rPr lang="en-US" dirty="0"/>
              <a:t>Digital marketing is important to building positive brand awareness, reaching potential audiences, and integrating with customers, supporting long-term </a:t>
            </a:r>
            <a:r>
              <a:rPr lang="en-US" dirty="0" err="1"/>
              <a:t>organisational</a:t>
            </a:r>
            <a:r>
              <a:rPr lang="en-US" dirty="0"/>
              <a:t> performance in an increasingly digital economy (Chaffey &amp; Ellis-Chadwick, 2022). This presentation finds which marketing concept is going to be the best adequate model for companies in 2025. In this presentation, deliver value-driven, </a:t>
            </a:r>
            <a:r>
              <a:rPr lang="en-US" dirty="0" err="1"/>
              <a:t>personalisation</a:t>
            </a:r>
            <a:r>
              <a:rPr lang="en-US" dirty="0"/>
              <a:t> and ethical communication which ultimately align rapid changing customer requirements and technology development. However, the presentation includes a content marketing overview, key strategies and elements, a theoretical framework, and justifies why it is especially suited within the contemporary business environment. </a:t>
            </a:r>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3</a:t>
            </a:fld>
            <a:endParaRPr lang="en-GB"/>
          </a:p>
        </p:txBody>
      </p:sp>
    </p:spTree>
    <p:extLst>
      <p:ext uri="{BB962C8B-B14F-4D97-AF65-F5344CB8AC3E}">
        <p14:creationId xmlns:p14="http://schemas.microsoft.com/office/powerpoint/2010/main" val="1184896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Overview of the Content Marketing Concept</a:t>
            </a:r>
          </a:p>
          <a:p>
            <a:pPr algn="just"/>
            <a:r>
              <a:rPr lang="en-US" b="0" dirty="0"/>
              <a:t>Content marketing is a strategic marketing approach focused on creating and distributing valuable, relevant and consistent content to attract and retain a clearly defined audience (Chaffey &amp; Ellis-Chadwick, 2022). Content marketing focuses on building relationships, trust, and long-term engagement with potential customers, unlike traditional promotional methods that align with direct selling. The approach reflect shift from transactional marketing to customer-centric value creation. </a:t>
            </a:r>
          </a:p>
          <a:p>
            <a:pPr algn="just"/>
            <a:r>
              <a:rPr lang="en-US" b="0" dirty="0"/>
              <a:t>Content marketing key features include storytelling, SEO, social media, influencer marketing, and performance analysis. Those element allows businesses </a:t>
            </a:r>
            <a:r>
              <a:rPr lang="en-US" b="0" dirty="0" err="1"/>
              <a:t>organisation</a:t>
            </a:r>
            <a:r>
              <a:rPr lang="en-US" b="0" dirty="0"/>
              <a:t> to </a:t>
            </a:r>
            <a:r>
              <a:rPr lang="en-US" b="0" dirty="0" err="1"/>
              <a:t>recognise</a:t>
            </a:r>
            <a:r>
              <a:rPr lang="en-US" b="0" dirty="0"/>
              <a:t> </a:t>
            </a:r>
            <a:r>
              <a:rPr lang="en-US" b="0" dirty="0" err="1"/>
              <a:t>personalisation</a:t>
            </a:r>
            <a:r>
              <a:rPr lang="en-US" b="0" dirty="0"/>
              <a:t> communication, improve customer experience and meet customer requirements (</a:t>
            </a:r>
            <a:r>
              <a:rPr lang="en-US" b="0" dirty="0" err="1"/>
              <a:t>Maurya</a:t>
            </a:r>
            <a:r>
              <a:rPr lang="en-US" b="0" dirty="0"/>
              <a:t>, 2025). However, content marketing leads sustainable business growth by allows brand to ahead relevant in the competitive digital environments. </a:t>
            </a:r>
          </a:p>
          <a:p>
            <a:pPr algn="just"/>
            <a:endParaRPr lang="en-US" b="0" dirty="0"/>
          </a:p>
          <a:p>
            <a:pPr algn="just"/>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4</a:t>
            </a:fld>
            <a:endParaRPr lang="en-GB"/>
          </a:p>
        </p:txBody>
      </p:sp>
    </p:spTree>
    <p:extLst>
      <p:ext uri="{BB962C8B-B14F-4D97-AF65-F5344CB8AC3E}">
        <p14:creationId xmlns:p14="http://schemas.microsoft.com/office/powerpoint/2010/main" val="341595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Theoretical Framework and Application</a:t>
            </a:r>
          </a:p>
          <a:p>
            <a:pPr algn="just"/>
            <a:r>
              <a:rPr lang="en-US" b="0" dirty="0"/>
              <a:t>Content marketing is effective, which explores various notable models, those are AIDA model and the Customer Journey Framework (Hanlon &amp; </a:t>
            </a:r>
            <a:r>
              <a:rPr lang="en-US" b="0" dirty="0" err="1"/>
              <a:t>Tuten</a:t>
            </a:r>
            <a:r>
              <a:rPr lang="en-US" b="0" dirty="0"/>
              <a:t>, 2022). The AIDA model divided into four section such as Attention, Interest, Desire and Action. In terms of the AIDA model, content marketing highlights grabbing attention with interesting blogs, videos, or social media posts. The content creates interest through useful and emotionally resonant information, creates desire through stories or messages that connect emotionally with people, and then takes action by helping consumers get from buying to being engaged.</a:t>
            </a:r>
          </a:p>
          <a:p>
            <a:pPr algn="just"/>
            <a:r>
              <a:rPr lang="en-US" b="0" dirty="0"/>
              <a:t>Similarly, customer journey framework, content marketing plays a role in awareness, consideration and post-purchase loyalty (</a:t>
            </a:r>
            <a:r>
              <a:rPr lang="en-US" b="0" dirty="0" err="1"/>
              <a:t>Pulizzi</a:t>
            </a:r>
            <a:r>
              <a:rPr lang="en-US" b="0" dirty="0"/>
              <a:t> &amp; Piper, 2023). One of the notable examples, Airbnb </a:t>
            </a:r>
            <a:r>
              <a:rPr lang="en-US" b="0" dirty="0" err="1"/>
              <a:t>utilise</a:t>
            </a:r>
            <a:r>
              <a:rPr lang="en-US" b="0" dirty="0"/>
              <a:t> user-generated stories and community-focused blogs which foster trust and authenticity and reshape consumer decision-making beyond the point of purchase (Airbnb, 2026). Besides, Barker Shoes </a:t>
            </a:r>
            <a:r>
              <a:rPr lang="en-US" b="0" dirty="0" err="1"/>
              <a:t>utilises</a:t>
            </a:r>
            <a:r>
              <a:rPr lang="en-US" b="0" dirty="0"/>
              <a:t> storytelling campaigns in their product promotion and offers customer </a:t>
            </a:r>
            <a:r>
              <a:rPr lang="en-US" b="0" dirty="0" err="1"/>
              <a:t>personalisation</a:t>
            </a:r>
            <a:r>
              <a:rPr lang="en-US" b="0" dirty="0"/>
              <a:t> digital content, which motivates customers to purchase their products. This underscore effective theory of practice, as content effectively align every stage of the customer journey. </a:t>
            </a:r>
          </a:p>
          <a:p>
            <a:pPr algn="just"/>
            <a:r>
              <a:rPr lang="en-US" b="0" dirty="0"/>
              <a:t>In terms of the 7Ps context, content marketing robust people of the 7Ps elements and promotion, embracing building positive relationships and customer integration (Chaffey &amp; Ellis-Chadwick, 2022). However, those theoretical principles highlight practical tactics of content marketing that lead to customer loyalty and sustainable business growth in real-contexts. </a:t>
            </a:r>
          </a:p>
          <a:p>
            <a:pPr algn="just"/>
            <a:endParaRPr lang="en-US" b="0" dirty="0"/>
          </a:p>
        </p:txBody>
      </p:sp>
      <p:sp>
        <p:nvSpPr>
          <p:cNvPr id="4" name="Slide Number Placeholder 3"/>
          <p:cNvSpPr>
            <a:spLocks noGrp="1"/>
          </p:cNvSpPr>
          <p:nvPr>
            <p:ph type="sldNum" sz="quarter" idx="10"/>
          </p:nvPr>
        </p:nvSpPr>
        <p:spPr/>
        <p:txBody>
          <a:bodyPr/>
          <a:lstStyle/>
          <a:p>
            <a:fld id="{26CA7E20-4199-4869-9972-3B1D6E218F11}" type="slidenum">
              <a:rPr lang="en-GB" smtClean="0"/>
              <a:t>5</a:t>
            </a:fld>
            <a:endParaRPr lang="en-GB"/>
          </a:p>
        </p:txBody>
      </p:sp>
    </p:spTree>
    <p:extLst>
      <p:ext uri="{BB962C8B-B14F-4D97-AF65-F5344CB8AC3E}">
        <p14:creationId xmlns:p14="http://schemas.microsoft.com/office/powerpoint/2010/main" val="3899422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Why is Content Marketing most effective for businesses in 2025</a:t>
            </a:r>
          </a:p>
          <a:p>
            <a:pPr algn="just"/>
            <a:r>
              <a:rPr lang="en-US" b="0" dirty="0"/>
              <a:t>In 2025, content marketing is one of the most effective models in the modern business due to its ability to effectively align with the emerging digital trends, including sustainability, data ethics, AI tools and </a:t>
            </a:r>
            <a:r>
              <a:rPr lang="en-US" b="0" dirty="0" err="1"/>
              <a:t>personalisation</a:t>
            </a:r>
            <a:r>
              <a:rPr lang="en-US" b="0" dirty="0"/>
              <a:t> service (Das &amp; </a:t>
            </a:r>
            <a:r>
              <a:rPr lang="en-US" b="0" dirty="0" err="1"/>
              <a:t>Mondal</a:t>
            </a:r>
            <a:r>
              <a:rPr lang="en-US" b="0" dirty="0"/>
              <a:t>, 2020). Modern consumer raise reject intrusive advertising and focus on authentic, educational, and socially responsible messages instead.</a:t>
            </a:r>
          </a:p>
          <a:p>
            <a:pPr algn="just"/>
            <a:r>
              <a:rPr lang="en-US" b="0" dirty="0"/>
              <a:t>According to famous researchers Chaffey and Ellis-Chadwick, “content marketing effectively aligns with the modern shifts by </a:t>
            </a:r>
            <a:r>
              <a:rPr lang="en-US" b="0" dirty="0" err="1"/>
              <a:t>prioritising</a:t>
            </a:r>
            <a:r>
              <a:rPr lang="en-US" b="0" dirty="0"/>
              <a:t> relevance and creating a relationship with customers through informative storytelling and </a:t>
            </a:r>
            <a:r>
              <a:rPr lang="en-US" b="0" dirty="0" err="1"/>
              <a:t>personalisation</a:t>
            </a:r>
            <a:r>
              <a:rPr lang="en-US" b="0" dirty="0"/>
              <a:t> service” (Chaffey &amp; Ellis-Chadwick, 2022). Content marketing is enriched by AI-driven tools that deepen data-led </a:t>
            </a:r>
            <a:r>
              <a:rPr lang="en-US" b="0" dirty="0" err="1"/>
              <a:t>personalisation</a:t>
            </a:r>
            <a:r>
              <a:rPr lang="en-US" b="0" dirty="0"/>
              <a:t>, so that content is based on individual preferences and </a:t>
            </a:r>
            <a:r>
              <a:rPr lang="en-US" b="0" dirty="0" err="1"/>
              <a:t>behaviours</a:t>
            </a:r>
            <a:r>
              <a:rPr lang="en-US" b="0" dirty="0"/>
              <a:t>, and as a result, engagement and conversion rates improve.</a:t>
            </a:r>
          </a:p>
          <a:p>
            <a:pPr algn="just"/>
            <a:r>
              <a:rPr lang="en-US" b="0" dirty="0"/>
              <a:t>Short-term approaches include influencer marketing, which generates attention, and content marketing provides a sustainable method that cost-effective strategy that established brand authority over-time (Rose, 2023). Content marketing is working for brands like </a:t>
            </a:r>
            <a:r>
              <a:rPr lang="en-US" b="0" dirty="0" err="1"/>
              <a:t>HubSpot</a:t>
            </a:r>
            <a:r>
              <a:rPr lang="en-US" b="0" dirty="0"/>
              <a:t> and Patagonia, who leverage educational content to establish their brands and embrace ethical values to consumers in oversaturated digital markets. This determined that content marketing aligns commercial performance with CSR, thus making it an ideal marketing strategy for contemporary </a:t>
            </a:r>
            <a:r>
              <a:rPr lang="en-US" b="0" dirty="0" err="1"/>
              <a:t>organisations</a:t>
            </a:r>
            <a:r>
              <a:rPr lang="en-US" b="0" dirty="0"/>
              <a:t> (Ryan, 2022). However, depth data analysis enables content businesses to appeal potential customer base and stay ahead in competition and keep their industry leadership position. </a:t>
            </a:r>
          </a:p>
          <a:p>
            <a:pPr algn="just"/>
            <a:endParaRPr lang="en-US" b="0" dirty="0"/>
          </a:p>
          <a:p>
            <a:pPr algn="just"/>
            <a:endParaRPr lang="en-US" b="0" dirty="0"/>
          </a:p>
        </p:txBody>
      </p:sp>
      <p:sp>
        <p:nvSpPr>
          <p:cNvPr id="4" name="Slide Number Placeholder 3"/>
          <p:cNvSpPr>
            <a:spLocks noGrp="1"/>
          </p:cNvSpPr>
          <p:nvPr>
            <p:ph type="sldNum" sz="quarter" idx="10"/>
          </p:nvPr>
        </p:nvSpPr>
        <p:spPr/>
        <p:txBody>
          <a:bodyPr/>
          <a:lstStyle/>
          <a:p>
            <a:fld id="{26CA7E20-4199-4869-9972-3B1D6E218F11}" type="slidenum">
              <a:rPr lang="en-GB" smtClean="0"/>
              <a:t>6</a:t>
            </a:fld>
            <a:endParaRPr lang="en-GB"/>
          </a:p>
        </p:txBody>
      </p:sp>
    </p:spTree>
    <p:extLst>
      <p:ext uri="{BB962C8B-B14F-4D97-AF65-F5344CB8AC3E}">
        <p14:creationId xmlns:p14="http://schemas.microsoft.com/office/powerpoint/2010/main" val="1681339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Challenges and Limitations</a:t>
            </a:r>
          </a:p>
          <a:p>
            <a:pPr algn="just"/>
            <a:r>
              <a:rPr lang="en-US" b="0" dirty="0"/>
              <a:t>Although content marketing has advantages, it has many challenges (</a:t>
            </a:r>
            <a:r>
              <a:rPr lang="en-US" b="0" dirty="0" err="1"/>
              <a:t>Virji</a:t>
            </a:r>
            <a:r>
              <a:rPr lang="en-US" b="0" dirty="0"/>
              <a:t>, 2023). The notable challenges include the need for continuous innovation, content saturation and data privacy concerns. To overcome those challenges, businesses need to gather feedback about their content and identify how to fill the gap. Hence, the production of such high-value content needs strategic planning, </a:t>
            </a:r>
            <a:r>
              <a:rPr lang="en-US" b="0" dirty="0" err="1"/>
              <a:t>skilful</a:t>
            </a:r>
            <a:r>
              <a:rPr lang="en-US" b="0" dirty="0"/>
              <a:t> staffing, and regular assessments of content performance, which may challenging for smaller </a:t>
            </a:r>
            <a:r>
              <a:rPr lang="en-US" b="0" dirty="0" err="1"/>
              <a:t>organisations</a:t>
            </a:r>
            <a:r>
              <a:rPr lang="en-US" b="0" dirty="0"/>
              <a:t> (Kotler, et al., 2021). However, those limitations reflect a critical awareness of the boundaries concept. </a:t>
            </a:r>
            <a:endParaRPr lang="en-GB" b="0" dirty="0"/>
          </a:p>
        </p:txBody>
      </p:sp>
      <p:sp>
        <p:nvSpPr>
          <p:cNvPr id="4" name="Slide Number Placeholder 3"/>
          <p:cNvSpPr>
            <a:spLocks noGrp="1"/>
          </p:cNvSpPr>
          <p:nvPr>
            <p:ph type="sldNum" sz="quarter" idx="10"/>
          </p:nvPr>
        </p:nvSpPr>
        <p:spPr/>
        <p:txBody>
          <a:bodyPr/>
          <a:lstStyle/>
          <a:p>
            <a:fld id="{26CA7E20-4199-4869-9972-3B1D6E218F11}" type="slidenum">
              <a:rPr lang="en-GB" smtClean="0"/>
              <a:t>7</a:t>
            </a:fld>
            <a:endParaRPr lang="en-GB"/>
          </a:p>
        </p:txBody>
      </p:sp>
    </p:spTree>
    <p:extLst>
      <p:ext uri="{BB962C8B-B14F-4D97-AF65-F5344CB8AC3E}">
        <p14:creationId xmlns:p14="http://schemas.microsoft.com/office/powerpoint/2010/main" val="1648091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Conclusion </a:t>
            </a:r>
          </a:p>
          <a:p>
            <a:pPr algn="just"/>
            <a:r>
              <a:rPr lang="en-US" b="0" dirty="0"/>
              <a:t>Content marketing integration with ethics, AI tools, and data analytics is best suited for a 2025 business. Established marketing theories and real-world applications, content marketing fosters customer integration, establishes trust and meaningfully contribute in business competitive advantages. Despite challenges, </a:t>
            </a:r>
            <a:r>
              <a:rPr lang="en-US" b="0" dirty="0" err="1"/>
              <a:t>organisations</a:t>
            </a:r>
            <a:r>
              <a:rPr lang="en-US" b="0" dirty="0"/>
              <a:t> that mix technology, creativity and ethics strategically have the best opportunity to thrive. However, the future of digital marketing lies in advanced tools and support to build long-term relationships between brands and customers. </a:t>
            </a:r>
          </a:p>
        </p:txBody>
      </p:sp>
      <p:sp>
        <p:nvSpPr>
          <p:cNvPr id="4" name="Slide Number Placeholder 3"/>
          <p:cNvSpPr>
            <a:spLocks noGrp="1"/>
          </p:cNvSpPr>
          <p:nvPr>
            <p:ph type="sldNum" sz="quarter" idx="10"/>
          </p:nvPr>
        </p:nvSpPr>
        <p:spPr/>
        <p:txBody>
          <a:bodyPr/>
          <a:lstStyle/>
          <a:p>
            <a:fld id="{26CA7E20-4199-4869-9972-3B1D6E218F11}" type="slidenum">
              <a:rPr lang="en-GB" smtClean="0"/>
              <a:t>8</a:t>
            </a:fld>
            <a:endParaRPr lang="en-GB"/>
          </a:p>
        </p:txBody>
      </p:sp>
    </p:spTree>
    <p:extLst>
      <p:ext uri="{BB962C8B-B14F-4D97-AF65-F5344CB8AC3E}">
        <p14:creationId xmlns:p14="http://schemas.microsoft.com/office/powerpoint/2010/main" val="1937717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a:t>
            </a:r>
          </a:p>
          <a:p>
            <a:pPr algn="just"/>
            <a:r>
              <a:rPr lang="en-GB" b="0" dirty="0"/>
              <a:t>Airbnb, 2026. Airbnb. [Online] Available at: https://www.airbnb.com/ [Accessed 24 January 2026].</a:t>
            </a:r>
          </a:p>
          <a:p>
            <a:pPr algn="just"/>
            <a:r>
              <a:rPr lang="en-GB" b="0" dirty="0"/>
              <a:t>Chaffey, D. &amp; Ellis-Chadwick, F., 2022. Digital Marketing: Strategy, Implementation and Practice. 8th ed. Harlow: Pearson.</a:t>
            </a:r>
          </a:p>
          <a:p>
            <a:pPr algn="just"/>
            <a:r>
              <a:rPr lang="en-GB" b="0" dirty="0"/>
              <a:t>Das, S. &amp; </a:t>
            </a:r>
            <a:r>
              <a:rPr lang="en-GB" b="0" dirty="0" err="1"/>
              <a:t>Mondal</a:t>
            </a:r>
            <a:r>
              <a:rPr lang="en-GB" b="0" dirty="0"/>
              <a:t>, S. R., 2020. Innovations in Digital Branding and Content Marketing. London: IGI Global.</a:t>
            </a:r>
          </a:p>
          <a:p>
            <a:pPr algn="just"/>
            <a:r>
              <a:rPr lang="en-GB" b="0" dirty="0"/>
              <a:t>Hanlon, A. &amp; </a:t>
            </a:r>
            <a:r>
              <a:rPr lang="en-GB" b="0" dirty="0" err="1"/>
              <a:t>Tuten</a:t>
            </a:r>
            <a:r>
              <a:rPr lang="en-GB" b="0" dirty="0"/>
              <a:t>, T. L., 2022. The SAGE Handbook of Digital Marketing. London: SAGE Publications.</a:t>
            </a:r>
          </a:p>
          <a:p>
            <a:pPr algn="just"/>
            <a:r>
              <a:rPr lang="en-GB" b="0" dirty="0"/>
              <a:t>Kotler, P., </a:t>
            </a:r>
            <a:r>
              <a:rPr lang="en-GB" b="0" dirty="0" err="1"/>
              <a:t>Kartajaya</a:t>
            </a:r>
            <a:r>
              <a:rPr lang="en-GB" b="0" dirty="0"/>
              <a:t>, H. &amp; </a:t>
            </a:r>
            <a:r>
              <a:rPr lang="en-GB" b="0" dirty="0" err="1"/>
              <a:t>Setiawan</a:t>
            </a:r>
            <a:r>
              <a:rPr lang="en-GB" b="0" dirty="0"/>
              <a:t>, I., 2021. Marketing 5.0: Technology for Humanity. Hoboken, NJ: Wiley &amp; Sons.</a:t>
            </a:r>
          </a:p>
          <a:p>
            <a:pPr algn="just"/>
            <a:r>
              <a:rPr lang="en-GB" b="0" dirty="0" err="1"/>
              <a:t>Maurya</a:t>
            </a:r>
            <a:r>
              <a:rPr lang="en-GB" b="0" dirty="0"/>
              <a:t>, P., 2025. AI Content Marketing: 7 Secrets to Skyrocketing Your Digital Marketing Success. London: </a:t>
            </a:r>
            <a:r>
              <a:rPr lang="en-GB" b="0" dirty="0" err="1"/>
              <a:t>Pradip</a:t>
            </a:r>
            <a:r>
              <a:rPr lang="en-GB" b="0" dirty="0"/>
              <a:t> Kumar </a:t>
            </a:r>
            <a:r>
              <a:rPr lang="en-GB" b="0" dirty="0" err="1"/>
              <a:t>Maurya</a:t>
            </a:r>
            <a:r>
              <a:rPr lang="en-GB" b="0" dirty="0"/>
              <a:t>.</a:t>
            </a:r>
          </a:p>
          <a:p>
            <a:pPr algn="just"/>
            <a:r>
              <a:rPr lang="en-GB" b="0" dirty="0" err="1"/>
              <a:t>Pulizzi</a:t>
            </a:r>
            <a:r>
              <a:rPr lang="en-GB" b="0" dirty="0"/>
              <a:t>, J. &amp; Piper, B. W., 2023. Epic Content Marketing. 2nd ed. London: McGraw Hill LLC.</a:t>
            </a:r>
          </a:p>
          <a:p>
            <a:pPr algn="just"/>
            <a:r>
              <a:rPr lang="en-GB" b="0" dirty="0"/>
              <a:t>Rose, R., 2023. Content Marketing Strategy: Harness the Power of Your Brand's Voice. London: </a:t>
            </a:r>
            <a:r>
              <a:rPr lang="en-GB" b="0" dirty="0" err="1"/>
              <a:t>Kogan</a:t>
            </a:r>
            <a:r>
              <a:rPr lang="en-GB" b="0" dirty="0"/>
              <a:t> Page.</a:t>
            </a:r>
          </a:p>
          <a:p>
            <a:pPr algn="just"/>
            <a:r>
              <a:rPr lang="en-GB" b="0" dirty="0"/>
              <a:t>Ryan, D., 2022. Understanding Digital Marketing. London: </a:t>
            </a:r>
            <a:r>
              <a:rPr lang="en-GB" b="0" dirty="0" err="1"/>
              <a:t>Kogan</a:t>
            </a:r>
            <a:r>
              <a:rPr lang="en-GB" b="0" dirty="0"/>
              <a:t> Page.</a:t>
            </a:r>
          </a:p>
          <a:p>
            <a:pPr algn="just"/>
            <a:r>
              <a:rPr lang="en-GB" b="0" dirty="0" err="1"/>
              <a:t>Virji</a:t>
            </a:r>
            <a:r>
              <a:rPr lang="en-GB" b="0" dirty="0"/>
              <a:t>, P., 2023. High-Impact Content Marketing: Strategies to Make Your Content Intentional, Engaging and Effective. London: </a:t>
            </a:r>
            <a:r>
              <a:rPr lang="en-GB" b="0" dirty="0" err="1"/>
              <a:t>Kogan</a:t>
            </a:r>
            <a:r>
              <a:rPr lang="en-GB" b="0" dirty="0"/>
              <a:t> Page.</a:t>
            </a:r>
          </a:p>
          <a:p>
            <a:pPr algn="just"/>
            <a:endParaRPr lang="en-GB" b="0" dirty="0"/>
          </a:p>
        </p:txBody>
      </p:sp>
      <p:sp>
        <p:nvSpPr>
          <p:cNvPr id="4" name="Slide Number Placeholder 3"/>
          <p:cNvSpPr>
            <a:spLocks noGrp="1"/>
          </p:cNvSpPr>
          <p:nvPr>
            <p:ph type="sldNum" sz="quarter" idx="10"/>
          </p:nvPr>
        </p:nvSpPr>
        <p:spPr/>
        <p:txBody>
          <a:bodyPr/>
          <a:lstStyle/>
          <a:p>
            <a:fld id="{26CA7E20-4199-4869-9972-3B1D6E218F11}" type="slidenum">
              <a:rPr lang="en-GB" smtClean="0"/>
              <a:t>9</a:t>
            </a:fld>
            <a:endParaRPr lang="en-GB"/>
          </a:p>
        </p:txBody>
      </p:sp>
    </p:spTree>
    <p:extLst>
      <p:ext uri="{BB962C8B-B14F-4D97-AF65-F5344CB8AC3E}">
        <p14:creationId xmlns:p14="http://schemas.microsoft.com/office/powerpoint/2010/main" val="252277463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3/20/2026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t>Module: Digital Marketing</a:t>
            </a:r>
            <a:br>
              <a:rPr lang="en-GB" sz="4400" dirty="0"/>
            </a:br>
            <a:r>
              <a:rPr lang="en-GB" sz="4400" dirty="0"/>
              <a:t>Module code: BMSE4008D</a:t>
            </a:r>
          </a:p>
        </p:txBody>
      </p:sp>
      <p:sp>
        <p:nvSpPr>
          <p:cNvPr id="3" name="Subtitle 2"/>
          <p:cNvSpPr>
            <a:spLocks noGrp="1"/>
          </p:cNvSpPr>
          <p:nvPr>
            <p:ph type="subTitle" idx="1"/>
          </p:nvPr>
        </p:nvSpPr>
        <p:spPr/>
        <p:txBody>
          <a:bodyPr/>
          <a:lstStyle/>
          <a:p>
            <a:pPr algn="just"/>
            <a:r>
              <a:rPr lang="en-GB" dirty="0" err="1"/>
              <a:t>Name:Capraru</a:t>
            </a:r>
            <a:r>
              <a:rPr lang="en-GB" dirty="0"/>
              <a:t> Bogdan</a:t>
            </a:r>
          </a:p>
          <a:p>
            <a:pPr algn="just"/>
            <a:r>
              <a:rPr lang="en-GB" dirty="0"/>
              <a:t>Student id:2520282</a:t>
            </a:r>
          </a:p>
        </p:txBody>
      </p:sp>
    </p:spTree>
    <p:extLst>
      <p:ext uri="{BB962C8B-B14F-4D97-AF65-F5344CB8AC3E}">
        <p14:creationId xmlns:p14="http://schemas.microsoft.com/office/powerpoint/2010/main" val="871630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idx="1"/>
          </p:nvPr>
        </p:nvSpPr>
        <p:spPr>
          <a:xfrm>
            <a:off x="829559" y="2611224"/>
            <a:ext cx="9794449" cy="2837469"/>
          </a:xfrm>
        </p:spPr>
        <p:txBody>
          <a:bodyPr>
            <a:normAutofit fontScale="85000" lnSpcReduction="20000"/>
          </a:bodyPr>
          <a:lstStyle/>
          <a:p>
            <a:pPr algn="just"/>
            <a:r>
              <a:rPr lang="en-US" dirty="0"/>
              <a:t>Introduction</a:t>
            </a:r>
          </a:p>
          <a:p>
            <a:pPr algn="just"/>
            <a:r>
              <a:rPr lang="en-US" dirty="0"/>
              <a:t>Overview of the Content Marketing Concept</a:t>
            </a:r>
          </a:p>
          <a:p>
            <a:pPr algn="just"/>
            <a:r>
              <a:rPr lang="en-US" dirty="0"/>
              <a:t>Theoretical Framework and Application</a:t>
            </a:r>
          </a:p>
          <a:p>
            <a:pPr algn="just"/>
            <a:r>
              <a:rPr lang="en-US" dirty="0"/>
              <a:t>Why is Content Marketing most effective for businesses in 2025</a:t>
            </a:r>
          </a:p>
          <a:p>
            <a:pPr algn="just"/>
            <a:r>
              <a:rPr lang="en-US" dirty="0"/>
              <a:t>Challenges and Limitations</a:t>
            </a:r>
          </a:p>
          <a:p>
            <a:pPr algn="just"/>
            <a:r>
              <a:rPr lang="en-US" dirty="0"/>
              <a:t>Conclusion</a:t>
            </a:r>
          </a:p>
          <a:p>
            <a:pPr algn="just"/>
            <a:r>
              <a:rPr lang="en-US" dirty="0"/>
              <a:t>References	</a:t>
            </a:r>
          </a:p>
          <a:p>
            <a:pPr algn="just"/>
            <a:endParaRPr lang="en-US" dirty="0"/>
          </a:p>
          <a:p>
            <a:pPr algn="just"/>
            <a:endParaRPr lang="en-GB" dirty="0"/>
          </a:p>
        </p:txBody>
      </p:sp>
      <p:pic>
        <p:nvPicPr>
          <p:cNvPr id="5" name="WhatsApp Audio 2026-03-20 at 17.31.57">
            <a:hlinkClick r:id="" action="ppaction://media"/>
            <a:extLst>
              <a:ext uri="{FF2B5EF4-FFF2-40B4-BE49-F238E27FC236}">
                <a16:creationId xmlns:a16="http://schemas.microsoft.com/office/drawing/2014/main" id="{EEC05F81-8ED4-137C-11D1-74BD72F5E5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77631" y="4839093"/>
            <a:ext cx="609600" cy="609600"/>
          </a:xfrm>
          <a:prstGeom prst="rect">
            <a:avLst/>
          </a:prstGeom>
        </p:spPr>
      </p:pic>
    </p:spTree>
    <p:extLst>
      <p:ext uri="{BB962C8B-B14F-4D97-AF65-F5344CB8AC3E}">
        <p14:creationId xmlns:p14="http://schemas.microsoft.com/office/powerpoint/2010/main" val="423462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65208125"/>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405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Overview of the Content Marketing</a:t>
            </a:r>
            <a:br>
              <a:rPr lang="en-US" dirty="0"/>
            </a:br>
            <a:r>
              <a:rPr lang="en-US" dirty="0"/>
              <a:t>Concept</a:t>
            </a:r>
            <a:endParaRPr lang="en-GB" dirty="0"/>
          </a:p>
        </p:txBody>
      </p:sp>
      <p:pic>
        <p:nvPicPr>
          <p:cNvPr id="1026" name="Picture 2" descr="Content Marketing - Definition, Importance, Types &amp; Example | Marketing |  MBA Sk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311" y="2460395"/>
            <a:ext cx="3065557" cy="25358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239786" y="5203596"/>
            <a:ext cx="3949830" cy="9521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Content Marketing Overview, Source: (Chaffey &amp; Ellis-</a:t>
            </a:r>
            <a:r>
              <a:rPr lang="en-GB" dirty="0" err="1"/>
              <a:t>Chandwick</a:t>
            </a:r>
            <a:r>
              <a:rPr lang="en-GB" dirty="0"/>
              <a:t>, 2022).</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788634213"/>
              </p:ext>
            </p:extLst>
          </p:nvPr>
        </p:nvGraphicFramePr>
        <p:xfrm>
          <a:off x="842682" y="2460395"/>
          <a:ext cx="6203577" cy="3695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8698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Framework and Application</a:t>
            </a:r>
          </a:p>
        </p:txBody>
      </p:sp>
      <p:sp>
        <p:nvSpPr>
          <p:cNvPr id="3" name="Content Placeholder 2"/>
          <p:cNvSpPr>
            <a:spLocks noGrp="1"/>
          </p:cNvSpPr>
          <p:nvPr>
            <p:ph idx="1"/>
          </p:nvPr>
        </p:nvSpPr>
        <p:spPr>
          <a:xfrm>
            <a:off x="867266" y="2535810"/>
            <a:ext cx="5326143" cy="3516198"/>
          </a:xfrm>
        </p:spPr>
        <p:txBody>
          <a:bodyPr>
            <a:normAutofit fontScale="70000" lnSpcReduction="20000"/>
          </a:bodyPr>
          <a:lstStyle/>
          <a:p>
            <a:pPr algn="just"/>
            <a:r>
              <a:rPr lang="en-US" dirty="0"/>
              <a:t>In terms of the AIDA model, content marketing highlights grabbing attention with interesting blogs, videos, or social media posts.</a:t>
            </a:r>
          </a:p>
          <a:p>
            <a:pPr algn="just"/>
            <a:r>
              <a:rPr lang="en-US" dirty="0"/>
              <a:t>Customer journey framework, content marketing plays a role in awareness, consideration and post-purchase loyalty (</a:t>
            </a:r>
            <a:r>
              <a:rPr lang="en-US" dirty="0" err="1"/>
              <a:t>Pulizzi</a:t>
            </a:r>
            <a:r>
              <a:rPr lang="en-US" dirty="0"/>
              <a:t> &amp; Piper, 2023).</a:t>
            </a:r>
          </a:p>
          <a:p>
            <a:pPr algn="just"/>
            <a:r>
              <a:rPr lang="en-US" dirty="0"/>
              <a:t>Airbnb </a:t>
            </a:r>
            <a:r>
              <a:rPr lang="en-US" dirty="0" err="1"/>
              <a:t>utilise</a:t>
            </a:r>
            <a:r>
              <a:rPr lang="en-US" dirty="0"/>
              <a:t> user-generated stories and community-focused blogs which foster trust and authenticity and reshape consumer decision-making beyond the point of purchase (Airbnb, 2026).</a:t>
            </a:r>
          </a:p>
          <a:p>
            <a:pPr algn="just"/>
            <a:r>
              <a:rPr lang="en-US" dirty="0"/>
              <a:t>In 7Ps context, content marketing robust people of the 7Ps elements and promotion, embracing building positive relationships and customer integration (Chaffey &amp; Ellis-Chadwick, 2022).</a:t>
            </a:r>
            <a:endParaRPr lang="en-GB" dirty="0"/>
          </a:p>
        </p:txBody>
      </p:sp>
      <p:pic>
        <p:nvPicPr>
          <p:cNvPr id="4" name="Picture 3"/>
          <p:cNvPicPr>
            <a:picLocks noChangeAspect="1"/>
          </p:cNvPicPr>
          <p:nvPr/>
        </p:nvPicPr>
        <p:blipFill rotWithShape="1">
          <a:blip r:embed="rId3"/>
          <a:srcRect l="3019"/>
          <a:stretch/>
        </p:blipFill>
        <p:spPr>
          <a:xfrm>
            <a:off x="9860437" y="2464473"/>
            <a:ext cx="1711573" cy="1937846"/>
          </a:xfrm>
          <a:prstGeom prst="rect">
            <a:avLst/>
          </a:prstGeom>
        </p:spPr>
      </p:pic>
      <p:pic>
        <p:nvPicPr>
          <p:cNvPr id="5" name="Picture 4"/>
          <p:cNvPicPr>
            <a:picLocks noChangeAspect="1"/>
          </p:cNvPicPr>
          <p:nvPr/>
        </p:nvPicPr>
        <p:blipFill>
          <a:blip r:embed="rId4"/>
          <a:stretch>
            <a:fillRect/>
          </a:stretch>
        </p:blipFill>
        <p:spPr>
          <a:xfrm>
            <a:off x="6424024" y="2535810"/>
            <a:ext cx="3383133" cy="1866509"/>
          </a:xfrm>
          <a:prstGeom prst="rect">
            <a:avLst/>
          </a:prstGeom>
        </p:spPr>
      </p:pic>
      <p:sp>
        <p:nvSpPr>
          <p:cNvPr id="6" name="Rectangle 5"/>
          <p:cNvSpPr/>
          <p:nvPr/>
        </p:nvSpPr>
        <p:spPr>
          <a:xfrm>
            <a:off x="6424024" y="4788816"/>
            <a:ext cx="5076677" cy="886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AIDA and Customer Journey Framework, Source: (Hanlon &amp; </a:t>
            </a:r>
            <a:r>
              <a:rPr lang="en-GB" dirty="0" err="1"/>
              <a:t>Tuten</a:t>
            </a:r>
            <a:r>
              <a:rPr lang="en-GB" dirty="0"/>
              <a:t>, 2022).</a:t>
            </a:r>
          </a:p>
        </p:txBody>
      </p:sp>
    </p:spTree>
    <p:extLst>
      <p:ext uri="{BB962C8B-B14F-4D97-AF65-F5344CB8AC3E}">
        <p14:creationId xmlns:p14="http://schemas.microsoft.com/office/powerpoint/2010/main" val="1181781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is Content Marketing most effective for businesses in 2025</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72319075"/>
              </p:ext>
            </p:extLst>
          </p:nvPr>
        </p:nvGraphicFramePr>
        <p:xfrm>
          <a:off x="825500" y="2552700"/>
          <a:ext cx="10439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0484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and Limitations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89583080"/>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0666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05581280"/>
              </p:ext>
            </p:extLst>
          </p:nvPr>
        </p:nvGraphicFramePr>
        <p:xfrm>
          <a:off x="1104900" y="2590800"/>
          <a:ext cx="10236200" cy="344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718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a:xfrm>
            <a:off x="932329" y="2563906"/>
            <a:ext cx="10363200" cy="3442446"/>
          </a:xfrm>
        </p:spPr>
        <p:txBody>
          <a:bodyPr>
            <a:noAutofit/>
          </a:bodyPr>
          <a:lstStyle/>
          <a:p>
            <a:pPr algn="just"/>
            <a:r>
              <a:rPr lang="en-GB" sz="1400" dirty="0"/>
              <a:t>Airbnb, 2026. Airbnb. [Online] Available at: https://www.airbnb.com/ [Accessed 24 January 2026].</a:t>
            </a:r>
          </a:p>
          <a:p>
            <a:pPr algn="just"/>
            <a:r>
              <a:rPr lang="en-GB" sz="1400" dirty="0"/>
              <a:t>Chaffey, D. &amp; Ellis-Chadwick, F., 2022. Digital Marketing: Strategy, Implementation and Practice. 8th ed. Harlow: Pearson.</a:t>
            </a:r>
          </a:p>
          <a:p>
            <a:pPr algn="just"/>
            <a:r>
              <a:rPr lang="en-GB" sz="1400" dirty="0"/>
              <a:t>Das, S. &amp; </a:t>
            </a:r>
            <a:r>
              <a:rPr lang="en-GB" sz="1400" dirty="0" err="1"/>
              <a:t>Mondal</a:t>
            </a:r>
            <a:r>
              <a:rPr lang="en-GB" sz="1400" dirty="0"/>
              <a:t>, S. R., 2020. Innovations in Digital Branding and Content Marketing. London: IGI Global.</a:t>
            </a:r>
          </a:p>
          <a:p>
            <a:pPr algn="just"/>
            <a:r>
              <a:rPr lang="en-GB" sz="1400" dirty="0"/>
              <a:t>Hanlon, A. &amp; </a:t>
            </a:r>
            <a:r>
              <a:rPr lang="en-GB" sz="1400" dirty="0" err="1"/>
              <a:t>Tuten</a:t>
            </a:r>
            <a:r>
              <a:rPr lang="en-GB" sz="1400" dirty="0"/>
              <a:t>, T. L., 2022. The SAGE Handbook of Digital Marketing. London: SAGE Publications.</a:t>
            </a:r>
          </a:p>
          <a:p>
            <a:pPr algn="just"/>
            <a:r>
              <a:rPr lang="en-GB" sz="1400" dirty="0"/>
              <a:t>Kotler, P., </a:t>
            </a:r>
            <a:r>
              <a:rPr lang="en-GB" sz="1400" dirty="0" err="1"/>
              <a:t>Kartajaya</a:t>
            </a:r>
            <a:r>
              <a:rPr lang="en-GB" sz="1400" dirty="0"/>
              <a:t>, H. &amp; </a:t>
            </a:r>
            <a:r>
              <a:rPr lang="en-GB" sz="1400" dirty="0" err="1"/>
              <a:t>Setiawan</a:t>
            </a:r>
            <a:r>
              <a:rPr lang="en-GB" sz="1400" dirty="0"/>
              <a:t>, I., 2021. Marketing 5.0: Technology for Humanity. Hoboken, NJ: Wiley &amp; Sons.</a:t>
            </a:r>
          </a:p>
          <a:p>
            <a:pPr algn="just"/>
            <a:r>
              <a:rPr lang="en-GB" sz="1400" dirty="0" err="1"/>
              <a:t>Maurya</a:t>
            </a:r>
            <a:r>
              <a:rPr lang="en-GB" sz="1400" dirty="0"/>
              <a:t>, P., 2025. AI Content Marketing: 7 Secrets to Skyrocketing Your Digital Marketing Success. London: </a:t>
            </a:r>
            <a:r>
              <a:rPr lang="en-GB" sz="1400" dirty="0" err="1"/>
              <a:t>Pradip</a:t>
            </a:r>
            <a:r>
              <a:rPr lang="en-GB" sz="1400" dirty="0"/>
              <a:t> Kumar </a:t>
            </a:r>
            <a:r>
              <a:rPr lang="en-GB" sz="1400" dirty="0" err="1"/>
              <a:t>Maurya</a:t>
            </a:r>
            <a:r>
              <a:rPr lang="en-GB" sz="1400" dirty="0"/>
              <a:t>.</a:t>
            </a:r>
          </a:p>
          <a:p>
            <a:pPr algn="just"/>
            <a:r>
              <a:rPr lang="en-GB" sz="1400" dirty="0" err="1"/>
              <a:t>Pulizzi</a:t>
            </a:r>
            <a:r>
              <a:rPr lang="en-GB" sz="1400" dirty="0"/>
              <a:t>, J. &amp; Piper, B. W., 2023. Epic Content Marketing. 2nd ed. London: McGraw Hill LLC.</a:t>
            </a:r>
          </a:p>
          <a:p>
            <a:pPr algn="just"/>
            <a:r>
              <a:rPr lang="en-GB" sz="1400" dirty="0"/>
              <a:t>Rose, R., 2023. Content Marketing Strategy: Harness the Power of Your Brand's Voice. London: </a:t>
            </a:r>
            <a:r>
              <a:rPr lang="en-GB" sz="1400" dirty="0" err="1"/>
              <a:t>Kogan</a:t>
            </a:r>
            <a:r>
              <a:rPr lang="en-GB" sz="1400" dirty="0"/>
              <a:t> Page.</a:t>
            </a:r>
          </a:p>
          <a:p>
            <a:pPr algn="just"/>
            <a:r>
              <a:rPr lang="en-GB" sz="1400" dirty="0"/>
              <a:t>Ryan, D., 2022. Understanding Digital Marketing. London: </a:t>
            </a:r>
            <a:r>
              <a:rPr lang="en-GB" sz="1400" dirty="0" err="1"/>
              <a:t>Kogan</a:t>
            </a:r>
            <a:r>
              <a:rPr lang="en-GB" sz="1400" dirty="0"/>
              <a:t> Page.</a:t>
            </a:r>
          </a:p>
          <a:p>
            <a:pPr algn="just"/>
            <a:r>
              <a:rPr lang="en-GB" sz="1400" dirty="0" err="1"/>
              <a:t>Virji</a:t>
            </a:r>
            <a:r>
              <a:rPr lang="en-GB" sz="1400" dirty="0"/>
              <a:t>, P., 2023. High-Impact Content Marketing: Strategies to Make Your Content Intentional, Engaging and Effective. London: </a:t>
            </a:r>
            <a:r>
              <a:rPr lang="en-GB" sz="1400" dirty="0" err="1"/>
              <a:t>Kogan</a:t>
            </a:r>
            <a:r>
              <a:rPr lang="en-GB" sz="1400" dirty="0"/>
              <a:t> Page.</a:t>
            </a:r>
          </a:p>
        </p:txBody>
      </p:sp>
    </p:spTree>
    <p:extLst>
      <p:ext uri="{BB962C8B-B14F-4D97-AF65-F5344CB8AC3E}">
        <p14:creationId xmlns:p14="http://schemas.microsoft.com/office/powerpoint/2010/main" val="20022121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51</TotalTime>
  <Words>2008</Words>
  <Application>Microsoft Office PowerPoint</Application>
  <PresentationFormat>Widescreen</PresentationFormat>
  <Paragraphs>93</Paragraphs>
  <Slides>9</Slides>
  <Notes>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Garamond</vt:lpstr>
      <vt:lpstr>Organic</vt:lpstr>
      <vt:lpstr>Module: Digital Marketing Module code: BMSE4008D</vt:lpstr>
      <vt:lpstr>Table of Contents</vt:lpstr>
      <vt:lpstr>Introduction </vt:lpstr>
      <vt:lpstr>Overview of the Content Marketing Concept</vt:lpstr>
      <vt:lpstr>Theoretical Framework and Application</vt:lpstr>
      <vt:lpstr>Why is Content Marketing most effective for businesses in 2025</vt:lpstr>
      <vt:lpstr>Challenges and Limitations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balan bianca</dc:creator>
  <cp:lastModifiedBy>Georgiana Balan (2019770)</cp:lastModifiedBy>
  <cp:revision>18</cp:revision>
  <dcterms:created xsi:type="dcterms:W3CDTF">2025-10-18T06:36:45Z</dcterms:created>
  <dcterms:modified xsi:type="dcterms:W3CDTF">2026-03-20T18:49:02Z</dcterms:modified>
</cp:coreProperties>
</file>