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5" r:id="rId1"/>
  </p:sldMasterIdLst>
  <p:notesMasterIdLst>
    <p:notesMasterId r:id="rId17"/>
  </p:notesMasterIdLst>
  <p:sldIdLst>
    <p:sldId id="258" r:id="rId2"/>
    <p:sldId id="259" r:id="rId3"/>
    <p:sldId id="260" r:id="rId4"/>
    <p:sldId id="261" r:id="rId5"/>
    <p:sldId id="273" r:id="rId6"/>
    <p:sldId id="262" r:id="rId7"/>
    <p:sldId id="263" r:id="rId8"/>
    <p:sldId id="264" r:id="rId9"/>
    <p:sldId id="265" r:id="rId10"/>
    <p:sldId id="274" r:id="rId11"/>
    <p:sldId id="266" r:id="rId12"/>
    <p:sldId id="268" r:id="rId13"/>
    <p:sldId id="269" r:id="rId14"/>
    <p:sldId id="275" r:id="rId15"/>
    <p:sldId id="29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7D75D5-7DC4-422E-BCC8-D2FF061C0CBA}" v="2" dt="2025-02-28T16:28:36.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7" d="100"/>
          <a:sy n="77" d="100"/>
        </p:scale>
        <p:origin x="288" y="45"/>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DD7D75D5-7DC4-422E-BCC8-D2FF061C0CBA}"/>
    <pc:docChg chg="custSel modSld">
      <pc:chgData name="Cerys Davies" userId="61e71dc1-9594-4277-b52b-4420989f68ee" providerId="ADAL" clId="{DD7D75D5-7DC4-422E-BCC8-D2FF061C0CBA}" dt="2025-02-28T16:34:55.767" v="39" actId="113"/>
      <pc:docMkLst>
        <pc:docMk/>
      </pc:docMkLst>
      <pc:sldChg chg="modSp mod">
        <pc:chgData name="Cerys Davies" userId="61e71dc1-9594-4277-b52b-4420989f68ee" providerId="ADAL" clId="{DD7D75D5-7DC4-422E-BCC8-D2FF061C0CBA}" dt="2025-02-28T16:33:25.321" v="33" actId="113"/>
        <pc:sldMkLst>
          <pc:docMk/>
          <pc:sldMk cId="1511520773" sldId="258"/>
        </pc:sldMkLst>
        <pc:spChg chg="mod">
          <ac:chgData name="Cerys Davies" userId="61e71dc1-9594-4277-b52b-4420989f68ee" providerId="ADAL" clId="{DD7D75D5-7DC4-422E-BCC8-D2FF061C0CBA}" dt="2025-02-28T16:33:25.321" v="33" actId="113"/>
          <ac:spMkLst>
            <pc:docMk/>
            <pc:sldMk cId="1511520773" sldId="258"/>
            <ac:spMk id="2" creationId="{00000000-0000-0000-0000-000000000000}"/>
          </ac:spMkLst>
        </pc:spChg>
        <pc:spChg chg="mod">
          <ac:chgData name="Cerys Davies" userId="61e71dc1-9594-4277-b52b-4420989f68ee" providerId="ADAL" clId="{DD7D75D5-7DC4-422E-BCC8-D2FF061C0CBA}" dt="2025-02-28T16:30:14.546" v="30" actId="14100"/>
          <ac:spMkLst>
            <pc:docMk/>
            <pc:sldMk cId="1511520773" sldId="258"/>
            <ac:spMk id="3" creationId="{00000000-0000-0000-0000-000000000000}"/>
          </ac:spMkLst>
        </pc:spChg>
      </pc:sldChg>
      <pc:sldChg chg="modSp mod">
        <pc:chgData name="Cerys Davies" userId="61e71dc1-9594-4277-b52b-4420989f68ee" providerId="ADAL" clId="{DD7D75D5-7DC4-422E-BCC8-D2FF061C0CBA}" dt="2025-02-28T16:34:27.621" v="38" actId="6549"/>
        <pc:sldMkLst>
          <pc:docMk/>
          <pc:sldMk cId="1322272984" sldId="262"/>
        </pc:sldMkLst>
        <pc:spChg chg="mod">
          <ac:chgData name="Cerys Davies" userId="61e71dc1-9594-4277-b52b-4420989f68ee" providerId="ADAL" clId="{DD7D75D5-7DC4-422E-BCC8-D2FF061C0CBA}" dt="2025-02-28T16:34:27.621" v="38" actId="6549"/>
          <ac:spMkLst>
            <pc:docMk/>
            <pc:sldMk cId="1322272984" sldId="262"/>
            <ac:spMk id="2" creationId="{00000000-0000-0000-0000-000000000000}"/>
          </ac:spMkLst>
        </pc:spChg>
        <pc:spChg chg="mod">
          <ac:chgData name="Cerys Davies" userId="61e71dc1-9594-4277-b52b-4420989f68ee" providerId="ADAL" clId="{DD7D75D5-7DC4-422E-BCC8-D2FF061C0CBA}" dt="2025-02-28T16:28:56.318" v="26" actId="20577"/>
          <ac:spMkLst>
            <pc:docMk/>
            <pc:sldMk cId="1322272984" sldId="262"/>
            <ac:spMk id="3" creationId="{00000000-0000-0000-0000-000000000000}"/>
          </ac:spMkLst>
        </pc:spChg>
      </pc:sldChg>
      <pc:sldChg chg="delSp modSp mod">
        <pc:chgData name="Cerys Davies" userId="61e71dc1-9594-4277-b52b-4420989f68ee" providerId="ADAL" clId="{DD7D75D5-7DC4-422E-BCC8-D2FF061C0CBA}" dt="2025-02-28T16:27:36.101" v="19" actId="255"/>
        <pc:sldMkLst>
          <pc:docMk/>
          <pc:sldMk cId="4172003473" sldId="266"/>
        </pc:sldMkLst>
        <pc:spChg chg="del mod">
          <ac:chgData name="Cerys Davies" userId="61e71dc1-9594-4277-b52b-4420989f68ee" providerId="ADAL" clId="{DD7D75D5-7DC4-422E-BCC8-D2FF061C0CBA}" dt="2025-02-28T16:24:16.460" v="13" actId="478"/>
          <ac:spMkLst>
            <pc:docMk/>
            <pc:sldMk cId="4172003473" sldId="266"/>
            <ac:spMk id="2" creationId="{00000000-0000-0000-0000-000000000000}"/>
          </ac:spMkLst>
        </pc:spChg>
        <pc:spChg chg="mod">
          <ac:chgData name="Cerys Davies" userId="61e71dc1-9594-4277-b52b-4420989f68ee" providerId="ADAL" clId="{DD7D75D5-7DC4-422E-BCC8-D2FF061C0CBA}" dt="2025-02-28T16:27:36.101" v="19" actId="255"/>
          <ac:spMkLst>
            <pc:docMk/>
            <pc:sldMk cId="4172003473" sldId="266"/>
            <ac:spMk id="3" creationId="{00000000-0000-0000-0000-000000000000}"/>
          </ac:spMkLst>
        </pc:spChg>
      </pc:sldChg>
      <pc:sldChg chg="modSp mod">
        <pc:chgData name="Cerys Davies" userId="61e71dc1-9594-4277-b52b-4420989f68ee" providerId="ADAL" clId="{DD7D75D5-7DC4-422E-BCC8-D2FF061C0CBA}" dt="2025-02-28T16:29:42.907" v="28" actId="14100"/>
        <pc:sldMkLst>
          <pc:docMk/>
          <pc:sldMk cId="3191019512" sldId="273"/>
        </pc:sldMkLst>
        <pc:spChg chg="mod">
          <ac:chgData name="Cerys Davies" userId="61e71dc1-9594-4277-b52b-4420989f68ee" providerId="ADAL" clId="{DD7D75D5-7DC4-422E-BCC8-D2FF061C0CBA}" dt="2025-02-28T16:29:42.907" v="28" actId="14100"/>
          <ac:spMkLst>
            <pc:docMk/>
            <pc:sldMk cId="3191019512" sldId="273"/>
            <ac:spMk id="3" creationId="{7E8647A0-53B7-5E11-1C33-229774489A19}"/>
          </ac:spMkLst>
        </pc:spChg>
      </pc:sldChg>
      <pc:sldChg chg="modSp mod">
        <pc:chgData name="Cerys Davies" userId="61e71dc1-9594-4277-b52b-4420989f68ee" providerId="ADAL" clId="{DD7D75D5-7DC4-422E-BCC8-D2FF061C0CBA}" dt="2025-02-28T16:34:55.767" v="39" actId="113"/>
        <pc:sldMkLst>
          <pc:docMk/>
          <pc:sldMk cId="2439479992" sldId="293"/>
        </pc:sldMkLst>
        <pc:spChg chg="mod">
          <ac:chgData name="Cerys Davies" userId="61e71dc1-9594-4277-b52b-4420989f68ee" providerId="ADAL" clId="{DD7D75D5-7DC4-422E-BCC8-D2FF061C0CBA}" dt="2025-02-28T16:34:55.767" v="39" actId="113"/>
          <ac:spMkLst>
            <pc:docMk/>
            <pc:sldMk cId="2439479992" sldId="293"/>
            <ac:spMk id="2" creationId="{6EF0D7C9-662C-D761-83D4-59C3091F8A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dirty="0"/>
            <a:t>The Court cannot usually remand an adult D in custody where there is no real prospect of D being imprisoned if convicted. </a:t>
          </a:r>
          <a:endParaRPr lang="en-US" dirty="0"/>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custLinFactNeighborY="-1175"/>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4033387"/>
          <a:ext cx="7658492" cy="26463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applies to the three main exceptions to bail:</a:t>
          </a:r>
        </a:p>
        <a:p>
          <a:pPr marL="0" lvl="0" indent="0" algn="ctr" defTabSz="800100">
            <a:lnSpc>
              <a:spcPct val="90000"/>
            </a:lnSpc>
            <a:spcBef>
              <a:spcPct val="0"/>
            </a:spcBef>
            <a:spcAft>
              <a:spcPct val="35000"/>
            </a:spcAft>
            <a:buNone/>
          </a:pPr>
          <a:r>
            <a:rPr lang="en-GB" sz="1800" kern="1200" dirty="0"/>
            <a:t>1.	Para 2 Part 1 </a:t>
          </a:r>
          <a:r>
            <a:rPr lang="en-GB" sz="1800" kern="1200" dirty="0" err="1"/>
            <a:t>Sch</a:t>
          </a:r>
          <a:r>
            <a:rPr lang="en-GB" sz="1800" kern="1200" dirty="0"/>
            <a:t> 1 BA1976 (failure to surrender/commission of further offences or interfering with witnesses;</a:t>
          </a:r>
        </a:p>
        <a:p>
          <a:pPr marL="0" lvl="0" indent="0" algn="ctr" defTabSz="800100">
            <a:lnSpc>
              <a:spcPct val="90000"/>
            </a:lnSpc>
            <a:spcBef>
              <a:spcPct val="0"/>
            </a:spcBef>
            <a:spcAft>
              <a:spcPct val="35000"/>
            </a:spcAft>
            <a:buNone/>
          </a:pPr>
          <a:r>
            <a:rPr lang="en-GB" sz="1800" kern="1200" dirty="0"/>
            <a:t>2. 	Para 2A Part 1 </a:t>
          </a:r>
          <a:r>
            <a:rPr lang="en-GB" sz="1800" kern="1200" dirty="0" err="1"/>
            <a:t>Sch</a:t>
          </a:r>
          <a:r>
            <a:rPr lang="en-GB" sz="1800" kern="1200" dirty="0"/>
            <a:t> 1 BA1976 (refusal of bail where D appears to have committed an indictable or either-way offence whilst on bail) </a:t>
          </a:r>
        </a:p>
        <a:p>
          <a:pPr marL="0" lvl="0" indent="0" algn="ctr" defTabSz="800100">
            <a:lnSpc>
              <a:spcPct val="90000"/>
            </a:lnSpc>
            <a:spcBef>
              <a:spcPct val="0"/>
            </a:spcBef>
            <a:spcAft>
              <a:spcPct val="35000"/>
            </a:spcAft>
            <a:buNone/>
          </a:pPr>
          <a:r>
            <a:rPr lang="en-GB" sz="1800" kern="1200" dirty="0"/>
            <a:t>3.	Para 6 Part 1 </a:t>
          </a:r>
          <a:r>
            <a:rPr lang="en-GB" sz="1800" kern="1200" dirty="0" err="1"/>
            <a:t>Sch</a:t>
          </a:r>
          <a:r>
            <a:rPr lang="en-GB" sz="1800" kern="1200" dirty="0"/>
            <a:t> 1 BA 1976 (refusal of bail where D has been arrested for breaking conditions of bail or failing to surrender to previously granted bail)</a:t>
          </a:r>
          <a:endParaRPr lang="en-US" sz="1800" kern="1200" dirty="0"/>
        </a:p>
      </dsp:txBody>
      <dsp:txXfrm>
        <a:off x="0" y="4033387"/>
        <a:ext cx="7658492" cy="2646338"/>
      </dsp:txXfrm>
    </dsp:sp>
    <dsp:sp modelId="{57BF8E0E-0D3C-4ACA-BE01-503DAF78B7EA}">
      <dsp:nvSpPr>
        <dsp:cNvPr id="0" name=""/>
        <dsp:cNvSpPr/>
      </dsp:nvSpPr>
      <dsp:spPr>
        <a:xfrm rot="10800000">
          <a:off x="0" y="0"/>
          <a:ext cx="7658492" cy="4070069"/>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s90 and Sch 1 LASPO 2012 </a:t>
          </a:r>
          <a:endParaRPr lang="en-US" sz="1800" kern="1200"/>
        </a:p>
      </dsp:txBody>
      <dsp:txXfrm rot="-10800000">
        <a:off x="0" y="0"/>
        <a:ext cx="7658492" cy="1428594"/>
      </dsp:txXfrm>
    </dsp:sp>
    <dsp:sp modelId="{67116ECC-EBC4-42F8-9BB3-EFAD965382F8}">
      <dsp:nvSpPr>
        <dsp:cNvPr id="0" name=""/>
        <dsp:cNvSpPr/>
      </dsp:nvSpPr>
      <dsp:spPr>
        <a:xfrm>
          <a:off x="0" y="1431607"/>
          <a:ext cx="7658492" cy="12169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34290" rIns="192024" bIns="34290" numCol="1" spcCol="1270" anchor="ctr" anchorCtr="0">
          <a:noAutofit/>
        </a:bodyPr>
        <a:lstStyle/>
        <a:p>
          <a:pPr marL="0" lvl="0" indent="0" algn="ctr" defTabSz="1200150">
            <a:lnSpc>
              <a:spcPct val="90000"/>
            </a:lnSpc>
            <a:spcBef>
              <a:spcPct val="0"/>
            </a:spcBef>
            <a:spcAft>
              <a:spcPct val="35000"/>
            </a:spcAft>
            <a:buNone/>
          </a:pPr>
          <a:r>
            <a:rPr lang="en-GB" sz="2700" kern="1200" dirty="0"/>
            <a:t>The Court cannot usually remand an adult D in custody where there is no real prospect of D being imprisoned if convicted. </a:t>
          </a:r>
          <a:endParaRPr lang="en-US" sz="2700" kern="1200" dirty="0"/>
        </a:p>
      </dsp:txBody>
      <dsp:txXfrm>
        <a:off x="0" y="1431607"/>
        <a:ext cx="7658492" cy="12169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83404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
        <p:nvSpPr>
          <p:cNvPr id="6" name="Notes Placeholder 5">
            <a:extLst>
              <a:ext uri="{FF2B5EF4-FFF2-40B4-BE49-F238E27FC236}">
                <a16:creationId xmlns:a16="http://schemas.microsoft.com/office/drawing/2014/main" id="{FFA9641D-5361-E1D2-2335-02A3BA78627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38746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23F3E758-36CA-E057-F362-4A264EB1880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048061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073124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
        <p:nvSpPr>
          <p:cNvPr id="6" name="Notes Placeholder 5">
            <a:extLst>
              <a:ext uri="{FF2B5EF4-FFF2-40B4-BE49-F238E27FC236}">
                <a16:creationId xmlns:a16="http://schemas.microsoft.com/office/drawing/2014/main" id="{65081829-8324-C988-15C5-0645FE5C93E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77374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541722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428429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369906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
        <p:nvSpPr>
          <p:cNvPr id="6" name="Notes Placeholder 5">
            <a:extLst>
              <a:ext uri="{FF2B5EF4-FFF2-40B4-BE49-F238E27FC236}">
                <a16:creationId xmlns:a16="http://schemas.microsoft.com/office/drawing/2014/main" id="{570013EC-0B61-7C1D-F525-FB4493C3BA31}"/>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458953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179294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
        <p:nvSpPr>
          <p:cNvPr id="6" name="Notes Placeholder 5">
            <a:extLst>
              <a:ext uri="{FF2B5EF4-FFF2-40B4-BE49-F238E27FC236}">
                <a16:creationId xmlns:a16="http://schemas.microsoft.com/office/drawing/2014/main" id="{990163D0-8D43-8790-6947-2D7888FAE5FE}"/>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4025426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2880266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86554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2/28/2025</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heguardian.com/uk/2008/jan/14/ukcrime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egislation.gov.uk/ukpga/1976/63/schedule/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1976/63/schedule/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b="1" dirty="0"/>
              <a:t>Criminal Litigation</a:t>
            </a:r>
          </a:p>
        </p:txBody>
      </p:sp>
      <p:sp>
        <p:nvSpPr>
          <p:cNvPr id="3" name="Content Placeholder 2"/>
          <p:cNvSpPr>
            <a:spLocks noGrp="1"/>
          </p:cNvSpPr>
          <p:nvPr>
            <p:ph type="subTitle" idx="1"/>
          </p:nvPr>
        </p:nvSpPr>
        <p:spPr>
          <a:xfrm>
            <a:off x="7346417" y="3712776"/>
            <a:ext cx="4416375" cy="1933463"/>
          </a:xfrm>
        </p:spPr>
        <p:txBody>
          <a:bodyPr>
            <a:normAutofit/>
          </a:bodyPr>
          <a:lstStyle/>
          <a:p>
            <a:r>
              <a:rPr lang="en-GB" sz="5400" b="1" dirty="0"/>
              <a:t>Week 8</a:t>
            </a:r>
          </a:p>
          <a:p>
            <a:r>
              <a:rPr lang="en-GB" sz="6000" b="1" dirty="0"/>
              <a:t>Bail</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748" y="345157"/>
            <a:ext cx="5087909" cy="1116640"/>
          </a:xfrm>
        </p:spPr>
        <p:txBody>
          <a:bodyPr>
            <a:normAutofit/>
          </a:bodyPr>
          <a:lstStyle/>
          <a:p>
            <a:r>
              <a:rPr lang="en-US" sz="6000" b="1" dirty="0"/>
              <a:t>Aims:</a:t>
            </a:r>
          </a:p>
        </p:txBody>
      </p:sp>
      <p:sp>
        <p:nvSpPr>
          <p:cNvPr id="3" name="Content Placeholder 2"/>
          <p:cNvSpPr>
            <a:spLocks noGrp="1"/>
          </p:cNvSpPr>
          <p:nvPr>
            <p:ph idx="1"/>
          </p:nvPr>
        </p:nvSpPr>
        <p:spPr>
          <a:xfrm>
            <a:off x="783772" y="1741577"/>
            <a:ext cx="9330612" cy="3678791"/>
          </a:xfrm>
        </p:spPr>
        <p:txBody>
          <a:bodyPr anchor="ctr">
            <a:normAutofit/>
          </a:bodyPr>
          <a:lstStyle/>
          <a:p>
            <a:pPr marL="0" indent="0">
              <a:buNone/>
            </a:pPr>
            <a:r>
              <a:rPr lang="en-US" sz="4400" dirty="0">
                <a:solidFill>
                  <a:srgbClr val="212121"/>
                </a:solidFill>
              </a:rPr>
              <a:t>To understand the rules and procedures relating to bail granted by the court</a:t>
            </a:r>
          </a:p>
        </p:txBody>
      </p:sp>
    </p:spTree>
    <p:extLst>
      <p:ext uri="{BB962C8B-B14F-4D97-AF65-F5344CB8AC3E}">
        <p14:creationId xmlns:p14="http://schemas.microsoft.com/office/powerpoint/2010/main" val="178767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Front steps and columns of a majestic city building">
            <a:extLst>
              <a:ext uri="{FF2B5EF4-FFF2-40B4-BE49-F238E27FC236}">
                <a16:creationId xmlns:a16="http://schemas.microsoft.com/office/drawing/2014/main" id="{EAE521CA-8DB9-43A0-A657-802EE508CAD6}"/>
              </a:ext>
            </a:extLst>
          </p:cNvPr>
          <p:cNvPicPr>
            <a:picLocks noChangeAspect="1"/>
          </p:cNvPicPr>
          <p:nvPr/>
        </p:nvPicPr>
        <p:blipFill rotWithShape="1">
          <a:blip r:embed="rId3">
            <a:duotone>
              <a:schemeClr val="bg2">
                <a:shade val="45000"/>
                <a:satMod val="135000"/>
              </a:schemeClr>
              <a:prstClr val="white"/>
            </a:duotone>
            <a:alphaModFix amt="25000"/>
          </a:blip>
          <a:srcRect b="15730"/>
          <a:stretch/>
        </p:blipFill>
        <p:spPr>
          <a:xfrm>
            <a:off x="-403850" y="-335270"/>
            <a:ext cx="12191980" cy="6857990"/>
          </a:xfrm>
          <a:prstGeom prst="rect">
            <a:avLst/>
          </a:prstGeom>
        </p:spPr>
      </p:pic>
      <p:sp>
        <p:nvSpPr>
          <p:cNvPr id="2" name="Title 1"/>
          <p:cNvSpPr>
            <a:spLocks noGrp="1"/>
          </p:cNvSpPr>
          <p:nvPr>
            <p:ph type="title"/>
          </p:nvPr>
        </p:nvSpPr>
        <p:spPr>
          <a:xfrm>
            <a:off x="434340" y="250036"/>
            <a:ext cx="10515600" cy="1325563"/>
          </a:xfrm>
        </p:spPr>
        <p:txBody>
          <a:bodyPr>
            <a:normAutofit/>
          </a:bodyPr>
          <a:lstStyle/>
          <a:p>
            <a:r>
              <a:rPr lang="en-US" b="1" dirty="0"/>
              <a:t>To bail or not to bail?</a:t>
            </a:r>
          </a:p>
        </p:txBody>
      </p:sp>
      <p:sp>
        <p:nvSpPr>
          <p:cNvPr id="3" name="Content Placeholder 2"/>
          <p:cNvSpPr>
            <a:spLocks noGrp="1"/>
          </p:cNvSpPr>
          <p:nvPr>
            <p:ph idx="1"/>
          </p:nvPr>
        </p:nvSpPr>
        <p:spPr>
          <a:xfrm>
            <a:off x="350520" y="1497965"/>
            <a:ext cx="10515600" cy="4351338"/>
          </a:xfrm>
        </p:spPr>
        <p:txBody>
          <a:bodyPr>
            <a:normAutofit lnSpcReduction="10000"/>
          </a:bodyPr>
          <a:lstStyle/>
          <a:p>
            <a:r>
              <a:rPr lang="en-GB" dirty="0"/>
              <a:t>Bail is where a suspect is released from court pending the next hearing. </a:t>
            </a:r>
          </a:p>
          <a:p>
            <a:r>
              <a:rPr lang="en-GB" dirty="0"/>
              <a:t>Grant of bail means the defendant is under a legal obligation to return to the court on the date and time to which they are bailed.</a:t>
            </a:r>
          </a:p>
          <a:p>
            <a:r>
              <a:rPr lang="en-GB" dirty="0"/>
              <a:t>Failure to attend court is an offence and be punished by fine or imprisonment (s6 Bail Act  1976)</a:t>
            </a:r>
          </a:p>
          <a:p>
            <a:r>
              <a:rPr lang="en-GB" dirty="0"/>
              <a:t>The decision to grant a defendant bail pending final outcome of proceedings is not without risks. </a:t>
            </a:r>
          </a:p>
          <a:p>
            <a:r>
              <a:rPr lang="en-GB" b="1" i="1" dirty="0"/>
              <a:t>Let’s look at the case of Weddell (2008) </a:t>
            </a:r>
            <a:r>
              <a:rPr lang="en-GB" dirty="0">
                <a:hlinkClick r:id="rId4"/>
              </a:rPr>
              <a:t>Judge 'can't remember' why he bailed murder suspect | UK news | The Guardian</a:t>
            </a:r>
            <a:endParaRPr lang="en-GB" b="1" i="1" dirty="0"/>
          </a:p>
        </p:txBody>
      </p:sp>
    </p:spTree>
    <p:extLst>
      <p:ext uri="{BB962C8B-B14F-4D97-AF65-F5344CB8AC3E}">
        <p14:creationId xmlns:p14="http://schemas.microsoft.com/office/powerpoint/2010/main" val="3598186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983" y="242596"/>
            <a:ext cx="3359413" cy="3113083"/>
          </a:xfrm>
        </p:spPr>
        <p:txBody>
          <a:bodyPr>
            <a:normAutofit/>
          </a:bodyPr>
          <a:lstStyle/>
          <a:p>
            <a:r>
              <a:rPr lang="en-US" sz="3600" b="1" u="sng" dirty="0"/>
              <a:t>Bail Act 1976</a:t>
            </a:r>
            <a:br>
              <a:rPr lang="en-US" sz="3600" dirty="0"/>
            </a:br>
            <a:r>
              <a:rPr lang="en-US" sz="3600" dirty="0"/>
              <a:t>The right to bail</a:t>
            </a:r>
            <a:br>
              <a:rPr lang="en-US" sz="3600" dirty="0"/>
            </a:br>
            <a:r>
              <a:rPr lang="en-US" sz="3600" dirty="0"/>
              <a:t> (s4 BA 1976)</a:t>
            </a:r>
          </a:p>
        </p:txBody>
      </p:sp>
      <p:sp>
        <p:nvSpPr>
          <p:cNvPr id="3" name="Content Placeholder 2"/>
          <p:cNvSpPr>
            <a:spLocks noGrp="1"/>
          </p:cNvSpPr>
          <p:nvPr>
            <p:ph idx="1"/>
          </p:nvPr>
        </p:nvSpPr>
        <p:spPr>
          <a:xfrm>
            <a:off x="3458547" y="469899"/>
            <a:ext cx="8204718" cy="6199841"/>
          </a:xfrm>
        </p:spPr>
        <p:txBody>
          <a:bodyPr anchor="ctr">
            <a:normAutofit/>
          </a:bodyPr>
          <a:lstStyle/>
          <a:p>
            <a:pPr>
              <a:lnSpc>
                <a:spcPct val="80000"/>
              </a:lnSpc>
            </a:pPr>
            <a:r>
              <a:rPr lang="en-US" altLang="en-US" dirty="0">
                <a:solidFill>
                  <a:srgbClr val="212121"/>
                </a:solidFill>
              </a:rPr>
              <a:t>The defendant has a right to bail. </a:t>
            </a:r>
          </a:p>
          <a:p>
            <a:pPr>
              <a:lnSpc>
                <a:spcPct val="80000"/>
              </a:lnSpc>
            </a:pPr>
            <a:r>
              <a:rPr lang="en-US" altLang="en-US" dirty="0">
                <a:solidFill>
                  <a:srgbClr val="212121"/>
                </a:solidFill>
              </a:rPr>
              <a:t>There are cases where this right doesn’t apply. </a:t>
            </a:r>
          </a:p>
          <a:p>
            <a:pPr>
              <a:lnSpc>
                <a:spcPct val="80000"/>
              </a:lnSpc>
            </a:pPr>
            <a:r>
              <a:rPr lang="en-US" altLang="en-US" i="1" dirty="0">
                <a:solidFill>
                  <a:srgbClr val="212121"/>
                </a:solidFill>
              </a:rPr>
              <a:t>“A person to whom this section applies shall be granted bail except as provided in Schedule 1 to this Act”</a:t>
            </a:r>
          </a:p>
          <a:p>
            <a:pPr>
              <a:lnSpc>
                <a:spcPct val="80000"/>
              </a:lnSpc>
            </a:pPr>
            <a:r>
              <a:rPr lang="en-US" altLang="en-US" dirty="0">
                <a:solidFill>
                  <a:srgbClr val="212121"/>
                </a:solidFill>
              </a:rPr>
              <a:t>D must be granted bail unless the court is satisfied that one or more of the exceptions to the right to bail set out in Sch 1 are made out.</a:t>
            </a:r>
          </a:p>
          <a:p>
            <a:pPr>
              <a:lnSpc>
                <a:spcPct val="80000"/>
              </a:lnSpc>
            </a:pPr>
            <a:r>
              <a:rPr lang="en-US" altLang="en-US" dirty="0">
                <a:solidFill>
                  <a:srgbClr val="212121"/>
                </a:solidFill>
              </a:rPr>
              <a:t>There is a prima facie right to bail – i.e. a right that can be outweighed by other considerations. </a:t>
            </a:r>
          </a:p>
          <a:p>
            <a:pPr>
              <a:lnSpc>
                <a:spcPct val="80000"/>
              </a:lnSpc>
            </a:pPr>
            <a:r>
              <a:rPr lang="en-US" altLang="en-US" dirty="0">
                <a:solidFill>
                  <a:srgbClr val="212121"/>
                </a:solidFill>
              </a:rPr>
              <a:t>Prima facie right is to unconditional bail.</a:t>
            </a:r>
          </a:p>
          <a:p>
            <a:pPr>
              <a:lnSpc>
                <a:spcPct val="80000"/>
              </a:lnSpc>
            </a:pPr>
            <a:r>
              <a:rPr lang="en-GB" b="0" i="0" dirty="0">
                <a:solidFill>
                  <a:srgbClr val="000000"/>
                </a:solidFill>
                <a:effectLst/>
                <a:latin typeface="+mj-lt"/>
              </a:rPr>
              <a:t>The </a:t>
            </a:r>
            <a:r>
              <a:rPr lang="en-GB" b="1" i="0" dirty="0">
                <a:solidFill>
                  <a:srgbClr val="000000"/>
                </a:solidFill>
                <a:effectLst/>
                <a:latin typeface="+mj-lt"/>
              </a:rPr>
              <a:t>Legal Aid, Sentencing and Punishment of Offenders Act 2012 (LASPO 2012)</a:t>
            </a:r>
            <a:r>
              <a:rPr lang="en-GB" b="0" i="0" dirty="0">
                <a:solidFill>
                  <a:srgbClr val="000000"/>
                </a:solidFill>
                <a:effectLst/>
                <a:latin typeface="+mj-lt"/>
              </a:rPr>
              <a:t> introduced a significant change to restrict a court’s pre-conviction powers to remand an adult defendant in custody.</a:t>
            </a:r>
            <a:endParaRPr lang="en-GB" altLang="en-US" dirty="0">
              <a:latin typeface="+mj-lt"/>
            </a:endParaRPr>
          </a:p>
        </p:txBody>
      </p:sp>
    </p:spTree>
    <p:extLst>
      <p:ext uri="{BB962C8B-B14F-4D97-AF65-F5344CB8AC3E}">
        <p14:creationId xmlns:p14="http://schemas.microsoft.com/office/powerpoint/2010/main" val="192848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a:xfrm>
            <a:off x="345830" y="101356"/>
            <a:ext cx="10515600" cy="830629"/>
          </a:xfrm>
        </p:spPr>
        <p:txBody>
          <a:bodyPr/>
          <a:lstStyle/>
          <a:p>
            <a:r>
              <a:rPr lang="en-GB" b="1"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a:xfrm>
            <a:off x="228600" y="1075054"/>
            <a:ext cx="11235612" cy="5244978"/>
          </a:xfrm>
        </p:spPr>
        <p:txBody>
          <a:bodyPr>
            <a:normAutofit/>
          </a:bodyPr>
          <a:lstStyle/>
          <a:p>
            <a:pPr algn="just"/>
            <a:r>
              <a:rPr lang="en-GB" b="0" i="0" dirty="0">
                <a:solidFill>
                  <a:srgbClr val="000000"/>
                </a:solidFill>
                <a:effectLst/>
                <a:latin typeface="+mj-lt"/>
              </a:rPr>
              <a:t>The presumption in favour of bail is subject to </a:t>
            </a:r>
            <a:r>
              <a:rPr lang="en-GB" b="1" i="0" dirty="0">
                <a:solidFill>
                  <a:srgbClr val="000000"/>
                </a:solidFill>
                <a:effectLst/>
                <a:latin typeface="+mj-lt"/>
              </a:rPr>
              <a:t>s25 Criminal Justice and Public Order Act 1994</a:t>
            </a:r>
            <a:r>
              <a:rPr lang="en-GB" b="0" i="0" dirty="0">
                <a:solidFill>
                  <a:srgbClr val="000000"/>
                </a:solidFill>
                <a:effectLst/>
                <a:latin typeface="+mj-lt"/>
              </a:rPr>
              <a:t> (</a:t>
            </a:r>
            <a:r>
              <a:rPr lang="en-GB" b="1" i="0" dirty="0">
                <a:solidFill>
                  <a:srgbClr val="000000"/>
                </a:solidFill>
                <a:effectLst/>
                <a:latin typeface="+mj-lt"/>
              </a:rPr>
              <a:t>CJPOA 1994</a:t>
            </a:r>
            <a:r>
              <a:rPr lang="en-GB" b="0" i="0" dirty="0">
                <a:solidFill>
                  <a:srgbClr val="000000"/>
                </a:solidFill>
                <a:effectLst/>
                <a:latin typeface="+mj-lt"/>
              </a:rPr>
              <a:t>).</a:t>
            </a:r>
          </a:p>
          <a:p>
            <a:pPr algn="just"/>
            <a:r>
              <a:rPr lang="en-GB" b="1" i="0" dirty="0">
                <a:solidFill>
                  <a:srgbClr val="000000"/>
                </a:solidFill>
                <a:effectLst/>
                <a:latin typeface="+mj-lt"/>
              </a:rPr>
              <a:t>s25 CJPOA 1994</a:t>
            </a:r>
            <a:r>
              <a:rPr lang="en-GB" b="0" i="0" dirty="0">
                <a:solidFill>
                  <a:srgbClr val="000000"/>
                </a:solidFill>
                <a:effectLst/>
                <a:latin typeface="+mj-lt"/>
              </a:rPr>
              <a:t> applies where:</a:t>
            </a:r>
          </a:p>
          <a:p>
            <a:pPr algn="just">
              <a:buFont typeface="Arial" panose="020B0604020202020204" pitchFamily="34" charset="0"/>
              <a:buChar char="•"/>
            </a:pPr>
            <a:r>
              <a:rPr lang="en-GB"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b="1" i="0" dirty="0">
                <a:solidFill>
                  <a:srgbClr val="000000"/>
                </a:solidFill>
                <a:effectLst/>
                <a:latin typeface="+mj-lt"/>
              </a:rPr>
              <a:t>Sexual Offences Act 2003</a:t>
            </a:r>
            <a:r>
              <a:rPr lang="en-GB" b="0" i="0" dirty="0">
                <a:solidFill>
                  <a:srgbClr val="000000"/>
                </a:solidFill>
                <a:effectLst/>
                <a:latin typeface="+mj-lt"/>
              </a:rPr>
              <a:t>; and</a:t>
            </a:r>
          </a:p>
          <a:p>
            <a:pPr algn="just">
              <a:buFont typeface="Arial" panose="020B0604020202020204" pitchFamily="34" charset="0"/>
              <a:buChar char="•"/>
            </a:pPr>
            <a:r>
              <a:rPr lang="en-GB" b="0" i="0" dirty="0">
                <a:solidFill>
                  <a:srgbClr val="000000"/>
                </a:solidFill>
                <a:effectLst/>
                <a:latin typeface="+mj-lt"/>
              </a:rPr>
              <a:t>that person has been previously convicted in the United Kingdom of an offence listed above.</a:t>
            </a:r>
          </a:p>
          <a:p>
            <a:r>
              <a:rPr lang="en-GB" dirty="0"/>
              <a:t>If D is a drug user over 18 and charged with an imprisonable offence there is a presumption against bail. </a:t>
            </a:r>
          </a:p>
          <a:p>
            <a:endParaRPr lang="en-GB" dirty="0"/>
          </a:p>
        </p:txBody>
      </p:sp>
    </p:spTree>
    <p:extLst>
      <p:ext uri="{BB962C8B-B14F-4D97-AF65-F5344CB8AC3E}">
        <p14:creationId xmlns:p14="http://schemas.microsoft.com/office/powerpoint/2010/main" val="319101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007" y="336742"/>
            <a:ext cx="11173001" cy="1370264"/>
          </a:xfrm>
        </p:spPr>
        <p:txBody>
          <a:bodyPr>
            <a:normAutofit fontScale="90000"/>
          </a:bodyPr>
          <a:lstStyle/>
          <a:p>
            <a:r>
              <a:rPr lang="en-US" sz="4000" b="1" dirty="0"/>
              <a:t>Exceptions to s4 right to bail  (Sch 1 Part 1)</a:t>
            </a:r>
            <a:br>
              <a:rPr lang="en-US" sz="4000" b="1" dirty="0"/>
            </a:br>
            <a:r>
              <a:rPr lang="en-US" sz="4000" b="1" dirty="0">
                <a:hlinkClick r:id="rId3"/>
              </a:rPr>
              <a:t>https://www.legislation.gov.uk/ukpga/1976/63/schedule/1</a:t>
            </a:r>
            <a:endParaRPr lang="en-US" sz="4000" b="1" dirty="0"/>
          </a:p>
        </p:txBody>
      </p:sp>
      <p:sp>
        <p:nvSpPr>
          <p:cNvPr id="3" name="Content Placeholder 2"/>
          <p:cNvSpPr>
            <a:spLocks noGrp="1"/>
          </p:cNvSpPr>
          <p:nvPr>
            <p:ph idx="1"/>
          </p:nvPr>
        </p:nvSpPr>
        <p:spPr>
          <a:xfrm>
            <a:off x="291211" y="1956932"/>
            <a:ext cx="11173000" cy="4663852"/>
          </a:xfrm>
        </p:spPr>
        <p:txBody>
          <a:bodyPr anchor="ctr">
            <a:normAutofit/>
          </a:bodyPr>
          <a:lstStyle/>
          <a:p>
            <a:pPr>
              <a:lnSpc>
                <a:spcPct val="90000"/>
              </a:lnSpc>
            </a:pPr>
            <a:r>
              <a:rPr lang="en-GB" altLang="en-US" sz="3200" dirty="0"/>
              <a:t>Denying bail for INDICTABLE IMPRISONABLE OFFENCES (including either way offences): bail need not be granted if the Court is satisfied that there are </a:t>
            </a:r>
            <a:r>
              <a:rPr lang="en-GB" altLang="en-US" sz="3200" u="sng" dirty="0"/>
              <a:t>substantial grounds</a:t>
            </a:r>
            <a:r>
              <a:rPr lang="en-GB" altLang="en-US" sz="3200" dirty="0"/>
              <a:t> to believe, if released on bail D would…</a:t>
            </a:r>
            <a:br>
              <a:rPr lang="en-GB" altLang="en-US" sz="3200" dirty="0"/>
            </a:br>
            <a:endParaRPr lang="en-GB" altLang="en-US" sz="3200" dirty="0"/>
          </a:p>
          <a:p>
            <a:pPr lvl="1">
              <a:lnSpc>
                <a:spcPct val="90000"/>
              </a:lnSpc>
            </a:pPr>
            <a:r>
              <a:rPr lang="en-GB" altLang="en-US" sz="3200" dirty="0"/>
              <a:t>Fail to surrender</a:t>
            </a:r>
          </a:p>
          <a:p>
            <a:pPr lvl="1">
              <a:lnSpc>
                <a:spcPct val="90000"/>
              </a:lnSpc>
            </a:pPr>
            <a:r>
              <a:rPr lang="en-GB" altLang="en-US" sz="3200" dirty="0"/>
              <a:t>Commit an offence</a:t>
            </a:r>
          </a:p>
          <a:p>
            <a:pPr lvl="1">
              <a:lnSpc>
                <a:spcPct val="90000"/>
              </a:lnSpc>
            </a:pPr>
            <a:r>
              <a:rPr lang="en-GB" altLang="en-US" sz="3200"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253717"/>
            <a:ext cx="8580512" cy="1399824"/>
          </a:xfrm>
        </p:spPr>
        <p:txBody>
          <a:bodyPr>
            <a:normAutofit/>
          </a:bodyPr>
          <a:lstStyle/>
          <a:p>
            <a:r>
              <a:rPr lang="en-US" sz="3600" b="1" dirty="0"/>
              <a:t>Exceptions continued………….</a:t>
            </a:r>
          </a:p>
        </p:txBody>
      </p:sp>
      <p:sp>
        <p:nvSpPr>
          <p:cNvPr id="3" name="Content Placeholder 2"/>
          <p:cNvSpPr>
            <a:spLocks noGrp="1"/>
          </p:cNvSpPr>
          <p:nvPr>
            <p:ph idx="1"/>
          </p:nvPr>
        </p:nvSpPr>
        <p:spPr>
          <a:xfrm>
            <a:off x="579120" y="1592581"/>
            <a:ext cx="10439399" cy="4564379"/>
          </a:xfrm>
        </p:spPr>
        <p:txBody>
          <a:bodyPr anchor="ctr">
            <a:normAutofit/>
          </a:bodyPr>
          <a:lstStyle/>
          <a:p>
            <a:r>
              <a:rPr lang="en-GB" altLang="en-US" dirty="0"/>
              <a:t>D has committed an offence whilst on bail (para 2A)</a:t>
            </a:r>
          </a:p>
          <a:p>
            <a:r>
              <a:rPr lang="en-GB" altLang="en-US" dirty="0"/>
              <a:t>Necessary for D’s own protection (para 3).</a:t>
            </a:r>
          </a:p>
          <a:p>
            <a:r>
              <a:rPr lang="en-GB" altLang="en-US" dirty="0"/>
              <a:t>D is already in custody (para 4).</a:t>
            </a:r>
          </a:p>
          <a:p>
            <a:r>
              <a:rPr lang="en-GB" altLang="en-US" dirty="0"/>
              <a:t>More time needed to take decisions (para 5).</a:t>
            </a:r>
          </a:p>
          <a:p>
            <a:r>
              <a:rPr lang="en-GB" altLang="en-US" dirty="0"/>
              <a:t>D has previously absconded /broken bail conditions in </a:t>
            </a:r>
            <a:r>
              <a:rPr lang="en-GB" altLang="en-US" u="sng" dirty="0"/>
              <a:t>this</a:t>
            </a:r>
            <a:r>
              <a:rPr lang="en-GB" altLang="en-US" dirty="0"/>
              <a:t> offence (para 6).</a:t>
            </a:r>
            <a:endParaRPr lang="en-US" altLang="en-US" dirty="0"/>
          </a:p>
          <a:p>
            <a:r>
              <a:rPr lang="en-GB" altLang="en-US" dirty="0"/>
              <a:t>Impracticable to complete enquiries/report without keeping D in custody (para 7).</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388" y="710917"/>
            <a:ext cx="3482732" cy="3533424"/>
          </a:xfrm>
        </p:spPr>
        <p:txBody>
          <a:bodyPr>
            <a:normAutofit/>
          </a:bodyPr>
          <a:lstStyle/>
          <a:p>
            <a:r>
              <a:rPr lang="en-US" sz="3600" b="1" dirty="0"/>
              <a:t>Realistic prospect of custody test</a:t>
            </a:r>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extLst>
              <p:ext uri="{D42A27DB-BD31-4B8C-83A1-F6EECF244321}">
                <p14:modId xmlns:p14="http://schemas.microsoft.com/office/powerpoint/2010/main" val="4268467826"/>
              </p:ext>
            </p:extLst>
          </p:nvPr>
        </p:nvGraphicFramePr>
        <p:xfrm>
          <a:off x="4008120" y="175260"/>
          <a:ext cx="7658492" cy="668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 y="198120"/>
            <a:ext cx="11292840" cy="990600"/>
          </a:xfrm>
        </p:spPr>
        <p:txBody>
          <a:bodyPr>
            <a:normAutofit/>
          </a:bodyPr>
          <a:lstStyle/>
          <a:p>
            <a:r>
              <a:rPr lang="en-US" b="1" dirty="0">
                <a:solidFill>
                  <a:schemeClr val="tx1"/>
                </a:solidFill>
              </a:rPr>
              <a:t>Reasons for finding exceptions to the right to bail</a:t>
            </a:r>
          </a:p>
        </p:txBody>
      </p:sp>
      <p:sp>
        <p:nvSpPr>
          <p:cNvPr id="3" name="Content Placeholder 2"/>
          <p:cNvSpPr>
            <a:spLocks noGrp="1"/>
          </p:cNvSpPr>
          <p:nvPr>
            <p:ph idx="1"/>
          </p:nvPr>
        </p:nvSpPr>
        <p:spPr>
          <a:xfrm>
            <a:off x="662940" y="1356360"/>
            <a:ext cx="10530840" cy="5387340"/>
          </a:xfrm>
        </p:spPr>
        <p:txBody>
          <a:bodyPr anchor="ctr">
            <a:normAutofit fontScale="92500" lnSpcReduction="10000"/>
          </a:bodyPr>
          <a:lstStyle/>
          <a:p>
            <a:pPr>
              <a:buFontTx/>
              <a:buNone/>
            </a:pPr>
            <a:r>
              <a:rPr lang="en-GB" altLang="en-US" sz="3200" dirty="0">
                <a:solidFill>
                  <a:schemeClr val="tx1"/>
                </a:solidFill>
              </a:rPr>
              <a:t>In substantiating the grounds, regard is had to a number of statutory </a:t>
            </a:r>
            <a:r>
              <a:rPr lang="en-GB" altLang="en-US" sz="3200" u="sng" dirty="0">
                <a:solidFill>
                  <a:schemeClr val="tx1"/>
                </a:solidFill>
              </a:rPr>
              <a:t>factors</a:t>
            </a:r>
            <a:r>
              <a:rPr lang="en-GB" altLang="en-US" sz="3200" dirty="0">
                <a:solidFill>
                  <a:schemeClr val="tx1"/>
                </a:solidFill>
              </a:rPr>
              <a:t>:</a:t>
            </a:r>
          </a:p>
          <a:p>
            <a:r>
              <a:rPr lang="en-GB" altLang="en-US" sz="3200" dirty="0">
                <a:solidFill>
                  <a:schemeClr val="tx1"/>
                </a:solidFill>
              </a:rPr>
              <a:t>Nature and seriousness of offence/probable method of dealing with it.</a:t>
            </a:r>
          </a:p>
          <a:p>
            <a:r>
              <a:rPr lang="en-GB" altLang="en-US" sz="3200" dirty="0">
                <a:solidFill>
                  <a:schemeClr val="tx1"/>
                </a:solidFill>
              </a:rPr>
              <a:t>Character, antecedents, associations and community ties of D.</a:t>
            </a:r>
          </a:p>
          <a:p>
            <a:r>
              <a:rPr lang="en-GB" altLang="en-US" sz="3200" dirty="0">
                <a:solidFill>
                  <a:schemeClr val="tx1"/>
                </a:solidFill>
              </a:rPr>
              <a:t>D’s record as respects the fulfilment of conditions in previous grants of bail.</a:t>
            </a:r>
          </a:p>
          <a:p>
            <a:r>
              <a:rPr lang="en-GB" altLang="en-US" sz="3200" dirty="0">
                <a:solidFill>
                  <a:schemeClr val="tx1"/>
                </a:solidFill>
              </a:rPr>
              <a:t>The strength of the evidence against D.</a:t>
            </a:r>
            <a:r>
              <a:rPr lang="en-GB" altLang="en-US" sz="3200" dirty="0">
                <a:cs typeface="Arial" panose="020B0604020202020204" pitchFamily="34" charset="0"/>
              </a:rPr>
              <a:t> </a:t>
            </a:r>
          </a:p>
          <a:p>
            <a:r>
              <a:rPr lang="en-GB" altLang="en-US" sz="3200" dirty="0">
                <a:cs typeface="Arial" panose="020B0604020202020204" pitchFamily="34" charset="0"/>
              </a:rPr>
              <a:t>If substantial grounds to believe an offence will be committed on bail, including engaging in conduct causing physical or mental injury to others</a:t>
            </a:r>
          </a:p>
          <a:p>
            <a:r>
              <a:rPr lang="en-GB" altLang="en-US" sz="32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b="1"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p:txBody>
          <a:bodyPr>
            <a:normAutofit/>
          </a:bodyPr>
          <a:lstStyle/>
          <a:p>
            <a:pPr algn="just"/>
            <a:r>
              <a:rPr lang="en-GB"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b="1" i="0" dirty="0">
                <a:solidFill>
                  <a:schemeClr val="tx1"/>
                </a:solidFill>
                <a:effectLst/>
                <a:latin typeface="+mj-lt"/>
              </a:rPr>
              <a:t>para 9</a:t>
            </a:r>
            <a:r>
              <a:rPr lang="en-GB" b="0" i="0" dirty="0">
                <a:solidFill>
                  <a:schemeClr val="tx1"/>
                </a:solidFill>
                <a:effectLst/>
                <a:latin typeface="+mj-lt"/>
              </a:rPr>
              <a:t> factor and not an exception to the right to bail.</a:t>
            </a:r>
          </a:p>
          <a:p>
            <a:pPr algn="just"/>
            <a:r>
              <a:rPr lang="en-GB"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b="1" i="0" dirty="0">
                <a:solidFill>
                  <a:schemeClr val="tx1"/>
                </a:solidFill>
                <a:effectLst/>
                <a:latin typeface="+mj-lt"/>
              </a:rPr>
              <a:t>para 2</a:t>
            </a:r>
            <a:r>
              <a:rPr lang="en-GB" b="0" i="0" dirty="0">
                <a:solidFill>
                  <a:schemeClr val="tx1"/>
                </a:solidFill>
                <a:effectLst/>
                <a:latin typeface="+mj-lt"/>
              </a:rPr>
              <a:t> exception to the right to bail, which has been informed by a </a:t>
            </a:r>
            <a:r>
              <a:rPr lang="en-GB" b="1" i="0" dirty="0">
                <a:solidFill>
                  <a:schemeClr val="tx1"/>
                </a:solidFill>
                <a:effectLst/>
                <a:latin typeface="+mj-lt"/>
              </a:rPr>
              <a:t>para 9</a:t>
            </a:r>
            <a:r>
              <a:rPr lang="en-GB"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0831" y="289509"/>
            <a:ext cx="10646851" cy="5405968"/>
          </a:xfrm>
        </p:spPr>
        <p:txBody>
          <a:bodyPr anchor="ctr">
            <a:normAutofit/>
          </a:bodyPr>
          <a:lstStyle/>
          <a:p>
            <a:pPr marL="0" indent="0">
              <a:buNone/>
            </a:pPr>
            <a:r>
              <a:rPr lang="en-GB" altLang="en-US" sz="3200" b="1" dirty="0">
                <a:latin typeface="+mj-lt"/>
              </a:rPr>
              <a:t>Further grounds for refusing bail are set out in:</a:t>
            </a:r>
          </a:p>
          <a:p>
            <a:pPr marL="0" indent="0" algn="ctr">
              <a:buNone/>
            </a:pPr>
            <a:r>
              <a:rPr lang="en-GB" altLang="en-US" sz="3200" b="1" u="sng" dirty="0" err="1">
                <a:latin typeface="+mj-lt"/>
              </a:rPr>
              <a:t>Sch</a:t>
            </a:r>
            <a:r>
              <a:rPr lang="en-GB" altLang="en-US" sz="3200" b="1" u="sng" dirty="0">
                <a:latin typeface="+mj-lt"/>
              </a:rPr>
              <a:t> 1 Part 1A (SUMMARY IMPRISONABLE) and Part 2 (NON IMPRISONABLE)</a:t>
            </a:r>
          </a:p>
          <a:p>
            <a:pPr marL="0" indent="0" algn="ctr">
              <a:buNone/>
            </a:pPr>
            <a:r>
              <a:rPr lang="en-GB" altLang="en-US" sz="3200" b="1" u="sng" dirty="0">
                <a:latin typeface="+mj-lt"/>
                <a:hlinkClick r:id="rId3"/>
              </a:rPr>
              <a:t>https://www.legislation.gov.uk/ukpga/1976/63/schedule/1</a:t>
            </a:r>
            <a:endParaRPr lang="en-GB" altLang="en-US" sz="3200" b="1" u="sng" dirty="0">
              <a:latin typeface="+mj-lt"/>
            </a:endParaRPr>
          </a:p>
          <a:p>
            <a:endParaRPr dirty="0">
              <a:solidFill>
                <a:srgbClr val="212121"/>
              </a:solidFill>
            </a:endParaRPr>
          </a:p>
        </p:txBody>
      </p:sp>
    </p:spTree>
    <p:extLst>
      <p:ext uri="{BB962C8B-B14F-4D97-AF65-F5344CB8AC3E}">
        <p14:creationId xmlns:p14="http://schemas.microsoft.com/office/powerpoint/2010/main" val="417200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b="1"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a:xfrm>
            <a:off x="464820" y="1690688"/>
            <a:ext cx="10515600" cy="4351338"/>
          </a:xfrm>
        </p:spPr>
        <p:txBody>
          <a:bodyPr>
            <a:normAutofit/>
          </a:bodyPr>
          <a:lstStyle/>
          <a:p>
            <a:pPr>
              <a:buFontTx/>
              <a:buNone/>
            </a:pPr>
            <a:r>
              <a:rPr lang="en-GB" altLang="en-US" sz="3200" dirty="0"/>
              <a:t>These are intended to ensure that the D will:</a:t>
            </a:r>
          </a:p>
          <a:p>
            <a:r>
              <a:rPr lang="en-GB" altLang="en-US" sz="3200" dirty="0"/>
              <a:t>Surrender to custody.</a:t>
            </a:r>
          </a:p>
          <a:p>
            <a:r>
              <a:rPr lang="en-GB" altLang="en-US" sz="3200" dirty="0"/>
              <a:t>Not commit an offence.</a:t>
            </a:r>
          </a:p>
          <a:p>
            <a:r>
              <a:rPr lang="en-GB" altLang="en-US" sz="3200" dirty="0"/>
              <a:t>Not interfere with witnesses/obstruct course of justice.</a:t>
            </a:r>
          </a:p>
          <a:p>
            <a:r>
              <a:rPr lang="en-GB" altLang="en-US" sz="3200" dirty="0"/>
              <a:t>Make himself available for enquiries/reports.</a:t>
            </a:r>
          </a:p>
          <a:p>
            <a:r>
              <a:rPr lang="en-GB" altLang="en-US" sz="3200" dirty="0"/>
              <a:t>Attends an interview with a legal adviser.</a:t>
            </a:r>
          </a:p>
          <a:p>
            <a:r>
              <a:rPr lang="en-GB" altLang="en-US" sz="3200" dirty="0"/>
              <a:t>Or to ensure D’s own protection</a:t>
            </a:r>
            <a:endParaRPr lang="en-US" altLang="en-US" sz="3200" dirty="0"/>
          </a:p>
          <a:p>
            <a:endParaRPr lang="en-GB" dirty="0"/>
          </a:p>
        </p:txBody>
      </p:sp>
    </p:spTree>
    <p:extLst>
      <p:ext uri="{BB962C8B-B14F-4D97-AF65-F5344CB8AC3E}">
        <p14:creationId xmlns:p14="http://schemas.microsoft.com/office/powerpoint/2010/main" val="199662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861062" y="410632"/>
            <a:ext cx="9601196" cy="1368252"/>
          </a:xfrm>
        </p:spPr>
        <p:txBody>
          <a:bodyPr>
            <a:normAutofit/>
          </a:bodyPr>
          <a:lstStyle/>
          <a:p>
            <a:r>
              <a:rPr lang="en-GB" sz="4800" b="1" dirty="0">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601981" y="1778884"/>
            <a:ext cx="9601196" cy="2956205"/>
          </a:xfrm>
        </p:spPr>
        <p:txBody>
          <a:bodyPr>
            <a:noAutofit/>
          </a:bodyPr>
          <a:lstStyle/>
          <a:p>
            <a:pPr>
              <a:lnSpc>
                <a:spcPct val="90000"/>
              </a:lnSpc>
            </a:pPr>
            <a:r>
              <a:rPr lang="en-GB" altLang="en-US" sz="3200" dirty="0">
                <a:solidFill>
                  <a:srgbClr val="212121"/>
                </a:solidFill>
              </a:rPr>
              <a:t>Surety.</a:t>
            </a:r>
          </a:p>
          <a:p>
            <a:pPr>
              <a:lnSpc>
                <a:spcPct val="90000"/>
              </a:lnSpc>
            </a:pPr>
            <a:r>
              <a:rPr lang="en-GB" altLang="en-US" sz="3200" dirty="0">
                <a:solidFill>
                  <a:srgbClr val="212121"/>
                </a:solidFill>
              </a:rPr>
              <a:t>Security.</a:t>
            </a:r>
          </a:p>
          <a:p>
            <a:pPr>
              <a:lnSpc>
                <a:spcPct val="90000"/>
              </a:lnSpc>
            </a:pPr>
            <a:r>
              <a:rPr lang="en-GB" altLang="en-US" sz="3200" dirty="0">
                <a:solidFill>
                  <a:srgbClr val="212121"/>
                </a:solidFill>
              </a:rPr>
              <a:t>Reporting to Police Station.</a:t>
            </a:r>
          </a:p>
          <a:p>
            <a:pPr>
              <a:lnSpc>
                <a:spcPct val="90000"/>
              </a:lnSpc>
            </a:pPr>
            <a:r>
              <a:rPr lang="en-GB" altLang="en-US" sz="3200" dirty="0">
                <a:solidFill>
                  <a:srgbClr val="212121"/>
                </a:solidFill>
              </a:rPr>
              <a:t>Curfew.</a:t>
            </a:r>
          </a:p>
          <a:p>
            <a:pPr>
              <a:lnSpc>
                <a:spcPct val="90000"/>
              </a:lnSpc>
            </a:pPr>
            <a:r>
              <a:rPr lang="en-GB" altLang="en-US" sz="3200" dirty="0">
                <a:solidFill>
                  <a:srgbClr val="212121"/>
                </a:solidFill>
              </a:rPr>
              <a:t>Non-communication.</a:t>
            </a:r>
          </a:p>
          <a:p>
            <a:pPr>
              <a:lnSpc>
                <a:spcPct val="90000"/>
              </a:lnSpc>
            </a:pPr>
            <a:r>
              <a:rPr lang="en-GB" altLang="en-US" sz="3200" dirty="0">
                <a:solidFill>
                  <a:srgbClr val="212121"/>
                </a:solidFill>
              </a:rPr>
              <a:t>Residence.</a:t>
            </a:r>
          </a:p>
          <a:p>
            <a:pPr>
              <a:lnSpc>
                <a:spcPct val="90000"/>
              </a:lnSpc>
            </a:pPr>
            <a:r>
              <a:rPr lang="en-GB" altLang="en-US" sz="3200" dirty="0">
                <a:solidFill>
                  <a:srgbClr val="212121"/>
                </a:solidFill>
              </a:rPr>
              <a:t>Surrender of passport.</a:t>
            </a:r>
            <a:endParaRPr lang="en-GB" sz="3200" dirty="0">
              <a:solidFill>
                <a:srgbClr val="212121"/>
              </a:solidFill>
            </a:endParaRPr>
          </a:p>
        </p:txBody>
      </p:sp>
    </p:spTree>
    <p:extLst>
      <p:ext uri="{BB962C8B-B14F-4D97-AF65-F5344CB8AC3E}">
        <p14:creationId xmlns:p14="http://schemas.microsoft.com/office/powerpoint/2010/main" val="390713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0A4F091-DF5D-840C-8093-90F83D93A873}"/>
              </a:ext>
            </a:extLst>
          </p:cNvPr>
          <p:cNvPicPr>
            <a:picLocks noGrp="1" noChangeAspect="1"/>
          </p:cNvPicPr>
          <p:nvPr>
            <p:ph idx="1"/>
          </p:nvPr>
        </p:nvPicPr>
        <p:blipFill>
          <a:blip r:embed="rId3"/>
          <a:stretch>
            <a:fillRect/>
          </a:stretch>
        </p:blipFill>
        <p:spPr>
          <a:xfrm>
            <a:off x="662940" y="569494"/>
            <a:ext cx="10949175" cy="5762725"/>
          </a:xfrm>
          <a:prstGeom prst="rect">
            <a:avLst/>
          </a:prstGeom>
        </p:spPr>
      </p:pic>
    </p:spTree>
    <p:extLst>
      <p:ext uri="{BB962C8B-B14F-4D97-AF65-F5344CB8AC3E}">
        <p14:creationId xmlns:p14="http://schemas.microsoft.com/office/powerpoint/2010/main" val="1540355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D7C9-662C-D761-83D4-59C3091F8A00}"/>
              </a:ext>
            </a:extLst>
          </p:cNvPr>
          <p:cNvSpPr>
            <a:spLocks noGrp="1"/>
          </p:cNvSpPr>
          <p:nvPr>
            <p:ph type="title"/>
          </p:nvPr>
        </p:nvSpPr>
        <p:spPr/>
        <p:txBody>
          <a:bodyPr/>
          <a:lstStyle/>
          <a:p>
            <a:r>
              <a:rPr lang="en-GB" b="1" dirty="0"/>
              <a:t>Take a break….</a:t>
            </a:r>
          </a:p>
        </p:txBody>
      </p:sp>
      <p:sp>
        <p:nvSpPr>
          <p:cNvPr id="3" name="Content Placeholder 2">
            <a:extLst>
              <a:ext uri="{FF2B5EF4-FFF2-40B4-BE49-F238E27FC236}">
                <a16:creationId xmlns:a16="http://schemas.microsoft.com/office/drawing/2014/main" id="{35585E7B-CF52-AAE7-6FD6-47226E41CF7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…..and come back for Part 2</a:t>
            </a:r>
          </a:p>
        </p:txBody>
      </p:sp>
    </p:spTree>
    <p:extLst>
      <p:ext uri="{BB962C8B-B14F-4D97-AF65-F5344CB8AC3E}">
        <p14:creationId xmlns:p14="http://schemas.microsoft.com/office/powerpoint/2010/main" val="2439479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TotalTime>
  <Words>1057</Words>
  <Application>Microsoft Office PowerPoint</Application>
  <PresentationFormat>Widescreen</PresentationFormat>
  <Paragraphs>92</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Arial</vt:lpstr>
      <vt:lpstr>Calibri</vt:lpstr>
      <vt:lpstr>Office Theme</vt:lpstr>
      <vt:lpstr>Criminal Litigation</vt:lpstr>
      <vt:lpstr>Aims:</vt:lpstr>
      <vt:lpstr>To bail or not to bail?</vt:lpstr>
      <vt:lpstr>Bail Act 1976 The right to bail  (s4 BA 1976)</vt:lpstr>
      <vt:lpstr>Situations where right to bail doesn’t apply</vt:lpstr>
      <vt:lpstr>Exceptions to s4 right to bail  (Sch 1 Part 1) https://www.legislation.gov.uk/ukpga/1976/63/schedule/1</vt:lpstr>
      <vt:lpstr>Exceptions continued………….</vt:lpstr>
      <vt:lpstr>Realistic prospect of custody test</vt:lpstr>
      <vt:lpstr>Reasons for finding exceptions to the right to bail</vt:lpstr>
      <vt:lpstr>Scenario</vt:lpstr>
      <vt:lpstr>PowerPoint Presentation</vt:lpstr>
      <vt:lpstr>Bail Conditions (s3)</vt:lpstr>
      <vt:lpstr>Types of conditions</vt:lpstr>
      <vt:lpstr>PowerPoint Presentation</vt:lpstr>
      <vt:lpstr>Take a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8</cp:revision>
  <dcterms:created xsi:type="dcterms:W3CDTF">2021-02-04T21:53:54Z</dcterms:created>
  <dcterms:modified xsi:type="dcterms:W3CDTF">2025-02-28T16:35:06Z</dcterms:modified>
</cp:coreProperties>
</file>