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277" r:id="rId2"/>
    <p:sldId id="394" r:id="rId3"/>
    <p:sldId id="395" r:id="rId4"/>
    <p:sldId id="332" r:id="rId5"/>
    <p:sldId id="371" r:id="rId6"/>
    <p:sldId id="339" r:id="rId7"/>
    <p:sldId id="383" r:id="rId8"/>
    <p:sldId id="384" r:id="rId9"/>
    <p:sldId id="382" r:id="rId10"/>
    <p:sldId id="334" r:id="rId11"/>
    <p:sldId id="379" r:id="rId12"/>
    <p:sldId id="354" r:id="rId13"/>
    <p:sldId id="376" r:id="rId14"/>
    <p:sldId id="356" r:id="rId15"/>
    <p:sldId id="380" r:id="rId16"/>
    <p:sldId id="374" r:id="rId17"/>
    <p:sldId id="350" r:id="rId18"/>
    <p:sldId id="351" r:id="rId19"/>
    <p:sldId id="352" r:id="rId20"/>
    <p:sldId id="388" r:id="rId21"/>
    <p:sldId id="391" r:id="rId22"/>
    <p:sldId id="392" r:id="rId23"/>
    <p:sldId id="377" r:id="rId24"/>
    <p:sldId id="378" r:id="rId25"/>
    <p:sldId id="397" r:id="rId26"/>
    <p:sldId id="396" r:id="rId27"/>
    <p:sldId id="398" r:id="rId28"/>
    <p:sldId id="400" r:id="rId29"/>
    <p:sldId id="399" r:id="rId30"/>
    <p:sldId id="364" r:id="rId31"/>
    <p:sldId id="385" r:id="rId32"/>
    <p:sldId id="386" r:id="rId33"/>
    <p:sldId id="387" r:id="rId34"/>
    <p:sldId id="389" r:id="rId35"/>
    <p:sldId id="390" r:id="rId36"/>
    <p:sldId id="393" r:id="rId3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AF7DC"/>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AEF02-D5E3-B6D6-DA35-DA4634496663}" v="4102" dt="2026-03-29T16:57:08.881"/>
    <p1510:client id="{93D090F4-F74C-4909-2CD2-A23B29A5EAEA}" v="90" dt="2026-03-31T14:58:02.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5"/>
  </p:normalViewPr>
  <p:slideViewPr>
    <p:cSldViewPr snapToGrid="0">
      <p:cViewPr varScale="1">
        <p:scale>
          <a:sx n="105" d="100"/>
          <a:sy n="105" d="100"/>
        </p:scale>
        <p:origin x="1840"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7B4AEF02-D5E3-B6D6-DA35-DA4634496663}"/>
    <pc:docChg chg="addSld delSld modSld sldOrd">
      <pc:chgData name="Naomi Doerge" userId="S::n.doerge@uwtsd.ac.uk::c2ba5b26-9392-4f76-82ca-966719aba79f" providerId="AD" clId="Web-{7B4AEF02-D5E3-B6D6-DA35-DA4634496663}" dt="2026-03-29T16:57:08.881" v="4038" actId="20577"/>
      <pc:docMkLst>
        <pc:docMk/>
      </pc:docMkLst>
      <pc:sldChg chg="modSp">
        <pc:chgData name="Naomi Doerge" userId="S::n.doerge@uwtsd.ac.uk::c2ba5b26-9392-4f76-82ca-966719aba79f" providerId="AD" clId="Web-{7B4AEF02-D5E3-B6D6-DA35-DA4634496663}" dt="2026-03-29T14:07:20.209" v="2245" actId="20577"/>
        <pc:sldMkLst>
          <pc:docMk/>
          <pc:sldMk cId="0" sldId="332"/>
        </pc:sldMkLst>
        <pc:spChg chg="mod">
          <ac:chgData name="Naomi Doerge" userId="S::n.doerge@uwtsd.ac.uk::c2ba5b26-9392-4f76-82ca-966719aba79f" providerId="AD" clId="Web-{7B4AEF02-D5E3-B6D6-DA35-DA4634496663}" dt="2026-03-29T14:07:20.209" v="2245" actId="20577"/>
          <ac:spMkLst>
            <pc:docMk/>
            <pc:sldMk cId="0" sldId="332"/>
            <ac:spMk id="3" creationId="{00000000-0000-0000-0000-000000000000}"/>
          </ac:spMkLst>
        </pc:spChg>
      </pc:sldChg>
      <pc:sldChg chg="modSp">
        <pc:chgData name="Naomi Doerge" userId="S::n.doerge@uwtsd.ac.uk::c2ba5b26-9392-4f76-82ca-966719aba79f" providerId="AD" clId="Web-{7B4AEF02-D5E3-B6D6-DA35-DA4634496663}" dt="2026-03-29T14:08:55.765" v="2263" actId="20577"/>
        <pc:sldMkLst>
          <pc:docMk/>
          <pc:sldMk cId="0" sldId="334"/>
        </pc:sldMkLst>
        <pc:spChg chg="mod">
          <ac:chgData name="Naomi Doerge" userId="S::n.doerge@uwtsd.ac.uk::c2ba5b26-9392-4f76-82ca-966719aba79f" providerId="AD" clId="Web-{7B4AEF02-D5E3-B6D6-DA35-DA4634496663}" dt="2026-03-29T14:08:55.765" v="2263" actId="20577"/>
          <ac:spMkLst>
            <pc:docMk/>
            <pc:sldMk cId="0" sldId="334"/>
            <ac:spMk id="2" creationId="{00000000-0000-0000-0000-000000000000}"/>
          </ac:spMkLst>
        </pc:spChg>
        <pc:spChg chg="mod">
          <ac:chgData name="Naomi Doerge" userId="S::n.doerge@uwtsd.ac.uk::c2ba5b26-9392-4f76-82ca-966719aba79f" providerId="AD" clId="Web-{7B4AEF02-D5E3-B6D6-DA35-DA4634496663}" dt="2026-03-29T14:08:52.030" v="2262" actId="20577"/>
          <ac:spMkLst>
            <pc:docMk/>
            <pc:sldMk cId="0" sldId="334"/>
            <ac:spMk id="3" creationId="{00000000-0000-0000-0000-000000000000}"/>
          </ac:spMkLst>
        </pc:spChg>
      </pc:sldChg>
      <pc:sldChg chg="modSp">
        <pc:chgData name="Naomi Doerge" userId="S::n.doerge@uwtsd.ac.uk::c2ba5b26-9392-4f76-82ca-966719aba79f" providerId="AD" clId="Web-{7B4AEF02-D5E3-B6D6-DA35-DA4634496663}" dt="2026-03-29T14:07:35.632" v="2248" actId="20577"/>
        <pc:sldMkLst>
          <pc:docMk/>
          <pc:sldMk cId="0" sldId="339"/>
        </pc:sldMkLst>
        <pc:spChg chg="mod">
          <ac:chgData name="Naomi Doerge" userId="S::n.doerge@uwtsd.ac.uk::c2ba5b26-9392-4f76-82ca-966719aba79f" providerId="AD" clId="Web-{7B4AEF02-D5E3-B6D6-DA35-DA4634496663}" dt="2026-03-29T14:07:30.975" v="2247" actId="20577"/>
          <ac:spMkLst>
            <pc:docMk/>
            <pc:sldMk cId="0" sldId="339"/>
            <ac:spMk id="2" creationId="{00000000-0000-0000-0000-000000000000}"/>
          </ac:spMkLst>
        </pc:spChg>
        <pc:spChg chg="mod">
          <ac:chgData name="Naomi Doerge" userId="S::n.doerge@uwtsd.ac.uk::c2ba5b26-9392-4f76-82ca-966719aba79f" providerId="AD" clId="Web-{7B4AEF02-D5E3-B6D6-DA35-DA4634496663}" dt="2026-03-29T14:07:35.632" v="2248" actId="20577"/>
          <ac:spMkLst>
            <pc:docMk/>
            <pc:sldMk cId="0" sldId="339"/>
            <ac:spMk id="3" creationId="{00000000-0000-0000-0000-000000000000}"/>
          </ac:spMkLst>
        </pc:spChg>
      </pc:sldChg>
      <pc:sldChg chg="modSp">
        <pc:chgData name="Naomi Doerge" userId="S::n.doerge@uwtsd.ac.uk::c2ba5b26-9392-4f76-82ca-966719aba79f" providerId="AD" clId="Web-{7B4AEF02-D5E3-B6D6-DA35-DA4634496663}" dt="2026-03-29T14:29:11.350" v="2848" actId="1076"/>
        <pc:sldMkLst>
          <pc:docMk/>
          <pc:sldMk cId="3599482109" sldId="350"/>
        </pc:sldMkLst>
        <pc:spChg chg="mod">
          <ac:chgData name="Naomi Doerge" userId="S::n.doerge@uwtsd.ac.uk::c2ba5b26-9392-4f76-82ca-966719aba79f" providerId="AD" clId="Web-{7B4AEF02-D5E3-B6D6-DA35-DA4634496663}" dt="2026-03-29T14:29:07.115" v="2847" actId="1076"/>
          <ac:spMkLst>
            <pc:docMk/>
            <pc:sldMk cId="3599482109" sldId="350"/>
            <ac:spMk id="2" creationId="{00000000-0000-0000-0000-000000000000}"/>
          </ac:spMkLst>
        </pc:spChg>
        <pc:spChg chg="mod">
          <ac:chgData name="Naomi Doerge" userId="S::n.doerge@uwtsd.ac.uk::c2ba5b26-9392-4f76-82ca-966719aba79f" providerId="AD" clId="Web-{7B4AEF02-D5E3-B6D6-DA35-DA4634496663}" dt="2026-03-29T14:29:11.350" v="2848" actId="1076"/>
          <ac:spMkLst>
            <pc:docMk/>
            <pc:sldMk cId="3599482109" sldId="350"/>
            <ac:spMk id="3" creationId="{00000000-0000-0000-0000-000000000000}"/>
          </ac:spMkLst>
        </pc:spChg>
      </pc:sldChg>
      <pc:sldChg chg="modSp">
        <pc:chgData name="Naomi Doerge" userId="S::n.doerge@uwtsd.ac.uk::c2ba5b26-9392-4f76-82ca-966719aba79f" providerId="AD" clId="Web-{7B4AEF02-D5E3-B6D6-DA35-DA4634496663}" dt="2026-03-29T14:30:03.633" v="2887" actId="1076"/>
        <pc:sldMkLst>
          <pc:docMk/>
          <pc:sldMk cId="2926510202" sldId="351"/>
        </pc:sldMkLst>
        <pc:spChg chg="mod">
          <ac:chgData name="Naomi Doerge" userId="S::n.doerge@uwtsd.ac.uk::c2ba5b26-9392-4f76-82ca-966719aba79f" providerId="AD" clId="Web-{7B4AEF02-D5E3-B6D6-DA35-DA4634496663}" dt="2026-03-29T14:29:47.883" v="2885" actId="1076"/>
          <ac:spMkLst>
            <pc:docMk/>
            <pc:sldMk cId="2926510202" sldId="351"/>
            <ac:spMk id="2" creationId="{00000000-0000-0000-0000-000000000000}"/>
          </ac:spMkLst>
        </pc:spChg>
        <pc:spChg chg="mod">
          <ac:chgData name="Naomi Doerge" userId="S::n.doerge@uwtsd.ac.uk::c2ba5b26-9392-4f76-82ca-966719aba79f" providerId="AD" clId="Web-{7B4AEF02-D5E3-B6D6-DA35-DA4634496663}" dt="2026-03-29T14:30:03.633" v="2887" actId="1076"/>
          <ac:spMkLst>
            <pc:docMk/>
            <pc:sldMk cId="2926510202" sldId="351"/>
            <ac:spMk id="3" creationId="{00000000-0000-0000-0000-000000000000}"/>
          </ac:spMkLst>
        </pc:spChg>
      </pc:sldChg>
      <pc:sldChg chg="modSp">
        <pc:chgData name="Naomi Doerge" userId="S::n.doerge@uwtsd.ac.uk::c2ba5b26-9392-4f76-82ca-966719aba79f" providerId="AD" clId="Web-{7B4AEF02-D5E3-B6D6-DA35-DA4634496663}" dt="2026-03-29T14:20:08.387" v="2553" actId="20577"/>
        <pc:sldMkLst>
          <pc:docMk/>
          <pc:sldMk cId="3454000987" sldId="352"/>
        </pc:sldMkLst>
        <pc:spChg chg="mod">
          <ac:chgData name="Naomi Doerge" userId="S::n.doerge@uwtsd.ac.uk::c2ba5b26-9392-4f76-82ca-966719aba79f" providerId="AD" clId="Web-{7B4AEF02-D5E3-B6D6-DA35-DA4634496663}" dt="2026-03-29T14:17:06.164" v="2388" actId="20577"/>
          <ac:spMkLst>
            <pc:docMk/>
            <pc:sldMk cId="3454000987" sldId="352"/>
            <ac:spMk id="2" creationId="{00000000-0000-0000-0000-000000000000}"/>
          </ac:spMkLst>
        </pc:spChg>
        <pc:spChg chg="mod">
          <ac:chgData name="Naomi Doerge" userId="S::n.doerge@uwtsd.ac.uk::c2ba5b26-9392-4f76-82ca-966719aba79f" providerId="AD" clId="Web-{7B4AEF02-D5E3-B6D6-DA35-DA4634496663}" dt="2026-03-29T14:20:08.387" v="2553" actId="20577"/>
          <ac:spMkLst>
            <pc:docMk/>
            <pc:sldMk cId="3454000987" sldId="352"/>
            <ac:spMk id="3" creationId="{00000000-0000-0000-0000-000000000000}"/>
          </ac:spMkLst>
        </pc:spChg>
      </pc:sldChg>
      <pc:sldChg chg="modSp">
        <pc:chgData name="Naomi Doerge" userId="S::n.doerge@uwtsd.ac.uk::c2ba5b26-9392-4f76-82ca-966719aba79f" providerId="AD" clId="Web-{7B4AEF02-D5E3-B6D6-DA35-DA4634496663}" dt="2026-03-29T14:11:34.339" v="2299" actId="1076"/>
        <pc:sldMkLst>
          <pc:docMk/>
          <pc:sldMk cId="3114402835" sldId="354"/>
        </pc:sldMkLst>
        <pc:spChg chg="mod">
          <ac:chgData name="Naomi Doerge" userId="S::n.doerge@uwtsd.ac.uk::c2ba5b26-9392-4f76-82ca-966719aba79f" providerId="AD" clId="Web-{7B4AEF02-D5E3-B6D6-DA35-DA4634496663}" dt="2026-03-29T14:11:26.385" v="2298" actId="14100"/>
          <ac:spMkLst>
            <pc:docMk/>
            <pc:sldMk cId="3114402835" sldId="354"/>
            <ac:spMk id="2" creationId="{00000000-0000-0000-0000-000000000000}"/>
          </ac:spMkLst>
        </pc:spChg>
        <pc:spChg chg="mod">
          <ac:chgData name="Naomi Doerge" userId="S::n.doerge@uwtsd.ac.uk::c2ba5b26-9392-4f76-82ca-966719aba79f" providerId="AD" clId="Web-{7B4AEF02-D5E3-B6D6-DA35-DA4634496663}" dt="2026-03-29T14:11:34.339" v="2299" actId="1076"/>
          <ac:spMkLst>
            <pc:docMk/>
            <pc:sldMk cId="3114402835" sldId="354"/>
            <ac:spMk id="3" creationId="{00000000-0000-0000-0000-000000000000}"/>
          </ac:spMkLst>
        </pc:spChg>
      </pc:sldChg>
      <pc:sldChg chg="modSp">
        <pc:chgData name="Naomi Doerge" userId="S::n.doerge@uwtsd.ac.uk::c2ba5b26-9392-4f76-82ca-966719aba79f" providerId="AD" clId="Web-{7B4AEF02-D5E3-B6D6-DA35-DA4634496663}" dt="2026-03-29T14:12:13.779" v="2308" actId="1076"/>
        <pc:sldMkLst>
          <pc:docMk/>
          <pc:sldMk cId="754901319" sldId="356"/>
        </pc:sldMkLst>
        <pc:spChg chg="mod">
          <ac:chgData name="Naomi Doerge" userId="S::n.doerge@uwtsd.ac.uk::c2ba5b26-9392-4f76-82ca-966719aba79f" providerId="AD" clId="Web-{7B4AEF02-D5E3-B6D6-DA35-DA4634496663}" dt="2026-03-29T14:12:13.779" v="2308" actId="1076"/>
          <ac:spMkLst>
            <pc:docMk/>
            <pc:sldMk cId="754901319" sldId="356"/>
            <ac:spMk id="2" creationId="{00000000-0000-0000-0000-000000000000}"/>
          </ac:spMkLst>
        </pc:spChg>
        <pc:spChg chg="mod">
          <ac:chgData name="Naomi Doerge" userId="S::n.doerge@uwtsd.ac.uk::c2ba5b26-9392-4f76-82ca-966719aba79f" providerId="AD" clId="Web-{7B4AEF02-D5E3-B6D6-DA35-DA4634496663}" dt="2026-03-29T13:20:56.471" v="219" actId="1076"/>
          <ac:spMkLst>
            <pc:docMk/>
            <pc:sldMk cId="754901319" sldId="356"/>
            <ac:spMk id="7" creationId="{00000000-0000-0000-0000-000000000000}"/>
          </ac:spMkLst>
        </pc:spChg>
        <pc:picChg chg="mod">
          <ac:chgData name="Naomi Doerge" userId="S::n.doerge@uwtsd.ac.uk::c2ba5b26-9392-4f76-82ca-966719aba79f" providerId="AD" clId="Web-{7B4AEF02-D5E3-B6D6-DA35-DA4634496663}" dt="2026-03-29T13:20:46.923" v="217" actId="1076"/>
          <ac:picMkLst>
            <pc:docMk/>
            <pc:sldMk cId="754901319" sldId="356"/>
            <ac:picMk id="4098" creationId="{00000000-0000-0000-0000-000000000000}"/>
          </ac:picMkLst>
        </pc:picChg>
      </pc:sldChg>
      <pc:sldChg chg="mod setBg">
        <pc:chgData name="Naomi Doerge" userId="S::n.doerge@uwtsd.ac.uk::c2ba5b26-9392-4f76-82ca-966719aba79f" providerId="AD" clId="Web-{7B4AEF02-D5E3-B6D6-DA35-DA4634496663}" dt="2026-03-29T14:48:12.411" v="3075"/>
        <pc:sldMkLst>
          <pc:docMk/>
          <pc:sldMk cId="373808191" sldId="364"/>
        </pc:sldMkLst>
      </pc:sldChg>
      <pc:sldChg chg="modSp">
        <pc:chgData name="Naomi Doerge" userId="S::n.doerge@uwtsd.ac.uk::c2ba5b26-9392-4f76-82ca-966719aba79f" providerId="AD" clId="Web-{7B4AEF02-D5E3-B6D6-DA35-DA4634496663}" dt="2026-03-29T14:07:26.725" v="2246" actId="20577"/>
        <pc:sldMkLst>
          <pc:docMk/>
          <pc:sldMk cId="3234928895" sldId="371"/>
        </pc:sldMkLst>
        <pc:spChg chg="mod">
          <ac:chgData name="Naomi Doerge" userId="S::n.doerge@uwtsd.ac.uk::c2ba5b26-9392-4f76-82ca-966719aba79f" providerId="AD" clId="Web-{7B4AEF02-D5E3-B6D6-DA35-DA4634496663}" dt="2026-03-29T14:07:26.725" v="2246" actId="20577"/>
          <ac:spMkLst>
            <pc:docMk/>
            <pc:sldMk cId="3234928895" sldId="371"/>
            <ac:spMk id="2" creationId="{00000000-0000-0000-0000-000000000000}"/>
          </ac:spMkLst>
        </pc:spChg>
      </pc:sldChg>
      <pc:sldChg chg="modSp">
        <pc:chgData name="Naomi Doerge" userId="S::n.doerge@uwtsd.ac.uk::c2ba5b26-9392-4f76-82ca-966719aba79f" providerId="AD" clId="Web-{7B4AEF02-D5E3-B6D6-DA35-DA4634496663}" dt="2026-03-29T14:13:33.189" v="2325" actId="1076"/>
        <pc:sldMkLst>
          <pc:docMk/>
          <pc:sldMk cId="3643113683" sldId="374"/>
        </pc:sldMkLst>
        <pc:spChg chg="mod">
          <ac:chgData name="Naomi Doerge" userId="S::n.doerge@uwtsd.ac.uk::c2ba5b26-9392-4f76-82ca-966719aba79f" providerId="AD" clId="Web-{7B4AEF02-D5E3-B6D6-DA35-DA4634496663}" dt="2026-03-29T14:13:16.828" v="2319" actId="20577"/>
          <ac:spMkLst>
            <pc:docMk/>
            <pc:sldMk cId="3643113683" sldId="374"/>
            <ac:spMk id="2" creationId="{F5AB0668-05CA-EA8D-E10A-F80DB9407FBD}"/>
          </ac:spMkLst>
        </pc:spChg>
        <pc:spChg chg="mod">
          <ac:chgData name="Naomi Doerge" userId="S::n.doerge@uwtsd.ac.uk::c2ba5b26-9392-4f76-82ca-966719aba79f" providerId="AD" clId="Web-{7B4AEF02-D5E3-B6D6-DA35-DA4634496663}" dt="2026-03-29T14:13:33.189" v="2325" actId="1076"/>
          <ac:spMkLst>
            <pc:docMk/>
            <pc:sldMk cId="3643113683" sldId="374"/>
            <ac:spMk id="8" creationId="{13FB2A23-C650-7D19-A0ED-BA5FD3F0968B}"/>
          </ac:spMkLst>
        </pc:spChg>
        <pc:picChg chg="mod">
          <ac:chgData name="Naomi Doerge" userId="S::n.doerge@uwtsd.ac.uk::c2ba5b26-9392-4f76-82ca-966719aba79f" providerId="AD" clId="Web-{7B4AEF02-D5E3-B6D6-DA35-DA4634496663}" dt="2026-03-29T14:13:23.329" v="2321" actId="1076"/>
          <ac:picMkLst>
            <pc:docMk/>
            <pc:sldMk cId="3643113683" sldId="374"/>
            <ac:picMk id="7" creationId="{7B1B80CD-F244-37A2-10C8-151BC0381C26}"/>
          </ac:picMkLst>
        </pc:picChg>
      </pc:sldChg>
      <pc:sldChg chg="modSp">
        <pc:chgData name="Naomi Doerge" userId="S::n.doerge@uwtsd.ac.uk::c2ba5b26-9392-4f76-82ca-966719aba79f" providerId="AD" clId="Web-{7B4AEF02-D5E3-B6D6-DA35-DA4634496663}" dt="2026-03-29T14:11:58.278" v="2305" actId="20577"/>
        <pc:sldMkLst>
          <pc:docMk/>
          <pc:sldMk cId="169118138" sldId="376"/>
        </pc:sldMkLst>
        <pc:spChg chg="mod">
          <ac:chgData name="Naomi Doerge" userId="S::n.doerge@uwtsd.ac.uk::c2ba5b26-9392-4f76-82ca-966719aba79f" providerId="AD" clId="Web-{7B4AEF02-D5E3-B6D6-DA35-DA4634496663}" dt="2026-03-29T14:11:58.278" v="2305" actId="20577"/>
          <ac:spMkLst>
            <pc:docMk/>
            <pc:sldMk cId="169118138" sldId="376"/>
            <ac:spMk id="2" creationId="{4F9EB3EA-195F-7951-3A96-5D86DAA6946D}"/>
          </ac:spMkLst>
        </pc:spChg>
        <pc:spChg chg="mod">
          <ac:chgData name="Naomi Doerge" userId="S::n.doerge@uwtsd.ac.uk::c2ba5b26-9392-4f76-82ca-966719aba79f" providerId="AD" clId="Web-{7B4AEF02-D5E3-B6D6-DA35-DA4634496663}" dt="2026-03-29T14:11:56.012" v="2304" actId="20577"/>
          <ac:spMkLst>
            <pc:docMk/>
            <pc:sldMk cId="169118138" sldId="376"/>
            <ac:spMk id="3" creationId="{941E662E-B328-5B11-0B8A-144A5D8ABD49}"/>
          </ac:spMkLst>
        </pc:spChg>
      </pc:sldChg>
      <pc:sldChg chg="modSp">
        <pc:chgData name="Naomi Doerge" userId="S::n.doerge@uwtsd.ac.uk::c2ba5b26-9392-4f76-82ca-966719aba79f" providerId="AD" clId="Web-{7B4AEF02-D5E3-B6D6-DA35-DA4634496663}" dt="2026-03-29T14:40:01.586" v="3051" actId="20577"/>
        <pc:sldMkLst>
          <pc:docMk/>
          <pc:sldMk cId="447708610" sldId="377"/>
        </pc:sldMkLst>
        <pc:spChg chg="mod">
          <ac:chgData name="Naomi Doerge" userId="S::n.doerge@uwtsd.ac.uk::c2ba5b26-9392-4f76-82ca-966719aba79f" providerId="AD" clId="Web-{7B4AEF02-D5E3-B6D6-DA35-DA4634496663}" dt="2026-03-29T14:40:01.586" v="3051" actId="20577"/>
          <ac:spMkLst>
            <pc:docMk/>
            <pc:sldMk cId="447708610" sldId="377"/>
            <ac:spMk id="3" creationId="{AF9BE543-8EB5-75E4-55AB-8310E134B581}"/>
          </ac:spMkLst>
        </pc:spChg>
      </pc:sldChg>
      <pc:sldChg chg="modSp">
        <pc:chgData name="Naomi Doerge" userId="S::n.doerge@uwtsd.ac.uk::c2ba5b26-9392-4f76-82ca-966719aba79f" providerId="AD" clId="Web-{7B4AEF02-D5E3-B6D6-DA35-DA4634496663}" dt="2026-03-29T14:41:13.415" v="3065" actId="14100"/>
        <pc:sldMkLst>
          <pc:docMk/>
          <pc:sldMk cId="449013046" sldId="378"/>
        </pc:sldMkLst>
        <pc:spChg chg="mod">
          <ac:chgData name="Naomi Doerge" userId="S::n.doerge@uwtsd.ac.uk::c2ba5b26-9392-4f76-82ca-966719aba79f" providerId="AD" clId="Web-{7B4AEF02-D5E3-B6D6-DA35-DA4634496663}" dt="2026-03-29T14:41:13.415" v="3065" actId="14100"/>
          <ac:spMkLst>
            <pc:docMk/>
            <pc:sldMk cId="449013046" sldId="378"/>
            <ac:spMk id="3" creationId="{C056086C-AABB-9A20-A161-C2F0254EEA77}"/>
          </ac:spMkLst>
        </pc:spChg>
        <pc:spChg chg="mod">
          <ac:chgData name="Naomi Doerge" userId="S::n.doerge@uwtsd.ac.uk::c2ba5b26-9392-4f76-82ca-966719aba79f" providerId="AD" clId="Web-{7B4AEF02-D5E3-B6D6-DA35-DA4634496663}" dt="2026-03-29T14:41:02.618" v="3064" actId="20577"/>
          <ac:spMkLst>
            <pc:docMk/>
            <pc:sldMk cId="449013046" sldId="378"/>
            <ac:spMk id="6" creationId="{06B6CD87-A33E-1B77-8410-E6077BBDB6AD}"/>
          </ac:spMkLst>
        </pc:spChg>
      </pc:sldChg>
      <pc:sldChg chg="modSp">
        <pc:chgData name="Naomi Doerge" userId="S::n.doerge@uwtsd.ac.uk::c2ba5b26-9392-4f76-82ca-966719aba79f" providerId="AD" clId="Web-{7B4AEF02-D5E3-B6D6-DA35-DA4634496663}" dt="2026-03-29T14:09:06.641" v="2265" actId="20577"/>
        <pc:sldMkLst>
          <pc:docMk/>
          <pc:sldMk cId="1081114006" sldId="379"/>
        </pc:sldMkLst>
        <pc:spChg chg="mod">
          <ac:chgData name="Naomi Doerge" userId="S::n.doerge@uwtsd.ac.uk::c2ba5b26-9392-4f76-82ca-966719aba79f" providerId="AD" clId="Web-{7B4AEF02-D5E3-B6D6-DA35-DA4634496663}" dt="2026-03-29T14:09:06.641" v="2265" actId="20577"/>
          <ac:spMkLst>
            <pc:docMk/>
            <pc:sldMk cId="1081114006" sldId="379"/>
            <ac:spMk id="2" creationId="{337AFCEA-3F62-4D22-B472-ED74039F2C18}"/>
          </ac:spMkLst>
        </pc:spChg>
        <pc:spChg chg="mod">
          <ac:chgData name="Naomi Doerge" userId="S::n.doerge@uwtsd.ac.uk::c2ba5b26-9392-4f76-82ca-966719aba79f" providerId="AD" clId="Web-{7B4AEF02-D5E3-B6D6-DA35-DA4634496663}" dt="2026-03-29T14:09:02.718" v="2264" actId="20577"/>
          <ac:spMkLst>
            <pc:docMk/>
            <pc:sldMk cId="1081114006" sldId="379"/>
            <ac:spMk id="3" creationId="{FE422CBA-83D1-F018-F80D-D2A48AC138E7}"/>
          </ac:spMkLst>
        </pc:spChg>
      </pc:sldChg>
      <pc:sldChg chg="modSp">
        <pc:chgData name="Naomi Doerge" userId="S::n.doerge@uwtsd.ac.uk::c2ba5b26-9392-4f76-82ca-966719aba79f" providerId="AD" clId="Web-{7B4AEF02-D5E3-B6D6-DA35-DA4634496663}" dt="2026-03-29T14:13:08.453" v="2316" actId="1076"/>
        <pc:sldMkLst>
          <pc:docMk/>
          <pc:sldMk cId="2204155560" sldId="380"/>
        </pc:sldMkLst>
        <pc:spChg chg="mod">
          <ac:chgData name="Naomi Doerge" userId="S::n.doerge@uwtsd.ac.uk::c2ba5b26-9392-4f76-82ca-966719aba79f" providerId="AD" clId="Web-{7B4AEF02-D5E3-B6D6-DA35-DA4634496663}" dt="2026-03-29T14:13:08.453" v="2316" actId="1076"/>
          <ac:spMkLst>
            <pc:docMk/>
            <pc:sldMk cId="2204155560" sldId="380"/>
            <ac:spMk id="2" creationId="{CF6BEC89-0D9B-32EA-B560-34AEBB194742}"/>
          </ac:spMkLst>
        </pc:spChg>
        <pc:spChg chg="mod">
          <ac:chgData name="Naomi Doerge" userId="S::n.doerge@uwtsd.ac.uk::c2ba5b26-9392-4f76-82ca-966719aba79f" providerId="AD" clId="Web-{7B4AEF02-D5E3-B6D6-DA35-DA4634496663}" dt="2026-03-29T14:13:04.203" v="2315" actId="1076"/>
          <ac:spMkLst>
            <pc:docMk/>
            <pc:sldMk cId="2204155560" sldId="380"/>
            <ac:spMk id="3" creationId="{6068BFFB-DF84-B416-D432-834EEA885C54}"/>
          </ac:spMkLst>
        </pc:spChg>
      </pc:sldChg>
      <pc:sldChg chg="modSp">
        <pc:chgData name="Naomi Doerge" userId="S::n.doerge@uwtsd.ac.uk::c2ba5b26-9392-4f76-82ca-966719aba79f" providerId="AD" clId="Web-{7B4AEF02-D5E3-B6D6-DA35-DA4634496663}" dt="2026-03-29T14:08:42.263" v="2261" actId="1076"/>
        <pc:sldMkLst>
          <pc:docMk/>
          <pc:sldMk cId="1749283613" sldId="382"/>
        </pc:sldMkLst>
        <pc:spChg chg="mod">
          <ac:chgData name="Naomi Doerge" userId="S::n.doerge@uwtsd.ac.uk::c2ba5b26-9392-4f76-82ca-966719aba79f" providerId="AD" clId="Web-{7B4AEF02-D5E3-B6D6-DA35-DA4634496663}" dt="2026-03-29T14:08:12.807" v="2254" actId="20577"/>
          <ac:spMkLst>
            <pc:docMk/>
            <pc:sldMk cId="1749283613" sldId="382"/>
            <ac:spMk id="2" creationId="{6F12F9B7-E19E-7874-C86E-D1C2B1CAACB8}"/>
          </ac:spMkLst>
        </pc:spChg>
        <pc:spChg chg="mod">
          <ac:chgData name="Naomi Doerge" userId="S::n.doerge@uwtsd.ac.uk::c2ba5b26-9392-4f76-82ca-966719aba79f" providerId="AD" clId="Web-{7B4AEF02-D5E3-B6D6-DA35-DA4634496663}" dt="2026-03-29T14:08:42.263" v="2261" actId="1076"/>
          <ac:spMkLst>
            <pc:docMk/>
            <pc:sldMk cId="1749283613" sldId="382"/>
            <ac:spMk id="3" creationId="{226DDD0D-675E-EA26-AC79-A0E87AC3E9E4}"/>
          </ac:spMkLst>
        </pc:spChg>
      </pc:sldChg>
      <pc:sldChg chg="modSp">
        <pc:chgData name="Naomi Doerge" userId="S::n.doerge@uwtsd.ac.uk::c2ba5b26-9392-4f76-82ca-966719aba79f" providerId="AD" clId="Web-{7B4AEF02-D5E3-B6D6-DA35-DA4634496663}" dt="2026-03-29T14:07:45.757" v="2250" actId="20577"/>
        <pc:sldMkLst>
          <pc:docMk/>
          <pc:sldMk cId="2778220958" sldId="383"/>
        </pc:sldMkLst>
        <pc:spChg chg="mod">
          <ac:chgData name="Naomi Doerge" userId="S::n.doerge@uwtsd.ac.uk::c2ba5b26-9392-4f76-82ca-966719aba79f" providerId="AD" clId="Web-{7B4AEF02-D5E3-B6D6-DA35-DA4634496663}" dt="2026-03-29T14:07:45.757" v="2250" actId="20577"/>
          <ac:spMkLst>
            <pc:docMk/>
            <pc:sldMk cId="2778220958" sldId="383"/>
            <ac:spMk id="2" creationId="{AD603CF0-43E8-F2A5-E3FD-E3A35DC9D362}"/>
          </ac:spMkLst>
        </pc:spChg>
        <pc:spChg chg="mod">
          <ac:chgData name="Naomi Doerge" userId="S::n.doerge@uwtsd.ac.uk::c2ba5b26-9392-4f76-82ca-966719aba79f" providerId="AD" clId="Web-{7B4AEF02-D5E3-B6D6-DA35-DA4634496663}" dt="2026-03-29T14:07:41.366" v="2249" actId="20577"/>
          <ac:spMkLst>
            <pc:docMk/>
            <pc:sldMk cId="2778220958" sldId="383"/>
            <ac:spMk id="3" creationId="{075EF8F3-E67F-325A-EA88-67076A90D9CC}"/>
          </ac:spMkLst>
        </pc:spChg>
      </pc:sldChg>
      <pc:sldChg chg="modSp">
        <pc:chgData name="Naomi Doerge" userId="S::n.doerge@uwtsd.ac.uk::c2ba5b26-9392-4f76-82ca-966719aba79f" providerId="AD" clId="Web-{7B4AEF02-D5E3-B6D6-DA35-DA4634496663}" dt="2026-03-29T14:08:02.571" v="2253" actId="20577"/>
        <pc:sldMkLst>
          <pc:docMk/>
          <pc:sldMk cId="3309707957" sldId="384"/>
        </pc:sldMkLst>
        <pc:spChg chg="mod">
          <ac:chgData name="Naomi Doerge" userId="S::n.doerge@uwtsd.ac.uk::c2ba5b26-9392-4f76-82ca-966719aba79f" providerId="AD" clId="Web-{7B4AEF02-D5E3-B6D6-DA35-DA4634496663}" dt="2026-03-29T14:07:51.492" v="2251" actId="20577"/>
          <ac:spMkLst>
            <pc:docMk/>
            <pc:sldMk cId="3309707957" sldId="384"/>
            <ac:spMk id="2" creationId="{2DA68C18-AF78-5AD4-CE1F-91C7F19CC117}"/>
          </ac:spMkLst>
        </pc:spChg>
        <pc:spChg chg="mod">
          <ac:chgData name="Naomi Doerge" userId="S::n.doerge@uwtsd.ac.uk::c2ba5b26-9392-4f76-82ca-966719aba79f" providerId="AD" clId="Web-{7B4AEF02-D5E3-B6D6-DA35-DA4634496663}" dt="2026-03-29T14:08:02.571" v="2253" actId="20577"/>
          <ac:spMkLst>
            <pc:docMk/>
            <pc:sldMk cId="3309707957" sldId="384"/>
            <ac:spMk id="3" creationId="{9CA4972E-35BE-CC35-1101-1E7AAB8B6630}"/>
          </ac:spMkLst>
        </pc:spChg>
      </pc:sldChg>
      <pc:sldChg chg="modSp add ord replId">
        <pc:chgData name="Naomi Doerge" userId="S::n.doerge@uwtsd.ac.uk::c2ba5b26-9392-4f76-82ca-966719aba79f" providerId="AD" clId="Web-{7B4AEF02-D5E3-B6D6-DA35-DA4634496663}" dt="2026-03-29T14:16:35.648" v="2381"/>
        <pc:sldMkLst>
          <pc:docMk/>
          <pc:sldMk cId="1852154907" sldId="385"/>
        </pc:sldMkLst>
        <pc:spChg chg="mod">
          <ac:chgData name="Naomi Doerge" userId="S::n.doerge@uwtsd.ac.uk::c2ba5b26-9392-4f76-82ca-966719aba79f" providerId="AD" clId="Web-{7B4AEF02-D5E3-B6D6-DA35-DA4634496663}" dt="2026-03-29T13:58:13.918" v="1813" actId="20577"/>
          <ac:spMkLst>
            <pc:docMk/>
            <pc:sldMk cId="1852154907" sldId="385"/>
            <ac:spMk id="2" creationId="{78C226EB-0DAF-1E87-903B-8103BE058A30}"/>
          </ac:spMkLst>
        </pc:spChg>
        <pc:spChg chg="mod">
          <ac:chgData name="Naomi Doerge" userId="S::n.doerge@uwtsd.ac.uk::c2ba5b26-9392-4f76-82ca-966719aba79f" providerId="AD" clId="Web-{7B4AEF02-D5E3-B6D6-DA35-DA4634496663}" dt="2026-03-29T14:14:48.738" v="2339" actId="20577"/>
          <ac:spMkLst>
            <pc:docMk/>
            <pc:sldMk cId="1852154907" sldId="385"/>
            <ac:spMk id="3" creationId="{CAB54788-97A0-BA0E-EB1A-D5EE6263BC85}"/>
          </ac:spMkLst>
        </pc:spChg>
      </pc:sldChg>
      <pc:sldChg chg="modSp add ord replId">
        <pc:chgData name="Naomi Doerge" userId="S::n.doerge@uwtsd.ac.uk::c2ba5b26-9392-4f76-82ca-966719aba79f" providerId="AD" clId="Web-{7B4AEF02-D5E3-B6D6-DA35-DA4634496663}" dt="2026-03-29T14:16:47.632" v="2382"/>
        <pc:sldMkLst>
          <pc:docMk/>
          <pc:sldMk cId="1472687775" sldId="386"/>
        </pc:sldMkLst>
        <pc:spChg chg="mod">
          <ac:chgData name="Naomi Doerge" userId="S::n.doerge@uwtsd.ac.uk::c2ba5b26-9392-4f76-82ca-966719aba79f" providerId="AD" clId="Web-{7B4AEF02-D5E3-B6D6-DA35-DA4634496663}" dt="2026-03-29T14:04:52.786" v="2227" actId="1076"/>
          <ac:spMkLst>
            <pc:docMk/>
            <pc:sldMk cId="1472687775" sldId="386"/>
            <ac:spMk id="2" creationId="{3588873C-2445-E8B2-B0F3-61689E1CAAC9}"/>
          </ac:spMkLst>
        </pc:spChg>
        <pc:spChg chg="mod">
          <ac:chgData name="Naomi Doerge" userId="S::n.doerge@uwtsd.ac.uk::c2ba5b26-9392-4f76-82ca-966719aba79f" providerId="AD" clId="Web-{7B4AEF02-D5E3-B6D6-DA35-DA4634496663}" dt="2026-03-29T14:15:33.380" v="2344" actId="20577"/>
          <ac:spMkLst>
            <pc:docMk/>
            <pc:sldMk cId="1472687775" sldId="386"/>
            <ac:spMk id="3" creationId="{F6A0E1E5-484C-4004-6AD2-E5BE51E43CDB}"/>
          </ac:spMkLst>
        </pc:spChg>
      </pc:sldChg>
      <pc:sldChg chg="addSp modSp add ord replId">
        <pc:chgData name="Naomi Doerge" userId="S::n.doerge@uwtsd.ac.uk::c2ba5b26-9392-4f76-82ca-966719aba79f" providerId="AD" clId="Web-{7B4AEF02-D5E3-B6D6-DA35-DA4634496663}" dt="2026-03-29T14:16:56.929" v="2383"/>
        <pc:sldMkLst>
          <pc:docMk/>
          <pc:sldMk cId="3093227591" sldId="387"/>
        </pc:sldMkLst>
        <pc:spChg chg="mod">
          <ac:chgData name="Naomi Doerge" userId="S::n.doerge@uwtsd.ac.uk::c2ba5b26-9392-4f76-82ca-966719aba79f" providerId="AD" clId="Web-{7B4AEF02-D5E3-B6D6-DA35-DA4634496663}" dt="2026-03-29T14:05:35.614" v="2237" actId="20577"/>
          <ac:spMkLst>
            <pc:docMk/>
            <pc:sldMk cId="3093227591" sldId="387"/>
            <ac:spMk id="2" creationId="{0C2775C5-39AD-E491-219A-66D9302429EE}"/>
          </ac:spMkLst>
        </pc:spChg>
        <pc:spChg chg="mod">
          <ac:chgData name="Naomi Doerge" userId="S::n.doerge@uwtsd.ac.uk::c2ba5b26-9392-4f76-82ca-966719aba79f" providerId="AD" clId="Web-{7B4AEF02-D5E3-B6D6-DA35-DA4634496663}" dt="2026-03-29T14:05:19.098" v="2235" actId="20577"/>
          <ac:spMkLst>
            <pc:docMk/>
            <pc:sldMk cId="3093227591" sldId="387"/>
            <ac:spMk id="3" creationId="{DB5BBA70-734A-85D4-21EC-72A584AF713F}"/>
          </ac:spMkLst>
        </pc:spChg>
        <pc:spChg chg="add mod">
          <ac:chgData name="Naomi Doerge" userId="S::n.doerge@uwtsd.ac.uk::c2ba5b26-9392-4f76-82ca-966719aba79f" providerId="AD" clId="Web-{7B4AEF02-D5E3-B6D6-DA35-DA4634496663}" dt="2026-03-29T14:07:07.100" v="2244" actId="20577"/>
          <ac:spMkLst>
            <pc:docMk/>
            <pc:sldMk cId="3093227591" sldId="387"/>
            <ac:spMk id="6" creationId="{E1C659D6-702E-162F-F495-15AE90255744}"/>
          </ac:spMkLst>
        </pc:spChg>
      </pc:sldChg>
      <pc:sldChg chg="modSp add replId">
        <pc:chgData name="Naomi Doerge" userId="S::n.doerge@uwtsd.ac.uk::c2ba5b26-9392-4f76-82ca-966719aba79f" providerId="AD" clId="Web-{7B4AEF02-D5E3-B6D6-DA35-DA4634496663}" dt="2026-03-29T14:22:52.889" v="2701" actId="20577"/>
        <pc:sldMkLst>
          <pc:docMk/>
          <pc:sldMk cId="931642404" sldId="388"/>
        </pc:sldMkLst>
        <pc:spChg chg="mod">
          <ac:chgData name="Naomi Doerge" userId="S::n.doerge@uwtsd.ac.uk::c2ba5b26-9392-4f76-82ca-966719aba79f" providerId="AD" clId="Web-{7B4AEF02-D5E3-B6D6-DA35-DA4634496663}" dt="2026-03-29T14:21:45.294" v="2581" actId="1076"/>
          <ac:spMkLst>
            <pc:docMk/>
            <pc:sldMk cId="931642404" sldId="388"/>
            <ac:spMk id="2" creationId="{B5F781EB-EB77-1F3E-538F-26544697EF8B}"/>
          </ac:spMkLst>
        </pc:spChg>
        <pc:spChg chg="mod">
          <ac:chgData name="Naomi Doerge" userId="S::n.doerge@uwtsd.ac.uk::c2ba5b26-9392-4f76-82ca-966719aba79f" providerId="AD" clId="Web-{7B4AEF02-D5E3-B6D6-DA35-DA4634496663}" dt="2026-03-29T14:22:52.889" v="2701" actId="20577"/>
          <ac:spMkLst>
            <pc:docMk/>
            <pc:sldMk cId="931642404" sldId="388"/>
            <ac:spMk id="3" creationId="{000EA958-B3C7-9A7A-6C07-103F12EFBFA3}"/>
          </ac:spMkLst>
        </pc:spChg>
      </pc:sldChg>
      <pc:sldChg chg="addSp delSp modSp add replId">
        <pc:chgData name="Naomi Doerge" userId="S::n.doerge@uwtsd.ac.uk::c2ba5b26-9392-4f76-82ca-966719aba79f" providerId="AD" clId="Web-{7B4AEF02-D5E3-B6D6-DA35-DA4634496663}" dt="2026-03-29T14:26:36.386" v="2795" actId="20577"/>
        <pc:sldMkLst>
          <pc:docMk/>
          <pc:sldMk cId="1705409401" sldId="389"/>
        </pc:sldMkLst>
        <pc:spChg chg="mod">
          <ac:chgData name="Naomi Doerge" userId="S::n.doerge@uwtsd.ac.uk::c2ba5b26-9392-4f76-82ca-966719aba79f" providerId="AD" clId="Web-{7B4AEF02-D5E3-B6D6-DA35-DA4634496663}" dt="2026-03-29T14:23:55.640" v="2711" actId="20577"/>
          <ac:spMkLst>
            <pc:docMk/>
            <pc:sldMk cId="1705409401" sldId="389"/>
            <ac:spMk id="2" creationId="{40B1828A-59BA-315F-A8F3-37BEECEE8F57}"/>
          </ac:spMkLst>
        </pc:spChg>
        <pc:spChg chg="add mod">
          <ac:chgData name="Naomi Doerge" userId="S::n.doerge@uwtsd.ac.uk::c2ba5b26-9392-4f76-82ca-966719aba79f" providerId="AD" clId="Web-{7B4AEF02-D5E3-B6D6-DA35-DA4634496663}" dt="2026-03-29T14:26:36.386" v="2795" actId="20577"/>
          <ac:spMkLst>
            <pc:docMk/>
            <pc:sldMk cId="1705409401" sldId="389"/>
            <ac:spMk id="7" creationId="{841B08D7-15B7-E103-69C2-A6A98AA880CD}"/>
          </ac:spMkLst>
        </pc:spChg>
      </pc:sldChg>
      <pc:sldChg chg="modSp add replId">
        <pc:chgData name="Naomi Doerge" userId="S::n.doerge@uwtsd.ac.uk::c2ba5b26-9392-4f76-82ca-966719aba79f" providerId="AD" clId="Web-{7B4AEF02-D5E3-B6D6-DA35-DA4634496663}" dt="2026-03-29T14:34:57.346" v="2938" actId="20577"/>
        <pc:sldMkLst>
          <pc:docMk/>
          <pc:sldMk cId="3044903282" sldId="390"/>
        </pc:sldMkLst>
        <pc:spChg chg="mod">
          <ac:chgData name="Naomi Doerge" userId="S::n.doerge@uwtsd.ac.uk::c2ba5b26-9392-4f76-82ca-966719aba79f" providerId="AD" clId="Web-{7B4AEF02-D5E3-B6D6-DA35-DA4634496663}" dt="2026-03-29T14:33:10.546" v="2930" actId="1076"/>
          <ac:spMkLst>
            <pc:docMk/>
            <pc:sldMk cId="3044903282" sldId="390"/>
            <ac:spMk id="2" creationId="{653F44BC-E822-42A7-7935-CDDEE1A109F9}"/>
          </ac:spMkLst>
        </pc:spChg>
        <pc:spChg chg="mod">
          <ac:chgData name="Naomi Doerge" userId="S::n.doerge@uwtsd.ac.uk::c2ba5b26-9392-4f76-82ca-966719aba79f" providerId="AD" clId="Web-{7B4AEF02-D5E3-B6D6-DA35-DA4634496663}" dt="2026-03-29T14:34:57.346" v="2938" actId="20577"/>
          <ac:spMkLst>
            <pc:docMk/>
            <pc:sldMk cId="3044903282" sldId="390"/>
            <ac:spMk id="6" creationId="{445D1E47-0AB2-B162-C078-7D9A1B0D502A}"/>
          </ac:spMkLst>
        </pc:spChg>
      </pc:sldChg>
      <pc:sldChg chg="modSp add replId">
        <pc:chgData name="Naomi Doerge" userId="S::n.doerge@uwtsd.ac.uk::c2ba5b26-9392-4f76-82ca-966719aba79f" providerId="AD" clId="Web-{7B4AEF02-D5E3-B6D6-DA35-DA4634496663}" dt="2026-03-29T14:31:50.872" v="2911" actId="20577"/>
        <pc:sldMkLst>
          <pc:docMk/>
          <pc:sldMk cId="100827129" sldId="391"/>
        </pc:sldMkLst>
        <pc:spChg chg="mod">
          <ac:chgData name="Naomi Doerge" userId="S::n.doerge@uwtsd.ac.uk::c2ba5b26-9392-4f76-82ca-966719aba79f" providerId="AD" clId="Web-{7B4AEF02-D5E3-B6D6-DA35-DA4634496663}" dt="2026-03-29T14:30:31.150" v="2890" actId="1076"/>
          <ac:spMkLst>
            <pc:docMk/>
            <pc:sldMk cId="100827129" sldId="391"/>
            <ac:spMk id="2" creationId="{F35FEE70-1A2E-F99C-5BCD-0F81AC658B2A}"/>
          </ac:spMkLst>
        </pc:spChg>
        <pc:spChg chg="mod">
          <ac:chgData name="Naomi Doerge" userId="S::n.doerge@uwtsd.ac.uk::c2ba5b26-9392-4f76-82ca-966719aba79f" providerId="AD" clId="Web-{7B4AEF02-D5E3-B6D6-DA35-DA4634496663}" dt="2026-03-29T14:31:50.872" v="2911" actId="20577"/>
          <ac:spMkLst>
            <pc:docMk/>
            <pc:sldMk cId="100827129" sldId="391"/>
            <ac:spMk id="3" creationId="{B3BFB577-C4DD-AB1B-D0E3-2E233FA61F3C}"/>
          </ac:spMkLst>
        </pc:spChg>
      </pc:sldChg>
      <pc:sldChg chg="modSp add replId">
        <pc:chgData name="Naomi Doerge" userId="S::n.doerge@uwtsd.ac.uk::c2ba5b26-9392-4f76-82ca-966719aba79f" providerId="AD" clId="Web-{7B4AEF02-D5E3-B6D6-DA35-DA4634496663}" dt="2026-03-29T14:39:19.710" v="3042" actId="1076"/>
        <pc:sldMkLst>
          <pc:docMk/>
          <pc:sldMk cId="2742455833" sldId="392"/>
        </pc:sldMkLst>
        <pc:spChg chg="mod">
          <ac:chgData name="Naomi Doerge" userId="S::n.doerge@uwtsd.ac.uk::c2ba5b26-9392-4f76-82ca-966719aba79f" providerId="AD" clId="Web-{7B4AEF02-D5E3-B6D6-DA35-DA4634496663}" dt="2026-03-29T14:35:50.910" v="2950" actId="20577"/>
          <ac:spMkLst>
            <pc:docMk/>
            <pc:sldMk cId="2742455833" sldId="392"/>
            <ac:spMk id="2" creationId="{2D1285C8-02B1-394D-7BE7-6C4C13F399B1}"/>
          </ac:spMkLst>
        </pc:spChg>
        <pc:spChg chg="mod">
          <ac:chgData name="Naomi Doerge" userId="S::n.doerge@uwtsd.ac.uk::c2ba5b26-9392-4f76-82ca-966719aba79f" providerId="AD" clId="Web-{7B4AEF02-D5E3-B6D6-DA35-DA4634496663}" dt="2026-03-29T14:39:19.710" v="3042" actId="1076"/>
          <ac:spMkLst>
            <pc:docMk/>
            <pc:sldMk cId="2742455833" sldId="392"/>
            <ac:spMk id="3" creationId="{F183206C-BD10-A13F-BB88-CEB20352AA4E}"/>
          </ac:spMkLst>
        </pc:spChg>
      </pc:sldChg>
      <pc:sldChg chg="modSp add replId">
        <pc:chgData name="Naomi Doerge" userId="S::n.doerge@uwtsd.ac.uk::c2ba5b26-9392-4f76-82ca-966719aba79f" providerId="AD" clId="Web-{7B4AEF02-D5E3-B6D6-DA35-DA4634496663}" dt="2026-03-29T14:42:59.532" v="3073" actId="20577"/>
        <pc:sldMkLst>
          <pc:docMk/>
          <pc:sldMk cId="1932511837" sldId="393"/>
        </pc:sldMkLst>
        <pc:spChg chg="mod">
          <ac:chgData name="Naomi Doerge" userId="S::n.doerge@uwtsd.ac.uk::c2ba5b26-9392-4f76-82ca-966719aba79f" providerId="AD" clId="Web-{7B4AEF02-D5E3-B6D6-DA35-DA4634496663}" dt="2026-03-29T14:42:41.030" v="3068" actId="20577"/>
          <ac:spMkLst>
            <pc:docMk/>
            <pc:sldMk cId="1932511837" sldId="393"/>
            <ac:spMk id="2" creationId="{DBBDC882-B681-E077-427D-F03116BE43BD}"/>
          </ac:spMkLst>
        </pc:spChg>
        <pc:spChg chg="mod">
          <ac:chgData name="Naomi Doerge" userId="S::n.doerge@uwtsd.ac.uk::c2ba5b26-9392-4f76-82ca-966719aba79f" providerId="AD" clId="Web-{7B4AEF02-D5E3-B6D6-DA35-DA4634496663}" dt="2026-03-29T14:42:59.532" v="3073" actId="20577"/>
          <ac:spMkLst>
            <pc:docMk/>
            <pc:sldMk cId="1932511837" sldId="393"/>
            <ac:spMk id="6" creationId="{5B9D9C6D-CA13-D32A-7ACB-9616081FBE60}"/>
          </ac:spMkLst>
        </pc:spChg>
      </pc:sldChg>
      <pc:sldChg chg="modSp add replId">
        <pc:chgData name="Naomi Doerge" userId="S::n.doerge@uwtsd.ac.uk::c2ba5b26-9392-4f76-82ca-966719aba79f" providerId="AD" clId="Web-{7B4AEF02-D5E3-B6D6-DA35-DA4634496663}" dt="2026-03-29T15:04:19.216" v="3636" actId="20577"/>
        <pc:sldMkLst>
          <pc:docMk/>
          <pc:sldMk cId="2181716597" sldId="394"/>
        </pc:sldMkLst>
        <pc:spChg chg="mod">
          <ac:chgData name="Naomi Doerge" userId="S::n.doerge@uwtsd.ac.uk::c2ba5b26-9392-4f76-82ca-966719aba79f" providerId="AD" clId="Web-{7B4AEF02-D5E3-B6D6-DA35-DA4634496663}" dt="2026-03-29T15:04:19.216" v="3636" actId="20577"/>
          <ac:spMkLst>
            <pc:docMk/>
            <pc:sldMk cId="2181716597" sldId="394"/>
            <ac:spMk id="3" creationId="{0902E29E-94C1-3417-B0BC-0A3C96C2F390}"/>
          </ac:spMkLst>
        </pc:spChg>
      </pc:sldChg>
      <pc:sldChg chg="modSp add replId">
        <pc:chgData name="Naomi Doerge" userId="S::n.doerge@uwtsd.ac.uk::c2ba5b26-9392-4f76-82ca-966719aba79f" providerId="AD" clId="Web-{7B4AEF02-D5E3-B6D6-DA35-DA4634496663}" dt="2026-03-29T15:05:02.936" v="3647" actId="20577"/>
        <pc:sldMkLst>
          <pc:docMk/>
          <pc:sldMk cId="2094147638" sldId="395"/>
        </pc:sldMkLst>
        <pc:spChg chg="mod">
          <ac:chgData name="Naomi Doerge" userId="S::n.doerge@uwtsd.ac.uk::c2ba5b26-9392-4f76-82ca-966719aba79f" providerId="AD" clId="Web-{7B4AEF02-D5E3-B6D6-DA35-DA4634496663}" dt="2026-03-29T14:54:32.766" v="3524" actId="1076"/>
          <ac:spMkLst>
            <pc:docMk/>
            <pc:sldMk cId="2094147638" sldId="395"/>
            <ac:spMk id="2" creationId="{914AC780-F6A9-95A8-9CC0-82E686EC7E75}"/>
          </ac:spMkLst>
        </pc:spChg>
        <pc:spChg chg="mod">
          <ac:chgData name="Naomi Doerge" userId="S::n.doerge@uwtsd.ac.uk::c2ba5b26-9392-4f76-82ca-966719aba79f" providerId="AD" clId="Web-{7B4AEF02-D5E3-B6D6-DA35-DA4634496663}" dt="2026-03-29T15:05:02.936" v="3647" actId="20577"/>
          <ac:spMkLst>
            <pc:docMk/>
            <pc:sldMk cId="2094147638" sldId="395"/>
            <ac:spMk id="3" creationId="{B37D2EC7-72E7-A512-68A5-2467AA8AB690}"/>
          </ac:spMkLst>
        </pc:spChg>
      </pc:sldChg>
      <pc:sldChg chg="modSp add del replId">
        <pc:chgData name="Naomi Doerge" userId="S::n.doerge@uwtsd.ac.uk::c2ba5b26-9392-4f76-82ca-966719aba79f" providerId="AD" clId="Web-{7B4AEF02-D5E3-B6D6-DA35-DA4634496663}" dt="2026-03-29T15:51:24.150" v="3992"/>
        <pc:sldMkLst>
          <pc:docMk/>
          <pc:sldMk cId="2827887404" sldId="396"/>
        </pc:sldMkLst>
        <pc:spChg chg="mod">
          <ac:chgData name="Naomi Doerge" userId="S::n.doerge@uwtsd.ac.uk::c2ba5b26-9392-4f76-82ca-966719aba79f" providerId="AD" clId="Web-{7B4AEF02-D5E3-B6D6-DA35-DA4634496663}" dt="2026-03-29T15:38:29.254" v="3795" actId="1076"/>
          <ac:spMkLst>
            <pc:docMk/>
            <pc:sldMk cId="2827887404" sldId="396"/>
            <ac:spMk id="2" creationId="{050A591B-2653-F9EA-5052-BDE5F50FABBD}"/>
          </ac:spMkLst>
        </pc:spChg>
        <pc:spChg chg="mod">
          <ac:chgData name="Naomi Doerge" userId="S::n.doerge@uwtsd.ac.uk::c2ba5b26-9392-4f76-82ca-966719aba79f" providerId="AD" clId="Web-{7B4AEF02-D5E3-B6D6-DA35-DA4634496663}" dt="2026-03-29T15:50:21.975" v="3988" actId="20577"/>
          <ac:spMkLst>
            <pc:docMk/>
            <pc:sldMk cId="2827887404" sldId="396"/>
            <ac:spMk id="3" creationId="{5422FE6B-0567-F238-C127-9B9BC73D804E}"/>
          </ac:spMkLst>
        </pc:spChg>
      </pc:sldChg>
      <pc:sldChg chg="modSp add ord replId">
        <pc:chgData name="Naomi Doerge" userId="S::n.doerge@uwtsd.ac.uk::c2ba5b26-9392-4f76-82ca-966719aba79f" providerId="AD" clId="Web-{7B4AEF02-D5E3-B6D6-DA35-DA4634496663}" dt="2026-03-29T15:50:30.491" v="3989"/>
        <pc:sldMkLst>
          <pc:docMk/>
          <pc:sldMk cId="2011344578" sldId="397"/>
        </pc:sldMkLst>
        <pc:spChg chg="mod">
          <ac:chgData name="Naomi Doerge" userId="S::n.doerge@uwtsd.ac.uk::c2ba5b26-9392-4f76-82ca-966719aba79f" providerId="AD" clId="Web-{7B4AEF02-D5E3-B6D6-DA35-DA4634496663}" dt="2026-03-29T15:49:55.333" v="3981" actId="1076"/>
          <ac:spMkLst>
            <pc:docMk/>
            <pc:sldMk cId="2011344578" sldId="397"/>
            <ac:spMk id="2" creationId="{5C4B9719-06A0-C58B-EEA0-70BBF7A7D8B6}"/>
          </ac:spMkLst>
        </pc:spChg>
        <pc:spChg chg="mod">
          <ac:chgData name="Naomi Doerge" userId="S::n.doerge@uwtsd.ac.uk::c2ba5b26-9392-4f76-82ca-966719aba79f" providerId="AD" clId="Web-{7B4AEF02-D5E3-B6D6-DA35-DA4634496663}" dt="2026-03-29T15:50:02.005" v="3983" actId="20577"/>
          <ac:spMkLst>
            <pc:docMk/>
            <pc:sldMk cId="2011344578" sldId="397"/>
            <ac:spMk id="3" creationId="{147743E1-B3B2-A743-C787-675ACB544339}"/>
          </ac:spMkLst>
        </pc:spChg>
      </pc:sldChg>
      <pc:sldChg chg="modSp add replId">
        <pc:chgData name="Naomi Doerge" userId="S::n.doerge@uwtsd.ac.uk::c2ba5b26-9392-4f76-82ca-966719aba79f" providerId="AD" clId="Web-{7B4AEF02-D5E3-B6D6-DA35-DA4634496663}" dt="2026-03-29T15:52:09.058" v="4014" actId="20577"/>
        <pc:sldMkLst>
          <pc:docMk/>
          <pc:sldMk cId="1879268603" sldId="398"/>
        </pc:sldMkLst>
        <pc:spChg chg="mod">
          <ac:chgData name="Naomi Doerge" userId="S::n.doerge@uwtsd.ac.uk::c2ba5b26-9392-4f76-82ca-966719aba79f" providerId="AD" clId="Web-{7B4AEF02-D5E3-B6D6-DA35-DA4634496663}" dt="2026-03-29T15:51:48.432" v="3994" actId="20577"/>
          <ac:spMkLst>
            <pc:docMk/>
            <pc:sldMk cId="1879268603" sldId="398"/>
            <ac:spMk id="2" creationId="{9A65D951-17BA-2477-C65F-82A2EBF607C2}"/>
          </ac:spMkLst>
        </pc:spChg>
        <pc:spChg chg="mod">
          <ac:chgData name="Naomi Doerge" userId="S::n.doerge@uwtsd.ac.uk::c2ba5b26-9392-4f76-82ca-966719aba79f" providerId="AD" clId="Web-{7B4AEF02-D5E3-B6D6-DA35-DA4634496663}" dt="2026-03-29T15:52:09.058" v="4014" actId="20577"/>
          <ac:spMkLst>
            <pc:docMk/>
            <pc:sldMk cId="1879268603" sldId="398"/>
            <ac:spMk id="3" creationId="{C783BB9A-2FF5-D7C0-09C6-584ABE93489E}"/>
          </ac:spMkLst>
        </pc:spChg>
      </pc:sldChg>
      <pc:sldChg chg="modSp add replId">
        <pc:chgData name="Naomi Doerge" userId="S::n.doerge@uwtsd.ac.uk::c2ba5b26-9392-4f76-82ca-966719aba79f" providerId="AD" clId="Web-{7B4AEF02-D5E3-B6D6-DA35-DA4634496663}" dt="2026-03-29T16:57:08.881" v="4038" actId="20577"/>
        <pc:sldMkLst>
          <pc:docMk/>
          <pc:sldMk cId="466080884" sldId="399"/>
        </pc:sldMkLst>
        <pc:spChg chg="mod">
          <ac:chgData name="Naomi Doerge" userId="S::n.doerge@uwtsd.ac.uk::c2ba5b26-9392-4f76-82ca-966719aba79f" providerId="AD" clId="Web-{7B4AEF02-D5E3-B6D6-DA35-DA4634496663}" dt="2026-03-29T16:57:08.881" v="4038" actId="20577"/>
          <ac:spMkLst>
            <pc:docMk/>
            <pc:sldMk cId="466080884" sldId="399"/>
            <ac:spMk id="3" creationId="{BE08357F-CEDF-BCFA-6B61-C8938D5201E9}"/>
          </ac:spMkLst>
        </pc:spChg>
      </pc:sldChg>
    </pc:docChg>
  </pc:docChgLst>
  <pc:docChgLst>
    <pc:chgData name="Naomi Doerge" userId="S::n.doerge@uwtsd.ac.uk::c2ba5b26-9392-4f76-82ca-966719aba79f" providerId="AD" clId="Web-{93D090F4-F74C-4909-2CD2-A23B29A5EAEA}"/>
    <pc:docChg chg="addSld modSld">
      <pc:chgData name="Naomi Doerge" userId="S::n.doerge@uwtsd.ac.uk::c2ba5b26-9392-4f76-82ca-966719aba79f" providerId="AD" clId="Web-{93D090F4-F74C-4909-2CD2-A23B29A5EAEA}" dt="2026-03-31T14:58:02.957" v="89" actId="20577"/>
      <pc:docMkLst>
        <pc:docMk/>
      </pc:docMkLst>
      <pc:sldChg chg="modSp add replId">
        <pc:chgData name="Naomi Doerge" userId="S::n.doerge@uwtsd.ac.uk::c2ba5b26-9392-4f76-82ca-966719aba79f" providerId="AD" clId="Web-{93D090F4-F74C-4909-2CD2-A23B29A5EAEA}" dt="2026-03-31T14:58:02.957" v="89" actId="20577"/>
        <pc:sldMkLst>
          <pc:docMk/>
          <pc:sldMk cId="2041174254" sldId="400"/>
        </pc:sldMkLst>
        <pc:spChg chg="mod">
          <ac:chgData name="Naomi Doerge" userId="S::n.doerge@uwtsd.ac.uk::c2ba5b26-9392-4f76-82ca-966719aba79f" providerId="AD" clId="Web-{93D090F4-F74C-4909-2CD2-A23B29A5EAEA}" dt="2026-03-31T14:54:09.387" v="3" actId="20577"/>
          <ac:spMkLst>
            <pc:docMk/>
            <pc:sldMk cId="2041174254" sldId="400"/>
            <ac:spMk id="2" creationId="{0C338264-AB18-8C24-96EB-37DA53EF3799}"/>
          </ac:spMkLst>
        </pc:spChg>
        <pc:spChg chg="mod">
          <ac:chgData name="Naomi Doerge" userId="S::n.doerge@uwtsd.ac.uk::c2ba5b26-9392-4f76-82ca-966719aba79f" providerId="AD" clId="Web-{93D090F4-F74C-4909-2CD2-A23B29A5EAEA}" dt="2026-03-31T14:58:02.957" v="89" actId="20577"/>
          <ac:spMkLst>
            <pc:docMk/>
            <pc:sldMk cId="2041174254" sldId="400"/>
            <ac:spMk id="3" creationId="{CDD1B002-BF7E-2578-47EC-304CF6F499EE}"/>
          </ac:spMkLst>
        </pc:spChg>
      </pc:sldChg>
    </pc:docChg>
  </pc:docChgLst>
  <pc:docChgLst>
    <pc:chgData name="Naomi Doerge" userId="S::n.doerge@uwtsd.ac.uk::c2ba5b26-9392-4f76-82ca-966719aba79f" providerId="AD" clId="Web-{45F500C3-DB58-C6B2-5DE3-5AFA84C9296C}"/>
    <pc:docChg chg="addSld modSld">
      <pc:chgData name="Naomi Doerge" userId="S::n.doerge@uwtsd.ac.uk::c2ba5b26-9392-4f76-82ca-966719aba79f" providerId="AD" clId="Web-{45F500C3-DB58-C6B2-5DE3-5AFA84C9296C}" dt="2026-03-27T16:29:30.725" v="340" actId="20577"/>
      <pc:docMkLst>
        <pc:docMk/>
      </pc:docMkLst>
      <pc:sldChg chg="modSp">
        <pc:chgData name="Naomi Doerge" userId="S::n.doerge@uwtsd.ac.uk::c2ba5b26-9392-4f76-82ca-966719aba79f" providerId="AD" clId="Web-{45F500C3-DB58-C6B2-5DE3-5AFA84C9296C}" dt="2026-03-27T15:30:35.223" v="31" actId="20577"/>
        <pc:sldMkLst>
          <pc:docMk/>
          <pc:sldMk cId="0" sldId="277"/>
        </pc:sldMkLst>
        <pc:spChg chg="mod">
          <ac:chgData name="Naomi Doerge" userId="S::n.doerge@uwtsd.ac.uk::c2ba5b26-9392-4f76-82ca-966719aba79f" providerId="AD" clId="Web-{45F500C3-DB58-C6B2-5DE3-5AFA84C9296C}" dt="2026-03-27T15:29:04.799" v="1" actId="20577"/>
          <ac:spMkLst>
            <pc:docMk/>
            <pc:sldMk cId="0" sldId="277"/>
            <ac:spMk id="6146" creationId="{00000000-0000-0000-0000-000000000000}"/>
          </ac:spMkLst>
        </pc:spChg>
        <pc:spChg chg="mod">
          <ac:chgData name="Naomi Doerge" userId="S::n.doerge@uwtsd.ac.uk::c2ba5b26-9392-4f76-82ca-966719aba79f" providerId="AD" clId="Web-{45F500C3-DB58-C6B2-5DE3-5AFA84C9296C}" dt="2026-03-27T15:30:35.223" v="31" actId="20577"/>
          <ac:spMkLst>
            <pc:docMk/>
            <pc:sldMk cId="0" sldId="277"/>
            <ac:spMk id="6147" creationId="{00000000-0000-0000-0000-000000000000}"/>
          </ac:spMkLst>
        </pc:spChg>
      </pc:sldChg>
      <pc:sldChg chg="modSp mod setBg">
        <pc:chgData name="Naomi Doerge" userId="S::n.doerge@uwtsd.ac.uk::c2ba5b26-9392-4f76-82ca-966719aba79f" providerId="AD" clId="Web-{45F500C3-DB58-C6B2-5DE3-5AFA84C9296C}" dt="2026-03-27T15:30:46.207" v="32" actId="20577"/>
        <pc:sldMkLst>
          <pc:docMk/>
          <pc:sldMk cId="0" sldId="332"/>
        </pc:sldMkLst>
        <pc:spChg chg="mod">
          <ac:chgData name="Naomi Doerge" userId="S::n.doerge@uwtsd.ac.uk::c2ba5b26-9392-4f76-82ca-966719aba79f" providerId="AD" clId="Web-{45F500C3-DB58-C6B2-5DE3-5AFA84C9296C}" dt="2026-03-27T15:30:46.207" v="32" actId="20577"/>
          <ac:spMkLst>
            <pc:docMk/>
            <pc:sldMk cId="0" sldId="332"/>
            <ac:spMk id="3" creationId="{00000000-0000-0000-0000-000000000000}"/>
          </ac:spMkLst>
        </pc:spChg>
      </pc:sldChg>
      <pc:sldChg chg="modSp mod setBg">
        <pc:chgData name="Naomi Doerge" userId="S::n.doerge@uwtsd.ac.uk::c2ba5b26-9392-4f76-82ca-966719aba79f" providerId="AD" clId="Web-{45F500C3-DB58-C6B2-5DE3-5AFA84C9296C}" dt="2026-03-27T16:28:02.005" v="296" actId="20577"/>
        <pc:sldMkLst>
          <pc:docMk/>
          <pc:sldMk cId="0" sldId="334"/>
        </pc:sldMkLst>
        <pc:spChg chg="mod">
          <ac:chgData name="Naomi Doerge" userId="S::n.doerge@uwtsd.ac.uk::c2ba5b26-9392-4f76-82ca-966719aba79f" providerId="AD" clId="Web-{45F500C3-DB58-C6B2-5DE3-5AFA84C9296C}" dt="2026-03-27T15:33:40.006" v="35" actId="20577"/>
          <ac:spMkLst>
            <pc:docMk/>
            <pc:sldMk cId="0" sldId="334"/>
            <ac:spMk id="2" creationId="{00000000-0000-0000-0000-000000000000}"/>
          </ac:spMkLst>
        </pc:spChg>
        <pc:spChg chg="mod">
          <ac:chgData name="Naomi Doerge" userId="S::n.doerge@uwtsd.ac.uk::c2ba5b26-9392-4f76-82ca-966719aba79f" providerId="AD" clId="Web-{45F500C3-DB58-C6B2-5DE3-5AFA84C9296C}" dt="2026-03-27T16:28:02.005" v="296" actId="20577"/>
          <ac:spMkLst>
            <pc:docMk/>
            <pc:sldMk cId="0" sldId="334"/>
            <ac:spMk id="3" creationId="{00000000-0000-0000-0000-000000000000}"/>
          </ac:spMkLst>
        </pc:spChg>
      </pc:sldChg>
      <pc:sldChg chg="modSp mod setBg">
        <pc:chgData name="Naomi Doerge" userId="S::n.doerge@uwtsd.ac.uk::c2ba5b26-9392-4f76-82ca-966719aba79f" providerId="AD" clId="Web-{45F500C3-DB58-C6B2-5DE3-5AFA84C9296C}" dt="2026-03-27T16:28:22.036" v="298" actId="20577"/>
        <pc:sldMkLst>
          <pc:docMk/>
          <pc:sldMk cId="0" sldId="339"/>
        </pc:sldMkLst>
        <pc:spChg chg="mod">
          <ac:chgData name="Naomi Doerge" userId="S::n.doerge@uwtsd.ac.uk::c2ba5b26-9392-4f76-82ca-966719aba79f" providerId="AD" clId="Web-{45F500C3-DB58-C6B2-5DE3-5AFA84C9296C}" dt="2026-03-27T16:28:17.864" v="297" actId="20577"/>
          <ac:spMkLst>
            <pc:docMk/>
            <pc:sldMk cId="0" sldId="339"/>
            <ac:spMk id="2" creationId="{00000000-0000-0000-0000-000000000000}"/>
          </ac:spMkLst>
        </pc:spChg>
        <pc:spChg chg="mod">
          <ac:chgData name="Naomi Doerge" userId="S::n.doerge@uwtsd.ac.uk::c2ba5b26-9392-4f76-82ca-966719aba79f" providerId="AD" clId="Web-{45F500C3-DB58-C6B2-5DE3-5AFA84C9296C}" dt="2026-03-27T16:28:22.036" v="298" actId="20577"/>
          <ac:spMkLst>
            <pc:docMk/>
            <pc:sldMk cId="0" sldId="339"/>
            <ac:spMk id="3" creationId="{00000000-0000-0000-0000-000000000000}"/>
          </ac:spMkLst>
        </pc:spChg>
      </pc:sldChg>
      <pc:sldChg chg="mod setBg">
        <pc:chgData name="Naomi Doerge" userId="S::n.doerge@uwtsd.ac.uk::c2ba5b26-9392-4f76-82ca-966719aba79f" providerId="AD" clId="Web-{45F500C3-DB58-C6B2-5DE3-5AFA84C9296C}" dt="2026-03-27T15:30:08.910" v="16"/>
        <pc:sldMkLst>
          <pc:docMk/>
          <pc:sldMk cId="3599482109" sldId="350"/>
        </pc:sldMkLst>
      </pc:sldChg>
      <pc:sldChg chg="mod setBg">
        <pc:chgData name="Naomi Doerge" userId="S::n.doerge@uwtsd.ac.uk::c2ba5b26-9392-4f76-82ca-966719aba79f" providerId="AD" clId="Web-{45F500C3-DB58-C6B2-5DE3-5AFA84C9296C}" dt="2026-03-27T15:30:08.972" v="17"/>
        <pc:sldMkLst>
          <pc:docMk/>
          <pc:sldMk cId="2926510202" sldId="351"/>
        </pc:sldMkLst>
      </pc:sldChg>
      <pc:sldChg chg="mod setBg">
        <pc:chgData name="Naomi Doerge" userId="S::n.doerge@uwtsd.ac.uk::c2ba5b26-9392-4f76-82ca-966719aba79f" providerId="AD" clId="Web-{45F500C3-DB58-C6B2-5DE3-5AFA84C9296C}" dt="2026-03-27T15:30:09.035" v="18"/>
        <pc:sldMkLst>
          <pc:docMk/>
          <pc:sldMk cId="3454000987" sldId="352"/>
        </pc:sldMkLst>
      </pc:sldChg>
      <pc:sldChg chg="modSp mod setBg">
        <pc:chgData name="Naomi Doerge" userId="S::n.doerge@uwtsd.ac.uk::c2ba5b26-9392-4f76-82ca-966719aba79f" providerId="AD" clId="Web-{45F500C3-DB58-C6B2-5DE3-5AFA84C9296C}" dt="2026-03-27T16:29:30.725" v="340" actId="20577"/>
        <pc:sldMkLst>
          <pc:docMk/>
          <pc:sldMk cId="3114402835" sldId="354"/>
        </pc:sldMkLst>
        <pc:spChg chg="mod">
          <ac:chgData name="Naomi Doerge" userId="S::n.doerge@uwtsd.ac.uk::c2ba5b26-9392-4f76-82ca-966719aba79f" providerId="AD" clId="Web-{45F500C3-DB58-C6B2-5DE3-5AFA84C9296C}" dt="2026-03-27T16:29:30.725" v="340" actId="20577"/>
          <ac:spMkLst>
            <pc:docMk/>
            <pc:sldMk cId="3114402835" sldId="354"/>
            <ac:spMk id="3" creationId="{00000000-0000-0000-0000-000000000000}"/>
          </ac:spMkLst>
        </pc:spChg>
      </pc:sldChg>
      <pc:sldChg chg="mod setBg">
        <pc:chgData name="Naomi Doerge" userId="S::n.doerge@uwtsd.ac.uk::c2ba5b26-9392-4f76-82ca-966719aba79f" providerId="AD" clId="Web-{45F500C3-DB58-C6B2-5DE3-5AFA84C9296C}" dt="2026-03-27T15:30:08.550" v="11"/>
        <pc:sldMkLst>
          <pc:docMk/>
          <pc:sldMk cId="754901319" sldId="356"/>
        </pc:sldMkLst>
      </pc:sldChg>
      <pc:sldChg chg="modSp mod setBg">
        <pc:chgData name="Naomi Doerge" userId="S::n.doerge@uwtsd.ac.uk::c2ba5b26-9392-4f76-82ca-966719aba79f" providerId="AD" clId="Web-{45F500C3-DB58-C6B2-5DE3-5AFA84C9296C}" dt="2026-03-27T15:33:22.959" v="34" actId="20577"/>
        <pc:sldMkLst>
          <pc:docMk/>
          <pc:sldMk cId="3234928895" sldId="371"/>
        </pc:sldMkLst>
        <pc:spChg chg="mod">
          <ac:chgData name="Naomi Doerge" userId="S::n.doerge@uwtsd.ac.uk::c2ba5b26-9392-4f76-82ca-966719aba79f" providerId="AD" clId="Web-{45F500C3-DB58-C6B2-5DE3-5AFA84C9296C}" dt="2026-03-27T15:33:14.850" v="33" actId="20577"/>
          <ac:spMkLst>
            <pc:docMk/>
            <pc:sldMk cId="3234928895" sldId="371"/>
            <ac:spMk id="2" creationId="{00000000-0000-0000-0000-000000000000}"/>
          </ac:spMkLst>
        </pc:spChg>
        <pc:spChg chg="mod">
          <ac:chgData name="Naomi Doerge" userId="S::n.doerge@uwtsd.ac.uk::c2ba5b26-9392-4f76-82ca-966719aba79f" providerId="AD" clId="Web-{45F500C3-DB58-C6B2-5DE3-5AFA84C9296C}" dt="2026-03-27T15:33:22.959" v="34" actId="20577"/>
          <ac:spMkLst>
            <pc:docMk/>
            <pc:sldMk cId="3234928895" sldId="371"/>
            <ac:spMk id="3" creationId="{00000000-0000-0000-0000-000000000000}"/>
          </ac:spMkLst>
        </pc:spChg>
      </pc:sldChg>
      <pc:sldChg chg="mod setBg">
        <pc:chgData name="Naomi Doerge" userId="S::n.doerge@uwtsd.ac.uk::c2ba5b26-9392-4f76-82ca-966719aba79f" providerId="AD" clId="Web-{45F500C3-DB58-C6B2-5DE3-5AFA84C9296C}" dt="2026-03-27T15:30:08.769" v="14"/>
        <pc:sldMkLst>
          <pc:docMk/>
          <pc:sldMk cId="3643113683" sldId="374"/>
        </pc:sldMkLst>
      </pc:sldChg>
      <pc:sldChg chg="mod setBg">
        <pc:chgData name="Naomi Doerge" userId="S::n.doerge@uwtsd.ac.uk::c2ba5b26-9392-4f76-82ca-966719aba79f" providerId="AD" clId="Web-{45F500C3-DB58-C6B2-5DE3-5AFA84C9296C}" dt="2026-03-27T15:30:08.472" v="10"/>
        <pc:sldMkLst>
          <pc:docMk/>
          <pc:sldMk cId="169118138" sldId="376"/>
        </pc:sldMkLst>
      </pc:sldChg>
      <pc:sldChg chg="mod setBg">
        <pc:chgData name="Naomi Doerge" userId="S::n.doerge@uwtsd.ac.uk::c2ba5b26-9392-4f76-82ca-966719aba79f" providerId="AD" clId="Web-{45F500C3-DB58-C6B2-5DE3-5AFA84C9296C}" dt="2026-03-27T15:30:09.253" v="22"/>
        <pc:sldMkLst>
          <pc:docMk/>
          <pc:sldMk cId="447708610" sldId="377"/>
        </pc:sldMkLst>
      </pc:sldChg>
      <pc:sldChg chg="mod setBg">
        <pc:chgData name="Naomi Doerge" userId="S::n.doerge@uwtsd.ac.uk::c2ba5b26-9392-4f76-82ca-966719aba79f" providerId="AD" clId="Web-{45F500C3-DB58-C6B2-5DE3-5AFA84C9296C}" dt="2026-03-27T15:30:09.331" v="23"/>
        <pc:sldMkLst>
          <pc:docMk/>
          <pc:sldMk cId="449013046" sldId="378"/>
        </pc:sldMkLst>
      </pc:sldChg>
      <pc:sldChg chg="modSp mod setBg">
        <pc:chgData name="Naomi Doerge" userId="S::n.doerge@uwtsd.ac.uk::c2ba5b26-9392-4f76-82ca-966719aba79f" providerId="AD" clId="Web-{45F500C3-DB58-C6B2-5DE3-5AFA84C9296C}" dt="2026-03-27T16:28:47.740" v="300" actId="20577"/>
        <pc:sldMkLst>
          <pc:docMk/>
          <pc:sldMk cId="1081114006" sldId="379"/>
        </pc:sldMkLst>
        <pc:spChg chg="mod">
          <ac:chgData name="Naomi Doerge" userId="S::n.doerge@uwtsd.ac.uk::c2ba5b26-9392-4f76-82ca-966719aba79f" providerId="AD" clId="Web-{45F500C3-DB58-C6B2-5DE3-5AFA84C9296C}" dt="2026-03-27T16:28:43.005" v="299" actId="20577"/>
          <ac:spMkLst>
            <pc:docMk/>
            <pc:sldMk cId="1081114006" sldId="379"/>
            <ac:spMk id="2" creationId="{337AFCEA-3F62-4D22-B472-ED74039F2C18}"/>
          </ac:spMkLst>
        </pc:spChg>
        <pc:spChg chg="mod">
          <ac:chgData name="Naomi Doerge" userId="S::n.doerge@uwtsd.ac.uk::c2ba5b26-9392-4f76-82ca-966719aba79f" providerId="AD" clId="Web-{45F500C3-DB58-C6B2-5DE3-5AFA84C9296C}" dt="2026-03-27T16:28:47.740" v="300" actId="20577"/>
          <ac:spMkLst>
            <pc:docMk/>
            <pc:sldMk cId="1081114006" sldId="379"/>
            <ac:spMk id="3" creationId="{FE422CBA-83D1-F018-F80D-D2A48AC138E7}"/>
          </ac:spMkLst>
        </pc:spChg>
      </pc:sldChg>
      <pc:sldChg chg="mod setBg">
        <pc:chgData name="Naomi Doerge" userId="S::n.doerge@uwtsd.ac.uk::c2ba5b26-9392-4f76-82ca-966719aba79f" providerId="AD" clId="Web-{45F500C3-DB58-C6B2-5DE3-5AFA84C9296C}" dt="2026-03-27T15:30:08.613" v="12"/>
        <pc:sldMkLst>
          <pc:docMk/>
          <pc:sldMk cId="2204155560" sldId="380"/>
        </pc:sldMkLst>
      </pc:sldChg>
      <pc:sldChg chg="modSp add replId">
        <pc:chgData name="Naomi Doerge" userId="S::n.doerge@uwtsd.ac.uk::c2ba5b26-9392-4f76-82ca-966719aba79f" providerId="AD" clId="Web-{45F500C3-DB58-C6B2-5DE3-5AFA84C9296C}" dt="2026-03-27T16:27:54.770" v="294" actId="20577"/>
        <pc:sldMkLst>
          <pc:docMk/>
          <pc:sldMk cId="1749283613" sldId="382"/>
        </pc:sldMkLst>
        <pc:spChg chg="mod">
          <ac:chgData name="Naomi Doerge" userId="S::n.doerge@uwtsd.ac.uk::c2ba5b26-9392-4f76-82ca-966719aba79f" providerId="AD" clId="Web-{45F500C3-DB58-C6B2-5DE3-5AFA84C9296C}" dt="2026-03-27T16:02:25.216" v="280"/>
          <ac:spMkLst>
            <pc:docMk/>
            <pc:sldMk cId="1749283613" sldId="382"/>
            <ac:spMk id="2" creationId="{6F12F9B7-E19E-7874-C86E-D1C2B1CAACB8}"/>
          </ac:spMkLst>
        </pc:spChg>
        <pc:spChg chg="mod">
          <ac:chgData name="Naomi Doerge" userId="S::n.doerge@uwtsd.ac.uk::c2ba5b26-9392-4f76-82ca-966719aba79f" providerId="AD" clId="Web-{45F500C3-DB58-C6B2-5DE3-5AFA84C9296C}" dt="2026-03-27T16:27:54.770" v="294" actId="20577"/>
          <ac:spMkLst>
            <pc:docMk/>
            <pc:sldMk cId="1749283613" sldId="382"/>
            <ac:spMk id="3" creationId="{226DDD0D-675E-EA26-AC79-A0E87AC3E9E4}"/>
          </ac:spMkLst>
        </pc:spChg>
      </pc:sldChg>
      <pc:sldChg chg="addSp delSp modSp add replId addAnim">
        <pc:chgData name="Naomi Doerge" userId="S::n.doerge@uwtsd.ac.uk::c2ba5b26-9392-4f76-82ca-966719aba79f" providerId="AD" clId="Web-{45F500C3-DB58-C6B2-5DE3-5AFA84C9296C}" dt="2026-03-27T15:59:09.172" v="236" actId="20577"/>
        <pc:sldMkLst>
          <pc:docMk/>
          <pc:sldMk cId="2778220958" sldId="383"/>
        </pc:sldMkLst>
        <pc:spChg chg="mod">
          <ac:chgData name="Naomi Doerge" userId="S::n.doerge@uwtsd.ac.uk::c2ba5b26-9392-4f76-82ca-966719aba79f" providerId="AD" clId="Web-{45F500C3-DB58-C6B2-5DE3-5AFA84C9296C}" dt="2026-03-27T15:34:17.335" v="39" actId="20577"/>
          <ac:spMkLst>
            <pc:docMk/>
            <pc:sldMk cId="2778220958" sldId="383"/>
            <ac:spMk id="2" creationId="{AD603CF0-43E8-F2A5-E3FD-E3A35DC9D362}"/>
          </ac:spMkLst>
        </pc:spChg>
        <pc:spChg chg="mod">
          <ac:chgData name="Naomi Doerge" userId="S::n.doerge@uwtsd.ac.uk::c2ba5b26-9392-4f76-82ca-966719aba79f" providerId="AD" clId="Web-{45F500C3-DB58-C6B2-5DE3-5AFA84C9296C}" dt="2026-03-27T15:59:09.172" v="236" actId="20577"/>
          <ac:spMkLst>
            <pc:docMk/>
            <pc:sldMk cId="2778220958" sldId="383"/>
            <ac:spMk id="3" creationId="{075EF8F3-E67F-325A-EA88-67076A90D9CC}"/>
          </ac:spMkLst>
        </pc:spChg>
      </pc:sldChg>
      <pc:sldChg chg="addSp delSp modSp new mod setBg">
        <pc:chgData name="Naomi Doerge" userId="S::n.doerge@uwtsd.ac.uk::c2ba5b26-9392-4f76-82ca-966719aba79f" providerId="AD" clId="Web-{45F500C3-DB58-C6B2-5DE3-5AFA84C9296C}" dt="2026-03-27T15:59:55.674" v="242" actId="20577"/>
        <pc:sldMkLst>
          <pc:docMk/>
          <pc:sldMk cId="3309707957" sldId="384"/>
        </pc:sldMkLst>
        <pc:spChg chg="mod">
          <ac:chgData name="Naomi Doerge" userId="S::n.doerge@uwtsd.ac.uk::c2ba5b26-9392-4f76-82ca-966719aba79f" providerId="AD" clId="Web-{45F500C3-DB58-C6B2-5DE3-5AFA84C9296C}" dt="2026-03-27T15:43:50.337" v="151" actId="1076"/>
          <ac:spMkLst>
            <pc:docMk/>
            <pc:sldMk cId="3309707957" sldId="384"/>
            <ac:spMk id="2" creationId="{2DA68C18-AF78-5AD4-CE1F-91C7F19CC117}"/>
          </ac:spMkLst>
        </pc:spChg>
        <pc:spChg chg="add del mod">
          <ac:chgData name="Naomi Doerge" userId="S::n.doerge@uwtsd.ac.uk::c2ba5b26-9392-4f76-82ca-966719aba79f" providerId="AD" clId="Web-{45F500C3-DB58-C6B2-5DE3-5AFA84C9296C}" dt="2026-03-27T15:59:55.674" v="242" actId="20577"/>
          <ac:spMkLst>
            <pc:docMk/>
            <pc:sldMk cId="3309707957" sldId="384"/>
            <ac:spMk id="3" creationId="{9CA4972E-35BE-CC35-1101-1E7AAB8B663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EDFC9-67FD-5FA1-E4A6-6B8983BC3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D76CB6-789A-97F4-5A20-59D5803CC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22E6C2-6D9B-60FD-F807-C85F7AD77075}"/>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i="1" dirty="0">
                <a:ea typeface="+mn-lt"/>
                <a:cs typeface="+mn-lt"/>
              </a:rPr>
              <a:t>Example:</a:t>
            </a:r>
            <a:r>
              <a:rPr lang="en-US" sz="1200" dirty="0">
                <a:ea typeface="+mn-lt"/>
                <a:cs typeface="+mn-lt"/>
              </a:rPr>
              <a:t> A student who receives feedback on an essay could reflect on where they lost marks, think about how to avoid similar mistakes in future assignments, and develop a more effective writing process for upcoming projects.</a:t>
            </a:r>
            <a:endParaRPr lang="en-US" sz="1200" dirty="0"/>
          </a:p>
          <a:p>
            <a:endParaRPr lang="en-US" dirty="0"/>
          </a:p>
        </p:txBody>
      </p:sp>
      <p:sp>
        <p:nvSpPr>
          <p:cNvPr id="4" name="Slide Number Placeholder 3">
            <a:extLst>
              <a:ext uri="{FF2B5EF4-FFF2-40B4-BE49-F238E27FC236}">
                <a16:creationId xmlns:a16="http://schemas.microsoft.com/office/drawing/2014/main" id="{05A675B5-24DB-0C70-B8E1-311AE9B75738}"/>
              </a:ext>
            </a:extLst>
          </p:cNvPr>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497015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169BB-47AC-25AE-4A83-D7DF453F95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CACA0F-4AE6-74D6-1AD7-BDDE25736E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6EB30-176C-9A51-0863-D5997CBB8817}"/>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1" dirty="0">
                <a:ea typeface="+mn-lt"/>
                <a:cs typeface="+mn-lt"/>
              </a:rPr>
              <a:t>Example:</a:t>
            </a:r>
            <a:r>
              <a:rPr lang="en-GB" sz="1200" dirty="0">
                <a:ea typeface="+mn-lt"/>
                <a:cs typeface="+mn-lt"/>
              </a:rPr>
              <a:t> A nurse who faced a difficult patient interaction might reflect on their response and consider how to handle similar situations in the future. By identifying alternative approaches or recognizing any personal biases that came into play, the nurse can be better prepared to manage similar encounters empathetically and professionally.</a:t>
            </a:r>
            <a:endParaRPr lang="en-GB" sz="1200" dirty="0"/>
          </a:p>
          <a:p>
            <a:endParaRPr lang="en-US" dirty="0"/>
          </a:p>
        </p:txBody>
      </p:sp>
      <p:sp>
        <p:nvSpPr>
          <p:cNvPr id="4" name="Slide Number Placeholder 3">
            <a:extLst>
              <a:ext uri="{FF2B5EF4-FFF2-40B4-BE49-F238E27FC236}">
                <a16:creationId xmlns:a16="http://schemas.microsoft.com/office/drawing/2014/main" id="{74B1E3C1-CD06-C3B6-0DDF-FD448D75C2D8}"/>
              </a:ext>
            </a:extLst>
          </p:cNvPr>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705981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out handouts (Gibb’s Reflective</a:t>
            </a:r>
            <a:r>
              <a:rPr lang="en-GB" baseline="0"/>
              <a:t> Cycle, Kolb’s Experiential Learning Cycle, Driscoll’s What Model) </a:t>
            </a:r>
            <a:r>
              <a:rPr lang="en-GB"/>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when you take this up, please note that positive experiences are worth reflecting on as well!</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1321566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nursinganswers.net/reflective-guides/driscoll-model-of-reflection.php" TargetMode="External"/><Relationship Id="rId7" Type="http://schemas.openxmlformats.org/officeDocument/2006/relationships/hyperlink" Target="https://libguides.cam.ac.uk/reflectivepracticetoolkit/reflectivewriting"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 Id="rId6" Type="http://schemas.openxmlformats.org/officeDocument/2006/relationships/hyperlink" Target="https://help.open.ac.uk/strategic-study-techniques/reflective-learning" TargetMode="External"/><Relationship Id="rId5" Type="http://schemas.openxmlformats.org/officeDocument/2006/relationships/hyperlink" Target="https://reflection.ed.ac.uk/" TargetMode="External"/><Relationship Id="rId4" Type="http://schemas.openxmlformats.org/officeDocument/2006/relationships/hyperlink" Target="https://www.structural-learning.com/post/gibbs-reflective-cycle"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LCLM4001</a:t>
            </a:r>
          </a:p>
        </p:txBody>
      </p:sp>
      <p:sp>
        <p:nvSpPr>
          <p:cNvPr id="6147" name="Subtitle 4"/>
          <p:cNvSpPr>
            <a:spLocks noGrp="1"/>
          </p:cNvSpPr>
          <p:nvPr>
            <p:ph type="subTitle" idx="1"/>
          </p:nvPr>
        </p:nvSpPr>
        <p:spPr>
          <a:xfrm>
            <a:off x="853770" y="2348880"/>
            <a:ext cx="7786742" cy="3357586"/>
          </a:xfrm>
        </p:spPr>
        <p:txBody>
          <a:bodyPr/>
          <a:lstStyle/>
          <a:p>
            <a:pPr eaLnBrk="1" hangingPunct="1"/>
            <a:r>
              <a:rPr lang="en-GB" altLang="en-US" sz="3600" b="1">
                <a:solidFill>
                  <a:schemeClr val="bg1"/>
                </a:solidFill>
                <a:effectLst>
                  <a:outerShdw blurRad="38100" dist="38100" dir="2700000" algn="tl">
                    <a:srgbClr val="000000">
                      <a:alpha val="43137"/>
                    </a:srgbClr>
                  </a:outerShdw>
                </a:effectLst>
              </a:rPr>
              <a:t>Academic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800" b="1" dirty="0">
                <a:solidFill>
                  <a:schemeClr val="accent2"/>
                </a:solidFill>
                <a:effectLst>
                  <a:outerShdw blurRad="38100" dist="38100" dir="2700000" algn="tl">
                    <a:srgbClr val="000000">
                      <a:alpha val="43137"/>
                    </a:srgbClr>
                  </a:outerShdw>
                </a:effectLst>
              </a:rPr>
              <a:t>Reflection</a:t>
            </a:r>
            <a:endParaRPr lang="en-GB" altLang="en-US" sz="4800" b="1">
              <a:solidFill>
                <a:schemeClr val="accent2"/>
              </a:solidFill>
              <a:effectLst>
                <a:outerShdw blurRad="38100" dist="38100" dir="2700000" algn="tl">
                  <a:srgbClr val="000000">
                    <a:alpha val="43137"/>
                  </a:srgbClr>
                </a:outerShdw>
              </a:effectLst>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FA68701E-506B-DE88-36BF-AC61F8CBBB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54EB75-D6BE-2FE5-673D-4D3B721D0E7F}"/>
              </a:ext>
            </a:extLst>
          </p:cNvPr>
          <p:cNvSpPr>
            <a:spLocks noGrp="1"/>
          </p:cNvSpPr>
          <p:nvPr>
            <p:ph type="title"/>
          </p:nvPr>
        </p:nvSpPr>
        <p:spPr>
          <a:xfrm>
            <a:off x="1489767" y="241058"/>
            <a:ext cx="6434877" cy="594320"/>
          </a:xfrm>
        </p:spPr>
        <p:txBody>
          <a:bodyPr/>
          <a:lstStyle/>
          <a:p>
            <a:r>
              <a:rPr lang="en-GB" b="1" dirty="0">
                <a:solidFill>
                  <a:srgbClr val="173AFF"/>
                </a:solidFill>
              </a:rPr>
              <a:t>Discussion</a:t>
            </a:r>
          </a:p>
        </p:txBody>
      </p:sp>
      <p:sp>
        <p:nvSpPr>
          <p:cNvPr id="3" name="Content Placeholder 2">
            <a:extLst>
              <a:ext uri="{FF2B5EF4-FFF2-40B4-BE49-F238E27FC236}">
                <a16:creationId xmlns:a16="http://schemas.microsoft.com/office/drawing/2014/main" id="{0902E29E-94C1-3417-B0BC-0A3C96C2F390}"/>
              </a:ext>
            </a:extLst>
          </p:cNvPr>
          <p:cNvSpPr>
            <a:spLocks noGrp="1"/>
          </p:cNvSpPr>
          <p:nvPr>
            <p:ph idx="1"/>
          </p:nvPr>
        </p:nvSpPr>
        <p:spPr>
          <a:xfrm>
            <a:off x="292608" y="1050989"/>
            <a:ext cx="8558784" cy="4752528"/>
          </a:xfrm>
        </p:spPr>
        <p:txBody>
          <a:bodyPr>
            <a:noAutofit/>
          </a:bodyPr>
          <a:lstStyle/>
          <a:p>
            <a:pPr marL="0" indent="0">
              <a:buNone/>
            </a:pPr>
            <a:r>
              <a:rPr lang="en-GB" sz="2800" b="1" dirty="0">
                <a:solidFill>
                  <a:srgbClr val="173AFF"/>
                </a:solidFill>
                <a:latin typeface="Arial"/>
                <a:cs typeface="Arial"/>
              </a:rPr>
              <a:t>Discuss and answer these questions with a partner.</a:t>
            </a:r>
          </a:p>
          <a:p>
            <a:endParaRPr lang="en-GB" sz="2400" dirty="0">
              <a:latin typeface="Arial"/>
              <a:cs typeface="Arial"/>
            </a:endParaRPr>
          </a:p>
          <a:p>
            <a:r>
              <a:rPr lang="en-GB" sz="2400" dirty="0">
                <a:solidFill>
                  <a:srgbClr val="002060"/>
                </a:solidFill>
                <a:latin typeface="Arial"/>
                <a:cs typeface="Arial"/>
              </a:rPr>
              <a:t>How do you think the last 8 weeks of Academic Skills class have be</a:t>
            </a:r>
            <a:r>
              <a:rPr lang="en-GB" sz="2400">
                <a:solidFill>
                  <a:srgbClr val="002060"/>
                </a:solidFill>
                <a:latin typeface="Arial"/>
                <a:cs typeface="Arial"/>
              </a:rPr>
              <a:t>en for you? Why do you feel that way?</a:t>
            </a: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r>
              <a:rPr lang="en-GB" sz="2400">
                <a:solidFill>
                  <a:srgbClr val="002060"/>
                </a:solidFill>
                <a:latin typeface="Arial"/>
                <a:cs typeface="Arial"/>
              </a:rPr>
              <a:t>What was the most interesting thing you learnt?</a:t>
            </a: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r>
              <a:rPr lang="en-GB" sz="2400" dirty="0">
                <a:solidFill>
                  <a:srgbClr val="002060"/>
                </a:solidFill>
                <a:latin typeface="Arial"/>
                <a:cs typeface="Arial"/>
              </a:rPr>
              <a:t>What was the most challenging thing you did in class? How about in </a:t>
            </a:r>
            <a:r>
              <a:rPr lang="en-GB" sz="2400">
                <a:solidFill>
                  <a:srgbClr val="002060"/>
                </a:solidFill>
                <a:latin typeface="Arial"/>
                <a:cs typeface="Arial"/>
              </a:rPr>
              <a:t>Independent Study?</a:t>
            </a: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r>
              <a:rPr lang="en-GB" sz="2400">
                <a:solidFill>
                  <a:srgbClr val="002060"/>
                </a:solidFill>
                <a:latin typeface="Arial"/>
                <a:cs typeface="Arial"/>
              </a:rPr>
              <a:t>Is there anything you wish you had done differently in the Academic Skills module?</a:t>
            </a:r>
            <a:endParaRPr lang="en-GB" sz="2400" dirty="0">
              <a:solidFill>
                <a:srgbClr val="002060"/>
              </a:solidFill>
              <a:latin typeface="Arial"/>
              <a:cs typeface="Aria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2181716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A6588667-B246-6D6D-6EDB-0E49AB8752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4AC780-F6A9-95A8-9CC0-82E686EC7E75}"/>
              </a:ext>
            </a:extLst>
          </p:cNvPr>
          <p:cNvSpPr>
            <a:spLocks noGrp="1"/>
          </p:cNvSpPr>
          <p:nvPr>
            <p:ph type="title"/>
          </p:nvPr>
        </p:nvSpPr>
        <p:spPr>
          <a:xfrm>
            <a:off x="1462713" y="-2421"/>
            <a:ext cx="6434877" cy="594320"/>
          </a:xfrm>
        </p:spPr>
        <p:txBody>
          <a:bodyPr/>
          <a:lstStyle/>
          <a:p>
            <a:r>
              <a:rPr lang="en-GB" sz="2800" b="1">
                <a:solidFill>
                  <a:srgbClr val="173AFF"/>
                </a:solidFill>
              </a:rPr>
              <a:t>Write</a:t>
            </a:r>
            <a:endParaRPr lang="en-US" sz="2800"/>
          </a:p>
        </p:txBody>
      </p:sp>
      <p:sp>
        <p:nvSpPr>
          <p:cNvPr id="3" name="Content Placeholder 2">
            <a:extLst>
              <a:ext uri="{FF2B5EF4-FFF2-40B4-BE49-F238E27FC236}">
                <a16:creationId xmlns:a16="http://schemas.microsoft.com/office/drawing/2014/main" id="{B37D2EC7-72E7-A512-68A5-2467AA8AB690}"/>
              </a:ext>
            </a:extLst>
          </p:cNvPr>
          <p:cNvSpPr>
            <a:spLocks noGrp="1"/>
          </p:cNvSpPr>
          <p:nvPr>
            <p:ph idx="1"/>
          </p:nvPr>
        </p:nvSpPr>
        <p:spPr>
          <a:xfrm>
            <a:off x="292608" y="401711"/>
            <a:ext cx="8558784" cy="4752528"/>
          </a:xfrm>
        </p:spPr>
        <p:txBody>
          <a:bodyPr>
            <a:noAutofit/>
          </a:bodyPr>
          <a:lstStyle/>
          <a:p>
            <a:pPr marL="0" indent="0">
              <a:buNone/>
            </a:pPr>
            <a:r>
              <a:rPr lang="en-GB" sz="2000" b="1" dirty="0">
                <a:solidFill>
                  <a:srgbClr val="173AFF"/>
                </a:solidFill>
                <a:latin typeface="Arial"/>
                <a:cs typeface="Arial"/>
              </a:rPr>
              <a:t>Think about the discussion you just had and write down your thoughts. </a:t>
            </a:r>
            <a:r>
              <a:rPr lang="en-GB" sz="2000" b="1">
                <a:solidFill>
                  <a:srgbClr val="173AFF"/>
                </a:solidFill>
                <a:latin typeface="Arial"/>
                <a:cs typeface="Arial"/>
              </a:rPr>
              <a:t>You should do this by </a:t>
            </a:r>
            <a:r>
              <a:rPr lang="en-GB" sz="2000" b="1" dirty="0">
                <a:solidFill>
                  <a:srgbClr val="173AFF"/>
                </a:solidFill>
                <a:latin typeface="Arial"/>
                <a:cs typeface="Arial"/>
              </a:rPr>
              <a:t>hand. </a:t>
            </a:r>
            <a:endParaRPr lang="en-GB" sz="2000">
              <a:solidFill>
                <a:srgbClr val="000000"/>
              </a:solidFill>
              <a:latin typeface="Arial"/>
              <a:cs typeface="Arial"/>
            </a:endParaRPr>
          </a:p>
          <a:p>
            <a:pPr marL="0" indent="0">
              <a:buNone/>
            </a:pPr>
            <a:endParaRPr lang="en-GB" sz="2000" b="1" dirty="0">
              <a:solidFill>
                <a:srgbClr val="173AFF"/>
              </a:solidFill>
              <a:latin typeface="Arial"/>
              <a:cs typeface="Arial"/>
            </a:endParaRPr>
          </a:p>
          <a:p>
            <a:pPr marL="0" indent="0">
              <a:buNone/>
            </a:pPr>
            <a:r>
              <a:rPr lang="en-GB" sz="2000" b="1" dirty="0">
                <a:solidFill>
                  <a:srgbClr val="173AFF"/>
                </a:solidFill>
                <a:latin typeface="Arial"/>
                <a:cs typeface="Arial"/>
              </a:rPr>
              <a:t>You have 10 minutes, so don't worry about grammar or spelling, just write as many ideas as you can. </a:t>
            </a:r>
            <a:endParaRPr lang="en-GB" sz="2000">
              <a:latin typeface="Arial"/>
              <a:cs typeface="Arial"/>
            </a:endParaRPr>
          </a:p>
          <a:p>
            <a:pPr marL="0" indent="0">
              <a:buNone/>
            </a:pPr>
            <a:endParaRPr lang="en-GB" sz="2000" b="1" dirty="0">
              <a:solidFill>
                <a:srgbClr val="173AFF"/>
              </a:solidFill>
              <a:latin typeface="Arial"/>
              <a:cs typeface="Arial"/>
            </a:endParaRPr>
          </a:p>
          <a:p>
            <a:pPr marL="0" indent="0">
              <a:buNone/>
            </a:pPr>
            <a:r>
              <a:rPr lang="en-GB" sz="2000" b="1" dirty="0">
                <a:solidFill>
                  <a:srgbClr val="173AFF"/>
                </a:solidFill>
                <a:latin typeface="Arial"/>
                <a:cs typeface="Arial"/>
              </a:rPr>
              <a:t>You do not have to write in paragraphs! For this part, it's more </a:t>
            </a:r>
            <a:r>
              <a:rPr lang="en-GB" sz="2000" b="1">
                <a:solidFill>
                  <a:srgbClr val="173AFF"/>
                </a:solidFill>
                <a:latin typeface="Arial"/>
                <a:cs typeface="Arial"/>
              </a:rPr>
              <a:t>important to get more ideas down, than getting them down perfectly</a:t>
            </a:r>
          </a:p>
          <a:p>
            <a:pPr marL="0" indent="0">
              <a:buNone/>
            </a:pPr>
            <a:endParaRPr lang="en-GB" sz="800" b="1" dirty="0">
              <a:solidFill>
                <a:srgbClr val="173AFF"/>
              </a:solidFill>
              <a:latin typeface="Arial"/>
              <a:cs typeface="Arial"/>
            </a:endParaRPr>
          </a:p>
          <a:p>
            <a:pPr marL="514350" indent="-514350">
              <a:buAutoNum type="arabicPeriod"/>
            </a:pPr>
            <a:r>
              <a:rPr lang="en-GB" sz="2000" dirty="0">
                <a:solidFill>
                  <a:srgbClr val="002060"/>
                </a:solidFill>
                <a:latin typeface="Arial"/>
                <a:cs typeface="Arial"/>
              </a:rPr>
              <a:t>How do you think the last 8 weeks of Academic Skills class have be</a:t>
            </a:r>
            <a:r>
              <a:rPr lang="en-GB" sz="2000">
                <a:solidFill>
                  <a:srgbClr val="002060"/>
                </a:solidFill>
                <a:latin typeface="Arial"/>
                <a:cs typeface="Arial"/>
              </a:rPr>
              <a:t>en for you? Why do you feel that way?</a:t>
            </a:r>
            <a:endParaRPr lang="en-GB" sz="2000" dirty="0">
              <a:solidFill>
                <a:srgbClr val="002060"/>
              </a:solidFill>
              <a:latin typeface="Arial"/>
              <a:cs typeface="Arial"/>
            </a:endParaRPr>
          </a:p>
          <a:p>
            <a:pPr>
              <a:buAutoNum type="arabicPeriod"/>
            </a:pPr>
            <a:endParaRPr lang="en-GB" sz="2000" dirty="0">
              <a:solidFill>
                <a:srgbClr val="002060"/>
              </a:solidFill>
              <a:latin typeface="Arial"/>
              <a:cs typeface="Arial"/>
            </a:endParaRPr>
          </a:p>
          <a:p>
            <a:pPr marL="514350" indent="-514350">
              <a:buAutoNum type="arabicPeriod"/>
            </a:pPr>
            <a:r>
              <a:rPr lang="en-GB" sz="2000">
                <a:solidFill>
                  <a:srgbClr val="002060"/>
                </a:solidFill>
                <a:latin typeface="Arial"/>
                <a:cs typeface="Arial"/>
              </a:rPr>
              <a:t>What was the most interesting thing you learnt?</a:t>
            </a:r>
            <a:endParaRPr lang="en-GB" sz="2000" dirty="0">
              <a:solidFill>
                <a:srgbClr val="002060"/>
              </a:solidFill>
              <a:latin typeface="Arial"/>
              <a:cs typeface="Arial"/>
            </a:endParaRPr>
          </a:p>
          <a:p>
            <a:pPr>
              <a:buAutoNum type="arabicPeriod"/>
            </a:pPr>
            <a:endParaRPr lang="en-GB" sz="2000" dirty="0">
              <a:solidFill>
                <a:srgbClr val="002060"/>
              </a:solidFill>
              <a:latin typeface="Arial"/>
              <a:cs typeface="Arial"/>
            </a:endParaRPr>
          </a:p>
          <a:p>
            <a:pPr marL="514350" indent="-514350">
              <a:buAutoNum type="arabicPeriod"/>
            </a:pPr>
            <a:r>
              <a:rPr lang="en-GB" sz="2000">
                <a:solidFill>
                  <a:srgbClr val="002060"/>
                </a:solidFill>
                <a:latin typeface="Arial"/>
                <a:cs typeface="Arial"/>
              </a:rPr>
              <a:t>What was the most challenging thing(s) you did in class? How about in Independent Study? Why were these things challenging for you?</a:t>
            </a:r>
            <a:endParaRPr lang="en-GB" sz="2000" dirty="0">
              <a:solidFill>
                <a:srgbClr val="002060"/>
              </a:solidFill>
              <a:latin typeface="Arial"/>
              <a:cs typeface="Arial"/>
            </a:endParaRPr>
          </a:p>
          <a:p>
            <a:pPr marL="514350" indent="-514350">
              <a:buAutoNum type="arabicPeriod"/>
            </a:pPr>
            <a:endParaRPr lang="en-GB" sz="2000" dirty="0">
              <a:solidFill>
                <a:srgbClr val="002060"/>
              </a:solidFill>
              <a:latin typeface="Arial"/>
              <a:ea typeface="+mn-lt"/>
              <a:cs typeface="Arial"/>
            </a:endParaRPr>
          </a:p>
          <a:p>
            <a:pPr marL="514350" indent="-514350">
              <a:buAutoNum type="arabicPeriod"/>
            </a:pPr>
            <a:r>
              <a:rPr lang="en-GB" sz="2000">
                <a:solidFill>
                  <a:srgbClr val="002060"/>
                </a:solidFill>
                <a:latin typeface="Arial"/>
                <a:ea typeface="+mn-lt"/>
                <a:cs typeface="Arial"/>
              </a:rPr>
              <a:t>Is there anything you wish you had done differently in the Academic Skills module?</a:t>
            </a:r>
            <a:endParaRPr lang="en-GB" sz="2000" dirty="0">
              <a:solidFill>
                <a:srgbClr val="002060"/>
              </a:solidFill>
              <a:latin typeface="Arial"/>
              <a:cs typeface="Aria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209414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9767" y="241058"/>
            <a:ext cx="6434877" cy="594320"/>
          </a:xfrm>
        </p:spPr>
        <p:txBody>
          <a:bodyPr/>
          <a:lstStyle/>
          <a:p>
            <a:r>
              <a:rPr lang="en-GB" b="1" dirty="0">
                <a:solidFill>
                  <a:srgbClr val="173AFF"/>
                </a:solidFill>
              </a:rPr>
              <a:t>Discussion</a:t>
            </a:r>
          </a:p>
        </p:txBody>
      </p:sp>
      <p:sp>
        <p:nvSpPr>
          <p:cNvPr id="3" name="Content Placeholder 2"/>
          <p:cNvSpPr>
            <a:spLocks noGrp="1"/>
          </p:cNvSpPr>
          <p:nvPr>
            <p:ph idx="1"/>
          </p:nvPr>
        </p:nvSpPr>
        <p:spPr>
          <a:xfrm>
            <a:off x="292608" y="1050989"/>
            <a:ext cx="8558784" cy="4752528"/>
          </a:xfrm>
        </p:spPr>
        <p:txBody>
          <a:bodyPr>
            <a:noAutofit/>
          </a:bodyPr>
          <a:lstStyle/>
          <a:p>
            <a:pPr marL="0" indent="0">
              <a:buNone/>
            </a:pPr>
            <a:r>
              <a:rPr lang="en-GB" sz="2800" b="1" dirty="0">
                <a:solidFill>
                  <a:srgbClr val="173AFF"/>
                </a:solidFill>
                <a:latin typeface="Arial"/>
                <a:cs typeface="Arial"/>
              </a:rPr>
              <a:t>Discuss and answer these questions with a partner.</a:t>
            </a:r>
          </a:p>
          <a:p>
            <a:endParaRPr lang="en-GB" sz="1800" dirty="0">
              <a:latin typeface="Arial"/>
              <a:cs typeface="Arial"/>
            </a:endParaRPr>
          </a:p>
          <a:p>
            <a:r>
              <a:rPr lang="en-GB" sz="2800" dirty="0">
                <a:solidFill>
                  <a:srgbClr val="002060"/>
                </a:solidFill>
                <a:latin typeface="Arial"/>
                <a:cs typeface="Arial"/>
              </a:rPr>
              <a:t>What does 'reflection' mean to you?</a:t>
            </a:r>
            <a:endParaRPr lang="en-GB">
              <a:solidFill>
                <a:srgbClr val="002060"/>
              </a:solidFill>
              <a:latin typeface="Arial"/>
              <a:cs typeface="Arial"/>
            </a:endParaRPr>
          </a:p>
          <a:p>
            <a:pPr marL="0" indent="0">
              <a:buNone/>
            </a:pPr>
            <a:endParaRPr lang="en-GB" sz="1400" dirty="0">
              <a:solidFill>
                <a:srgbClr val="002060"/>
              </a:solidFill>
              <a:latin typeface="Arial"/>
              <a:cs typeface="Arial"/>
            </a:endParaRPr>
          </a:p>
          <a:p>
            <a:r>
              <a:rPr lang="en-GB" sz="2800" dirty="0">
                <a:solidFill>
                  <a:srgbClr val="002060"/>
                </a:solidFill>
                <a:latin typeface="Arial"/>
                <a:cs typeface="Arial"/>
              </a:rPr>
              <a:t>Have you ever kept a diary or a journal before? If so, what kind of things did you write in it? How old were you? Do you still keep one now? Why or why not?</a:t>
            </a:r>
          </a:p>
          <a:p>
            <a:pPr marL="0" indent="0">
              <a:buNone/>
            </a:pPr>
            <a:endParaRPr lang="en-GB" sz="1600" dirty="0">
              <a:solidFill>
                <a:srgbClr val="002060"/>
              </a:solidFill>
              <a:latin typeface="Arial"/>
              <a:cs typeface="Arial"/>
            </a:endParaRPr>
          </a:p>
          <a:p>
            <a:r>
              <a:rPr lang="en-GB" sz="2800" dirty="0">
                <a:solidFill>
                  <a:srgbClr val="002060"/>
                </a:solidFill>
                <a:latin typeface="Arial"/>
                <a:cs typeface="Arial"/>
              </a:rPr>
              <a:t>Have you ever reflected on something before? If so, what was it? What did you learn?</a:t>
            </a:r>
          </a:p>
          <a:p>
            <a:pPr marL="0" indent="0">
              <a:buNone/>
            </a:pPr>
            <a:endParaRPr lang="en-GB" sz="2800" dirty="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29"/>
            <a:ext cx="8229600" cy="1143000"/>
          </a:xfrm>
        </p:spPr>
        <p:txBody>
          <a:bodyPr/>
          <a:lstStyle/>
          <a:p>
            <a:r>
              <a:rPr lang="en-GB" sz="4000" b="1" dirty="0">
                <a:solidFill>
                  <a:srgbClr val="002060"/>
                </a:solidFill>
                <a:latin typeface="Arial"/>
                <a:cs typeface="Arial"/>
              </a:rPr>
              <a:t>What is reflection?</a:t>
            </a:r>
          </a:p>
        </p:txBody>
      </p:sp>
      <p:sp>
        <p:nvSpPr>
          <p:cNvPr id="3" name="Content Placeholder 2"/>
          <p:cNvSpPr>
            <a:spLocks noGrp="1"/>
          </p:cNvSpPr>
          <p:nvPr>
            <p:ph idx="1"/>
          </p:nvPr>
        </p:nvSpPr>
        <p:spPr>
          <a:xfrm>
            <a:off x="457200" y="1028871"/>
            <a:ext cx="8229600" cy="4248473"/>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endParaRPr lang="en-GB" dirty="0"/>
          </a:p>
          <a:p>
            <a:pPr marL="0" indent="0">
              <a:buNone/>
            </a:pPr>
            <a:r>
              <a:rPr lang="en-GB" b="1" dirty="0">
                <a:solidFill>
                  <a:srgbClr val="002060"/>
                </a:solidFill>
              </a:rPr>
              <a:t>Reflection</a:t>
            </a:r>
            <a:r>
              <a:rPr lang="en-GB" dirty="0">
                <a:solidFill>
                  <a:srgbClr val="002060"/>
                </a:solidFill>
              </a:rPr>
              <a:t> or </a:t>
            </a:r>
            <a:r>
              <a:rPr lang="en-GB" b="1" dirty="0">
                <a:solidFill>
                  <a:srgbClr val="002060"/>
                </a:solidFill>
              </a:rPr>
              <a:t>Critical reflection </a:t>
            </a:r>
            <a:r>
              <a:rPr lang="en-GB" dirty="0">
                <a:solidFill>
                  <a:srgbClr val="002060"/>
                </a:solidFill>
              </a:rPr>
              <a:t>is defined as:</a:t>
            </a:r>
          </a:p>
          <a:p>
            <a:pPr marL="0" indent="0">
              <a:buNone/>
            </a:pPr>
            <a:endParaRPr lang="en-GB" dirty="0">
              <a:solidFill>
                <a:srgbClr val="002060"/>
              </a:solidFill>
              <a:ea typeface="+mn-lt"/>
              <a:cs typeface="+mn-lt"/>
            </a:endParaRPr>
          </a:p>
          <a:p>
            <a:pPr marL="0" indent="0" algn="just">
              <a:buNone/>
            </a:pPr>
            <a:r>
              <a:rPr lang="en-GB" dirty="0">
                <a:solidFill>
                  <a:srgbClr val="002060"/>
                </a:solidFill>
                <a:ea typeface="+mn-lt"/>
                <a:cs typeface="+mn-lt"/>
              </a:rPr>
              <a:t>Reflecting means thinking carefully about past experiences, thoughts, and actions. The aim is to learn from them, understand them better, and use that insight to guide what we do now and in the future. It can help us question our usual ways of thinking and doing things, and may shape our choices, beliefs, and understanding of ourselves</a:t>
            </a:r>
            <a:r>
              <a:rPr lang="en-GB" dirty="0">
                <a:solidFill>
                  <a:srgbClr val="002060"/>
                </a:solidFill>
              </a:rPr>
              <a:t> (University of Edinburgh, 2024)</a:t>
            </a:r>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solidFill>
                  <a:srgbClr val="002060"/>
                </a:solidFill>
                <a:latin typeface="Arial"/>
                <a:cs typeface="Arial"/>
              </a:rPr>
              <a:t>What is reflective thinking?</a:t>
            </a:r>
          </a:p>
        </p:txBody>
      </p:sp>
      <p:sp>
        <p:nvSpPr>
          <p:cNvPr id="3" name="Content Placeholder 2"/>
          <p:cNvSpPr>
            <a:spLocks noGrp="1"/>
          </p:cNvSpPr>
          <p:nvPr>
            <p:ph idx="1"/>
          </p:nvPr>
        </p:nvSpPr>
        <p:spPr>
          <a:xfrm>
            <a:off x="250825" y="1124744"/>
            <a:ext cx="8661527" cy="4392489"/>
          </a:xfrm>
        </p:spPr>
        <p:txBody>
          <a:bodyPr/>
          <a:lstStyle/>
          <a:p>
            <a:pPr>
              <a:buNone/>
            </a:pPr>
            <a:r>
              <a:rPr lang="en-GB" sz="2500" dirty="0">
                <a:solidFill>
                  <a:srgbClr val="002060"/>
                </a:solidFill>
                <a:latin typeface="Arial"/>
                <a:cs typeface="Arial"/>
              </a:rPr>
              <a:t>In an academic context, reflective thinking usually involves: </a:t>
            </a:r>
            <a:br>
              <a:rPr lang="en-GB" sz="2500" dirty="0">
                <a:latin typeface="Arial"/>
                <a:cs typeface="Arial"/>
              </a:rPr>
            </a:br>
            <a:endParaRPr lang="en-GB" sz="1800">
              <a:solidFill>
                <a:srgbClr val="002060"/>
              </a:solidFill>
              <a:latin typeface="Arial"/>
              <a:cs typeface="Arial"/>
            </a:endParaRPr>
          </a:p>
          <a:p>
            <a:pPr marL="457200" indent="-457200">
              <a:buAutoNum type="arabicPeriod"/>
            </a:pPr>
            <a:r>
              <a:rPr lang="en-GB" sz="2500" b="1" dirty="0">
                <a:solidFill>
                  <a:srgbClr val="002060"/>
                </a:solidFill>
                <a:latin typeface="Arial"/>
                <a:cs typeface="Arial"/>
              </a:rPr>
              <a:t>Looking back at something </a:t>
            </a:r>
            <a:r>
              <a:rPr lang="en-GB" sz="2500" dirty="0">
                <a:solidFill>
                  <a:srgbClr val="002060"/>
                </a:solidFill>
                <a:latin typeface="Arial"/>
                <a:cs typeface="Arial"/>
              </a:rPr>
              <a:t>(often an event/idea, something that happened).</a:t>
            </a:r>
          </a:p>
          <a:p>
            <a:pPr marL="457200" indent="-457200">
              <a:buAutoNum type="arabicPeriod"/>
            </a:pPr>
            <a:r>
              <a:rPr lang="en-GB" sz="2500" b="1" dirty="0">
                <a:solidFill>
                  <a:srgbClr val="002060"/>
                </a:solidFill>
                <a:latin typeface="Arial"/>
                <a:cs typeface="Arial"/>
              </a:rPr>
              <a:t>Analysing the event or idea </a:t>
            </a:r>
            <a:r>
              <a:rPr lang="en-GB" sz="2500" dirty="0">
                <a:solidFill>
                  <a:srgbClr val="002060"/>
                </a:solidFill>
                <a:latin typeface="Arial"/>
                <a:cs typeface="Arial"/>
              </a:rPr>
              <a:t>(thinking in depth and from different perspectives, and trying to explain, often with reference to a model or theory from your subject). </a:t>
            </a:r>
            <a:endParaRPr lang="en-GB">
              <a:solidFill>
                <a:srgbClr val="002060"/>
              </a:solidFill>
              <a:latin typeface="Arial"/>
              <a:cs typeface="Arial"/>
            </a:endParaRPr>
          </a:p>
          <a:p>
            <a:pPr marL="457200" indent="-457200">
              <a:buAutoNum type="arabicPeriod"/>
            </a:pPr>
            <a:r>
              <a:rPr lang="en-GB" sz="2500" b="1" dirty="0">
                <a:solidFill>
                  <a:srgbClr val="002060"/>
                </a:solidFill>
                <a:latin typeface="Arial"/>
                <a:cs typeface="Arial"/>
              </a:rPr>
              <a:t>Thinking carefully about what the event or idea means for you </a:t>
            </a:r>
            <a:r>
              <a:rPr lang="en-GB" sz="2500" dirty="0">
                <a:solidFill>
                  <a:srgbClr val="002060"/>
                </a:solidFill>
                <a:latin typeface="Arial"/>
                <a:cs typeface="Arial"/>
              </a:rPr>
              <a:t>and your ongoing progress as a learner and/or practising professional.</a:t>
            </a:r>
            <a:endParaRPr lang="en-GB" dirty="0">
              <a:solidFill>
                <a:srgbClr val="002060"/>
              </a:solidFill>
              <a:latin typeface="Arial"/>
              <a:cs typeface="Arial"/>
            </a:endParaRPr>
          </a:p>
          <a:p>
            <a:pPr marL="514350" indent="-514350">
              <a:buAutoNum type="arabicPeriod"/>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6C6E36AF-C72E-BE42-3528-E2CAF33FBA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603CF0-43E8-F2A5-E3FD-E3A35DC9D362}"/>
              </a:ext>
            </a:extLst>
          </p:cNvPr>
          <p:cNvSpPr>
            <a:spLocks noGrp="1"/>
          </p:cNvSpPr>
          <p:nvPr>
            <p:ph type="title"/>
          </p:nvPr>
        </p:nvSpPr>
        <p:spPr>
          <a:xfrm>
            <a:off x="1149489" y="144833"/>
            <a:ext cx="7364238" cy="457922"/>
          </a:xfrm>
        </p:spPr>
        <p:txBody>
          <a:bodyPr/>
          <a:lstStyle/>
          <a:p>
            <a:r>
              <a:rPr lang="en-US" sz="3200" b="1">
                <a:solidFill>
                  <a:srgbClr val="173AFF"/>
                </a:solidFill>
                <a:latin typeface="Arial"/>
                <a:cs typeface="Arial"/>
              </a:rPr>
              <a:t>Why is Reflection Important...</a:t>
            </a:r>
          </a:p>
        </p:txBody>
      </p:sp>
      <p:sp>
        <p:nvSpPr>
          <p:cNvPr id="3" name="Content Placeholder 2">
            <a:extLst>
              <a:ext uri="{FF2B5EF4-FFF2-40B4-BE49-F238E27FC236}">
                <a16:creationId xmlns:a16="http://schemas.microsoft.com/office/drawing/2014/main" id="{075EF8F3-E67F-325A-EA88-67076A90D9CC}"/>
              </a:ext>
            </a:extLst>
          </p:cNvPr>
          <p:cNvSpPr>
            <a:spLocks noGrp="1"/>
          </p:cNvSpPr>
          <p:nvPr>
            <p:ph idx="1"/>
          </p:nvPr>
        </p:nvSpPr>
        <p:spPr>
          <a:xfrm>
            <a:off x="105221" y="1376558"/>
            <a:ext cx="8748816" cy="5005946"/>
          </a:xfrm>
        </p:spPr>
        <p:txBody>
          <a:bodyPr/>
          <a:lstStyle/>
          <a:p>
            <a:pPr marL="514350" indent="-514350">
              <a:buAutoNum type="arabicParenR"/>
            </a:pPr>
            <a:r>
              <a:rPr lang="en-US" sz="2800">
                <a:solidFill>
                  <a:srgbClr val="173AFF"/>
                </a:solidFill>
                <a:latin typeface="Arial"/>
                <a:cs typeface="Arial"/>
              </a:rPr>
              <a:t>.</a:t>
            </a:r>
            <a:r>
              <a:rPr lang="en-US" sz="3600">
                <a:solidFill>
                  <a:srgbClr val="173AFF"/>
                </a:solidFill>
                <a:latin typeface="Arial"/>
                <a:cs typeface="Arial"/>
              </a:rPr>
              <a:t>..for university students?</a:t>
            </a:r>
          </a:p>
          <a:p>
            <a:pPr marL="514350" indent="-514350">
              <a:buAutoNum type="arabicParenR"/>
            </a:pPr>
            <a:r>
              <a:rPr lang="en-US" sz="3600" dirty="0">
                <a:solidFill>
                  <a:srgbClr val="173AFF"/>
                </a:solidFill>
                <a:latin typeface="Arial"/>
                <a:ea typeface="+mn-lt"/>
                <a:cs typeface="Arial"/>
              </a:rPr>
              <a:t>…for business people?</a:t>
            </a:r>
          </a:p>
          <a:p>
            <a:pPr marL="0" indent="0">
              <a:buNone/>
            </a:pPr>
            <a:endParaRPr lang="en-US" sz="3600" dirty="0">
              <a:solidFill>
                <a:srgbClr val="173AFF"/>
              </a:solidFill>
              <a:latin typeface="Arial"/>
              <a:ea typeface="+mn-lt"/>
              <a:cs typeface="Arial"/>
            </a:endParaRPr>
          </a:p>
          <a:p>
            <a:pPr marL="0" indent="0">
              <a:buNone/>
            </a:pPr>
            <a:endParaRPr lang="en-US" sz="3600" dirty="0">
              <a:solidFill>
                <a:srgbClr val="173AFF"/>
              </a:solidFill>
              <a:latin typeface="Arial"/>
              <a:ea typeface="+mn-lt"/>
              <a:cs typeface="Arial"/>
            </a:endParaRPr>
          </a:p>
          <a:p>
            <a:pPr marL="0" indent="0">
              <a:buNone/>
            </a:pPr>
            <a:r>
              <a:rPr lang="en-US" sz="3600">
                <a:solidFill>
                  <a:srgbClr val="173AFF"/>
                </a:solidFill>
                <a:latin typeface="Arial"/>
                <a:ea typeface="+mn-lt"/>
                <a:cs typeface="Arial"/>
              </a:rPr>
              <a:t>Discuss with a partner.</a:t>
            </a:r>
            <a:endParaRPr lang="en-US" sz="3600" dirty="0">
              <a:solidFill>
                <a:srgbClr val="173AFF"/>
              </a:solidFill>
              <a:latin typeface="Arial"/>
              <a:ea typeface="+mn-lt"/>
              <a:cs typeface="Arial"/>
            </a:endParaRPr>
          </a:p>
          <a:p>
            <a:pPr marL="0" indent="0">
              <a:buNone/>
            </a:pPr>
            <a:endParaRPr lang="en-US" sz="2300" dirty="0"/>
          </a:p>
        </p:txBody>
      </p:sp>
      <p:sp>
        <p:nvSpPr>
          <p:cNvPr id="4" name="Date Placeholder 3">
            <a:extLst>
              <a:ext uri="{FF2B5EF4-FFF2-40B4-BE49-F238E27FC236}">
                <a16:creationId xmlns:a16="http://schemas.microsoft.com/office/drawing/2014/main" id="{0C348CE0-E854-EA3D-BBBD-D6E96A39F20F}"/>
              </a:ext>
            </a:extLst>
          </p:cNvPr>
          <p:cNvSpPr>
            <a:spLocks noGrp="1"/>
          </p:cNvSpPr>
          <p:nvPr>
            <p:ph type="dt" sz="half" idx="10"/>
          </p:nvPr>
        </p:nvSpPr>
        <p:spPr/>
        <p:txBody>
          <a:bodyPr/>
          <a:lstStyle/>
          <a:p>
            <a:pPr>
              <a:defRPr/>
            </a:pPr>
            <a:fld id="{2303D31F-598B-47EE-BA37-93F097A3D676}" type="datetime1">
              <a:rPr lang="en-GB" altLang="en-US"/>
              <a:pPr>
                <a:defRPr/>
              </a:pPr>
              <a:t>31/03/2026</a:t>
            </a:fld>
            <a:endParaRPr lang="en-GB" altLang="en-US"/>
          </a:p>
        </p:txBody>
      </p:sp>
      <p:sp>
        <p:nvSpPr>
          <p:cNvPr id="5" name="Slide Number Placeholder 4">
            <a:extLst>
              <a:ext uri="{FF2B5EF4-FFF2-40B4-BE49-F238E27FC236}">
                <a16:creationId xmlns:a16="http://schemas.microsoft.com/office/drawing/2014/main" id="{800B4DED-864E-0C40-0708-83990DCD746C}"/>
              </a:ext>
            </a:extLst>
          </p:cNvPr>
          <p:cNvSpPr>
            <a:spLocks noGrp="1"/>
          </p:cNvSpPr>
          <p:nvPr>
            <p:ph type="sldNum" sz="quarter" idx="12"/>
          </p:nvPr>
        </p:nvSpPr>
        <p:spPr/>
        <p:txBody>
          <a:bodyPr/>
          <a:lstStyle/>
          <a:p>
            <a:pPr>
              <a:defRPr/>
            </a:pPr>
            <a:fld id="{6550E941-99E4-4403-A917-B30FF69A9617}" type="slidenum">
              <a:rPr lang="en-GB" altLang="en-US"/>
              <a:pPr>
                <a:defRPr/>
              </a:pPr>
              <a:t>7</a:t>
            </a:fld>
            <a:endParaRPr lang="en-GB" altLang="en-US"/>
          </a:p>
        </p:txBody>
      </p:sp>
    </p:spTree>
    <p:extLst>
      <p:ext uri="{BB962C8B-B14F-4D97-AF65-F5344CB8AC3E}">
        <p14:creationId xmlns:p14="http://schemas.microsoft.com/office/powerpoint/2010/main" val="277822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8C18-AF78-5AD4-CE1F-91C7F19CC117}"/>
              </a:ext>
            </a:extLst>
          </p:cNvPr>
          <p:cNvSpPr>
            <a:spLocks noGrp="1"/>
          </p:cNvSpPr>
          <p:nvPr>
            <p:ph type="title"/>
          </p:nvPr>
        </p:nvSpPr>
        <p:spPr>
          <a:xfrm>
            <a:off x="457200" y="-138575"/>
            <a:ext cx="8229600" cy="1143000"/>
          </a:xfrm>
        </p:spPr>
        <p:txBody>
          <a:bodyPr/>
          <a:lstStyle/>
          <a:p>
            <a:r>
              <a:rPr lang="en-US" sz="3600" b="1" dirty="0">
                <a:solidFill>
                  <a:srgbClr val="002060"/>
                </a:solidFill>
                <a:latin typeface="Arial"/>
                <a:cs typeface="Arial"/>
              </a:rPr>
              <a:t>Reflection </a:t>
            </a:r>
            <a:r>
              <a:rPr lang="en-US" sz="3600" b="1">
                <a:solidFill>
                  <a:srgbClr val="002060"/>
                </a:solidFill>
                <a:latin typeface="Arial"/>
                <a:cs typeface="Arial"/>
              </a:rPr>
              <a:t>for University Students...</a:t>
            </a:r>
          </a:p>
        </p:txBody>
      </p:sp>
      <p:sp>
        <p:nvSpPr>
          <p:cNvPr id="3" name="Content Placeholder 2">
            <a:extLst>
              <a:ext uri="{FF2B5EF4-FFF2-40B4-BE49-F238E27FC236}">
                <a16:creationId xmlns:a16="http://schemas.microsoft.com/office/drawing/2014/main" id="{9CA4972E-35BE-CC35-1101-1E7AAB8B6630}"/>
              </a:ext>
            </a:extLst>
          </p:cNvPr>
          <p:cNvSpPr>
            <a:spLocks noGrp="1"/>
          </p:cNvSpPr>
          <p:nvPr>
            <p:ph idx="1"/>
          </p:nvPr>
        </p:nvSpPr>
        <p:spPr>
          <a:xfrm>
            <a:off x="230600" y="853752"/>
            <a:ext cx="8682800" cy="4950064"/>
          </a:xfrm>
        </p:spPr>
        <p:txBody>
          <a:bodyPr/>
          <a:lstStyle/>
          <a:p>
            <a:pPr marL="0" indent="0">
              <a:buNone/>
            </a:pPr>
            <a:r>
              <a:rPr lang="en-US" sz="2200">
                <a:solidFill>
                  <a:srgbClr val="002060"/>
                </a:solidFill>
                <a:latin typeface="Arial"/>
                <a:cs typeface="Arial"/>
              </a:rPr>
              <a:t>Can:</a:t>
            </a:r>
          </a:p>
          <a:p>
            <a:pPr marL="457200" indent="-457200">
              <a:buAutoNum type="arabicPeriod"/>
            </a:pPr>
            <a:r>
              <a:rPr lang="en-US" sz="2200" b="1">
                <a:solidFill>
                  <a:srgbClr val="002060"/>
                </a:solidFill>
                <a:latin typeface="Arial"/>
                <a:ea typeface="+mn-lt"/>
                <a:cs typeface="Arial"/>
              </a:rPr>
              <a:t>Help students remember learning more effectively</a:t>
            </a:r>
            <a:r>
              <a:rPr lang="en-US" sz="2200">
                <a:solidFill>
                  <a:srgbClr val="002060"/>
                </a:solidFill>
                <a:latin typeface="Arial"/>
                <a:ea typeface="+mn-lt"/>
                <a:cs typeface="Arial"/>
              </a:rPr>
              <a:t> – by linking ideas to actions or decisions, rather than just hearing them once. </a:t>
            </a:r>
            <a:endParaRPr lang="en-US" sz="2200">
              <a:latin typeface="Arial"/>
              <a:cs typeface="Arial"/>
            </a:endParaRPr>
          </a:p>
          <a:p>
            <a:pPr marL="457200" indent="-457200">
              <a:buAutoNum type="arabicPeriod"/>
            </a:pPr>
            <a:r>
              <a:rPr lang="en-US" sz="2200" b="1" dirty="0">
                <a:solidFill>
                  <a:srgbClr val="002060"/>
                </a:solidFill>
                <a:latin typeface="Arial"/>
                <a:ea typeface="+mn-lt"/>
                <a:cs typeface="Arial"/>
              </a:rPr>
              <a:t>Help students identify strengths and areas to improve</a:t>
            </a:r>
            <a:r>
              <a:rPr lang="en-US" sz="2200" dirty="0">
                <a:solidFill>
                  <a:srgbClr val="002060"/>
                </a:solidFill>
                <a:latin typeface="Arial"/>
                <a:ea typeface="+mn-lt"/>
                <a:cs typeface="Arial"/>
              </a:rPr>
              <a:t> – for example, </a:t>
            </a:r>
            <a:r>
              <a:rPr lang="en-US" sz="2200" dirty="0" err="1">
                <a:solidFill>
                  <a:srgbClr val="002060"/>
                </a:solidFill>
                <a:latin typeface="Arial"/>
                <a:ea typeface="+mn-lt"/>
                <a:cs typeface="Arial"/>
              </a:rPr>
              <a:t>recognising</a:t>
            </a:r>
            <a:r>
              <a:rPr lang="en-US" sz="2200" dirty="0">
                <a:solidFill>
                  <a:srgbClr val="002060"/>
                </a:solidFill>
                <a:latin typeface="Arial"/>
                <a:ea typeface="+mn-lt"/>
                <a:cs typeface="Arial"/>
              </a:rPr>
              <a:t> issues with time management or planning. </a:t>
            </a:r>
            <a:endParaRPr lang="en-US" sz="2200">
              <a:latin typeface="Arial"/>
              <a:cs typeface="Arial"/>
            </a:endParaRPr>
          </a:p>
          <a:p>
            <a:pPr marL="457200" indent="-457200">
              <a:buAutoNum type="arabicPeriod"/>
            </a:pPr>
            <a:r>
              <a:rPr lang="en-US" sz="2200" b="1">
                <a:solidFill>
                  <a:srgbClr val="002060"/>
                </a:solidFill>
                <a:latin typeface="Arial"/>
                <a:ea typeface="+mn-lt"/>
                <a:cs typeface="Arial"/>
              </a:rPr>
              <a:t>Develop confidence in responding to challenges</a:t>
            </a:r>
            <a:r>
              <a:rPr lang="en-US" sz="2200">
                <a:solidFill>
                  <a:srgbClr val="002060"/>
                </a:solidFill>
                <a:latin typeface="Arial"/>
                <a:ea typeface="+mn-lt"/>
                <a:cs typeface="Arial"/>
              </a:rPr>
              <a:t> – students learn to adjust their approach instead of repeating the same mistakes. </a:t>
            </a:r>
            <a:endParaRPr lang="en-US" sz="2200">
              <a:latin typeface="Arial"/>
              <a:cs typeface="Arial"/>
            </a:endParaRPr>
          </a:p>
          <a:p>
            <a:pPr marL="457200" indent="-457200">
              <a:buAutoNum type="arabicPeriod"/>
            </a:pPr>
            <a:r>
              <a:rPr lang="en-US" sz="2200" b="1" dirty="0">
                <a:solidFill>
                  <a:srgbClr val="002060"/>
                </a:solidFill>
                <a:latin typeface="Arial"/>
                <a:ea typeface="+mn-lt"/>
                <a:cs typeface="Arial"/>
              </a:rPr>
              <a:t>Prepare  students for workplace decision-making</a:t>
            </a:r>
            <a:r>
              <a:rPr lang="en-US" sz="2200" dirty="0">
                <a:solidFill>
                  <a:srgbClr val="002060"/>
                </a:solidFill>
                <a:latin typeface="Arial"/>
                <a:ea typeface="+mn-lt"/>
                <a:cs typeface="Arial"/>
              </a:rPr>
              <a:t> – by </a:t>
            </a:r>
            <a:r>
              <a:rPr lang="en-US" sz="2200" dirty="0" err="1">
                <a:solidFill>
                  <a:srgbClr val="002060"/>
                </a:solidFill>
                <a:latin typeface="Arial"/>
                <a:ea typeface="+mn-lt"/>
                <a:cs typeface="Arial"/>
              </a:rPr>
              <a:t>practising</a:t>
            </a:r>
            <a:r>
              <a:rPr lang="en-US" sz="2200" dirty="0">
                <a:solidFill>
                  <a:srgbClr val="002060"/>
                </a:solidFill>
                <a:latin typeface="Arial"/>
                <a:ea typeface="+mn-lt"/>
                <a:cs typeface="Arial"/>
              </a:rPr>
              <a:t> how to evaluate what worked, what didn’t, and what to change next time. </a:t>
            </a:r>
            <a:endParaRPr lang="en-US" sz="2200">
              <a:latin typeface="Arial"/>
              <a:cs typeface="Arial"/>
            </a:endParaRPr>
          </a:p>
          <a:p>
            <a:pPr marL="457200" indent="-457200">
              <a:buAutoNum type="arabicPeriod"/>
            </a:pPr>
            <a:endParaRPr lang="en-US" sz="2300" dirty="0">
              <a:solidFill>
                <a:srgbClr val="002060"/>
              </a:solidFill>
              <a:latin typeface="Arial"/>
              <a:ea typeface="+mn-lt"/>
              <a:cs typeface="Arial"/>
            </a:endParaRPr>
          </a:p>
          <a:p>
            <a:pPr marL="0" indent="0" algn="ctr">
              <a:buNone/>
            </a:pPr>
            <a:r>
              <a:rPr lang="en-US" sz="2200" dirty="0">
                <a:solidFill>
                  <a:srgbClr val="173AFF"/>
                </a:solidFill>
                <a:latin typeface="Arial"/>
                <a:ea typeface="+mn-lt"/>
                <a:cs typeface="Arial"/>
              </a:rPr>
              <a:t>Can you think of a </a:t>
            </a:r>
            <a:r>
              <a:rPr lang="en-US" sz="2200" b="1" dirty="0">
                <a:solidFill>
                  <a:srgbClr val="173AFF"/>
                </a:solidFill>
                <a:latin typeface="Arial"/>
                <a:ea typeface="+mn-lt"/>
                <a:cs typeface="Arial"/>
              </a:rPr>
              <a:t>specific </a:t>
            </a:r>
            <a:r>
              <a:rPr lang="en-US" sz="2200" dirty="0">
                <a:solidFill>
                  <a:srgbClr val="173AFF"/>
                </a:solidFill>
                <a:latin typeface="Arial"/>
                <a:ea typeface="+mn-lt"/>
                <a:cs typeface="Arial"/>
              </a:rPr>
              <a:t>example where a student might benefit from reflection? Discuss with a partner.</a:t>
            </a:r>
            <a:endParaRPr lang="en-US" sz="2200">
              <a:latin typeface="Arial"/>
              <a:cs typeface="Arial"/>
            </a:endParaRPr>
          </a:p>
        </p:txBody>
      </p:sp>
      <p:sp>
        <p:nvSpPr>
          <p:cNvPr id="4" name="Date Placeholder 3">
            <a:extLst>
              <a:ext uri="{FF2B5EF4-FFF2-40B4-BE49-F238E27FC236}">
                <a16:creationId xmlns:a16="http://schemas.microsoft.com/office/drawing/2014/main" id="{AB0EDCB8-8FE9-69AE-416E-7750256283B3}"/>
              </a:ext>
            </a:extLst>
          </p:cNvPr>
          <p:cNvSpPr>
            <a:spLocks noGrp="1"/>
          </p:cNvSpPr>
          <p:nvPr>
            <p:ph type="dt" sz="half" idx="10"/>
          </p:nvPr>
        </p:nvSpPr>
        <p:spPr/>
        <p:txBody>
          <a:bodyPr/>
          <a:lstStyle/>
          <a:p>
            <a:pPr>
              <a:defRPr/>
            </a:pPr>
            <a:fld id="{2303D31F-598B-47EE-BA37-93F097A3D676}" type="datetime1">
              <a:rPr lang="en-GB" altLang="en-US"/>
              <a:pPr>
                <a:defRPr/>
              </a:pPr>
              <a:t>31/03/2026</a:t>
            </a:fld>
            <a:endParaRPr lang="en-GB" altLang="en-US"/>
          </a:p>
        </p:txBody>
      </p:sp>
      <p:sp>
        <p:nvSpPr>
          <p:cNvPr id="5" name="Slide Number Placeholder 4">
            <a:extLst>
              <a:ext uri="{FF2B5EF4-FFF2-40B4-BE49-F238E27FC236}">
                <a16:creationId xmlns:a16="http://schemas.microsoft.com/office/drawing/2014/main" id="{08627592-8ACA-558B-816D-87A0B281991A}"/>
              </a:ext>
            </a:extLst>
          </p:cNvPr>
          <p:cNvSpPr>
            <a:spLocks noGrp="1"/>
          </p:cNvSpPr>
          <p:nvPr>
            <p:ph type="sldNum" sz="quarter" idx="12"/>
          </p:nvPr>
        </p:nvSpPr>
        <p:spPr/>
        <p:txBody>
          <a:bodyPr/>
          <a:lstStyle/>
          <a:p>
            <a:pPr>
              <a:defRPr/>
            </a:pPr>
            <a:fld id="{6550E941-99E4-4403-A917-B30FF69A9617}" type="slidenum">
              <a:rPr lang="en-GB" altLang="en-US"/>
              <a:pPr>
                <a:defRPr/>
              </a:pPr>
              <a:t>8</a:t>
            </a:fld>
            <a:endParaRPr lang="en-GB" altLang="en-US"/>
          </a:p>
        </p:txBody>
      </p:sp>
    </p:spTree>
    <p:extLst>
      <p:ext uri="{BB962C8B-B14F-4D97-AF65-F5344CB8AC3E}">
        <p14:creationId xmlns:p14="http://schemas.microsoft.com/office/powerpoint/2010/main" val="3309707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BA81E82D-955B-AB5A-73BA-58EA24D408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12F9B7-E19E-7874-C86E-D1C2B1CAACB8}"/>
              </a:ext>
            </a:extLst>
          </p:cNvPr>
          <p:cNvSpPr>
            <a:spLocks noGrp="1"/>
          </p:cNvSpPr>
          <p:nvPr>
            <p:ph type="title"/>
          </p:nvPr>
        </p:nvSpPr>
        <p:spPr>
          <a:xfrm>
            <a:off x="457200" y="274638"/>
            <a:ext cx="8229600" cy="587726"/>
          </a:xfrm>
        </p:spPr>
        <p:txBody>
          <a:bodyPr/>
          <a:lstStyle/>
          <a:p>
            <a:r>
              <a:rPr lang="en-US" sz="3200" b="1">
                <a:solidFill>
                  <a:srgbClr val="002060"/>
                </a:solidFill>
                <a:latin typeface="Arial"/>
                <a:ea typeface="+mj-lt"/>
                <a:cs typeface="Arial"/>
              </a:rPr>
              <a:t>Reflection in the Business World....</a:t>
            </a:r>
            <a:endParaRPr lang="en-US" sz="3200">
              <a:latin typeface="Arial"/>
              <a:cs typeface="Arial"/>
            </a:endParaRPr>
          </a:p>
          <a:p>
            <a:endParaRPr lang="en-US" sz="3200"/>
          </a:p>
        </p:txBody>
      </p:sp>
      <p:sp>
        <p:nvSpPr>
          <p:cNvPr id="3" name="Content Placeholder 2">
            <a:extLst>
              <a:ext uri="{FF2B5EF4-FFF2-40B4-BE49-F238E27FC236}">
                <a16:creationId xmlns:a16="http://schemas.microsoft.com/office/drawing/2014/main" id="{226DDD0D-675E-EA26-AC79-A0E87AC3E9E4}"/>
              </a:ext>
            </a:extLst>
          </p:cNvPr>
          <p:cNvSpPr>
            <a:spLocks noGrp="1"/>
          </p:cNvSpPr>
          <p:nvPr>
            <p:ph idx="1"/>
          </p:nvPr>
        </p:nvSpPr>
        <p:spPr>
          <a:xfrm>
            <a:off x="118960" y="749093"/>
            <a:ext cx="8905488" cy="5975651"/>
          </a:xfrm>
        </p:spPr>
        <p:txBody>
          <a:bodyPr/>
          <a:lstStyle/>
          <a:p>
            <a:pPr marL="0" indent="0" algn="just">
              <a:buNone/>
            </a:pPr>
            <a:r>
              <a:rPr lang="en-GB" sz="2200" dirty="0">
                <a:solidFill>
                  <a:srgbClr val="002060"/>
                </a:solidFill>
                <a:latin typeface="Arial"/>
                <a:ea typeface="+mn-lt"/>
                <a:cs typeface="Arial"/>
              </a:rPr>
              <a:t>If someone in business isn’t reflecting, they’re basically guessing and hoping a success happens again OR that they just get lucky and avoid problems in the future. </a:t>
            </a:r>
          </a:p>
          <a:p>
            <a:pPr marL="0" indent="0" algn="just">
              <a:buNone/>
            </a:pPr>
            <a:endParaRPr lang="en-GB" sz="2200" dirty="0">
              <a:solidFill>
                <a:srgbClr val="002060"/>
              </a:solidFill>
              <a:latin typeface="Arial"/>
              <a:ea typeface="+mn-lt"/>
              <a:cs typeface="Arial"/>
            </a:endParaRPr>
          </a:p>
          <a:p>
            <a:pPr marL="0" indent="0" algn="just">
              <a:buNone/>
            </a:pPr>
            <a:r>
              <a:rPr lang="en-GB" sz="2200" dirty="0">
                <a:solidFill>
                  <a:srgbClr val="002060"/>
                </a:solidFill>
                <a:latin typeface="Arial"/>
                <a:ea typeface="+mn-lt"/>
                <a:cs typeface="Arial"/>
              </a:rPr>
              <a:t>Reflection is what turns experience into </a:t>
            </a:r>
            <a:r>
              <a:rPr lang="en-GB" sz="2200">
                <a:solidFill>
                  <a:srgbClr val="002060"/>
                </a:solidFill>
                <a:latin typeface="Arial"/>
                <a:ea typeface="+mn-lt"/>
                <a:cs typeface="Arial"/>
              </a:rPr>
              <a:t>better business decisions.</a:t>
            </a:r>
            <a:endParaRPr lang="en-GB" sz="2200" dirty="0">
              <a:solidFill>
                <a:srgbClr val="002060"/>
              </a:solidFill>
              <a:latin typeface="Arial"/>
              <a:ea typeface="+mn-lt"/>
              <a:cs typeface="Arial"/>
            </a:endParaRPr>
          </a:p>
          <a:p>
            <a:pPr marL="0" indent="0" algn="just">
              <a:buNone/>
            </a:pPr>
            <a:r>
              <a:rPr lang="en-GB" sz="2200">
                <a:solidFill>
                  <a:srgbClr val="002060"/>
                </a:solidFill>
                <a:latin typeface="Arial"/>
                <a:cs typeface="Arial"/>
              </a:rPr>
              <a:t>It can:</a:t>
            </a:r>
            <a:endParaRPr lang="en-GB" sz="2200" dirty="0">
              <a:solidFill>
                <a:srgbClr val="002060"/>
              </a:solidFill>
              <a:latin typeface="Arial"/>
              <a:cs typeface="Arial"/>
            </a:endParaRPr>
          </a:p>
          <a:p>
            <a:pPr marL="0" indent="0" algn="just">
              <a:buNone/>
            </a:pPr>
            <a:endParaRPr lang="en-GB" sz="2200" dirty="0">
              <a:solidFill>
                <a:srgbClr val="002060"/>
              </a:solidFill>
              <a:latin typeface="Arial"/>
              <a:cs typeface="Arial"/>
            </a:endParaRPr>
          </a:p>
          <a:p>
            <a:pPr algn="just">
              <a:buFont typeface="Arial"/>
              <a:buChar char="•"/>
            </a:pPr>
            <a:r>
              <a:rPr lang="en-GB" sz="2200">
                <a:solidFill>
                  <a:srgbClr val="002060"/>
                </a:solidFill>
                <a:latin typeface="Arial"/>
                <a:ea typeface="+mn-lt"/>
                <a:cs typeface="Arial"/>
              </a:rPr>
              <a:t>Improve decision-making by learning from past outcomes </a:t>
            </a:r>
            <a:endParaRPr lang="en-GB" sz="2200" dirty="0">
              <a:latin typeface="Arial"/>
              <a:cs typeface="Arial"/>
            </a:endParaRPr>
          </a:p>
          <a:p>
            <a:pPr algn="just">
              <a:buFont typeface="Arial"/>
              <a:buChar char="•"/>
            </a:pPr>
            <a:r>
              <a:rPr lang="en-GB" sz="2200" dirty="0">
                <a:solidFill>
                  <a:srgbClr val="002060"/>
                </a:solidFill>
                <a:latin typeface="Arial"/>
                <a:ea typeface="+mn-lt"/>
                <a:cs typeface="Arial"/>
              </a:rPr>
              <a:t>Prevent repeated mistakes by identifying what went wrong </a:t>
            </a:r>
            <a:endParaRPr lang="en-GB" sz="2200" dirty="0">
              <a:latin typeface="Arial"/>
              <a:cs typeface="Arial"/>
            </a:endParaRPr>
          </a:p>
          <a:p>
            <a:pPr algn="just">
              <a:buFont typeface="Arial"/>
              <a:buChar char="•"/>
            </a:pPr>
            <a:r>
              <a:rPr lang="en-GB" sz="2200">
                <a:solidFill>
                  <a:srgbClr val="002060"/>
                </a:solidFill>
                <a:latin typeface="Arial"/>
                <a:ea typeface="+mn-lt"/>
                <a:cs typeface="Arial"/>
              </a:rPr>
              <a:t>Enhance performance through small, continuous improvements </a:t>
            </a:r>
            <a:endParaRPr lang="en-GB" sz="2200" dirty="0">
              <a:latin typeface="Arial"/>
              <a:cs typeface="Arial"/>
            </a:endParaRPr>
          </a:p>
          <a:p>
            <a:pPr algn="just">
              <a:buFont typeface="Arial"/>
              <a:buChar char="•"/>
            </a:pPr>
            <a:r>
              <a:rPr lang="en-GB" sz="2200">
                <a:solidFill>
                  <a:srgbClr val="002060"/>
                </a:solidFill>
                <a:latin typeface="Arial"/>
                <a:ea typeface="+mn-lt"/>
                <a:cs typeface="Arial"/>
              </a:rPr>
              <a:t>Build self-awareness in communication and working style </a:t>
            </a:r>
            <a:endParaRPr lang="en-GB" sz="2200" dirty="0">
              <a:latin typeface="Arial"/>
              <a:cs typeface="Arial"/>
            </a:endParaRPr>
          </a:p>
          <a:p>
            <a:pPr algn="just">
              <a:buFont typeface="Arial"/>
              <a:buChar char="•"/>
            </a:pPr>
            <a:r>
              <a:rPr lang="en-GB" sz="2200">
                <a:solidFill>
                  <a:srgbClr val="002060"/>
                </a:solidFill>
                <a:latin typeface="Arial"/>
                <a:ea typeface="+mn-lt"/>
                <a:cs typeface="Arial"/>
              </a:rPr>
              <a:t>Support adaptability in changing business environments.</a:t>
            </a:r>
            <a:endParaRPr lang="en-GB" sz="2200" dirty="0">
              <a:latin typeface="Arial"/>
              <a:cs typeface="Arial"/>
            </a:endParaRPr>
          </a:p>
          <a:p>
            <a:pPr algn="just">
              <a:buFont typeface="Arial"/>
              <a:buChar char="•"/>
            </a:pPr>
            <a:endParaRPr lang="en-GB" sz="2200" dirty="0">
              <a:solidFill>
                <a:srgbClr val="002060"/>
              </a:solidFill>
              <a:latin typeface="Arial"/>
              <a:ea typeface="+mn-lt"/>
              <a:cs typeface="Arial"/>
            </a:endParaRPr>
          </a:p>
          <a:p>
            <a:pPr algn="ctr">
              <a:buNone/>
            </a:pPr>
            <a:r>
              <a:rPr lang="en-GB" sz="2200" dirty="0">
                <a:solidFill>
                  <a:srgbClr val="173AFF"/>
                </a:solidFill>
                <a:latin typeface="Arial"/>
                <a:ea typeface="+mn-lt"/>
                <a:cs typeface="Arial"/>
              </a:rPr>
              <a:t>Can you think of a </a:t>
            </a:r>
            <a:r>
              <a:rPr lang="en-GB" sz="2200" b="1" dirty="0">
                <a:solidFill>
                  <a:srgbClr val="173AFF"/>
                </a:solidFill>
                <a:latin typeface="Arial"/>
                <a:ea typeface="+mn-lt"/>
                <a:cs typeface="Arial"/>
              </a:rPr>
              <a:t>specific </a:t>
            </a:r>
            <a:r>
              <a:rPr lang="en-GB" sz="2200" dirty="0">
                <a:solidFill>
                  <a:srgbClr val="173AFF"/>
                </a:solidFill>
                <a:latin typeface="Arial"/>
                <a:ea typeface="+mn-lt"/>
                <a:cs typeface="Arial"/>
              </a:rPr>
              <a:t>example where a business professional might benefit from reflecting? Discuss with a partner</a:t>
            </a:r>
            <a:endParaRPr lang="en-GB" sz="2200">
              <a:solidFill>
                <a:srgbClr val="173AFF"/>
              </a:solidFill>
              <a:latin typeface="Arial"/>
              <a:cs typeface="Arial"/>
            </a:endParaRPr>
          </a:p>
          <a:p>
            <a:pPr marL="0" indent="0" algn="just">
              <a:buNone/>
            </a:pPr>
            <a:endParaRPr lang="en-GB" sz="2200" dirty="0">
              <a:latin typeface="Arial"/>
              <a:cs typeface="Arial"/>
            </a:endParaRPr>
          </a:p>
          <a:p>
            <a:pPr marL="0" indent="0" algn="just">
              <a:buNone/>
            </a:pPr>
            <a:endParaRPr lang="en-US" sz="2200" dirty="0"/>
          </a:p>
        </p:txBody>
      </p:sp>
      <p:sp>
        <p:nvSpPr>
          <p:cNvPr id="4" name="Date Placeholder 3">
            <a:extLst>
              <a:ext uri="{FF2B5EF4-FFF2-40B4-BE49-F238E27FC236}">
                <a16:creationId xmlns:a16="http://schemas.microsoft.com/office/drawing/2014/main" id="{C29FDFC8-186D-2AB8-51DD-BCD936200686}"/>
              </a:ext>
            </a:extLst>
          </p:cNvPr>
          <p:cNvSpPr>
            <a:spLocks noGrp="1"/>
          </p:cNvSpPr>
          <p:nvPr>
            <p:ph type="dt" sz="half" idx="10"/>
          </p:nvPr>
        </p:nvSpPr>
        <p:spPr/>
        <p:txBody>
          <a:bodyPr/>
          <a:lstStyle/>
          <a:p>
            <a:pPr>
              <a:defRPr/>
            </a:pPr>
            <a:fld id="{2303D31F-598B-47EE-BA37-93F097A3D676}" type="datetime1">
              <a:rPr lang="en-GB" altLang="en-US"/>
              <a:pPr>
                <a:defRPr/>
              </a:pPr>
              <a:t>31/03/2026</a:t>
            </a:fld>
            <a:endParaRPr lang="en-GB" altLang="en-US"/>
          </a:p>
        </p:txBody>
      </p:sp>
      <p:sp>
        <p:nvSpPr>
          <p:cNvPr id="5" name="Slide Number Placeholder 4">
            <a:extLst>
              <a:ext uri="{FF2B5EF4-FFF2-40B4-BE49-F238E27FC236}">
                <a16:creationId xmlns:a16="http://schemas.microsoft.com/office/drawing/2014/main" id="{B3B7A371-103C-8171-67C1-7C50D6796D7E}"/>
              </a:ext>
            </a:extLst>
          </p:cNvPr>
          <p:cNvSpPr>
            <a:spLocks noGrp="1"/>
          </p:cNvSpPr>
          <p:nvPr>
            <p:ph type="sldNum" sz="quarter" idx="12"/>
          </p:nvPr>
        </p:nvSpPr>
        <p:spPr/>
        <p:txBody>
          <a:bodyPr/>
          <a:lstStyle/>
          <a:p>
            <a:pPr>
              <a:defRPr/>
            </a:pPr>
            <a:fld id="{6550E941-99E4-4403-A917-B30FF69A9617}" type="slidenum">
              <a:rPr lang="en-GB" altLang="en-US"/>
              <a:pPr>
                <a:defRPr/>
              </a:pPr>
              <a:t>9</a:t>
            </a:fld>
            <a:endParaRPr lang="en-GB" altLang="en-US"/>
          </a:p>
        </p:txBody>
      </p:sp>
    </p:spTree>
    <p:extLst>
      <p:ext uri="{BB962C8B-B14F-4D97-AF65-F5344CB8AC3E}">
        <p14:creationId xmlns:p14="http://schemas.microsoft.com/office/powerpoint/2010/main" val="1749283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29"/>
            <a:ext cx="8229600" cy="939784"/>
          </a:xfrm>
        </p:spPr>
        <p:txBody>
          <a:bodyPr/>
          <a:lstStyle/>
          <a:p>
            <a:r>
              <a:rPr lang="en-GB" b="1">
                <a:solidFill>
                  <a:srgbClr val="002060"/>
                </a:solidFill>
                <a:latin typeface="Arial"/>
                <a:cs typeface="Arial"/>
              </a:rPr>
              <a:t>Why Reflect?</a:t>
            </a:r>
            <a:endParaRPr lang="en-GB">
              <a:solidFill>
                <a:srgbClr val="002060"/>
              </a:solidFill>
              <a:latin typeface="Arial"/>
              <a:cs typeface="Arial"/>
            </a:endParaRPr>
          </a:p>
        </p:txBody>
      </p:sp>
      <p:sp>
        <p:nvSpPr>
          <p:cNvPr id="3" name="Content Placeholder 2"/>
          <p:cNvSpPr>
            <a:spLocks noGrp="1"/>
          </p:cNvSpPr>
          <p:nvPr>
            <p:ph idx="1"/>
          </p:nvPr>
        </p:nvSpPr>
        <p:spPr>
          <a:xfrm>
            <a:off x="586609" y="940316"/>
            <a:ext cx="7961377" cy="4188394"/>
          </a:xfrm>
        </p:spPr>
        <p:txBody>
          <a:bodyPr/>
          <a:lstStyle/>
          <a:p>
            <a:pPr marL="0" indent="0" algn="just">
              <a:buNone/>
            </a:pPr>
            <a:endParaRPr lang="en-GB" dirty="0">
              <a:solidFill>
                <a:srgbClr val="173AFF"/>
              </a:solidFill>
              <a:ea typeface="+mn-lt"/>
              <a:cs typeface="+mn-lt"/>
            </a:endParaRPr>
          </a:p>
          <a:p>
            <a:pPr marL="457200" indent="-457200" algn="just">
              <a:buAutoNum type="arabicPeriod"/>
            </a:pPr>
            <a:endParaRPr lang="en-GB" dirty="0">
              <a:solidFill>
                <a:srgbClr val="173AFF"/>
              </a:solidFill>
              <a:latin typeface="Arial"/>
              <a:ea typeface="+mn-lt"/>
              <a:cs typeface="Arial"/>
            </a:endParaRPr>
          </a:p>
          <a:p>
            <a:pPr marL="457200" indent="-457200" algn="just">
              <a:buAutoNum type="arabicPeriod"/>
            </a:pPr>
            <a:r>
              <a:rPr lang="en-GB">
                <a:solidFill>
                  <a:srgbClr val="173AFF"/>
                </a:solidFill>
                <a:latin typeface="Arial"/>
                <a:ea typeface="+mn-lt"/>
                <a:cs typeface="Arial"/>
              </a:rPr>
              <a:t>People often reflect </a:t>
            </a:r>
            <a:r>
              <a:rPr lang="en-GB" dirty="0">
                <a:solidFill>
                  <a:srgbClr val="173AFF"/>
                </a:solidFill>
                <a:latin typeface="Arial"/>
                <a:ea typeface="+mn-lt"/>
                <a:cs typeface="Arial"/>
              </a:rPr>
              <a:t>when experiences are </a:t>
            </a:r>
            <a:r>
              <a:rPr lang="en-GB" b="1" dirty="0">
                <a:solidFill>
                  <a:srgbClr val="173AFF"/>
                </a:solidFill>
                <a:latin typeface="Arial"/>
                <a:ea typeface="+mn-lt"/>
                <a:cs typeface="Arial"/>
              </a:rPr>
              <a:t>negative </a:t>
            </a:r>
            <a:r>
              <a:rPr lang="en-GB" dirty="0">
                <a:solidFill>
                  <a:srgbClr val="173AFF"/>
                </a:solidFill>
                <a:latin typeface="Arial"/>
                <a:ea typeface="+mn-lt"/>
                <a:cs typeface="Arial"/>
              </a:rPr>
              <a:t>– do you think reflecting on positive experiences can also be worthwhile? Why or why not?</a:t>
            </a:r>
            <a:endParaRPr lang="en-GB">
              <a:solidFill>
                <a:srgbClr val="173AFF"/>
              </a:solidFill>
              <a:latin typeface="Arial"/>
              <a:cs typeface="Arial"/>
            </a:endParaRPr>
          </a:p>
          <a:p>
            <a:pPr marL="0" indent="0" algn="just">
              <a:buNone/>
            </a:pPr>
            <a:endParaRPr lang="en-GB" dirty="0"/>
          </a:p>
          <a:p>
            <a:pPr marL="0" indent="0" algn="just">
              <a:buNone/>
            </a:pPr>
            <a:endParaRPr lang="en-GB" sz="2400" dirty="0"/>
          </a:p>
          <a:p>
            <a:pPr marL="0" indent="0" algn="just">
              <a:buNone/>
            </a:pP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FCEA-3F62-4D22-B472-ED74039F2C18}"/>
              </a:ext>
            </a:extLst>
          </p:cNvPr>
          <p:cNvSpPr>
            <a:spLocks noGrp="1"/>
          </p:cNvSpPr>
          <p:nvPr>
            <p:ph type="title"/>
          </p:nvPr>
        </p:nvSpPr>
        <p:spPr/>
        <p:txBody>
          <a:bodyPr/>
          <a:lstStyle/>
          <a:p>
            <a:r>
              <a:rPr lang="en-US" b="1" dirty="0">
                <a:solidFill>
                  <a:srgbClr val="002060"/>
                </a:solidFill>
                <a:latin typeface="Arial"/>
                <a:cs typeface="Arial"/>
              </a:rPr>
              <a:t>Why Reflect?</a:t>
            </a:r>
          </a:p>
        </p:txBody>
      </p:sp>
      <p:sp>
        <p:nvSpPr>
          <p:cNvPr id="3" name="Content Placeholder 2">
            <a:extLst>
              <a:ext uri="{FF2B5EF4-FFF2-40B4-BE49-F238E27FC236}">
                <a16:creationId xmlns:a16="http://schemas.microsoft.com/office/drawing/2014/main" id="{FE422CBA-83D1-F018-F80D-D2A48AC138E7}"/>
              </a:ext>
            </a:extLst>
          </p:cNvPr>
          <p:cNvSpPr>
            <a:spLocks noGrp="1"/>
          </p:cNvSpPr>
          <p:nvPr>
            <p:ph idx="1"/>
          </p:nvPr>
        </p:nvSpPr>
        <p:spPr/>
        <p:txBody>
          <a:bodyPr/>
          <a:lstStyle/>
          <a:p>
            <a:pPr marL="0" indent="0" algn="just">
              <a:buNone/>
            </a:pPr>
            <a:r>
              <a:rPr lang="en-GB" sz="2800" dirty="0">
                <a:solidFill>
                  <a:srgbClr val="002060"/>
                </a:solidFill>
                <a:latin typeface="Arial"/>
                <a:cs typeface="Arial"/>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 </a:t>
            </a:r>
            <a:endParaRPr lang="en-US" sz="2800">
              <a:solidFill>
                <a:srgbClr val="002060"/>
              </a:solidFill>
              <a:latin typeface="Arial"/>
              <a:cs typeface="Arial"/>
            </a:endParaRPr>
          </a:p>
          <a:p>
            <a:pPr marL="0" indent="0" algn="just">
              <a:buNone/>
            </a:pPr>
            <a:endParaRPr lang="en-GB" sz="2800" dirty="0">
              <a:latin typeface="Arial"/>
              <a:cs typeface="Arial"/>
            </a:endParaRPr>
          </a:p>
          <a:p>
            <a:pPr marL="0" indent="0" algn="just">
              <a:buNone/>
            </a:pPr>
            <a:r>
              <a:rPr lang="en-GB" sz="2800" dirty="0">
                <a:solidFill>
                  <a:srgbClr val="002060"/>
                </a:solidFill>
                <a:latin typeface="Arial"/>
                <a:cs typeface="Arial"/>
              </a:rPr>
              <a:t>(Gibbs, 1988, p.9) </a:t>
            </a:r>
            <a:endParaRPr lang="en-US" sz="2800">
              <a:solidFill>
                <a:srgbClr val="002060"/>
              </a:solidFill>
              <a:latin typeface="Arial"/>
              <a:cs typeface="Arial"/>
            </a:endParaRPr>
          </a:p>
        </p:txBody>
      </p:sp>
      <p:sp>
        <p:nvSpPr>
          <p:cNvPr id="4" name="Date Placeholder 3">
            <a:extLst>
              <a:ext uri="{FF2B5EF4-FFF2-40B4-BE49-F238E27FC236}">
                <a16:creationId xmlns:a16="http://schemas.microsoft.com/office/drawing/2014/main" id="{B8113FAC-E603-6869-0728-C8313677AF36}"/>
              </a:ext>
            </a:extLst>
          </p:cNvPr>
          <p:cNvSpPr>
            <a:spLocks noGrp="1"/>
          </p:cNvSpPr>
          <p:nvPr>
            <p:ph type="dt" sz="half" idx="10"/>
          </p:nvPr>
        </p:nvSpPr>
        <p:spPr/>
        <p:txBody>
          <a:bodyPr/>
          <a:lstStyle/>
          <a:p>
            <a:pPr>
              <a:defRPr/>
            </a:pPr>
            <a:fld id="{2303D31F-598B-47EE-BA37-93F097A3D676}" type="datetime1">
              <a:rPr lang="en-GB" altLang="en-US"/>
              <a:pPr>
                <a:defRPr/>
              </a:pPr>
              <a:t>31/03/2026</a:t>
            </a:fld>
            <a:endParaRPr lang="en-GB" altLang="en-US"/>
          </a:p>
        </p:txBody>
      </p:sp>
      <p:sp>
        <p:nvSpPr>
          <p:cNvPr id="5" name="Slide Number Placeholder 4">
            <a:extLst>
              <a:ext uri="{FF2B5EF4-FFF2-40B4-BE49-F238E27FC236}">
                <a16:creationId xmlns:a16="http://schemas.microsoft.com/office/drawing/2014/main" id="{84ECB151-4288-3DF7-F550-B5DD036EE46E}"/>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spTree>
    <p:extLst>
      <p:ext uri="{BB962C8B-B14F-4D97-AF65-F5344CB8AC3E}">
        <p14:creationId xmlns:p14="http://schemas.microsoft.com/office/powerpoint/2010/main" val="1081114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0057" y="-116849"/>
            <a:ext cx="9978402" cy="1143000"/>
          </a:xfrm>
        </p:spPr>
        <p:txBody>
          <a:bodyPr/>
          <a:lstStyle/>
          <a:p>
            <a:r>
              <a:rPr lang="en-GB" sz="3200" b="1" dirty="0">
                <a:solidFill>
                  <a:srgbClr val="002060"/>
                </a:solidFill>
                <a:latin typeface="Arial"/>
                <a:cs typeface="Arial"/>
              </a:rPr>
              <a:t>Common Frameworks (models) of Reflection</a:t>
            </a:r>
          </a:p>
        </p:txBody>
      </p:sp>
      <p:sp>
        <p:nvSpPr>
          <p:cNvPr id="3" name="Content Placeholder 2"/>
          <p:cNvSpPr>
            <a:spLocks noGrp="1"/>
          </p:cNvSpPr>
          <p:nvPr>
            <p:ph idx="1"/>
          </p:nvPr>
        </p:nvSpPr>
        <p:spPr>
          <a:xfrm>
            <a:off x="167644" y="1025001"/>
            <a:ext cx="8945214" cy="3744416"/>
          </a:xfrm>
        </p:spPr>
        <p:txBody>
          <a:bodyPr/>
          <a:lstStyle/>
          <a:p>
            <a:r>
              <a:rPr lang="en-GB" sz="2400" dirty="0">
                <a:solidFill>
                  <a:srgbClr val="002060"/>
                </a:solidFill>
                <a:latin typeface="Arial"/>
                <a:cs typeface="Arial"/>
              </a:rPr>
              <a:t>Gibb’s ‘Reflective Cycle’ (1988)</a:t>
            </a:r>
          </a:p>
          <a:p>
            <a:r>
              <a:rPr lang="en-GB" sz="2400" dirty="0">
                <a:solidFill>
                  <a:srgbClr val="002060"/>
                </a:solidFill>
                <a:latin typeface="Arial"/>
                <a:cs typeface="Arial"/>
              </a:rPr>
              <a:t>Kolb’s ‘Experiential Learning Cycle’ (1984)</a:t>
            </a:r>
          </a:p>
          <a:p>
            <a:r>
              <a:rPr lang="en-GB" sz="2400" dirty="0">
                <a:solidFill>
                  <a:srgbClr val="002060"/>
                </a:solidFill>
                <a:latin typeface="Arial"/>
                <a:cs typeface="Arial"/>
              </a:rPr>
              <a:t>Driscoll’s Model of Reflection (1994)</a:t>
            </a:r>
          </a:p>
          <a:p>
            <a:pPr marL="0" indent="0">
              <a:buNone/>
            </a:pPr>
            <a:br>
              <a:rPr lang="en-GB" sz="2400" dirty="0">
                <a:latin typeface="Arial"/>
                <a:cs typeface="Arial"/>
              </a:rPr>
            </a:br>
            <a:r>
              <a:rPr lang="en-GB" sz="2400" dirty="0">
                <a:solidFill>
                  <a:srgbClr val="002060"/>
                </a:solidFill>
                <a:latin typeface="Arial"/>
                <a:cs typeface="Arial"/>
              </a:rPr>
              <a:t>…..there are more reflective frameworks! Task 3 is based on </a:t>
            </a:r>
            <a:r>
              <a:rPr lang="en-GB" sz="2400" b="1" dirty="0">
                <a:solidFill>
                  <a:srgbClr val="002060"/>
                </a:solidFill>
                <a:latin typeface="Arial"/>
                <a:cs typeface="Arial"/>
              </a:rPr>
              <a:t>Gibb's Reflective Cycle</a:t>
            </a:r>
            <a:r>
              <a:rPr lang="en-GB" sz="2400">
                <a:solidFill>
                  <a:srgbClr val="002060"/>
                </a:solidFill>
                <a:latin typeface="Arial"/>
                <a:cs typeface="Arial"/>
              </a:rPr>
              <a:t>, and </a:t>
            </a:r>
            <a:r>
              <a:rPr lang="en-GB" sz="2400" b="1">
                <a:solidFill>
                  <a:srgbClr val="002060"/>
                </a:solidFill>
                <a:latin typeface="Arial"/>
                <a:cs typeface="Arial"/>
              </a:rPr>
              <a:t>you will have questions to guide you. </a:t>
            </a:r>
            <a:endParaRPr lang="en-GB" sz="2400" b="1" dirty="0">
              <a:solidFill>
                <a:srgbClr val="002060"/>
              </a:solidFill>
              <a:latin typeface="Arial"/>
              <a:cs typeface="Arial"/>
            </a:endParaRPr>
          </a:p>
          <a:p>
            <a:pPr marL="0" indent="0">
              <a:buNone/>
            </a:pPr>
            <a:endParaRPr lang="en-GB" sz="1000" dirty="0">
              <a:solidFill>
                <a:srgbClr val="002060"/>
              </a:solidFill>
              <a:latin typeface="Arial"/>
              <a:cs typeface="Arial"/>
            </a:endParaRPr>
          </a:p>
          <a:p>
            <a:pPr marL="0" indent="0">
              <a:buNone/>
            </a:pPr>
            <a:r>
              <a:rPr lang="en-GB" sz="2400">
                <a:solidFill>
                  <a:srgbClr val="002060"/>
                </a:solidFill>
                <a:latin typeface="Arial"/>
                <a:cs typeface="Arial"/>
              </a:rPr>
              <a:t>You do NOT need to remember the cycle off the top of your head!</a:t>
            </a:r>
            <a:r>
              <a:rPr lang="en-GB" sz="2400" b="1" dirty="0">
                <a:solidFill>
                  <a:srgbClr val="002060"/>
                </a:solidFill>
                <a:latin typeface="Arial"/>
                <a:cs typeface="Arial"/>
              </a:rPr>
              <a:t> </a:t>
            </a:r>
            <a:endParaRPr lang="en-GB" sz="2400" dirty="0">
              <a:solidFill>
                <a:srgbClr val="002060"/>
              </a:solidFill>
              <a:latin typeface="Arial"/>
              <a:cs typeface="Arial"/>
            </a:endParaRPr>
          </a:p>
          <a:p>
            <a:pPr marL="0" indent="0">
              <a:buNone/>
            </a:pPr>
            <a:endParaRPr lang="en-GB" sz="800" b="1" dirty="0">
              <a:solidFill>
                <a:srgbClr val="002060"/>
              </a:solidFill>
              <a:latin typeface="Arial"/>
              <a:cs typeface="Arial"/>
            </a:endParaRPr>
          </a:p>
          <a:p>
            <a:pPr marL="0" indent="0" algn="ctr">
              <a:buNone/>
            </a:pPr>
            <a:r>
              <a:rPr lang="en-GB" b="1">
                <a:solidFill>
                  <a:srgbClr val="002060"/>
                </a:solidFill>
                <a:latin typeface="Arial"/>
                <a:cs typeface="Arial"/>
              </a:rPr>
              <a:t>BUT</a:t>
            </a:r>
          </a:p>
          <a:p>
            <a:pPr marL="0" indent="0">
              <a:buNone/>
            </a:pPr>
            <a:endParaRPr lang="en-GB" sz="800" b="1" dirty="0">
              <a:solidFill>
                <a:srgbClr val="002060"/>
              </a:solidFill>
              <a:latin typeface="Arial"/>
              <a:cs typeface="Arial"/>
            </a:endParaRPr>
          </a:p>
          <a:p>
            <a:pPr marL="0" indent="0">
              <a:buNone/>
            </a:pPr>
            <a:r>
              <a:rPr lang="en-GB" b="1">
                <a:solidFill>
                  <a:srgbClr val="002060"/>
                </a:solidFill>
                <a:latin typeface="Arial"/>
                <a:cs typeface="Arial"/>
              </a:rPr>
              <a:t>You should be quite familiar</a:t>
            </a:r>
            <a:r>
              <a:rPr lang="en-GB" sz="2400" dirty="0">
                <a:solidFill>
                  <a:srgbClr val="002060"/>
                </a:solidFill>
                <a:latin typeface="Arial"/>
                <a:cs typeface="Arial"/>
              </a:rPr>
              <a:t> with the cycle before Task 3 and understand what each stage requires.</a:t>
            </a:r>
            <a:endParaRPr lang="en-GB" dirty="0"/>
          </a:p>
          <a:p>
            <a:pPr marL="0" indent="0">
              <a:buNone/>
            </a:pPr>
            <a:endParaRPr lang="en-GB" sz="1050" dirty="0">
              <a:solidFill>
                <a:srgbClr val="002060"/>
              </a:solidFill>
            </a:endParaRPr>
          </a:p>
          <a:p>
            <a:pPr marL="0" indent="0">
              <a:buNone/>
            </a:pPr>
            <a:endParaRPr lang="en-GB" sz="2400" b="1" dirty="0">
              <a:solidFill>
                <a:srgbClr val="173AFF"/>
              </a:solidFill>
            </a:endParaRP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p:txBody>
          <a:bodyPr/>
          <a:lstStyle/>
          <a:p>
            <a:r>
              <a:rPr lang="en-GB" sz="3000" b="1">
                <a:solidFill>
                  <a:srgbClr val="002060"/>
                </a:solidFill>
                <a:latin typeface="Arial"/>
                <a:cs typeface="Arial"/>
              </a:rPr>
              <a:t>Reflecting in an Academic Context</a:t>
            </a:r>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470484"/>
            <a:ext cx="8685911" cy="3917032"/>
          </a:xfrm>
        </p:spPr>
        <p:txBody>
          <a:bodyPr/>
          <a:lstStyle/>
          <a:p>
            <a:endParaRPr lang="en-US" dirty="0">
              <a:latin typeface="Arial"/>
              <a:cs typeface="Arial"/>
            </a:endParaRPr>
          </a:p>
          <a:p>
            <a:r>
              <a:rPr lang="en-US" dirty="0">
                <a:solidFill>
                  <a:srgbClr val="002060"/>
                </a:solidFill>
                <a:latin typeface="Arial"/>
                <a:cs typeface="Arial"/>
              </a:rPr>
              <a:t>The key is to make sure you properly address </a:t>
            </a:r>
            <a:r>
              <a:rPr lang="en-US" b="1" dirty="0">
                <a:solidFill>
                  <a:srgbClr val="002060"/>
                </a:solidFill>
                <a:latin typeface="Arial"/>
                <a:cs typeface="Arial"/>
              </a:rPr>
              <a:t>each stage </a:t>
            </a:r>
            <a:r>
              <a:rPr lang="en-US" dirty="0">
                <a:solidFill>
                  <a:srgbClr val="002060"/>
                </a:solidFill>
                <a:latin typeface="Arial"/>
                <a:cs typeface="Arial"/>
              </a:rPr>
              <a:t>of whatever model you use (you can't skip stages!)</a:t>
            </a:r>
          </a:p>
          <a:p>
            <a:pPr marL="0" indent="0">
              <a:buNone/>
            </a:pPr>
            <a:endParaRPr lang="en-US" dirty="0">
              <a:solidFill>
                <a:srgbClr val="002060"/>
              </a:solidFill>
              <a:latin typeface="Arial"/>
              <a:cs typeface="Arial"/>
            </a:endParaRPr>
          </a:p>
          <a:p>
            <a:r>
              <a:rPr lang="en-US" dirty="0">
                <a:solidFill>
                  <a:srgbClr val="002060"/>
                </a:solidFill>
                <a:latin typeface="Arial"/>
                <a:cs typeface="Arial"/>
              </a:rPr>
              <a:t>It is important that you don't just describe everything </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4301" y="116632"/>
            <a:ext cx="8642162" cy="1143000"/>
          </a:xfrm>
        </p:spPr>
        <p:txBody>
          <a:bodyPr/>
          <a:lstStyle/>
          <a:p>
            <a:r>
              <a:rPr lang="en-GB" sz="2800" b="1">
                <a:solidFill>
                  <a:srgbClr val="002060"/>
                </a:solidFill>
                <a:latin typeface="Arial"/>
                <a:cs typeface="Arial"/>
              </a:rPr>
              <a:t>Most Reflective Models follow </a:t>
            </a:r>
            <a:r>
              <a:rPr lang="en-GB" sz="2800" b="1" dirty="0">
                <a:solidFill>
                  <a:srgbClr val="002060"/>
                </a:solidFill>
                <a:latin typeface="Arial"/>
                <a:cs typeface="Arial"/>
              </a:rPr>
              <a:t>this basic cycle…</a:t>
            </a:r>
            <a:endParaRPr lang="en-US" sz="2800">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7098" y="1261127"/>
            <a:ext cx="6936567" cy="515125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1744935" y="6547644"/>
            <a:ext cx="5652120" cy="230832"/>
          </a:xfrm>
          <a:prstGeom prst="rect">
            <a:avLst/>
          </a:prstGeom>
        </p:spPr>
        <p:txBody>
          <a:bodyPr wrap="square">
            <a:spAutoFit/>
          </a:bodyPr>
          <a:lstStyle/>
          <a:p>
            <a:r>
              <a:rPr lang="en-GB" sz="900" b="1"/>
              <a:t>Image source: </a:t>
            </a:r>
            <a:r>
              <a:rPr lang="en-GB" sz="900">
                <a:hlinkClick r:id="rId3"/>
              </a:rPr>
              <a:t>https://www.bradford.ac.uk/wimba-files/skill-space/Reflective_Writing_HTML/page_04.htm</a:t>
            </a:r>
            <a:endParaRPr lang="en-GB" sz="900"/>
          </a:p>
        </p:txBody>
      </p:sp>
    </p:spTree>
    <p:extLst>
      <p:ext uri="{BB962C8B-B14F-4D97-AF65-F5344CB8AC3E}">
        <p14:creationId xmlns:p14="http://schemas.microsoft.com/office/powerpoint/2010/main" val="754901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BEC89-0D9B-32EA-B560-34AEBB194742}"/>
              </a:ext>
            </a:extLst>
          </p:cNvPr>
          <p:cNvSpPr>
            <a:spLocks noGrp="1"/>
          </p:cNvSpPr>
          <p:nvPr>
            <p:ph type="title"/>
          </p:nvPr>
        </p:nvSpPr>
        <p:spPr>
          <a:xfrm>
            <a:off x="450612" y="-2677"/>
            <a:ext cx="8229600" cy="1143000"/>
          </a:xfrm>
        </p:spPr>
        <p:txBody>
          <a:bodyPr/>
          <a:lstStyle/>
          <a:p>
            <a:r>
              <a:rPr lang="en-US">
                <a:solidFill>
                  <a:srgbClr val="002060"/>
                </a:solidFill>
                <a:latin typeface="Arial"/>
                <a:cs typeface="Arial"/>
              </a:rPr>
              <a:t>Essentially...</a:t>
            </a:r>
          </a:p>
        </p:txBody>
      </p:sp>
      <p:sp>
        <p:nvSpPr>
          <p:cNvPr id="3" name="Content Placeholder 2">
            <a:extLst>
              <a:ext uri="{FF2B5EF4-FFF2-40B4-BE49-F238E27FC236}">
                <a16:creationId xmlns:a16="http://schemas.microsoft.com/office/drawing/2014/main" id="{6068BFFB-DF84-B416-D432-834EEA885C54}"/>
              </a:ext>
            </a:extLst>
          </p:cNvPr>
          <p:cNvSpPr>
            <a:spLocks noGrp="1"/>
          </p:cNvSpPr>
          <p:nvPr>
            <p:ph idx="1"/>
          </p:nvPr>
        </p:nvSpPr>
        <p:spPr>
          <a:xfrm>
            <a:off x="450612" y="1470080"/>
            <a:ext cx="8229600" cy="3917032"/>
          </a:xfrm>
        </p:spPr>
        <p:txBody>
          <a:bodyPr/>
          <a:lstStyle/>
          <a:p>
            <a:pPr marL="514350" indent="-514350">
              <a:buAutoNum type="arabicParenR"/>
            </a:pPr>
            <a:r>
              <a:rPr lang="en-US" dirty="0">
                <a:solidFill>
                  <a:srgbClr val="002060"/>
                </a:solidFill>
                <a:latin typeface="Arial"/>
                <a:cs typeface="Arial"/>
              </a:rPr>
              <a:t>What </a:t>
            </a:r>
            <a:r>
              <a:rPr lang="en-US" i="1" dirty="0">
                <a:solidFill>
                  <a:srgbClr val="002060"/>
                </a:solidFill>
                <a:latin typeface="Arial"/>
                <a:cs typeface="Arial"/>
              </a:rPr>
              <a:t>(happened?)</a:t>
            </a:r>
          </a:p>
          <a:p>
            <a:pPr marL="514350" indent="-514350">
              <a:buAutoNum type="arabicParenR"/>
            </a:pPr>
            <a:r>
              <a:rPr lang="en-US" dirty="0">
                <a:solidFill>
                  <a:srgbClr val="002060"/>
                </a:solidFill>
                <a:latin typeface="Arial"/>
                <a:cs typeface="Arial"/>
              </a:rPr>
              <a:t>How </a:t>
            </a:r>
            <a:r>
              <a:rPr lang="en-US" i="1" dirty="0">
                <a:solidFill>
                  <a:srgbClr val="002060"/>
                </a:solidFill>
                <a:latin typeface="Arial"/>
                <a:cs typeface="Arial"/>
              </a:rPr>
              <a:t>(did I feel? did it go?)</a:t>
            </a:r>
          </a:p>
          <a:p>
            <a:pPr marL="514350" indent="-514350">
              <a:buAutoNum type="arabicParenR"/>
            </a:pPr>
            <a:r>
              <a:rPr lang="en-US" dirty="0">
                <a:solidFill>
                  <a:srgbClr val="002060"/>
                </a:solidFill>
                <a:latin typeface="Arial"/>
                <a:cs typeface="Arial"/>
              </a:rPr>
              <a:t>Why </a:t>
            </a:r>
            <a:r>
              <a:rPr lang="en-US" i="1" dirty="0">
                <a:solidFill>
                  <a:srgbClr val="002060"/>
                </a:solidFill>
                <a:latin typeface="Arial"/>
                <a:cs typeface="Arial"/>
              </a:rPr>
              <a:t>(did I feel this way? did the experience go that way?)</a:t>
            </a:r>
          </a:p>
          <a:p>
            <a:pPr marL="514350" indent="-514350">
              <a:buAutoNum type="arabicParenR"/>
            </a:pPr>
            <a:r>
              <a:rPr lang="en-US" dirty="0">
                <a:solidFill>
                  <a:srgbClr val="002060"/>
                </a:solidFill>
                <a:latin typeface="Arial"/>
                <a:cs typeface="Arial"/>
              </a:rPr>
              <a:t>What </a:t>
            </a:r>
            <a:r>
              <a:rPr lang="en-US" i="1" dirty="0">
                <a:solidFill>
                  <a:srgbClr val="002060"/>
                </a:solidFill>
                <a:latin typeface="Arial"/>
                <a:cs typeface="Arial"/>
              </a:rPr>
              <a:t>(did I learn? will I do differently or the same next time?)</a:t>
            </a:r>
          </a:p>
          <a:p>
            <a:pPr marL="514350" indent="-514350">
              <a:buAutoNum type="arabicParenR"/>
            </a:pPr>
            <a:endParaRPr lang="en-US" sz="2800" dirty="0">
              <a:solidFill>
                <a:srgbClr val="002060"/>
              </a:solidFill>
              <a:latin typeface="Arial"/>
              <a:cs typeface="Arial"/>
            </a:endParaRPr>
          </a:p>
        </p:txBody>
      </p:sp>
      <p:sp>
        <p:nvSpPr>
          <p:cNvPr id="4" name="Date Placeholder 3">
            <a:extLst>
              <a:ext uri="{FF2B5EF4-FFF2-40B4-BE49-F238E27FC236}">
                <a16:creationId xmlns:a16="http://schemas.microsoft.com/office/drawing/2014/main" id="{652410DB-0182-86B9-96FD-05A28D732822}"/>
              </a:ext>
            </a:extLst>
          </p:cNvPr>
          <p:cNvSpPr>
            <a:spLocks noGrp="1"/>
          </p:cNvSpPr>
          <p:nvPr>
            <p:ph type="dt" sz="half" idx="10"/>
          </p:nvPr>
        </p:nvSpPr>
        <p:spPr/>
        <p:txBody>
          <a:bodyPr/>
          <a:lstStyle/>
          <a:p>
            <a:pPr>
              <a:defRPr/>
            </a:pPr>
            <a:fld id="{2303D31F-598B-47EE-BA37-93F097A3D676}" type="datetime1">
              <a:rPr lang="en-GB" altLang="en-US"/>
              <a:pPr>
                <a:defRPr/>
              </a:pPr>
              <a:t>31/03/2026</a:t>
            </a:fld>
            <a:endParaRPr lang="en-GB" altLang="en-US"/>
          </a:p>
        </p:txBody>
      </p:sp>
      <p:sp>
        <p:nvSpPr>
          <p:cNvPr id="5" name="Slide Number Placeholder 4">
            <a:extLst>
              <a:ext uri="{FF2B5EF4-FFF2-40B4-BE49-F238E27FC236}">
                <a16:creationId xmlns:a16="http://schemas.microsoft.com/office/drawing/2014/main" id="{B3A5B2E4-9A4F-6728-0397-25A0E7E68669}"/>
              </a:ext>
            </a:extLst>
          </p:cNvPr>
          <p:cNvSpPr>
            <a:spLocks noGrp="1"/>
          </p:cNvSpPr>
          <p:nvPr>
            <p:ph type="sldNum" sz="quarter" idx="12"/>
          </p:nvPr>
        </p:nvSpPr>
        <p:spPr/>
        <p:txBody>
          <a:bodyPr/>
          <a:lstStyle/>
          <a:p>
            <a:pPr>
              <a:defRPr/>
            </a:pPr>
            <a:fld id="{6550E941-99E4-4403-A917-B30FF69A9617}" type="slidenum">
              <a:rPr lang="en-GB" altLang="en-US"/>
              <a:pPr>
                <a:defRPr/>
              </a:pPr>
              <a:t>15</a:t>
            </a:fld>
            <a:endParaRPr lang="en-GB" altLang="en-US"/>
          </a:p>
        </p:txBody>
      </p:sp>
    </p:spTree>
    <p:extLst>
      <p:ext uri="{BB962C8B-B14F-4D97-AF65-F5344CB8AC3E}">
        <p14:creationId xmlns:p14="http://schemas.microsoft.com/office/powerpoint/2010/main" val="2204155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0668-05CA-EA8D-E10A-F80DB9407FBD}"/>
              </a:ext>
            </a:extLst>
          </p:cNvPr>
          <p:cNvSpPr>
            <a:spLocks noGrp="1"/>
          </p:cNvSpPr>
          <p:nvPr>
            <p:ph type="title"/>
          </p:nvPr>
        </p:nvSpPr>
        <p:spPr>
          <a:xfrm>
            <a:off x="864489" y="136525"/>
            <a:ext cx="7499350" cy="564198"/>
          </a:xfrm>
        </p:spPr>
        <p:txBody>
          <a:bodyPr/>
          <a:lstStyle/>
          <a:p>
            <a:r>
              <a:rPr lang="en-US" sz="4000" b="1" dirty="0">
                <a:solidFill>
                  <a:srgbClr val="002060"/>
                </a:solidFill>
                <a:latin typeface="Arial"/>
                <a:cs typeface="Arial"/>
              </a:rPr>
              <a:t>Gibbs’ Reflective Cycle (1988)</a:t>
            </a:r>
          </a:p>
        </p:txBody>
      </p:sp>
      <p:pic>
        <p:nvPicPr>
          <p:cNvPr id="7" name="Content Placeholder 6" descr="A diagram of a process&#10;&#10;AI-generated content may be incorrect.">
            <a:extLst>
              <a:ext uri="{FF2B5EF4-FFF2-40B4-BE49-F238E27FC236}">
                <a16:creationId xmlns:a16="http://schemas.microsoft.com/office/drawing/2014/main" id="{7B1B80CD-F244-37A2-10C8-151BC0381C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5205" y="749479"/>
            <a:ext cx="5960957" cy="5974871"/>
          </a:xfrm>
        </p:spPr>
      </p:pic>
      <p:sp>
        <p:nvSpPr>
          <p:cNvPr id="4" name="Date Placeholder 3">
            <a:extLst>
              <a:ext uri="{FF2B5EF4-FFF2-40B4-BE49-F238E27FC236}">
                <a16:creationId xmlns:a16="http://schemas.microsoft.com/office/drawing/2014/main" id="{89D92217-94C9-FE3F-BBCC-B1B523F2409C}"/>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E22C6AA7-7DA0-D6AA-1BDD-B63C18475441}"/>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8" name="TextBox 7">
            <a:extLst>
              <a:ext uri="{FF2B5EF4-FFF2-40B4-BE49-F238E27FC236}">
                <a16:creationId xmlns:a16="http://schemas.microsoft.com/office/drawing/2014/main" id="{13FB2A23-C650-7D19-A0ED-BA5FD3F0968B}"/>
              </a:ext>
            </a:extLst>
          </p:cNvPr>
          <p:cNvSpPr txBox="1"/>
          <p:nvPr/>
        </p:nvSpPr>
        <p:spPr>
          <a:xfrm>
            <a:off x="6074195" y="6244775"/>
            <a:ext cx="2962656" cy="276999"/>
          </a:xfrm>
          <a:prstGeom prst="rect">
            <a:avLst/>
          </a:prstGeom>
          <a:noFill/>
        </p:spPr>
        <p:txBody>
          <a:bodyPr wrap="square" rtlCol="0">
            <a:spAutoFit/>
          </a:bodyPr>
          <a:lstStyle/>
          <a:p>
            <a:r>
              <a:rPr lang="en-US" sz="1200" dirty="0"/>
              <a:t>(Structural Learning, 2023)</a:t>
            </a:r>
          </a:p>
        </p:txBody>
      </p:sp>
    </p:spTree>
    <p:extLst>
      <p:ext uri="{BB962C8B-B14F-4D97-AF65-F5344CB8AC3E}">
        <p14:creationId xmlns:p14="http://schemas.microsoft.com/office/powerpoint/2010/main" val="3643113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2514" y="-2658"/>
            <a:ext cx="8229600" cy="1143000"/>
          </a:xfrm>
        </p:spPr>
        <p:txBody>
          <a:bodyPr/>
          <a:lstStyle/>
          <a:p>
            <a:r>
              <a:rPr lang="en-GB" sz="3200" b="1">
                <a:solidFill>
                  <a:srgbClr val="002060"/>
                </a:solidFill>
                <a:latin typeface="Arial"/>
                <a:cs typeface="Arial"/>
              </a:rPr>
              <a:t>The Description Stage</a:t>
            </a:r>
            <a:br>
              <a:rPr lang="en-GB" sz="3200" b="1" dirty="0">
                <a:latin typeface="Arial"/>
                <a:cs typeface="Arial"/>
              </a:rPr>
            </a:br>
            <a:r>
              <a:rPr lang="en-GB" sz="2400" b="1">
                <a:solidFill>
                  <a:srgbClr val="002060"/>
                </a:solidFill>
                <a:latin typeface="Arial"/>
                <a:ea typeface="+mj-lt"/>
                <a:cs typeface="Arial"/>
              </a:rPr>
              <a:t>(What happened?)</a:t>
            </a:r>
            <a:endParaRPr lang="en-GB" sz="2400" b="1">
              <a:solidFill>
                <a:srgbClr val="002060"/>
              </a:solidFill>
              <a:latin typeface="Arial"/>
              <a:cs typeface="Arial"/>
            </a:endParaRPr>
          </a:p>
        </p:txBody>
      </p:sp>
      <p:sp>
        <p:nvSpPr>
          <p:cNvPr id="3" name="Content Placeholder 2"/>
          <p:cNvSpPr>
            <a:spLocks noGrp="1"/>
          </p:cNvSpPr>
          <p:nvPr>
            <p:ph idx="1"/>
          </p:nvPr>
        </p:nvSpPr>
        <p:spPr>
          <a:xfrm>
            <a:off x="238364" y="1143723"/>
            <a:ext cx="8660280" cy="6879000"/>
          </a:xfrm>
        </p:spPr>
        <p:txBody>
          <a:bodyPr/>
          <a:lstStyle/>
          <a:p>
            <a:pPr marL="514350" indent="-514350">
              <a:buAutoNum type="arabicPeriod"/>
            </a:pPr>
            <a:r>
              <a:rPr lang="en-GB" sz="2400">
                <a:solidFill>
                  <a:srgbClr val="002060"/>
                </a:solidFill>
                <a:latin typeface="Arial"/>
                <a:ea typeface="+mn-lt"/>
                <a:cs typeface="Arial"/>
              </a:rPr>
              <a:t>What was the experience or situation?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When and where did it happen?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Who was involved?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What did you do? </a:t>
            </a:r>
            <a:endParaRPr lang="en-GB" sz="2400">
              <a:latin typeface="Arial"/>
              <a:cs typeface="Arial"/>
            </a:endParaRPr>
          </a:p>
          <a:p>
            <a:pPr marL="514350" indent="-514350">
              <a:buAutoNum type="arabicPeriod"/>
            </a:pPr>
            <a:r>
              <a:rPr lang="en-GB" sz="2400">
                <a:solidFill>
                  <a:srgbClr val="002060"/>
                </a:solidFill>
                <a:latin typeface="Arial"/>
                <a:ea typeface="+mn-lt"/>
                <a:cs typeface="Arial"/>
              </a:rPr>
              <a:t>What was the outcome? </a:t>
            </a:r>
            <a:endParaRPr lang="en-GB" sz="2400">
              <a:latin typeface="Arial"/>
              <a:cs typeface="Arial"/>
            </a:endParaRPr>
          </a:p>
          <a:p>
            <a:pPr marL="0" indent="0">
              <a:buNone/>
            </a:pPr>
            <a:endParaRPr lang="en-GB" sz="2400" dirty="0">
              <a:solidFill>
                <a:srgbClr val="002060"/>
              </a:solidFill>
              <a:latin typeface="Arial"/>
              <a:ea typeface="+mn-lt"/>
              <a:cs typeface="Arial"/>
            </a:endParaRPr>
          </a:p>
          <a:p>
            <a:pPr marL="0" indent="0">
              <a:buNone/>
            </a:pPr>
            <a:r>
              <a:rPr lang="en-GB" sz="2400">
                <a:solidFill>
                  <a:srgbClr val="002060"/>
                </a:solidFill>
                <a:latin typeface="Arial"/>
                <a:ea typeface="+mn-lt"/>
                <a:cs typeface="Arial"/>
              </a:rPr>
              <a:t>- </a:t>
            </a:r>
            <a:r>
              <a:rPr lang="en-GB" sz="2400" b="1">
                <a:solidFill>
                  <a:srgbClr val="002060"/>
                </a:solidFill>
                <a:latin typeface="Arial"/>
                <a:ea typeface="+mn-lt"/>
                <a:cs typeface="Arial"/>
              </a:rPr>
              <a:t>Stick to facts</a:t>
            </a:r>
            <a:r>
              <a:rPr lang="en-GB" sz="2400">
                <a:solidFill>
                  <a:srgbClr val="002060"/>
                </a:solidFill>
                <a:latin typeface="Arial"/>
                <a:ea typeface="+mn-lt"/>
                <a:cs typeface="Arial"/>
              </a:rPr>
              <a:t>. No explanation or judgement yet.</a:t>
            </a:r>
            <a:endParaRPr lang="en-GB" sz="2400">
              <a:solidFill>
                <a:srgbClr val="000000"/>
              </a:solidFill>
              <a:latin typeface="Arial"/>
              <a:ea typeface="+mn-lt"/>
              <a:cs typeface="Arial"/>
            </a:endParaRPr>
          </a:p>
          <a:p>
            <a:pPr marL="0" indent="0">
              <a:buNone/>
            </a:pPr>
            <a:endParaRPr lang="en-GB" sz="1000" dirty="0">
              <a:solidFill>
                <a:srgbClr val="002060"/>
              </a:solidFill>
              <a:latin typeface="Arial"/>
              <a:ea typeface="+mn-lt"/>
              <a:cs typeface="Arial"/>
            </a:endParaRPr>
          </a:p>
          <a:p>
            <a:pPr marL="0" indent="0">
              <a:buNone/>
            </a:pPr>
            <a:r>
              <a:rPr lang="en-GB" sz="2400" dirty="0">
                <a:solidFill>
                  <a:srgbClr val="002060"/>
                </a:solidFill>
                <a:latin typeface="Arial"/>
                <a:ea typeface="+mn-lt"/>
                <a:cs typeface="Arial"/>
              </a:rPr>
              <a:t>- This does not mean 'be general', it's </a:t>
            </a:r>
            <a:r>
              <a:rPr lang="en-GB" sz="2400" b="1" dirty="0">
                <a:solidFill>
                  <a:srgbClr val="002060"/>
                </a:solidFill>
                <a:latin typeface="Arial"/>
                <a:ea typeface="+mn-lt"/>
                <a:cs typeface="Arial"/>
              </a:rPr>
              <a:t>important to be specific.</a:t>
            </a:r>
            <a:r>
              <a:rPr lang="en-GB" sz="2400" dirty="0">
                <a:solidFill>
                  <a:srgbClr val="002060"/>
                </a:solidFill>
                <a:latin typeface="Arial"/>
                <a:ea typeface="+mn-lt"/>
                <a:cs typeface="Arial"/>
              </a:rPr>
              <a:t> </a:t>
            </a:r>
            <a:endParaRPr lang="en-GB" sz="2400">
              <a:solidFill>
                <a:srgbClr val="000000"/>
              </a:solidFill>
              <a:latin typeface="Arial"/>
              <a:ea typeface="+mn-lt"/>
              <a:cs typeface="Arial"/>
            </a:endParaRPr>
          </a:p>
          <a:p>
            <a:pPr marL="0" indent="0">
              <a:buNone/>
            </a:pPr>
            <a:endParaRPr lang="en-GB" sz="1000" dirty="0">
              <a:solidFill>
                <a:srgbClr val="002060"/>
              </a:solidFill>
              <a:latin typeface="Arial"/>
              <a:ea typeface="+mn-lt"/>
              <a:cs typeface="Arial"/>
            </a:endParaRPr>
          </a:p>
          <a:p>
            <a:pPr marL="0" indent="0">
              <a:buNone/>
            </a:pPr>
            <a:r>
              <a:rPr lang="en-GB" sz="2400">
                <a:solidFill>
                  <a:srgbClr val="002060"/>
                </a:solidFill>
                <a:latin typeface="Arial"/>
                <a:ea typeface="+mn-lt"/>
                <a:cs typeface="Arial"/>
              </a:rPr>
              <a:t>- Don't</a:t>
            </a:r>
            <a:r>
              <a:rPr lang="en-GB" sz="2400" dirty="0">
                <a:solidFill>
                  <a:srgbClr val="002060"/>
                </a:solidFill>
                <a:latin typeface="Arial"/>
                <a:ea typeface="+mn-lt"/>
                <a:cs typeface="Arial"/>
              </a:rPr>
              <a:t> just say "we did some activities" or "I worked in a group", tell the reader </a:t>
            </a:r>
            <a:r>
              <a:rPr lang="en-GB" sz="2400" i="1" dirty="0">
                <a:solidFill>
                  <a:srgbClr val="002060"/>
                </a:solidFill>
                <a:latin typeface="Arial"/>
                <a:ea typeface="+mn-lt"/>
                <a:cs typeface="Arial"/>
              </a:rPr>
              <a:t>which</a:t>
            </a:r>
            <a:r>
              <a:rPr lang="en-GB" sz="2400" dirty="0">
                <a:solidFill>
                  <a:srgbClr val="002060"/>
                </a:solidFill>
                <a:latin typeface="Arial"/>
                <a:ea typeface="+mn-lt"/>
                <a:cs typeface="Arial"/>
              </a:rPr>
              <a:t> activities you did, and what they were like. Tell the reader what exactly you did in groups, etc.</a:t>
            </a:r>
            <a:endParaRPr lang="en-GB" sz="2400">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400" dirty="0">
              <a:solidFill>
                <a:srgbClr val="002060"/>
              </a:solidFill>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59948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3681" y="274638"/>
            <a:ext cx="5463404" cy="453143"/>
          </a:xfrm>
        </p:spPr>
        <p:txBody>
          <a:bodyPr/>
          <a:lstStyle/>
          <a:p>
            <a:r>
              <a:rPr lang="en-GB" sz="3200" b="1" dirty="0">
                <a:solidFill>
                  <a:srgbClr val="002060"/>
                </a:solidFill>
                <a:latin typeface="Arial"/>
                <a:cs typeface="Arial"/>
              </a:rPr>
              <a:t>Feelings Stage</a:t>
            </a:r>
            <a:br>
              <a:rPr lang="en-GB" sz="3200" b="1" dirty="0">
                <a:solidFill>
                  <a:srgbClr val="002060"/>
                </a:solidFill>
                <a:latin typeface="Arial"/>
                <a:cs typeface="Arial"/>
              </a:rPr>
            </a:br>
            <a:r>
              <a:rPr lang="en-GB" sz="2400" b="1">
                <a:solidFill>
                  <a:srgbClr val="002060"/>
                </a:solidFill>
                <a:latin typeface="Arial"/>
                <a:cs typeface="Arial"/>
              </a:rPr>
              <a:t>(What were you thinking or feeling?)</a:t>
            </a:r>
            <a:endParaRPr lang="en-US" sz="2400">
              <a:solidFill>
                <a:srgbClr val="002060"/>
              </a:solidFill>
              <a:latin typeface="Arial"/>
              <a:cs typeface="Arial"/>
            </a:endParaRPr>
          </a:p>
        </p:txBody>
      </p:sp>
      <p:sp>
        <p:nvSpPr>
          <p:cNvPr id="3" name="Content Placeholder 2"/>
          <p:cNvSpPr>
            <a:spLocks noGrp="1"/>
          </p:cNvSpPr>
          <p:nvPr>
            <p:ph idx="1"/>
          </p:nvPr>
        </p:nvSpPr>
        <p:spPr>
          <a:xfrm>
            <a:off x="258851" y="1246703"/>
            <a:ext cx="8625405" cy="3860491"/>
          </a:xfrm>
        </p:spPr>
        <p:txBody>
          <a:bodyPr/>
          <a:lstStyle/>
          <a:p>
            <a:pPr marL="514350" indent="-514350">
              <a:buAutoNum type="arabicPeriod"/>
            </a:pPr>
            <a:r>
              <a:rPr lang="en-GB" sz="2400">
                <a:solidFill>
                  <a:srgbClr val="002060"/>
                </a:solidFill>
                <a:latin typeface="Arial"/>
                <a:ea typeface="+mn-lt"/>
                <a:cs typeface="Arial"/>
              </a:rPr>
              <a:t>What were your thoughts at the time? </a:t>
            </a:r>
            <a:endParaRPr lang="en-US" sz="2400">
              <a:solidFill>
                <a:srgbClr val="002060"/>
              </a:solidFill>
              <a:latin typeface="Arial"/>
              <a:cs typeface="Arial"/>
            </a:endParaRPr>
          </a:p>
          <a:p>
            <a:pPr marL="514350" indent="-514350">
              <a:buAutoNum type="arabicPeriod"/>
            </a:pPr>
            <a:r>
              <a:rPr lang="en-GB" sz="2400">
                <a:solidFill>
                  <a:srgbClr val="002060"/>
                </a:solidFill>
                <a:latin typeface="Arial"/>
                <a:ea typeface="+mn-lt"/>
                <a:cs typeface="Arial"/>
              </a:rPr>
              <a:t>How did you feel before, during, and after? </a:t>
            </a:r>
            <a:endParaRPr lang="en-GB" sz="2400">
              <a:solidFill>
                <a:srgbClr val="002060"/>
              </a:solidFill>
              <a:latin typeface="Arial"/>
              <a:cs typeface="Arial"/>
            </a:endParaRPr>
          </a:p>
          <a:p>
            <a:pPr marL="514350" indent="-514350">
              <a:buAutoNum type="arabicPeriod"/>
            </a:pPr>
            <a:r>
              <a:rPr lang="en-GB" sz="2400">
                <a:solidFill>
                  <a:srgbClr val="002060"/>
                </a:solidFill>
                <a:latin typeface="Arial"/>
                <a:ea typeface="+mn-lt"/>
                <a:cs typeface="Arial"/>
              </a:rPr>
              <a:t>Did your feelings change over time? </a:t>
            </a:r>
            <a:endParaRPr lang="en-GB" sz="2400">
              <a:solidFill>
                <a:srgbClr val="002060"/>
              </a:solidFill>
              <a:latin typeface="Arial"/>
              <a:cs typeface="Arial"/>
            </a:endParaRPr>
          </a:p>
          <a:p>
            <a:pPr marL="514350" indent="-514350">
              <a:buAutoNum type="arabicPeriod"/>
            </a:pPr>
            <a:r>
              <a:rPr lang="en-GB" sz="2400">
                <a:solidFill>
                  <a:srgbClr val="002060"/>
                </a:solidFill>
                <a:latin typeface="Arial"/>
                <a:ea typeface="+mn-lt"/>
                <a:cs typeface="Arial"/>
              </a:rPr>
              <a:t>What influenced those feelings? </a:t>
            </a:r>
            <a:endParaRPr lang="en-GB" sz="2400">
              <a:solidFill>
                <a:srgbClr val="002060"/>
              </a:solidFill>
              <a:latin typeface="Arial"/>
              <a:cs typeface="Arial"/>
            </a:endParaRPr>
          </a:p>
          <a:p>
            <a:pPr marL="0" indent="0">
              <a:buNone/>
            </a:pPr>
            <a:endParaRPr lang="en-GB" sz="1200" dirty="0">
              <a:solidFill>
                <a:srgbClr val="002060"/>
              </a:solidFill>
              <a:ea typeface="+mn-lt"/>
              <a:cs typeface="+mn-lt"/>
            </a:endParaRPr>
          </a:p>
          <a:p>
            <a:pPr marL="0" indent="0">
              <a:buNone/>
            </a:pPr>
            <a:r>
              <a:rPr lang="en-GB" sz="2200">
                <a:solidFill>
                  <a:srgbClr val="002060"/>
                </a:solidFill>
                <a:latin typeface="Arial"/>
                <a:ea typeface="+mn-lt"/>
                <a:cs typeface="Arial"/>
              </a:rPr>
              <a:t>- Be </a:t>
            </a:r>
            <a:r>
              <a:rPr lang="en-GB" sz="2200" b="1">
                <a:solidFill>
                  <a:srgbClr val="002060"/>
                </a:solidFill>
                <a:latin typeface="Arial"/>
                <a:ea typeface="+mn-lt"/>
                <a:cs typeface="Arial"/>
              </a:rPr>
              <a:t>honest</a:t>
            </a:r>
            <a:r>
              <a:rPr lang="en-GB" sz="2200">
                <a:solidFill>
                  <a:srgbClr val="002060"/>
                </a:solidFill>
                <a:latin typeface="Arial"/>
                <a:ea typeface="+mn-lt"/>
                <a:cs typeface="Arial"/>
              </a:rPr>
              <a:t>, but keep it relevant to the situation</a:t>
            </a:r>
            <a:endParaRPr lang="en-GB" sz="2200" dirty="0">
              <a:solidFill>
                <a:srgbClr val="002060"/>
              </a:solidFill>
              <a:latin typeface="Arial"/>
              <a:cs typeface="Arial"/>
            </a:endParaRPr>
          </a:p>
          <a:p>
            <a:pPr marL="0" indent="0">
              <a:buNone/>
            </a:pPr>
            <a:endParaRPr lang="en-GB" sz="1000" dirty="0">
              <a:solidFill>
                <a:srgbClr val="002060"/>
              </a:solidFill>
              <a:latin typeface="Arial"/>
              <a:cs typeface="Arial"/>
            </a:endParaRPr>
          </a:p>
          <a:p>
            <a:pPr marL="0" indent="0">
              <a:buNone/>
            </a:pPr>
            <a:r>
              <a:rPr lang="en-GB" sz="2200" dirty="0">
                <a:solidFill>
                  <a:srgbClr val="002060"/>
                </a:solidFill>
                <a:latin typeface="Arial"/>
                <a:cs typeface="Arial"/>
              </a:rPr>
              <a:t>-</a:t>
            </a:r>
            <a:r>
              <a:rPr lang="en-GB" sz="2200" dirty="0">
                <a:solidFill>
                  <a:srgbClr val="002060"/>
                </a:solidFill>
                <a:latin typeface="Arial"/>
                <a:ea typeface="+mn-lt"/>
                <a:cs typeface="Arial"/>
              </a:rPr>
              <a:t> </a:t>
            </a:r>
            <a:r>
              <a:rPr lang="en-GB" sz="2200">
                <a:solidFill>
                  <a:srgbClr val="002060"/>
                </a:solidFill>
                <a:latin typeface="Arial"/>
                <a:ea typeface="+mn-lt"/>
                <a:cs typeface="Arial"/>
              </a:rPr>
              <a:t>Be specific (again!) and relevant: go beyond “I felt </a:t>
            </a:r>
            <a:r>
              <a:rPr lang="en-GB" sz="2200" dirty="0">
                <a:solidFill>
                  <a:srgbClr val="002060"/>
                </a:solidFill>
                <a:latin typeface="Arial"/>
                <a:ea typeface="+mn-lt"/>
                <a:cs typeface="Arial"/>
              </a:rPr>
              <a:t>good/bad” and explain </a:t>
            </a:r>
            <a:r>
              <a:rPr lang="en-GB" sz="2200" i="1" dirty="0">
                <a:solidFill>
                  <a:srgbClr val="002060"/>
                </a:solidFill>
                <a:latin typeface="Arial"/>
                <a:ea typeface="+mn-lt"/>
                <a:cs typeface="Arial"/>
              </a:rPr>
              <a:t>what kind</a:t>
            </a:r>
            <a:r>
              <a:rPr lang="en-GB" sz="2200" dirty="0">
                <a:solidFill>
                  <a:srgbClr val="002060"/>
                </a:solidFill>
                <a:latin typeface="Arial"/>
                <a:ea typeface="+mn-lt"/>
                <a:cs typeface="Arial"/>
              </a:rPr>
              <a:t> of feeling (e.g. anxious, confident, uncertain) and </a:t>
            </a:r>
            <a:r>
              <a:rPr lang="en-GB" sz="2200" i="1" dirty="0">
                <a:solidFill>
                  <a:srgbClr val="002060"/>
                </a:solidFill>
                <a:latin typeface="Arial"/>
                <a:ea typeface="+mn-lt"/>
                <a:cs typeface="Arial"/>
              </a:rPr>
              <a:t>what caused it</a:t>
            </a:r>
            <a:r>
              <a:rPr lang="en-GB" sz="2200" dirty="0">
                <a:solidFill>
                  <a:srgbClr val="002060"/>
                </a:solidFill>
                <a:latin typeface="Arial"/>
                <a:ea typeface="+mn-lt"/>
                <a:cs typeface="Arial"/>
              </a:rPr>
              <a:t> in the situation. </a:t>
            </a:r>
          </a:p>
          <a:p>
            <a:pPr marL="0" indent="0">
              <a:buNone/>
            </a:pPr>
            <a:endParaRPr lang="en-GB" sz="1000" dirty="0">
              <a:solidFill>
                <a:srgbClr val="002060"/>
              </a:solidFill>
              <a:latin typeface="Arial"/>
              <a:ea typeface="+mn-lt"/>
              <a:cs typeface="Arial"/>
            </a:endParaRPr>
          </a:p>
          <a:p>
            <a:pPr marL="0" indent="0">
              <a:buNone/>
            </a:pPr>
            <a:r>
              <a:rPr lang="en-GB" sz="2200" b="1" dirty="0">
                <a:solidFill>
                  <a:srgbClr val="002060"/>
                </a:solidFill>
                <a:latin typeface="Arial"/>
                <a:ea typeface="+mn-lt"/>
                <a:cs typeface="Arial"/>
              </a:rPr>
              <a:t>- </a:t>
            </a:r>
            <a:r>
              <a:rPr lang="en-GB" sz="2200" dirty="0">
                <a:solidFill>
                  <a:srgbClr val="002060"/>
                </a:solidFill>
                <a:latin typeface="Arial"/>
                <a:ea typeface="+mn-lt"/>
                <a:cs typeface="Arial"/>
              </a:rPr>
              <a:t>Show change over time if it applies: explain how your feelings evolved (e.g. initial anxiety became confidence after practice or feedback), and briefly link those feelings to your behaviour or decisions.</a:t>
            </a:r>
            <a:endParaRPr lang="en-GB" sz="2200">
              <a:latin typeface="Arial"/>
              <a:ea typeface="+mn-lt"/>
              <a:cs typeface="Arial"/>
            </a:endParaRPr>
          </a:p>
          <a:p>
            <a:pPr marL="0" indent="0">
              <a:buNone/>
            </a:pPr>
            <a:endParaRPr lang="en-GB" sz="2800" dirty="0">
              <a:solidFill>
                <a:srgbClr val="002060"/>
              </a:solidFill>
              <a:latin typeface="Myriad Pro"/>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92651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7737"/>
            <a:ext cx="8229600" cy="1143000"/>
          </a:xfrm>
        </p:spPr>
        <p:txBody>
          <a:bodyPr/>
          <a:lstStyle/>
          <a:p>
            <a:r>
              <a:rPr lang="en-GB" sz="3600" b="1">
                <a:solidFill>
                  <a:srgbClr val="002060"/>
                </a:solidFill>
                <a:latin typeface="Arial"/>
                <a:ea typeface="+mj-lt"/>
                <a:cs typeface="Arial"/>
              </a:rPr>
              <a:t>Evaluation Stage</a:t>
            </a:r>
            <a:br>
              <a:rPr lang="en-GB" sz="3600" b="1" dirty="0">
                <a:latin typeface="Arial"/>
                <a:ea typeface="+mj-lt"/>
                <a:cs typeface="Arial"/>
              </a:rPr>
            </a:br>
            <a:r>
              <a:rPr lang="en-GB" sz="2400" b="1">
                <a:solidFill>
                  <a:srgbClr val="002060"/>
                </a:solidFill>
                <a:latin typeface="Arial"/>
                <a:cs typeface="Arial"/>
              </a:rPr>
              <a:t>(What was GOOD, what was BAD?)</a:t>
            </a:r>
          </a:p>
        </p:txBody>
      </p:sp>
      <p:sp>
        <p:nvSpPr>
          <p:cNvPr id="3" name="Content Placeholder 2"/>
          <p:cNvSpPr>
            <a:spLocks noGrp="1"/>
          </p:cNvSpPr>
          <p:nvPr>
            <p:ph idx="1"/>
          </p:nvPr>
        </p:nvSpPr>
        <p:spPr>
          <a:xfrm>
            <a:off x="294881" y="1148646"/>
            <a:ext cx="8527185" cy="3917032"/>
          </a:xfrm>
        </p:spPr>
        <p:txBody>
          <a:bodyPr/>
          <a:lstStyle/>
          <a:p>
            <a:pPr marL="514350" indent="-514350">
              <a:buAutoNum type="arabicPeriod"/>
            </a:pPr>
            <a:r>
              <a:rPr lang="en-GB" sz="2200">
                <a:solidFill>
                  <a:srgbClr val="002060"/>
                </a:solidFill>
                <a:latin typeface="Arial"/>
                <a:ea typeface="+mn-lt"/>
                <a:cs typeface="Arial"/>
              </a:rPr>
              <a:t>What went well? </a:t>
            </a:r>
            <a:endParaRPr lang="en-GB" sz="2200">
              <a:solidFill>
                <a:srgbClr val="002060"/>
              </a:solidFill>
              <a:latin typeface="Arial"/>
              <a:cs typeface="Arial"/>
            </a:endParaRPr>
          </a:p>
          <a:p>
            <a:pPr marL="514350" indent="-514350">
              <a:buAutoNum type="arabicPeriod"/>
            </a:pPr>
            <a:r>
              <a:rPr lang="en-GB" sz="2200">
                <a:solidFill>
                  <a:srgbClr val="002060"/>
                </a:solidFill>
                <a:latin typeface="Arial"/>
                <a:ea typeface="+mn-lt"/>
                <a:cs typeface="Arial"/>
              </a:rPr>
              <a:t>What did not go well? </a:t>
            </a:r>
            <a:endParaRPr lang="en-GB" sz="2200">
              <a:solidFill>
                <a:srgbClr val="002060"/>
              </a:solidFill>
              <a:latin typeface="Arial"/>
              <a:cs typeface="Arial"/>
            </a:endParaRPr>
          </a:p>
          <a:p>
            <a:pPr marL="514350" indent="-514350">
              <a:buAutoNum type="arabicPeriod"/>
            </a:pPr>
            <a:r>
              <a:rPr lang="en-GB" sz="2200">
                <a:solidFill>
                  <a:srgbClr val="002060"/>
                </a:solidFill>
                <a:latin typeface="Arial"/>
                <a:ea typeface="+mn-lt"/>
                <a:cs typeface="Arial"/>
              </a:rPr>
              <a:t>What were the weaknesses? What were the strengths?</a:t>
            </a:r>
            <a:endParaRPr lang="en-GB" sz="2200">
              <a:solidFill>
                <a:srgbClr val="002060"/>
              </a:solidFill>
              <a:latin typeface="Arial"/>
              <a:cs typeface="Arial"/>
            </a:endParaRPr>
          </a:p>
          <a:p>
            <a:pPr marL="514350" indent="-514350">
              <a:buAutoNum type="arabicPeriod"/>
            </a:pPr>
            <a:r>
              <a:rPr lang="en-GB" sz="2200">
                <a:solidFill>
                  <a:srgbClr val="002060"/>
                </a:solidFill>
                <a:latin typeface="Arial"/>
                <a:ea typeface="+mn-lt"/>
                <a:cs typeface="Arial"/>
              </a:rPr>
              <a:t>What was positive or negative about the experience overall? </a:t>
            </a:r>
            <a:endParaRPr lang="en-GB" sz="2200" dirty="0">
              <a:solidFill>
                <a:srgbClr val="002060"/>
              </a:solidFill>
              <a:latin typeface="Arial"/>
              <a:cs typeface="Arial"/>
            </a:endParaRPr>
          </a:p>
          <a:p>
            <a:pPr marL="0" indent="0">
              <a:buNone/>
            </a:pPr>
            <a:endParaRPr lang="en-GB" sz="1000" dirty="0">
              <a:latin typeface="Arial"/>
              <a:cs typeface="Arial"/>
            </a:endParaRPr>
          </a:p>
          <a:p>
            <a:pPr marL="0" indent="0">
              <a:buNone/>
            </a:pPr>
            <a:endParaRPr lang="en-GB" sz="1000" dirty="0">
              <a:solidFill>
                <a:srgbClr val="000000"/>
              </a:solidFill>
              <a:latin typeface="Arial"/>
              <a:cs typeface="Arial"/>
            </a:endParaRPr>
          </a:p>
          <a:p>
            <a:pPr marL="0" indent="0">
              <a:buNone/>
            </a:pPr>
            <a:r>
              <a:rPr lang="en-GB" sz="2200">
                <a:solidFill>
                  <a:srgbClr val="002060"/>
                </a:solidFill>
                <a:latin typeface="Arial"/>
                <a:cs typeface="Arial"/>
              </a:rPr>
              <a:t>- This is the stage in which you try to understand a </a:t>
            </a:r>
            <a:r>
              <a:rPr lang="en-GB" sz="2200" dirty="0">
                <a:solidFill>
                  <a:srgbClr val="002060"/>
                </a:solidFill>
                <a:latin typeface="Arial"/>
                <a:cs typeface="Arial"/>
              </a:rPr>
              <a:t>situation better.</a:t>
            </a:r>
          </a:p>
          <a:p>
            <a:pPr marL="0" indent="0">
              <a:buNone/>
            </a:pPr>
            <a:endParaRPr lang="en-GB" sz="2200" dirty="0">
              <a:solidFill>
                <a:srgbClr val="002060"/>
              </a:solidFill>
              <a:latin typeface="Arial"/>
              <a:ea typeface="+mn-lt"/>
              <a:cs typeface="Arial"/>
            </a:endParaRPr>
          </a:p>
          <a:p>
            <a:pPr marL="0" indent="0">
              <a:buNone/>
            </a:pPr>
            <a:r>
              <a:rPr lang="en-GB" sz="2200" dirty="0">
                <a:solidFill>
                  <a:srgbClr val="002060"/>
                </a:solidFill>
                <a:latin typeface="Arial"/>
                <a:ea typeface="+mn-lt"/>
                <a:cs typeface="Arial"/>
              </a:rPr>
              <a:t>- Balance strengths and weaknesses:</a:t>
            </a:r>
            <a:r>
              <a:rPr lang="en-GB" sz="2200" b="1" dirty="0">
                <a:solidFill>
                  <a:srgbClr val="002060"/>
                </a:solidFill>
                <a:latin typeface="Arial"/>
                <a:ea typeface="+mn-lt"/>
                <a:cs typeface="Arial"/>
              </a:rPr>
              <a:t> </a:t>
            </a:r>
            <a:r>
              <a:rPr lang="en-GB" sz="2200" dirty="0">
                <a:solidFill>
                  <a:srgbClr val="002060"/>
                </a:solidFill>
                <a:latin typeface="Arial"/>
                <a:ea typeface="+mn-lt"/>
                <a:cs typeface="Arial"/>
              </a:rPr>
              <a:t>don’t only say what went well; also identify what didn’t go well and why, with roughly equal attention.</a:t>
            </a:r>
          </a:p>
          <a:p>
            <a:pPr marL="0" indent="0">
              <a:buNone/>
            </a:pPr>
            <a:endParaRPr lang="en-GB" sz="2200" dirty="0">
              <a:solidFill>
                <a:srgbClr val="002060"/>
              </a:solidFill>
              <a:latin typeface="Arial"/>
              <a:cs typeface="Arial"/>
            </a:endParaRPr>
          </a:p>
          <a:p>
            <a:pPr marL="0" indent="0">
              <a:buNone/>
            </a:pPr>
            <a:r>
              <a:rPr lang="en-GB" sz="2200">
                <a:solidFill>
                  <a:srgbClr val="002060"/>
                </a:solidFill>
                <a:latin typeface="Arial"/>
                <a:cs typeface="Arial"/>
              </a:rPr>
              <a:t>- You might find that you are reflecting on something which has positive AND negative parts.</a:t>
            </a:r>
          </a:p>
          <a:p>
            <a:pPr marL="0" indent="0">
              <a:buNone/>
            </a:pPr>
            <a:endParaRPr lang="en-GB" sz="2200" i="1" dirty="0">
              <a:solidFill>
                <a:srgbClr val="002060"/>
              </a:solidFill>
              <a:ea typeface="+mn-lt"/>
              <a:cs typeface="+mn-lt"/>
            </a:endParaRPr>
          </a:p>
          <a:p>
            <a:pPr>
              <a:buAutoNum type="arabicPeriod"/>
            </a:pPr>
            <a:endParaRPr lang="en-GB" sz="2800" dirty="0"/>
          </a:p>
          <a:p>
            <a:pPr marL="0" indent="0">
              <a:buNone/>
            </a:pPr>
            <a:endParaRPr lang="en-GB" sz="2800" dirty="0"/>
          </a:p>
          <a:p>
            <a:pPr marL="0" indent="0">
              <a:buNone/>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45400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00E8DB7E-CA16-D0BD-E4D3-C7EBA8FEEB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F781EB-EB77-1F3E-538F-26544697EF8B}"/>
              </a:ext>
            </a:extLst>
          </p:cNvPr>
          <p:cNvSpPr>
            <a:spLocks noGrp="1"/>
          </p:cNvSpPr>
          <p:nvPr>
            <p:ph type="title"/>
          </p:nvPr>
        </p:nvSpPr>
        <p:spPr>
          <a:xfrm>
            <a:off x="1052373" y="267875"/>
            <a:ext cx="7039256" cy="453143"/>
          </a:xfrm>
        </p:spPr>
        <p:txBody>
          <a:bodyPr/>
          <a:lstStyle/>
          <a:p>
            <a:r>
              <a:rPr lang="en-GB" sz="2800" b="1">
                <a:solidFill>
                  <a:srgbClr val="002060"/>
                </a:solidFill>
                <a:latin typeface="Arial"/>
                <a:cs typeface="Arial"/>
              </a:rPr>
              <a:t>Analysis Stage</a:t>
            </a:r>
            <a:br>
              <a:rPr lang="en-GB" sz="2800" b="1" dirty="0">
                <a:latin typeface="Arial"/>
                <a:cs typeface="Arial"/>
              </a:rPr>
            </a:br>
            <a:r>
              <a:rPr lang="en-GB" sz="2800" b="1">
                <a:solidFill>
                  <a:srgbClr val="002060"/>
                </a:solidFill>
                <a:latin typeface="Arial"/>
                <a:cs typeface="Arial"/>
              </a:rPr>
              <a:t>(Why did it happen?)</a:t>
            </a:r>
            <a:endParaRPr lang="en-US" sz="2800">
              <a:solidFill>
                <a:srgbClr val="002060"/>
              </a:solidFill>
              <a:latin typeface="Arial"/>
              <a:cs typeface="Arial"/>
            </a:endParaRPr>
          </a:p>
        </p:txBody>
      </p:sp>
      <p:sp>
        <p:nvSpPr>
          <p:cNvPr id="3" name="Content Placeholder 2">
            <a:extLst>
              <a:ext uri="{FF2B5EF4-FFF2-40B4-BE49-F238E27FC236}">
                <a16:creationId xmlns:a16="http://schemas.microsoft.com/office/drawing/2014/main" id="{000EA958-B3C7-9A7A-6C07-103F12EFBFA3}"/>
              </a:ext>
            </a:extLst>
          </p:cNvPr>
          <p:cNvSpPr>
            <a:spLocks noGrp="1"/>
          </p:cNvSpPr>
          <p:nvPr>
            <p:ph idx="1"/>
          </p:nvPr>
        </p:nvSpPr>
        <p:spPr>
          <a:xfrm>
            <a:off x="258851" y="1050567"/>
            <a:ext cx="8625405" cy="3860491"/>
          </a:xfrm>
        </p:spPr>
        <p:txBody>
          <a:bodyPr/>
          <a:lstStyle/>
          <a:p>
            <a:pPr marL="457200" indent="-457200">
              <a:buAutoNum type="arabicPeriod"/>
            </a:pPr>
            <a:r>
              <a:rPr lang="en-GB" sz="2400">
                <a:solidFill>
                  <a:srgbClr val="002060"/>
                </a:solidFill>
                <a:latin typeface="Arial"/>
                <a:ea typeface="+mn-lt"/>
                <a:cs typeface="Arial"/>
              </a:rPr>
              <a:t>Why did things go well or badly? </a:t>
            </a:r>
            <a:endParaRPr lang="en-GB" sz="2400">
              <a:latin typeface="Arial"/>
              <a:ea typeface="+mn-lt"/>
              <a:cs typeface="Arial"/>
            </a:endParaRPr>
          </a:p>
          <a:p>
            <a:pPr marL="457200" indent="-457200">
              <a:buAutoNum type="arabicPeriod"/>
            </a:pPr>
            <a:r>
              <a:rPr lang="en-GB" sz="2400">
                <a:solidFill>
                  <a:srgbClr val="002060"/>
                </a:solidFill>
                <a:latin typeface="Arial"/>
                <a:ea typeface="+mn-lt"/>
                <a:cs typeface="Arial"/>
              </a:rPr>
              <a:t>What factors influenced the outcome? </a:t>
            </a:r>
            <a:endParaRPr lang="en-GB" sz="2400">
              <a:latin typeface="Arial"/>
              <a:ea typeface="+mn-lt"/>
              <a:cs typeface="Arial"/>
            </a:endParaRPr>
          </a:p>
          <a:p>
            <a:pPr marL="457200" indent="-457200">
              <a:buAutoNum type="arabicPeriod"/>
            </a:pPr>
            <a:r>
              <a:rPr lang="en-GB" sz="2400">
                <a:solidFill>
                  <a:srgbClr val="002060"/>
                </a:solidFill>
                <a:latin typeface="Arial"/>
                <a:ea typeface="+mn-lt"/>
                <a:cs typeface="Arial"/>
              </a:rPr>
              <a:t>What skills, behaviours, or decisions made a difference? </a:t>
            </a:r>
            <a:endParaRPr lang="en-GB" sz="2400">
              <a:latin typeface="Arial"/>
              <a:ea typeface="+mn-lt"/>
              <a:cs typeface="Arial"/>
            </a:endParaRPr>
          </a:p>
          <a:p>
            <a:pPr marL="457200" indent="-457200">
              <a:buAutoNum type="arabicPeriod"/>
            </a:pPr>
            <a:r>
              <a:rPr lang="en-GB" sz="2400" dirty="0">
                <a:solidFill>
                  <a:srgbClr val="002060"/>
                </a:solidFill>
                <a:latin typeface="Arial"/>
                <a:ea typeface="+mn-lt"/>
                <a:cs typeface="Arial"/>
              </a:rPr>
              <a:t>How does this relate to what you’ve learned? </a:t>
            </a:r>
            <a:endParaRPr lang="en-GB" sz="2400" dirty="0">
              <a:latin typeface="Arial"/>
              <a:cs typeface="Arial"/>
            </a:endParaRPr>
          </a:p>
          <a:p>
            <a:pPr marL="457200" indent="-457200">
              <a:buAutoNum type="arabicPeriod"/>
            </a:pPr>
            <a:r>
              <a:rPr lang="en-GB" sz="2400" dirty="0">
                <a:solidFill>
                  <a:srgbClr val="002060"/>
                </a:solidFill>
                <a:latin typeface="Arial"/>
                <a:ea typeface="+mn-lt"/>
                <a:cs typeface="Arial"/>
              </a:rPr>
              <a:t>What patterns or causes can you identify?</a:t>
            </a:r>
            <a:endParaRPr lang="en-GB" sz="2400">
              <a:latin typeface="Arial"/>
              <a:cs typeface="Arial"/>
            </a:endParaRPr>
          </a:p>
          <a:p>
            <a:pPr marL="0" indent="0">
              <a:buNone/>
            </a:pPr>
            <a:endParaRPr lang="en-GB" sz="2400" dirty="0">
              <a:solidFill>
                <a:srgbClr val="002060"/>
              </a:solidFill>
              <a:latin typeface="Arial"/>
              <a:cs typeface="Arial"/>
            </a:endParaRPr>
          </a:p>
          <a:p>
            <a:pPr marL="0" indent="0">
              <a:buNone/>
            </a:pPr>
            <a:r>
              <a:rPr lang="en-GB" sz="2200" dirty="0">
                <a:solidFill>
                  <a:srgbClr val="002060"/>
                </a:solidFill>
                <a:latin typeface="Arial"/>
                <a:cs typeface="Arial"/>
              </a:rPr>
              <a:t>- Explain</a:t>
            </a:r>
            <a:r>
              <a:rPr lang="en-GB" sz="2200" dirty="0">
                <a:solidFill>
                  <a:srgbClr val="002060"/>
                </a:solidFill>
                <a:latin typeface="Arial"/>
                <a:ea typeface="+mn-lt"/>
                <a:cs typeface="Arial"/>
              </a:rPr>
              <a:t> the </a:t>
            </a:r>
            <a:r>
              <a:rPr lang="en-GB" sz="2200" b="1" dirty="0">
                <a:solidFill>
                  <a:srgbClr val="002060"/>
                </a:solidFill>
                <a:latin typeface="Arial"/>
                <a:ea typeface="+mn-lt"/>
                <a:cs typeface="Arial"/>
              </a:rPr>
              <a:t>reasons </a:t>
            </a:r>
            <a:r>
              <a:rPr lang="en-GB" sz="2200" dirty="0">
                <a:solidFill>
                  <a:srgbClr val="002060"/>
                </a:solidFill>
                <a:latin typeface="Arial"/>
                <a:ea typeface="+mn-lt"/>
                <a:cs typeface="Arial"/>
              </a:rPr>
              <a:t>behind outcomes: go beyond describing what happened by identifying the factors that caused success or difficulty (e.g. skills, preparation, pressure, environment, support). </a:t>
            </a:r>
            <a:endParaRPr lang="en-GB" sz="2200">
              <a:latin typeface="Arial"/>
              <a:cs typeface="Arial"/>
            </a:endParaRPr>
          </a:p>
          <a:p>
            <a:pPr marL="0" indent="0">
              <a:buNone/>
            </a:pPr>
            <a:endParaRPr lang="en-GB" sz="2200" dirty="0">
              <a:solidFill>
                <a:srgbClr val="002060"/>
              </a:solidFill>
              <a:latin typeface="Arial"/>
              <a:ea typeface="+mn-lt"/>
              <a:cs typeface="Arial"/>
            </a:endParaRPr>
          </a:p>
          <a:p>
            <a:pPr marL="0" indent="0">
              <a:buNone/>
            </a:pPr>
            <a:r>
              <a:rPr lang="en-GB" sz="2200" dirty="0">
                <a:solidFill>
                  <a:srgbClr val="002060"/>
                </a:solidFill>
                <a:latin typeface="Arial"/>
                <a:ea typeface="+mn-lt"/>
                <a:cs typeface="Arial"/>
              </a:rPr>
              <a:t>- Link your explanation to evidence: support your reasoning by referring to evidence to explain why something may have </a:t>
            </a:r>
            <a:r>
              <a:rPr lang="en-GB" sz="2200">
                <a:solidFill>
                  <a:srgbClr val="002060"/>
                </a:solidFill>
                <a:latin typeface="Arial"/>
                <a:ea typeface="+mn-lt"/>
                <a:cs typeface="Arial"/>
              </a:rPr>
              <a:t>challenged you or why something may have gone very well.</a:t>
            </a:r>
            <a:endParaRPr lang="en-GB" sz="22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61C1DA62-FDEE-4A1F-13C4-B308A00FF2E5}"/>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9043EAE6-ECE2-D728-A6A2-30DEBA6B9C05}"/>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93164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125D8D49-0BA6-F7C7-326E-598E16DC7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5FEE70-1A2E-F99C-5BCD-0F81AC658B2A}"/>
              </a:ext>
            </a:extLst>
          </p:cNvPr>
          <p:cNvSpPr>
            <a:spLocks noGrp="1"/>
          </p:cNvSpPr>
          <p:nvPr>
            <p:ph type="title"/>
          </p:nvPr>
        </p:nvSpPr>
        <p:spPr>
          <a:xfrm>
            <a:off x="660101" y="267875"/>
            <a:ext cx="7837327" cy="453143"/>
          </a:xfrm>
        </p:spPr>
        <p:txBody>
          <a:bodyPr/>
          <a:lstStyle/>
          <a:p>
            <a:r>
              <a:rPr lang="en-GB" sz="2800" b="1" dirty="0">
                <a:solidFill>
                  <a:srgbClr val="002060"/>
                </a:solidFill>
                <a:latin typeface="Arial"/>
                <a:cs typeface="Arial"/>
              </a:rPr>
              <a:t>Conclusion Stage</a:t>
            </a:r>
            <a:br>
              <a:rPr lang="en-GB" sz="2800" b="1" dirty="0">
                <a:latin typeface="Arial"/>
                <a:cs typeface="Arial"/>
              </a:rPr>
            </a:br>
            <a:r>
              <a:rPr lang="en-GB" sz="2200" b="1" dirty="0">
                <a:solidFill>
                  <a:srgbClr val="002060"/>
                </a:solidFill>
                <a:latin typeface="Arial"/>
                <a:cs typeface="Arial"/>
              </a:rPr>
              <a:t>(What conclusions can you draw/what </a:t>
            </a:r>
            <a:r>
              <a:rPr lang="en-GB" sz="2200" b="1">
                <a:solidFill>
                  <a:srgbClr val="002060"/>
                </a:solidFill>
                <a:latin typeface="Arial"/>
                <a:cs typeface="Arial"/>
              </a:rPr>
              <a:t>did you learn?)</a:t>
            </a:r>
            <a:endParaRPr lang="en-US" sz="2200">
              <a:solidFill>
                <a:srgbClr val="002060"/>
              </a:solidFill>
              <a:latin typeface="Arial"/>
              <a:cs typeface="Arial"/>
            </a:endParaRPr>
          </a:p>
        </p:txBody>
      </p:sp>
      <p:sp>
        <p:nvSpPr>
          <p:cNvPr id="3" name="Content Placeholder 2">
            <a:extLst>
              <a:ext uri="{FF2B5EF4-FFF2-40B4-BE49-F238E27FC236}">
                <a16:creationId xmlns:a16="http://schemas.microsoft.com/office/drawing/2014/main" id="{B3BFB577-C4DD-AB1B-D0E3-2E233FA61F3C}"/>
              </a:ext>
            </a:extLst>
          </p:cNvPr>
          <p:cNvSpPr>
            <a:spLocks noGrp="1"/>
          </p:cNvSpPr>
          <p:nvPr>
            <p:ph idx="1"/>
          </p:nvPr>
        </p:nvSpPr>
        <p:spPr>
          <a:xfrm>
            <a:off x="258851" y="1050567"/>
            <a:ext cx="8625405" cy="3860491"/>
          </a:xfrm>
        </p:spPr>
        <p:txBody>
          <a:bodyPr/>
          <a:lstStyle/>
          <a:p>
            <a:pPr marL="457200" indent="-457200">
              <a:buAutoNum type="arabicPeriod"/>
            </a:pPr>
            <a:r>
              <a:rPr lang="en-GB" sz="2400">
                <a:solidFill>
                  <a:srgbClr val="002060"/>
                </a:solidFill>
                <a:latin typeface="Arial"/>
                <a:ea typeface="+mn-lt"/>
                <a:cs typeface="Arial"/>
              </a:rPr>
              <a:t>What have you learned from this experience?</a:t>
            </a:r>
            <a:endParaRPr lang="en-GB">
              <a:latin typeface="Arial"/>
              <a:ea typeface="+mn-lt"/>
              <a:cs typeface="Arial"/>
            </a:endParaRPr>
          </a:p>
          <a:p>
            <a:pPr marL="457200" indent="-457200">
              <a:buAutoNum type="arabicPeriod"/>
            </a:pPr>
            <a:r>
              <a:rPr lang="en-GB" sz="2400">
                <a:solidFill>
                  <a:srgbClr val="002060"/>
                </a:solidFill>
                <a:latin typeface="Arial"/>
                <a:ea typeface="+mn-lt"/>
                <a:cs typeface="Arial"/>
              </a:rPr>
              <a:t>What could you have done differently?</a:t>
            </a:r>
            <a:endParaRPr lang="en-GB">
              <a:latin typeface="Arial"/>
              <a:ea typeface="+mn-lt"/>
              <a:cs typeface="Arial"/>
            </a:endParaRPr>
          </a:p>
          <a:p>
            <a:pPr marL="457200" indent="-457200">
              <a:buAutoNum type="arabicPeriod"/>
            </a:pPr>
            <a:r>
              <a:rPr lang="en-GB" sz="2400">
                <a:solidFill>
                  <a:srgbClr val="002060"/>
                </a:solidFill>
                <a:latin typeface="Arial"/>
                <a:ea typeface="+mn-lt"/>
                <a:cs typeface="Arial"/>
              </a:rPr>
              <a:t>What did this experience teach you about yourself?</a:t>
            </a:r>
            <a:endParaRPr lang="en-GB" sz="2400">
              <a:latin typeface="Arial"/>
              <a:ea typeface="+mn-lt"/>
              <a:cs typeface="Arial"/>
            </a:endParaRPr>
          </a:p>
          <a:p>
            <a:pPr marL="457200" indent="-457200">
              <a:buAutoNum type="arabicPeriod"/>
            </a:pPr>
            <a:r>
              <a:rPr lang="en-GB" sz="2400">
                <a:solidFill>
                  <a:srgbClr val="002060"/>
                </a:solidFill>
                <a:latin typeface="Arial"/>
                <a:ea typeface="+mn-lt"/>
                <a:cs typeface="Arial"/>
              </a:rPr>
              <a:t>What would you avoid or repeat next time?</a:t>
            </a:r>
            <a:endParaRPr lang="en-GB" sz="2400">
              <a:latin typeface="Arial"/>
              <a:ea typeface="+mn-lt"/>
              <a:cs typeface="Arial"/>
            </a:endParaRPr>
          </a:p>
          <a:p>
            <a:pPr marL="0" indent="0">
              <a:buNone/>
            </a:pPr>
            <a:endParaRPr lang="en-GB" sz="2400" dirty="0">
              <a:solidFill>
                <a:srgbClr val="002060"/>
              </a:solidFill>
              <a:latin typeface="Arial"/>
              <a:cs typeface="Arial"/>
            </a:endParaRPr>
          </a:p>
          <a:p>
            <a:pPr marL="0" indent="0">
              <a:buNone/>
            </a:pPr>
            <a:r>
              <a:rPr lang="en-GB" sz="2400" dirty="0">
                <a:solidFill>
                  <a:srgbClr val="002060"/>
                </a:solidFill>
                <a:latin typeface="Arial"/>
                <a:ea typeface="+mn-lt"/>
                <a:cs typeface="Arial"/>
              </a:rPr>
              <a:t>- </a:t>
            </a:r>
            <a:r>
              <a:rPr lang="en-GB" sz="2400" b="1" dirty="0">
                <a:solidFill>
                  <a:srgbClr val="002060"/>
                </a:solidFill>
                <a:latin typeface="Arial"/>
                <a:ea typeface="+mn-lt"/>
                <a:cs typeface="Arial"/>
              </a:rPr>
              <a:t>Summarise what has been learned overall: </a:t>
            </a:r>
            <a:r>
              <a:rPr lang="en-GB" sz="2400" dirty="0">
                <a:solidFill>
                  <a:srgbClr val="002060"/>
                </a:solidFill>
                <a:latin typeface="Arial"/>
                <a:ea typeface="+mn-lt"/>
                <a:cs typeface="Arial"/>
              </a:rPr>
              <a:t>clearly state the key takeaways from the reflection (e.g. what has improved, what challenges remain, and what has been discovered about personal performance). </a:t>
            </a:r>
            <a:endParaRPr lang="en-GB" sz="2400">
              <a:latin typeface="Arial"/>
              <a:ea typeface="+mn-lt"/>
              <a:cs typeface="Arial"/>
            </a:endParaRPr>
          </a:p>
          <a:p>
            <a:pPr marL="0" indent="0">
              <a:buNone/>
            </a:pPr>
            <a:endParaRPr lang="en-GB" sz="1000" dirty="0">
              <a:solidFill>
                <a:srgbClr val="002060"/>
              </a:solidFill>
              <a:latin typeface="Arial"/>
              <a:ea typeface="+mn-lt"/>
              <a:cs typeface="Arial"/>
            </a:endParaRPr>
          </a:p>
          <a:p>
            <a:pPr marL="0" indent="0">
              <a:buNone/>
            </a:pPr>
            <a:r>
              <a:rPr lang="en-GB" sz="2400" b="1" dirty="0">
                <a:solidFill>
                  <a:srgbClr val="002060"/>
                </a:solidFill>
                <a:latin typeface="Arial"/>
                <a:ea typeface="+mn-lt"/>
                <a:cs typeface="Arial"/>
              </a:rPr>
              <a:t>- Keep it forward-looking but not too detailed: </a:t>
            </a:r>
            <a:r>
              <a:rPr lang="en-GB" sz="2400" dirty="0">
                <a:solidFill>
                  <a:srgbClr val="002060"/>
                </a:solidFill>
                <a:latin typeface="Arial"/>
                <a:ea typeface="+mn-lt"/>
                <a:cs typeface="Arial"/>
              </a:rPr>
              <a:t>briefly indicate what could be done differently next time, without going into step-by-step planning (save detailed actions for the action plan stage).</a:t>
            </a:r>
            <a:endParaRPr lang="en-GB" sz="2400" dirty="0">
              <a:latin typeface="Arial"/>
              <a:cs typeface="Arial"/>
            </a:endParaRPr>
          </a:p>
          <a:p>
            <a:pPr marL="0" indent="0">
              <a:buNone/>
            </a:pPr>
            <a:endParaRPr lang="en-GB" sz="22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0E8EACFE-DD7D-6630-4A87-9E2C3D8348A6}"/>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CD0B1609-B2DC-1365-474F-AF629B8935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0082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C8EA7059-28E9-8BBF-EA8A-777D1D04FA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1285C8-02B1-394D-7BE7-6C4C13F399B1}"/>
              </a:ext>
            </a:extLst>
          </p:cNvPr>
          <p:cNvSpPr>
            <a:spLocks noGrp="1"/>
          </p:cNvSpPr>
          <p:nvPr>
            <p:ph type="title"/>
          </p:nvPr>
        </p:nvSpPr>
        <p:spPr>
          <a:xfrm>
            <a:off x="660101" y="267875"/>
            <a:ext cx="7837327" cy="453143"/>
          </a:xfrm>
        </p:spPr>
        <p:txBody>
          <a:bodyPr/>
          <a:lstStyle/>
          <a:p>
            <a:r>
              <a:rPr lang="en-GB" sz="2800" b="1">
                <a:solidFill>
                  <a:srgbClr val="002060"/>
                </a:solidFill>
                <a:latin typeface="Arial"/>
                <a:cs typeface="Arial"/>
              </a:rPr>
              <a:t>Action Plan Stage</a:t>
            </a:r>
            <a:br>
              <a:rPr lang="en-GB" sz="2800" b="1" dirty="0">
                <a:latin typeface="Arial"/>
                <a:cs typeface="Arial"/>
              </a:rPr>
            </a:br>
            <a:r>
              <a:rPr lang="en-GB" sz="2200" b="1">
                <a:solidFill>
                  <a:srgbClr val="002060"/>
                </a:solidFill>
                <a:latin typeface="Arial"/>
                <a:cs typeface="Arial"/>
              </a:rPr>
              <a:t>(What will you do next?)</a:t>
            </a:r>
            <a:endParaRPr lang="en-US" sz="2200">
              <a:solidFill>
                <a:srgbClr val="002060"/>
              </a:solidFill>
              <a:latin typeface="Arial"/>
              <a:cs typeface="Arial"/>
            </a:endParaRPr>
          </a:p>
        </p:txBody>
      </p:sp>
      <p:sp>
        <p:nvSpPr>
          <p:cNvPr id="3" name="Content Placeholder 2">
            <a:extLst>
              <a:ext uri="{FF2B5EF4-FFF2-40B4-BE49-F238E27FC236}">
                <a16:creationId xmlns:a16="http://schemas.microsoft.com/office/drawing/2014/main" id="{F183206C-BD10-A13F-BB88-CEB20352AA4E}"/>
              </a:ext>
            </a:extLst>
          </p:cNvPr>
          <p:cNvSpPr>
            <a:spLocks noGrp="1"/>
          </p:cNvSpPr>
          <p:nvPr>
            <p:ph idx="1"/>
          </p:nvPr>
        </p:nvSpPr>
        <p:spPr>
          <a:xfrm>
            <a:off x="258851" y="942354"/>
            <a:ext cx="8625405" cy="3860491"/>
          </a:xfrm>
        </p:spPr>
        <p:txBody>
          <a:bodyPr/>
          <a:lstStyle/>
          <a:p>
            <a:pPr marL="457200" indent="-457200">
              <a:buAutoNum type="arabicPeriod"/>
            </a:pPr>
            <a:r>
              <a:rPr lang="en-GB" sz="2100">
                <a:solidFill>
                  <a:srgbClr val="002060"/>
                </a:solidFill>
                <a:latin typeface="Arial"/>
                <a:cs typeface="Arial"/>
              </a:rPr>
              <a:t>What will you do differently in future situations? </a:t>
            </a:r>
            <a:endParaRPr lang="en-GB" sz="2100" dirty="0">
              <a:solidFill>
                <a:srgbClr val="002060"/>
              </a:solidFill>
              <a:latin typeface="Arial"/>
              <a:cs typeface="Arial"/>
            </a:endParaRPr>
          </a:p>
          <a:p>
            <a:pPr marL="457200" indent="-457200">
              <a:buAutoNum type="arabicPeriod"/>
            </a:pPr>
            <a:r>
              <a:rPr lang="en-GB" sz="2100" dirty="0">
                <a:solidFill>
                  <a:srgbClr val="002060"/>
                </a:solidFill>
                <a:latin typeface="Arial"/>
                <a:cs typeface="Arial"/>
              </a:rPr>
              <a:t>How will you apply what you’ve learned? </a:t>
            </a:r>
          </a:p>
          <a:p>
            <a:pPr marL="457200" indent="-457200">
              <a:buAutoNum type="arabicPeriod"/>
            </a:pPr>
            <a:r>
              <a:rPr lang="en-GB" sz="2100">
                <a:solidFill>
                  <a:srgbClr val="002060"/>
                </a:solidFill>
                <a:latin typeface="Arial"/>
                <a:cs typeface="Arial"/>
              </a:rPr>
              <a:t>What specific steps will you take to improve? </a:t>
            </a:r>
            <a:endParaRPr lang="en-GB" sz="2100" dirty="0">
              <a:solidFill>
                <a:srgbClr val="002060"/>
              </a:solidFill>
              <a:latin typeface="Arial"/>
              <a:cs typeface="Arial"/>
            </a:endParaRPr>
          </a:p>
          <a:p>
            <a:pPr marL="457200" indent="-457200">
              <a:buAutoNum type="arabicPeriod"/>
            </a:pPr>
            <a:r>
              <a:rPr lang="en-GB" sz="2100">
                <a:solidFill>
                  <a:srgbClr val="002060"/>
                </a:solidFill>
                <a:latin typeface="Arial"/>
                <a:cs typeface="Arial"/>
              </a:rPr>
              <a:t>How will you prepare next time? </a:t>
            </a:r>
            <a:endParaRPr lang="en-GB" sz="2100" dirty="0">
              <a:solidFill>
                <a:srgbClr val="002060"/>
              </a:solidFill>
              <a:latin typeface="Arial"/>
              <a:cs typeface="Arial"/>
            </a:endParaRPr>
          </a:p>
          <a:p>
            <a:pPr marL="457200" indent="-457200">
              <a:buAutoNum type="arabicPeriod"/>
            </a:pPr>
            <a:r>
              <a:rPr lang="en-GB" sz="2100" dirty="0">
                <a:solidFill>
                  <a:srgbClr val="002060"/>
                </a:solidFill>
                <a:latin typeface="Arial"/>
                <a:cs typeface="Arial"/>
              </a:rPr>
              <a:t>How will you know you’ve improved?</a:t>
            </a:r>
            <a:endParaRPr lang="en-GB" sz="2100">
              <a:solidFill>
                <a:srgbClr val="000000"/>
              </a:solidFill>
              <a:latin typeface="Arial"/>
              <a:cs typeface="Arial"/>
            </a:endParaRPr>
          </a:p>
          <a:p>
            <a:pPr marL="0" indent="0">
              <a:buNone/>
            </a:pPr>
            <a:endParaRPr lang="en-GB" sz="2100" dirty="0">
              <a:solidFill>
                <a:srgbClr val="002060"/>
              </a:solidFill>
              <a:latin typeface="Arial"/>
              <a:cs typeface="Arial"/>
            </a:endParaRPr>
          </a:p>
          <a:p>
            <a:pPr marL="0" indent="0">
              <a:buNone/>
            </a:pPr>
            <a:r>
              <a:rPr lang="en-GB" sz="2100" dirty="0">
                <a:solidFill>
                  <a:srgbClr val="002060"/>
                </a:solidFill>
                <a:latin typeface="Arial"/>
                <a:cs typeface="Arial"/>
              </a:rPr>
              <a:t>- This stage is particularly important as your teacher needs to be able to see that you </a:t>
            </a:r>
            <a:r>
              <a:rPr lang="en-GB" sz="2100" err="1">
                <a:solidFill>
                  <a:srgbClr val="002060"/>
                </a:solidFill>
                <a:latin typeface="Arial"/>
                <a:cs typeface="Arial"/>
              </a:rPr>
              <a:t>understan</a:t>
            </a:r>
            <a:r>
              <a:rPr lang="en-GB" sz="2100">
                <a:solidFill>
                  <a:srgbClr val="002060"/>
                </a:solidFill>
                <a:latin typeface="Arial"/>
                <a:cs typeface="Arial"/>
              </a:rPr>
              <a:t>d how to improve.</a:t>
            </a:r>
            <a:endParaRPr lang="en-GB" sz="2100" dirty="0">
              <a:solidFill>
                <a:srgbClr val="002060"/>
              </a:solidFill>
              <a:latin typeface="Arial"/>
              <a:cs typeface="Arial"/>
            </a:endParaRPr>
          </a:p>
          <a:p>
            <a:pPr marL="0" indent="0">
              <a:buNone/>
            </a:pPr>
            <a:endParaRPr lang="en-GB" sz="1000" dirty="0">
              <a:solidFill>
                <a:srgbClr val="002060"/>
              </a:solidFill>
              <a:latin typeface="Arial"/>
              <a:cs typeface="Arial"/>
            </a:endParaRPr>
          </a:p>
          <a:p>
            <a:pPr marL="0" indent="0">
              <a:buNone/>
            </a:pPr>
            <a:r>
              <a:rPr lang="en-GB" sz="2100" b="1" dirty="0">
                <a:solidFill>
                  <a:srgbClr val="002060"/>
                </a:solidFill>
                <a:latin typeface="Arial"/>
                <a:cs typeface="Arial"/>
              </a:rPr>
              <a:t>- </a:t>
            </a:r>
            <a:r>
              <a:rPr lang="en-GB" sz="2100" dirty="0">
                <a:solidFill>
                  <a:srgbClr val="002060"/>
                </a:solidFill>
                <a:latin typeface="Arial"/>
                <a:cs typeface="Arial"/>
              </a:rPr>
              <a:t>Set specific, practical steps for improvement: clearly state what will be done next time (e.g. practise a skill more, prepare differently, or use a different approach) rather than making vague statements. </a:t>
            </a:r>
          </a:p>
          <a:p>
            <a:pPr marL="0" indent="0">
              <a:buNone/>
            </a:pPr>
            <a:endParaRPr lang="en-GB" sz="1000" dirty="0">
              <a:solidFill>
                <a:srgbClr val="002060"/>
              </a:solidFill>
              <a:latin typeface="Arial"/>
              <a:cs typeface="Arial"/>
            </a:endParaRPr>
          </a:p>
          <a:p>
            <a:pPr marL="0" indent="0">
              <a:buNone/>
            </a:pPr>
            <a:r>
              <a:rPr lang="en-GB" sz="2100">
                <a:solidFill>
                  <a:srgbClr val="002060"/>
                </a:solidFill>
                <a:latin typeface="Arial"/>
                <a:cs typeface="Arial"/>
              </a:rPr>
              <a:t>- Make it realistic and focused on future situations: explain </a:t>
            </a:r>
            <a:r>
              <a:rPr lang="en-GB" sz="2100" dirty="0">
                <a:solidFill>
                  <a:srgbClr val="002060"/>
                </a:solidFill>
                <a:latin typeface="Arial"/>
                <a:cs typeface="Arial"/>
              </a:rPr>
              <a:t>how the plan will be applied in similar tasks or contexts, showing how it will lead to improved performance next time.</a:t>
            </a:r>
            <a:endParaRPr lang="en-GB" sz="2100">
              <a:solidFill>
                <a:srgbClr val="000000"/>
              </a:solidFill>
              <a:latin typeface="Arial"/>
              <a:cs typeface="Arial"/>
            </a:endParaRPr>
          </a:p>
          <a:p>
            <a:pPr marL="0" indent="0">
              <a:buNone/>
            </a:pPr>
            <a:endParaRPr lang="en-GB" sz="24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latin typeface="Myriad Pro"/>
              <a:cs typeface="Arial"/>
            </a:endParaRP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A9DCBCD8-60E2-835F-C4F5-5370704ED2EC}"/>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E33502F5-073D-1E2F-72BB-0489EA79BA7D}"/>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742455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35891-9556-633A-D477-ECB6F031945B}"/>
              </a:ext>
            </a:extLst>
          </p:cNvPr>
          <p:cNvSpPr>
            <a:spLocks noGrp="1"/>
          </p:cNvSpPr>
          <p:nvPr>
            <p:ph type="title"/>
          </p:nvPr>
        </p:nvSpPr>
        <p:spPr>
          <a:xfrm>
            <a:off x="822325" y="136067"/>
            <a:ext cx="7499350" cy="393510"/>
          </a:xfrm>
        </p:spPr>
        <p:txBody>
          <a:bodyPr/>
          <a:lstStyle/>
          <a:p>
            <a:r>
              <a:rPr lang="en-US" sz="3200" b="1" dirty="0">
                <a:solidFill>
                  <a:srgbClr val="173AFF"/>
                </a:solidFill>
              </a:rPr>
              <a:t>Group Activity</a:t>
            </a:r>
          </a:p>
        </p:txBody>
      </p:sp>
      <p:sp>
        <p:nvSpPr>
          <p:cNvPr id="3" name="Content Placeholder 2">
            <a:extLst>
              <a:ext uri="{FF2B5EF4-FFF2-40B4-BE49-F238E27FC236}">
                <a16:creationId xmlns:a16="http://schemas.microsoft.com/office/drawing/2014/main" id="{AF9BE543-8EB5-75E4-55AB-8310E134B581}"/>
              </a:ext>
            </a:extLst>
          </p:cNvPr>
          <p:cNvSpPr>
            <a:spLocks noGrp="1"/>
          </p:cNvSpPr>
          <p:nvPr>
            <p:ph idx="1"/>
          </p:nvPr>
        </p:nvSpPr>
        <p:spPr>
          <a:xfrm>
            <a:off x="250825" y="558829"/>
            <a:ext cx="8637143" cy="4770555"/>
          </a:xfrm>
        </p:spPr>
        <p:txBody>
          <a:bodyPr/>
          <a:lstStyle/>
          <a:p>
            <a:pPr marL="0" indent="0">
              <a:buNone/>
            </a:pPr>
            <a:r>
              <a:rPr lang="en-GB" sz="2600" dirty="0">
                <a:solidFill>
                  <a:srgbClr val="002060"/>
                </a:solidFill>
                <a:latin typeface="Arial"/>
                <a:cs typeface="Arial"/>
              </a:rPr>
              <a:t>What Makes a ‘Good’ vs. ‘Bad’ Reflection?</a:t>
            </a:r>
            <a:endParaRPr lang="en-US" sz="2600">
              <a:solidFill>
                <a:srgbClr val="002060"/>
              </a:solidFill>
              <a:latin typeface="Arial"/>
              <a:cs typeface="Arial"/>
            </a:endParaRPr>
          </a:p>
          <a:p>
            <a:pPr marL="0" indent="0">
              <a:buNone/>
            </a:pPr>
            <a:r>
              <a:rPr lang="en-GB" sz="2600" dirty="0">
                <a:solidFill>
                  <a:srgbClr val="002060"/>
                </a:solidFill>
                <a:latin typeface="Arial"/>
                <a:cs typeface="Arial"/>
              </a:rPr>
              <a:t>Now that you understand what a reflection is and what it includes, </a:t>
            </a:r>
            <a:r>
              <a:rPr lang="en-GB" sz="2600" b="1" dirty="0">
                <a:solidFill>
                  <a:srgbClr val="173AFF"/>
                </a:solidFill>
                <a:latin typeface="Arial"/>
                <a:cs typeface="Arial"/>
              </a:rPr>
              <a:t>work with your group to brainstorm two lists:</a:t>
            </a:r>
          </a:p>
          <a:p>
            <a:pPr>
              <a:buFont typeface="+mj-lt"/>
              <a:buAutoNum type="arabicPeriod"/>
            </a:pPr>
            <a:r>
              <a:rPr lang="en-GB" sz="2600" b="1" dirty="0">
                <a:solidFill>
                  <a:srgbClr val="002060"/>
                </a:solidFill>
                <a:latin typeface="Arial"/>
                <a:cs typeface="Arial"/>
              </a:rPr>
              <a:t>Effective Reflection:</a:t>
            </a:r>
            <a:r>
              <a:rPr lang="en-GB" sz="2600" dirty="0">
                <a:solidFill>
                  <a:srgbClr val="002060"/>
                </a:solidFill>
                <a:latin typeface="Arial"/>
                <a:cs typeface="Arial"/>
              </a:rPr>
              <a:t> What actions, behaviours, or elements do you think contribute to a strong, thoughtful reflection? What details would be necessary to include if you’re demonstrating your ability to reflect to others?</a:t>
            </a:r>
          </a:p>
          <a:p>
            <a:pPr>
              <a:buFont typeface="+mj-lt"/>
              <a:buAutoNum type="arabicPeriod"/>
            </a:pPr>
            <a:r>
              <a:rPr lang="en-GB" sz="2600" b="1" dirty="0">
                <a:solidFill>
                  <a:srgbClr val="002060"/>
                </a:solidFill>
                <a:latin typeface="Arial"/>
                <a:cs typeface="Arial"/>
              </a:rPr>
              <a:t>Ineffective Reflection:</a:t>
            </a:r>
            <a:r>
              <a:rPr lang="en-GB" sz="2600" dirty="0">
                <a:solidFill>
                  <a:srgbClr val="002060"/>
                </a:solidFill>
                <a:latin typeface="Arial"/>
                <a:cs typeface="Arial"/>
              </a:rPr>
              <a:t> What common mistakes or missing elements result in a weak or unhelpful reflection?</a:t>
            </a:r>
          </a:p>
          <a:p>
            <a:pPr marL="0" indent="0" algn="ctr">
              <a:buNone/>
            </a:pPr>
            <a:r>
              <a:rPr lang="en-GB" sz="2600" b="1" dirty="0">
                <a:solidFill>
                  <a:srgbClr val="173AFF"/>
                </a:solidFill>
                <a:latin typeface="Arial"/>
                <a:cs typeface="Arial"/>
              </a:rPr>
              <a:t>Write down your ideas for each list and be prepared to discuss them with the class.</a:t>
            </a:r>
          </a:p>
          <a:p>
            <a:endParaRPr lang="en-US" sz="2600" dirty="0">
              <a:latin typeface="Arial"/>
              <a:cs typeface="Arial"/>
            </a:endParaRPr>
          </a:p>
        </p:txBody>
      </p:sp>
      <p:sp>
        <p:nvSpPr>
          <p:cNvPr id="4" name="Date Placeholder 3">
            <a:extLst>
              <a:ext uri="{FF2B5EF4-FFF2-40B4-BE49-F238E27FC236}">
                <a16:creationId xmlns:a16="http://schemas.microsoft.com/office/drawing/2014/main" id="{E4D75FA1-B031-FB31-EBE2-2FAC2AF9941F}"/>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921314B0-08ED-DE90-DD84-146651F76B31}"/>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47708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C9A2E-5236-B8A1-A4B9-D6BBE3706B91}"/>
              </a:ext>
            </a:extLst>
          </p:cNvPr>
          <p:cNvSpPr>
            <a:spLocks noGrp="1"/>
          </p:cNvSpPr>
          <p:nvPr>
            <p:ph type="title"/>
          </p:nvPr>
        </p:nvSpPr>
        <p:spPr>
          <a:xfrm>
            <a:off x="1222375" y="31909"/>
            <a:ext cx="6967728" cy="503238"/>
          </a:xfrm>
        </p:spPr>
        <p:txBody>
          <a:bodyPr/>
          <a:lstStyle/>
          <a:p>
            <a:r>
              <a:rPr lang="en-US" sz="3200" b="1" dirty="0">
                <a:solidFill>
                  <a:srgbClr val="00B0F0"/>
                </a:solidFill>
              </a:rPr>
              <a:t>Some Possible Answers</a:t>
            </a:r>
          </a:p>
        </p:txBody>
      </p:sp>
      <p:sp>
        <p:nvSpPr>
          <p:cNvPr id="3" name="Content Placeholder 2">
            <a:extLst>
              <a:ext uri="{FF2B5EF4-FFF2-40B4-BE49-F238E27FC236}">
                <a16:creationId xmlns:a16="http://schemas.microsoft.com/office/drawing/2014/main" id="{C056086C-AABB-9A20-A161-C2F0254EEA77}"/>
              </a:ext>
            </a:extLst>
          </p:cNvPr>
          <p:cNvSpPr>
            <a:spLocks noGrp="1"/>
          </p:cNvSpPr>
          <p:nvPr>
            <p:ph idx="1"/>
          </p:nvPr>
        </p:nvSpPr>
        <p:spPr>
          <a:xfrm>
            <a:off x="164212" y="645542"/>
            <a:ext cx="4367850" cy="6077830"/>
          </a:xfrm>
          <a:ln w="28575">
            <a:solidFill>
              <a:srgbClr val="008200"/>
            </a:solidFill>
          </a:ln>
        </p:spPr>
        <p:txBody>
          <a:bodyPr/>
          <a:lstStyle/>
          <a:p>
            <a:pPr marL="0" indent="0">
              <a:buNone/>
            </a:pPr>
            <a:r>
              <a:rPr lang="en-GB" sz="2400" b="1" dirty="0">
                <a:solidFill>
                  <a:srgbClr val="002060"/>
                </a:solidFill>
              </a:rPr>
              <a:t>Effective Reflection (Good </a:t>
            </a:r>
            <a:r>
              <a:rPr lang="en-GB" sz="2400" b="1">
                <a:solidFill>
                  <a:srgbClr val="002060"/>
                </a:solidFill>
              </a:rPr>
              <a:t>Reflection) ✅</a:t>
            </a:r>
            <a:endParaRPr lang="en-GB" sz="2400" b="1" dirty="0">
              <a:solidFill>
                <a:srgbClr val="002060"/>
              </a:solidFill>
            </a:endParaRPr>
          </a:p>
          <a:p>
            <a:pPr>
              <a:buFont typeface="Arial" panose="020B0604020202020204" pitchFamily="34" charset="0"/>
              <a:buChar char="•"/>
            </a:pPr>
            <a:r>
              <a:rPr lang="en-GB" sz="1800" b="1" dirty="0">
                <a:solidFill>
                  <a:srgbClr val="002060"/>
                </a:solidFill>
                <a:latin typeface="Arial"/>
                <a:cs typeface="Arial"/>
              </a:rPr>
              <a:t>Specific &amp; Detailed</a:t>
            </a:r>
            <a:r>
              <a:rPr lang="en-GB" sz="1800" dirty="0">
                <a:solidFill>
                  <a:srgbClr val="002060"/>
                </a:solidFill>
                <a:latin typeface="Arial"/>
                <a:cs typeface="Arial"/>
              </a:rPr>
              <a:t> – Clearly explains thoughts, feelings, and experiences.</a:t>
            </a:r>
          </a:p>
          <a:p>
            <a:pPr algn="just">
              <a:buFont typeface="Arial" panose="020B0604020202020204" pitchFamily="34" charset="0"/>
              <a:buChar char="•"/>
            </a:pPr>
            <a:r>
              <a:rPr lang="en-GB" sz="1800" b="1" dirty="0">
                <a:solidFill>
                  <a:srgbClr val="002060"/>
                </a:solidFill>
                <a:latin typeface="Arial"/>
                <a:cs typeface="Arial"/>
              </a:rPr>
              <a:t>Connects to Learning</a:t>
            </a:r>
            <a:r>
              <a:rPr lang="en-GB" sz="1800" dirty="0">
                <a:solidFill>
                  <a:srgbClr val="002060"/>
                </a:solidFill>
                <a:latin typeface="Arial"/>
                <a:cs typeface="Arial"/>
              </a:rPr>
              <a:t> – Relates personal experiences to key concepts or lessons learned.</a:t>
            </a:r>
          </a:p>
          <a:p>
            <a:pPr>
              <a:buFont typeface="Arial" panose="020B0604020202020204" pitchFamily="34" charset="0"/>
              <a:buChar char="•"/>
            </a:pPr>
            <a:r>
              <a:rPr lang="en-GB" sz="1800" b="1" dirty="0">
                <a:solidFill>
                  <a:srgbClr val="002060"/>
                </a:solidFill>
                <a:latin typeface="Arial"/>
                <a:cs typeface="Arial"/>
              </a:rPr>
              <a:t>Self-Aware &amp; Honest</a:t>
            </a:r>
            <a:r>
              <a:rPr lang="en-GB" sz="1800" dirty="0">
                <a:solidFill>
                  <a:srgbClr val="002060"/>
                </a:solidFill>
                <a:latin typeface="Arial"/>
                <a:cs typeface="Arial"/>
              </a:rPr>
              <a:t> – Shows genuine self-assessment and willingness to improve.</a:t>
            </a:r>
          </a:p>
          <a:p>
            <a:pPr>
              <a:buFont typeface="Arial" panose="020B0604020202020204" pitchFamily="34" charset="0"/>
              <a:buChar char="•"/>
            </a:pPr>
            <a:r>
              <a:rPr lang="en-GB" sz="1800" b="1" dirty="0">
                <a:solidFill>
                  <a:srgbClr val="002060"/>
                </a:solidFill>
                <a:latin typeface="Arial"/>
                <a:cs typeface="Arial"/>
              </a:rPr>
              <a:t>Includes Growth &amp; Next Steps</a:t>
            </a:r>
            <a:r>
              <a:rPr lang="en-GB" sz="1800" dirty="0">
                <a:solidFill>
                  <a:srgbClr val="002060"/>
                </a:solidFill>
                <a:latin typeface="Arial"/>
                <a:cs typeface="Arial"/>
              </a:rPr>
              <a:t> – Identifies areas for improvement and how to apply lessons in the future.</a:t>
            </a:r>
          </a:p>
          <a:p>
            <a:pPr>
              <a:buFont typeface="Arial" panose="020B0604020202020204" pitchFamily="34" charset="0"/>
              <a:buChar char="•"/>
            </a:pPr>
            <a:r>
              <a:rPr lang="en-GB" sz="1800" b="1" dirty="0">
                <a:solidFill>
                  <a:srgbClr val="002060"/>
                </a:solidFill>
                <a:latin typeface="Arial"/>
                <a:cs typeface="Arial"/>
              </a:rPr>
              <a:t>Balanced Perspective</a:t>
            </a:r>
            <a:r>
              <a:rPr lang="en-GB" sz="1800" dirty="0">
                <a:solidFill>
                  <a:srgbClr val="002060"/>
                </a:solidFill>
                <a:latin typeface="Arial"/>
                <a:cs typeface="Arial"/>
              </a:rPr>
              <a:t> – Acknowledges both successes and challenges rather than just focusing on one.</a:t>
            </a:r>
          </a:p>
          <a:p>
            <a:endParaRPr lang="en-US" sz="2000" dirty="0"/>
          </a:p>
        </p:txBody>
      </p:sp>
      <p:sp>
        <p:nvSpPr>
          <p:cNvPr id="4" name="Date Placeholder 3">
            <a:extLst>
              <a:ext uri="{FF2B5EF4-FFF2-40B4-BE49-F238E27FC236}">
                <a16:creationId xmlns:a16="http://schemas.microsoft.com/office/drawing/2014/main" id="{4241A115-D1E4-B86D-ACDF-75F026CEC9DA}"/>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4A29E2A0-9BCF-89C6-7351-9E879D309E3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
        <p:nvSpPr>
          <p:cNvPr id="6" name="Content Placeholder 2">
            <a:extLst>
              <a:ext uri="{FF2B5EF4-FFF2-40B4-BE49-F238E27FC236}">
                <a16:creationId xmlns:a16="http://schemas.microsoft.com/office/drawing/2014/main" id="{06B6CD87-A33E-1B77-8410-E6077BBDB6AD}"/>
              </a:ext>
            </a:extLst>
          </p:cNvPr>
          <p:cNvSpPr txBox="1">
            <a:spLocks/>
          </p:cNvSpPr>
          <p:nvPr/>
        </p:nvSpPr>
        <p:spPr bwMode="auto">
          <a:xfrm>
            <a:off x="4679571" y="645542"/>
            <a:ext cx="4300218" cy="6064303"/>
          </a:xfrm>
          <a:prstGeom prst="rect">
            <a:avLst/>
          </a:prstGeom>
          <a:noFill/>
          <a:ln w="28575">
            <a:solidFill>
              <a:srgbClr val="C00000"/>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solidFill>
                  <a:srgbClr val="002060"/>
                </a:solidFill>
              </a:rPr>
              <a:t>Ineffective Reflection (Bad </a:t>
            </a:r>
            <a:r>
              <a:rPr lang="en-GB" sz="2400" b="1">
                <a:solidFill>
                  <a:srgbClr val="002060"/>
                </a:solidFill>
              </a:rPr>
              <a:t>Reflection) ❌</a:t>
            </a:r>
            <a:endParaRPr lang="en-GB" sz="2400" b="1" dirty="0">
              <a:solidFill>
                <a:srgbClr val="002060"/>
              </a:solidFill>
            </a:endParaRPr>
          </a:p>
          <a:p>
            <a:r>
              <a:rPr lang="en-GB" sz="1800" b="1" dirty="0">
                <a:solidFill>
                  <a:srgbClr val="002060"/>
                </a:solidFill>
                <a:latin typeface="Arial"/>
                <a:cs typeface="Arial"/>
              </a:rPr>
              <a:t>Vague &amp; Generalised</a:t>
            </a:r>
            <a:r>
              <a:rPr lang="en-GB" sz="1800" dirty="0">
                <a:solidFill>
                  <a:srgbClr val="002060"/>
                </a:solidFill>
                <a:latin typeface="Arial"/>
                <a:cs typeface="Arial"/>
              </a:rPr>
              <a:t> – Lacks specific details, making it unclear or unhelpful.</a:t>
            </a:r>
          </a:p>
          <a:p>
            <a:r>
              <a:rPr lang="en-GB" sz="1800" b="1" dirty="0">
                <a:solidFill>
                  <a:srgbClr val="002060"/>
                </a:solidFill>
                <a:latin typeface="Arial"/>
                <a:cs typeface="Arial"/>
              </a:rPr>
              <a:t>Doesn’t Connect to Learning</a:t>
            </a:r>
            <a:r>
              <a:rPr lang="en-GB" sz="1800" dirty="0">
                <a:solidFill>
                  <a:srgbClr val="002060"/>
                </a:solidFill>
                <a:latin typeface="Arial"/>
                <a:cs typeface="Arial"/>
              </a:rPr>
              <a:t> – Just summarises events without linking them to lessons or personal growth.</a:t>
            </a:r>
          </a:p>
          <a:p>
            <a:r>
              <a:rPr lang="en-GB" sz="1800" b="1" dirty="0">
                <a:solidFill>
                  <a:srgbClr val="002060"/>
                </a:solidFill>
                <a:latin typeface="Arial"/>
                <a:cs typeface="Arial"/>
              </a:rPr>
              <a:t>Avoids Challenges</a:t>
            </a:r>
            <a:r>
              <a:rPr lang="en-GB" sz="1800" dirty="0">
                <a:solidFill>
                  <a:srgbClr val="002060"/>
                </a:solidFill>
                <a:latin typeface="Arial"/>
                <a:cs typeface="Arial"/>
              </a:rPr>
              <a:t> – Only focuses on positives or avoids acknowledging areas for improvement.</a:t>
            </a:r>
          </a:p>
          <a:p>
            <a:r>
              <a:rPr lang="en-GB" sz="1800" b="1" dirty="0">
                <a:solidFill>
                  <a:srgbClr val="002060"/>
                </a:solidFill>
                <a:latin typeface="Arial"/>
                <a:cs typeface="Arial"/>
              </a:rPr>
              <a:t>Too Short or Superficial</a:t>
            </a:r>
            <a:r>
              <a:rPr lang="en-GB" sz="1800" dirty="0">
                <a:solidFill>
                  <a:srgbClr val="002060"/>
                </a:solidFill>
                <a:latin typeface="Arial"/>
                <a:cs typeface="Arial"/>
              </a:rPr>
              <a:t> – Lacks depth or critical thinking.</a:t>
            </a:r>
          </a:p>
          <a:p>
            <a:r>
              <a:rPr lang="en-GB" sz="1800" b="1" dirty="0">
                <a:solidFill>
                  <a:srgbClr val="002060"/>
                </a:solidFill>
                <a:latin typeface="Arial"/>
                <a:cs typeface="Arial"/>
              </a:rPr>
              <a:t>Blames External Factors</a:t>
            </a:r>
            <a:r>
              <a:rPr lang="en-GB" sz="1800" dirty="0">
                <a:solidFill>
                  <a:srgbClr val="002060"/>
                </a:solidFill>
                <a:latin typeface="Arial"/>
                <a:cs typeface="Arial"/>
              </a:rPr>
              <a:t> – Doesn’t take personal responsibility or reflect on one’s own role in the experience</a:t>
            </a:r>
          </a:p>
          <a:p>
            <a:r>
              <a:rPr lang="en-US" sz="1800" b="1" dirty="0">
                <a:solidFill>
                  <a:srgbClr val="002060"/>
                </a:solidFill>
                <a:latin typeface="Arial"/>
                <a:cs typeface="Arial"/>
              </a:rPr>
              <a:t>Doesn't specify ways to improve </a:t>
            </a:r>
            <a:r>
              <a:rPr lang="en-US" sz="1800" dirty="0">
                <a:solidFill>
                  <a:srgbClr val="002060"/>
                </a:solidFill>
                <a:latin typeface="Arial"/>
                <a:cs typeface="Arial"/>
              </a:rPr>
              <a:t>or next actions to take</a:t>
            </a:r>
            <a:endParaRPr lang="en-GB" sz="1800" dirty="0">
              <a:solidFill>
                <a:srgbClr val="002060"/>
              </a:solidFill>
              <a:latin typeface="Arial"/>
              <a:cs typeface="Arial"/>
            </a:endParaRPr>
          </a:p>
        </p:txBody>
      </p:sp>
    </p:spTree>
    <p:extLst>
      <p:ext uri="{BB962C8B-B14F-4D97-AF65-F5344CB8AC3E}">
        <p14:creationId xmlns:p14="http://schemas.microsoft.com/office/powerpoint/2010/main" val="449013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D5AF078C-2306-48CF-6DD1-0DEE62B69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4B9719-06A0-C58B-EEA0-70BBF7A7D8B6}"/>
              </a:ext>
            </a:extLst>
          </p:cNvPr>
          <p:cNvSpPr>
            <a:spLocks noGrp="1"/>
          </p:cNvSpPr>
          <p:nvPr>
            <p:ph type="title"/>
          </p:nvPr>
        </p:nvSpPr>
        <p:spPr>
          <a:xfrm>
            <a:off x="653338" y="315218"/>
            <a:ext cx="7837327" cy="453143"/>
          </a:xfrm>
        </p:spPr>
        <p:txBody>
          <a:bodyPr/>
          <a:lstStyle/>
          <a:p>
            <a:r>
              <a:rPr lang="en-GB" sz="3200" b="1">
                <a:solidFill>
                  <a:srgbClr val="002060"/>
                </a:solidFill>
                <a:latin typeface="Arial"/>
                <a:cs typeface="Arial"/>
              </a:rPr>
              <a:t>Evidence in Reflective Reports</a:t>
            </a:r>
            <a:endParaRPr lang="en-US" sz="3200">
              <a:latin typeface="Arial"/>
              <a:cs typeface="Arial"/>
            </a:endParaRPr>
          </a:p>
        </p:txBody>
      </p:sp>
      <p:sp>
        <p:nvSpPr>
          <p:cNvPr id="3" name="Content Placeholder 2">
            <a:extLst>
              <a:ext uri="{FF2B5EF4-FFF2-40B4-BE49-F238E27FC236}">
                <a16:creationId xmlns:a16="http://schemas.microsoft.com/office/drawing/2014/main" id="{147743E1-B3B2-A743-C787-675ACB544339}"/>
              </a:ext>
            </a:extLst>
          </p:cNvPr>
          <p:cNvSpPr>
            <a:spLocks noGrp="1"/>
          </p:cNvSpPr>
          <p:nvPr>
            <p:ph idx="1"/>
          </p:nvPr>
        </p:nvSpPr>
        <p:spPr>
          <a:xfrm>
            <a:off x="55952" y="766507"/>
            <a:ext cx="8625405" cy="3860491"/>
          </a:xfrm>
        </p:spPr>
        <p:txBody>
          <a:bodyPr/>
          <a:lstStyle/>
          <a:p>
            <a:endParaRPr lang="en-GB" sz="2200" dirty="0">
              <a:solidFill>
                <a:srgbClr val="002060"/>
              </a:solidFill>
              <a:latin typeface="Arial"/>
              <a:cs typeface="Arial"/>
            </a:endParaRPr>
          </a:p>
          <a:p>
            <a:r>
              <a:rPr lang="en-GB" sz="2400">
                <a:solidFill>
                  <a:srgbClr val="002060"/>
                </a:solidFill>
                <a:latin typeface="Arial"/>
                <a:ea typeface="+mn-lt"/>
                <a:cs typeface="Arial"/>
              </a:rPr>
              <a:t>Even though you are writing about your own experience, evidence can still be used in most stages of a reflection (for Task 3, you </a:t>
            </a:r>
            <a:r>
              <a:rPr lang="en-GB" sz="2400" b="1">
                <a:solidFill>
                  <a:srgbClr val="002060"/>
                </a:solidFill>
                <a:latin typeface="Arial"/>
                <a:ea typeface="+mn-lt"/>
                <a:cs typeface="Arial"/>
              </a:rPr>
              <a:t>do need to include it!</a:t>
            </a:r>
            <a:r>
              <a:rPr lang="en-GB" sz="2400">
                <a:solidFill>
                  <a:srgbClr val="002060"/>
                </a:solidFill>
                <a:latin typeface="Arial"/>
                <a:ea typeface="+mn-lt"/>
                <a:cs typeface="Arial"/>
              </a:rPr>
              <a:t>)</a:t>
            </a:r>
            <a:endParaRPr lang="en-GB" sz="2400">
              <a:solidFill>
                <a:srgbClr val="002060"/>
              </a:solidFill>
              <a:latin typeface="Arial"/>
              <a:cs typeface="Arial"/>
            </a:endParaRPr>
          </a:p>
          <a:p>
            <a:endParaRPr lang="en-GB" sz="2400" dirty="0">
              <a:solidFill>
                <a:srgbClr val="002060"/>
              </a:solidFill>
              <a:latin typeface="Arial"/>
              <a:ea typeface="+mn-lt"/>
              <a:cs typeface="Arial"/>
            </a:endParaRPr>
          </a:p>
          <a:p>
            <a:r>
              <a:rPr lang="en-GB" sz="2400">
                <a:solidFill>
                  <a:srgbClr val="002060"/>
                </a:solidFill>
                <a:latin typeface="Arial"/>
                <a:ea typeface="+mn-lt"/>
                <a:cs typeface="Arial"/>
              </a:rPr>
              <a:t>Using evidence in reflection strengthens your ideas by showing that your conclusions are based on real examples, feedback, or research rather than opinion, which makes your analysis more convincing and helps you clearly explain why things happened and how you can improve in the future.</a:t>
            </a:r>
            <a:endParaRPr lang="en-GB" sz="2400" dirty="0">
              <a:solidFill>
                <a:srgbClr val="002060"/>
              </a:solidFill>
              <a:latin typeface="Arial"/>
              <a:ea typeface="+mn-lt"/>
              <a:cs typeface="Arial"/>
            </a:endParaRPr>
          </a:p>
          <a:p>
            <a:endParaRPr lang="en-GB" sz="1000" dirty="0">
              <a:solidFill>
                <a:srgbClr val="002060"/>
              </a:solidFill>
              <a:latin typeface="Arial"/>
              <a:ea typeface="+mn-lt"/>
              <a:cs typeface="Arial"/>
            </a:endParaRPr>
          </a:p>
          <a:p>
            <a:r>
              <a:rPr lang="en-GB" sz="2400" dirty="0">
                <a:solidFill>
                  <a:srgbClr val="002060"/>
                </a:solidFill>
                <a:latin typeface="Arial"/>
                <a:ea typeface="+mn-lt"/>
                <a:cs typeface="Arial"/>
              </a:rPr>
              <a:t>For </a:t>
            </a:r>
            <a:r>
              <a:rPr lang="en-GB" sz="2400">
                <a:solidFill>
                  <a:srgbClr val="002060"/>
                </a:solidFill>
                <a:latin typeface="Arial"/>
                <a:ea typeface="+mn-lt"/>
                <a:cs typeface="Arial"/>
              </a:rPr>
              <a:t>now, it might be easiest to use it in the </a:t>
            </a:r>
            <a:r>
              <a:rPr lang="en-GB" sz="2800" b="1">
                <a:solidFill>
                  <a:srgbClr val="002060"/>
                </a:solidFill>
                <a:latin typeface="Arial"/>
                <a:ea typeface="+mn-lt"/>
                <a:cs typeface="Arial"/>
              </a:rPr>
              <a:t>Analysis </a:t>
            </a:r>
            <a:r>
              <a:rPr lang="en-GB" sz="2400">
                <a:solidFill>
                  <a:srgbClr val="002060"/>
                </a:solidFill>
                <a:latin typeface="Arial"/>
                <a:ea typeface="+mn-lt"/>
                <a:cs typeface="Arial"/>
              </a:rPr>
              <a:t>and </a:t>
            </a:r>
            <a:r>
              <a:rPr lang="en-GB" sz="2800" b="1">
                <a:solidFill>
                  <a:srgbClr val="002060"/>
                </a:solidFill>
                <a:latin typeface="Arial"/>
                <a:ea typeface="+mn-lt"/>
                <a:cs typeface="Arial"/>
              </a:rPr>
              <a:t>Action Plan</a:t>
            </a:r>
            <a:r>
              <a:rPr lang="en-GB" sz="2400" b="1" dirty="0">
                <a:solidFill>
                  <a:srgbClr val="002060"/>
                </a:solidFill>
                <a:latin typeface="Arial"/>
                <a:ea typeface="+mn-lt"/>
                <a:cs typeface="Arial"/>
              </a:rPr>
              <a:t> </a:t>
            </a:r>
            <a:r>
              <a:rPr lang="en-GB" sz="2400">
                <a:solidFill>
                  <a:srgbClr val="002060"/>
                </a:solidFill>
                <a:latin typeface="Arial"/>
                <a:ea typeface="+mn-lt"/>
                <a:cs typeface="Arial"/>
              </a:rPr>
              <a:t>stages</a:t>
            </a:r>
            <a:endParaRPr lang="en-GB" sz="2400" dirty="0">
              <a:solidFill>
                <a:srgbClr val="002060"/>
              </a:solidFill>
              <a:latin typeface="Arial"/>
              <a:ea typeface="+mn-lt"/>
              <a:cs typeface="Arial"/>
            </a:endParaRPr>
          </a:p>
          <a:p>
            <a:endParaRPr lang="en-GB" sz="900" dirty="0">
              <a:solidFill>
                <a:srgbClr val="002060"/>
              </a:solidFill>
              <a:latin typeface="Arial"/>
              <a:ea typeface="+mn-lt"/>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3E873A7A-079B-9149-F729-F5B78B22EE35}"/>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3FFFBE47-CB60-8AEA-C6C9-9210350DA56A}"/>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011344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254FA8CC-A184-6544-A0E3-14EDE9D1F0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0A591B-2653-F9EA-5052-BDE5F50FABBD}"/>
              </a:ext>
            </a:extLst>
          </p:cNvPr>
          <p:cNvSpPr>
            <a:spLocks noGrp="1"/>
          </p:cNvSpPr>
          <p:nvPr>
            <p:ph type="title"/>
          </p:nvPr>
        </p:nvSpPr>
        <p:spPr>
          <a:xfrm>
            <a:off x="660101" y="92029"/>
            <a:ext cx="7837327" cy="453143"/>
          </a:xfrm>
        </p:spPr>
        <p:txBody>
          <a:bodyPr/>
          <a:lstStyle/>
          <a:p>
            <a:r>
              <a:rPr lang="en-GB" sz="3200" b="1">
                <a:solidFill>
                  <a:srgbClr val="002060"/>
                </a:solidFill>
                <a:latin typeface="Arial"/>
                <a:cs typeface="Arial"/>
              </a:rPr>
              <a:t>Evidence in Reflective Reports</a:t>
            </a:r>
            <a:endParaRPr lang="en-US" sz="3200">
              <a:latin typeface="Arial"/>
              <a:cs typeface="Arial"/>
            </a:endParaRPr>
          </a:p>
        </p:txBody>
      </p:sp>
      <p:sp>
        <p:nvSpPr>
          <p:cNvPr id="3" name="Content Placeholder 2">
            <a:extLst>
              <a:ext uri="{FF2B5EF4-FFF2-40B4-BE49-F238E27FC236}">
                <a16:creationId xmlns:a16="http://schemas.microsoft.com/office/drawing/2014/main" id="{5422FE6B-0567-F238-C127-9B9BC73D804E}"/>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a:solidFill>
                  <a:srgbClr val="002060"/>
                </a:solidFill>
                <a:latin typeface="Arial"/>
                <a:cs typeface="Arial"/>
              </a:rPr>
              <a:t>It is not </a:t>
            </a:r>
            <a:r>
              <a:rPr lang="en-GB" sz="2400" i="1">
                <a:solidFill>
                  <a:srgbClr val="002060"/>
                </a:solidFill>
                <a:latin typeface="Arial"/>
                <a:cs typeface="Arial"/>
              </a:rPr>
              <a:t>usually </a:t>
            </a:r>
            <a:r>
              <a:rPr lang="en-GB" sz="2400">
                <a:solidFill>
                  <a:srgbClr val="002060"/>
                </a:solidFill>
                <a:latin typeface="Arial"/>
                <a:cs typeface="Arial"/>
              </a:rPr>
              <a:t>used in the Feelings stage</a:t>
            </a:r>
            <a:endParaRPr lang="en-GB" sz="2400" dirty="0">
              <a:solidFill>
                <a:srgbClr val="002060"/>
              </a:solidFill>
              <a:latin typeface="Arial"/>
              <a:cs typeface="Arial"/>
            </a:endParaRPr>
          </a:p>
          <a:p>
            <a:endParaRPr lang="en-GB" sz="1000" dirty="0">
              <a:solidFill>
                <a:srgbClr val="002060"/>
              </a:solidFill>
              <a:latin typeface="Arial"/>
              <a:cs typeface="Arial"/>
            </a:endParaRPr>
          </a:p>
          <a:p>
            <a:r>
              <a:rPr lang="en-GB" sz="2400" b="1">
                <a:solidFill>
                  <a:srgbClr val="002060"/>
                </a:solidFill>
                <a:latin typeface="Arial"/>
                <a:cs typeface="Arial"/>
              </a:rPr>
              <a:t>Description:</a:t>
            </a:r>
            <a:r>
              <a:rPr lang="en-GB" sz="2400">
                <a:solidFill>
                  <a:srgbClr val="002060"/>
                </a:solidFill>
                <a:latin typeface="Arial"/>
                <a:cs typeface="Arial"/>
              </a:rPr>
              <a:t> can include definitions or basic facts </a:t>
            </a:r>
            <a:endParaRPr lang="en-GB" sz="2400" dirty="0">
              <a:solidFill>
                <a:srgbClr val="002060"/>
              </a:solidFill>
              <a:latin typeface="Arial"/>
              <a:cs typeface="Arial"/>
            </a:endParaRPr>
          </a:p>
          <a:p>
            <a:endParaRPr lang="en-GB" sz="1000" dirty="0">
              <a:solidFill>
                <a:srgbClr val="002060"/>
              </a:solidFill>
              <a:latin typeface="Arial"/>
              <a:cs typeface="Arial"/>
            </a:endParaRPr>
          </a:p>
          <a:p>
            <a:r>
              <a:rPr lang="en-GB" sz="2400" b="1" dirty="0">
                <a:solidFill>
                  <a:srgbClr val="002060"/>
                </a:solidFill>
                <a:latin typeface="Arial"/>
                <a:cs typeface="Arial"/>
              </a:rPr>
              <a:t>Evaluation</a:t>
            </a:r>
            <a:r>
              <a:rPr lang="en-GB" sz="2400" dirty="0">
                <a:solidFill>
                  <a:srgbClr val="002060"/>
                </a:solidFill>
                <a:latin typeface="Arial"/>
                <a:cs typeface="Arial"/>
              </a:rPr>
              <a:t>: can support what went well / didn’t go well (a bit trickier) </a:t>
            </a:r>
          </a:p>
          <a:p>
            <a:endParaRPr lang="en-GB" sz="1200" dirty="0">
              <a:solidFill>
                <a:srgbClr val="002060"/>
              </a:solidFill>
              <a:latin typeface="Arial"/>
              <a:cs typeface="Arial"/>
            </a:endParaRPr>
          </a:p>
          <a:p>
            <a:r>
              <a:rPr lang="en-GB" sz="2400" b="1" dirty="0">
                <a:solidFill>
                  <a:srgbClr val="002060"/>
                </a:solidFill>
                <a:latin typeface="Arial"/>
                <a:cs typeface="Arial"/>
              </a:rPr>
              <a:t>Analysis</a:t>
            </a:r>
            <a:r>
              <a:rPr lang="en-GB" sz="2400" dirty="0">
                <a:solidFill>
                  <a:srgbClr val="002060"/>
                </a:solidFill>
                <a:latin typeface="Arial"/>
                <a:cs typeface="Arial"/>
              </a:rPr>
              <a:t>: helps explain </a:t>
            </a:r>
            <a:r>
              <a:rPr lang="en-GB" sz="2400" b="1" i="1" dirty="0">
                <a:solidFill>
                  <a:srgbClr val="002060"/>
                </a:solidFill>
                <a:latin typeface="Arial"/>
                <a:cs typeface="Arial"/>
              </a:rPr>
              <a:t>why </a:t>
            </a:r>
            <a:r>
              <a:rPr lang="en-GB" sz="2400" dirty="0">
                <a:solidFill>
                  <a:srgbClr val="002060"/>
                </a:solidFill>
                <a:latin typeface="Arial"/>
                <a:cs typeface="Arial"/>
              </a:rPr>
              <a:t>things happened (possibly the easiest place for evidence for students new to reflective writing!!!)</a:t>
            </a:r>
          </a:p>
          <a:p>
            <a:endParaRPr lang="en-GB" sz="1000" dirty="0">
              <a:solidFill>
                <a:srgbClr val="002060"/>
              </a:solidFill>
              <a:latin typeface="Arial"/>
              <a:cs typeface="Arial"/>
            </a:endParaRPr>
          </a:p>
          <a:p>
            <a:r>
              <a:rPr lang="en-GB" sz="2400" b="1">
                <a:solidFill>
                  <a:srgbClr val="002060"/>
                </a:solidFill>
                <a:latin typeface="Arial"/>
                <a:cs typeface="Arial"/>
              </a:rPr>
              <a:t>Conclusion</a:t>
            </a:r>
            <a:r>
              <a:rPr lang="en-GB" sz="2400">
                <a:solidFill>
                  <a:srgbClr val="002060"/>
                </a:solidFill>
                <a:latin typeface="Arial"/>
                <a:cs typeface="Arial"/>
              </a:rPr>
              <a:t>: can support key learning points </a:t>
            </a:r>
            <a:endParaRPr lang="en-GB" sz="2400" dirty="0">
              <a:solidFill>
                <a:srgbClr val="002060"/>
              </a:solidFill>
              <a:latin typeface="Arial"/>
              <a:cs typeface="Arial"/>
            </a:endParaRPr>
          </a:p>
          <a:p>
            <a:pPr marL="0" indent="0">
              <a:buNone/>
            </a:pPr>
            <a:endParaRPr lang="en-GB" sz="1000" dirty="0">
              <a:solidFill>
                <a:srgbClr val="002060"/>
              </a:solidFill>
              <a:latin typeface="Arial"/>
              <a:cs typeface="Arial"/>
            </a:endParaRPr>
          </a:p>
          <a:p>
            <a:r>
              <a:rPr lang="en-GB" sz="2400" b="1" dirty="0">
                <a:solidFill>
                  <a:srgbClr val="002060"/>
                </a:solidFill>
                <a:latin typeface="Arial"/>
                <a:cs typeface="Arial"/>
              </a:rPr>
              <a:t>Action Plan:</a:t>
            </a:r>
            <a:r>
              <a:rPr lang="en-GB" sz="2400" dirty="0">
                <a:solidFill>
                  <a:srgbClr val="002060"/>
                </a:solidFill>
                <a:latin typeface="Arial"/>
                <a:cs typeface="Arial"/>
              </a:rPr>
              <a:t> can justify what actions to take next (possibly the second easiest place to include it!)</a:t>
            </a:r>
            <a:endParaRPr lang="en-GB" sz="2400">
              <a:latin typeface="Arial"/>
              <a:cs typeface="Arial"/>
            </a:endParaRPr>
          </a:p>
          <a:p>
            <a:pPr marL="457200" indent="-457200">
              <a:buAutoNum type="arabicPeriod"/>
            </a:pPr>
            <a:endParaRPr lang="en-GB" sz="2100" dirty="0">
              <a:solidFill>
                <a:srgbClr val="002060"/>
              </a:solidFill>
              <a:latin typeface="Arial"/>
              <a:cs typeface="Arial"/>
            </a:endParaRPr>
          </a:p>
          <a:p>
            <a:pPr marL="0" indent="0">
              <a:buNone/>
            </a:pPr>
            <a:endParaRPr lang="en-GB" sz="2400" dirty="0">
              <a:solidFill>
                <a:srgbClr val="002060"/>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47C1B6E1-650B-97E4-B0C1-7C75EE98CC27}"/>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837E6C74-8F6A-11C8-07AC-054F0FFB49F1}"/>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82788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8715E094-ADEF-55D9-9335-BF78797D33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65D951-17BA-2477-C65F-82A2EBF607C2}"/>
              </a:ext>
            </a:extLst>
          </p:cNvPr>
          <p:cNvSpPr>
            <a:spLocks noGrp="1"/>
          </p:cNvSpPr>
          <p:nvPr>
            <p:ph type="title"/>
          </p:nvPr>
        </p:nvSpPr>
        <p:spPr>
          <a:xfrm>
            <a:off x="660101" y="92029"/>
            <a:ext cx="7837327" cy="453143"/>
          </a:xfrm>
        </p:spPr>
        <p:txBody>
          <a:bodyPr/>
          <a:lstStyle/>
          <a:p>
            <a:r>
              <a:rPr lang="en-GB" sz="3200" b="1">
                <a:solidFill>
                  <a:srgbClr val="173AFF"/>
                </a:solidFill>
                <a:latin typeface="Arial"/>
                <a:cs typeface="Arial"/>
              </a:rPr>
              <a:t>Worksheet</a:t>
            </a:r>
            <a:endParaRPr lang="en-US">
              <a:solidFill>
                <a:srgbClr val="173AFF"/>
              </a:solidFill>
            </a:endParaRPr>
          </a:p>
        </p:txBody>
      </p:sp>
      <p:sp>
        <p:nvSpPr>
          <p:cNvPr id="3" name="Content Placeholder 2">
            <a:extLst>
              <a:ext uri="{FF2B5EF4-FFF2-40B4-BE49-F238E27FC236}">
                <a16:creationId xmlns:a16="http://schemas.microsoft.com/office/drawing/2014/main" id="{C783BB9A-2FF5-D7C0-09C6-584ABE93489E}"/>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b="1">
                <a:solidFill>
                  <a:srgbClr val="173AFF"/>
                </a:solidFill>
                <a:latin typeface="Arial"/>
                <a:cs typeface="Arial"/>
              </a:rPr>
              <a:t>Go to the worksheet and complete Activity 1 with a partner</a:t>
            </a:r>
            <a:endParaRPr lang="en-GB" sz="2400" b="1" dirty="0">
              <a:solidFill>
                <a:srgbClr val="173AFF"/>
              </a:solidFill>
              <a:latin typeface="Arial"/>
              <a:cs typeface="Arial"/>
            </a:endParaRPr>
          </a:p>
          <a:p>
            <a:pPr marL="0" indent="0">
              <a:buNone/>
            </a:pPr>
            <a:endParaRPr lang="en-GB" sz="2400" b="1" dirty="0">
              <a:solidFill>
                <a:srgbClr val="173AFF"/>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9C77E52B-9319-D4E7-FB6C-7A0F0FD712A1}"/>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4E29D7F8-EFB4-8D08-9BB5-FE6FE9C20242}"/>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879268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BFA61DD1-1467-39E5-1BC0-D2BBD4359A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38264-AB18-8C24-96EB-37DA53EF3799}"/>
              </a:ext>
            </a:extLst>
          </p:cNvPr>
          <p:cNvSpPr>
            <a:spLocks noGrp="1"/>
          </p:cNvSpPr>
          <p:nvPr>
            <p:ph type="title"/>
          </p:nvPr>
        </p:nvSpPr>
        <p:spPr>
          <a:xfrm>
            <a:off x="660101" y="92029"/>
            <a:ext cx="7837327" cy="453143"/>
          </a:xfrm>
        </p:spPr>
        <p:txBody>
          <a:bodyPr/>
          <a:lstStyle/>
          <a:p>
            <a:r>
              <a:rPr lang="en-GB" sz="3200" b="1">
                <a:solidFill>
                  <a:srgbClr val="173AFF"/>
                </a:solidFill>
                <a:latin typeface="Arial"/>
                <a:cs typeface="Arial"/>
              </a:rPr>
              <a:t>Key Text 2 + Questions</a:t>
            </a:r>
            <a:endParaRPr lang="en-US"/>
          </a:p>
        </p:txBody>
      </p:sp>
      <p:sp>
        <p:nvSpPr>
          <p:cNvPr id="3" name="Content Placeholder 2">
            <a:extLst>
              <a:ext uri="{FF2B5EF4-FFF2-40B4-BE49-F238E27FC236}">
                <a16:creationId xmlns:a16="http://schemas.microsoft.com/office/drawing/2014/main" id="{CDD1B002-BF7E-2578-47EC-304CF6F499EE}"/>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b="1" dirty="0">
                <a:solidFill>
                  <a:srgbClr val="173AFF"/>
                </a:solidFill>
                <a:latin typeface="Arial"/>
                <a:cs typeface="Arial"/>
              </a:rPr>
              <a:t>Go to the Worksheets File on Moodle and read the questions for Key Text 2. Then, read the text. Afterwards, answer </a:t>
            </a:r>
            <a:r>
              <a:rPr lang="en-GB" sz="2400" b="1">
                <a:solidFill>
                  <a:srgbClr val="173AFF"/>
                </a:solidFill>
                <a:latin typeface="Arial"/>
                <a:cs typeface="Arial"/>
              </a:rPr>
              <a:t>the questions with a partner.</a:t>
            </a:r>
            <a:endParaRPr lang="en-GB" sz="2400" b="1" dirty="0">
              <a:solidFill>
                <a:srgbClr val="173AFF"/>
              </a:solidFill>
              <a:latin typeface="Arial"/>
              <a:cs typeface="Arial"/>
            </a:endParaRPr>
          </a:p>
          <a:p>
            <a:endParaRPr lang="en-GB" sz="2400" b="1" dirty="0">
              <a:solidFill>
                <a:srgbClr val="173AFF"/>
              </a:solidFill>
              <a:latin typeface="Arial"/>
              <a:cs typeface="Arial"/>
            </a:endParaRPr>
          </a:p>
          <a:p>
            <a:r>
              <a:rPr lang="en-GB" sz="2400" b="1">
                <a:solidFill>
                  <a:srgbClr val="173AFF"/>
                </a:solidFill>
                <a:latin typeface="Arial"/>
                <a:cs typeface="Arial"/>
              </a:rPr>
              <a:t>Do not copy your answers word for word from the text-paraphrase!!!</a:t>
            </a:r>
            <a:endParaRPr lang="en-GB" sz="2400" b="1" dirty="0">
              <a:solidFill>
                <a:srgbClr val="173AFF"/>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2F798904-AE24-A90C-E018-BBBFC5BC7CF3}"/>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96363117-BCA7-D729-157A-B342DFD34E24}"/>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041174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6DC6BD58-83B1-10E9-80F8-7DA4690A70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4EB74F-7293-7DBC-9464-D7ECA4471FB2}"/>
              </a:ext>
            </a:extLst>
          </p:cNvPr>
          <p:cNvSpPr>
            <a:spLocks noGrp="1"/>
          </p:cNvSpPr>
          <p:nvPr>
            <p:ph type="title"/>
          </p:nvPr>
        </p:nvSpPr>
        <p:spPr>
          <a:xfrm>
            <a:off x="660101" y="92029"/>
            <a:ext cx="7837327" cy="453143"/>
          </a:xfrm>
        </p:spPr>
        <p:txBody>
          <a:bodyPr/>
          <a:lstStyle/>
          <a:p>
            <a:r>
              <a:rPr lang="en-GB" sz="3200" b="1">
                <a:solidFill>
                  <a:srgbClr val="173AFF"/>
                </a:solidFill>
                <a:latin typeface="Arial"/>
                <a:cs typeface="Arial"/>
              </a:rPr>
              <a:t>Worksheet</a:t>
            </a:r>
            <a:endParaRPr lang="en-US">
              <a:solidFill>
                <a:srgbClr val="173AFF"/>
              </a:solidFill>
            </a:endParaRPr>
          </a:p>
        </p:txBody>
      </p:sp>
      <p:sp>
        <p:nvSpPr>
          <p:cNvPr id="3" name="Content Placeholder 2">
            <a:extLst>
              <a:ext uri="{FF2B5EF4-FFF2-40B4-BE49-F238E27FC236}">
                <a16:creationId xmlns:a16="http://schemas.microsoft.com/office/drawing/2014/main" id="{BE08357F-CEDF-BCFA-6B61-C8938D5201E9}"/>
              </a:ext>
            </a:extLst>
          </p:cNvPr>
          <p:cNvSpPr>
            <a:spLocks noGrp="1"/>
          </p:cNvSpPr>
          <p:nvPr>
            <p:ph idx="1"/>
          </p:nvPr>
        </p:nvSpPr>
        <p:spPr>
          <a:xfrm>
            <a:off x="55952" y="2253"/>
            <a:ext cx="8625405" cy="3860491"/>
          </a:xfrm>
        </p:spPr>
        <p:txBody>
          <a:bodyPr/>
          <a:lstStyle/>
          <a:p>
            <a:endParaRPr lang="en-GB" sz="2200" dirty="0">
              <a:solidFill>
                <a:srgbClr val="002060"/>
              </a:solidFill>
              <a:latin typeface="Arial"/>
              <a:cs typeface="Arial"/>
            </a:endParaRPr>
          </a:p>
          <a:p>
            <a:endParaRPr lang="en-GB" sz="2000" dirty="0">
              <a:solidFill>
                <a:srgbClr val="002060"/>
              </a:solidFill>
              <a:latin typeface="Arial"/>
              <a:ea typeface="+mn-lt"/>
              <a:cs typeface="Arial"/>
            </a:endParaRPr>
          </a:p>
          <a:p>
            <a:endParaRPr lang="en-GB" sz="900" dirty="0">
              <a:solidFill>
                <a:srgbClr val="002060"/>
              </a:solidFill>
              <a:latin typeface="Arial"/>
              <a:ea typeface="+mn-lt"/>
              <a:cs typeface="Arial"/>
            </a:endParaRPr>
          </a:p>
          <a:p>
            <a:r>
              <a:rPr lang="en-GB" sz="2400" b="1">
                <a:solidFill>
                  <a:srgbClr val="173AFF"/>
                </a:solidFill>
                <a:latin typeface="Arial"/>
                <a:cs typeface="Arial"/>
              </a:rPr>
              <a:t>Go to the worksheet and complete Activity 2A-B on your own</a:t>
            </a:r>
            <a:endParaRPr lang="en-GB" sz="2400" b="1" dirty="0">
              <a:solidFill>
                <a:srgbClr val="173AFF"/>
              </a:solidFill>
              <a:latin typeface="Arial"/>
              <a:cs typeface="Arial"/>
            </a:endParaRPr>
          </a:p>
          <a:p>
            <a:r>
              <a:rPr lang="en-GB" sz="2400" b="1">
                <a:solidFill>
                  <a:srgbClr val="173AFF"/>
                </a:solidFill>
                <a:latin typeface="Arial"/>
                <a:cs typeface="Arial"/>
              </a:rPr>
              <a:t>Then complete 2C with a partner</a:t>
            </a:r>
            <a:endParaRPr lang="en-GB" sz="2400" b="1" dirty="0">
              <a:solidFill>
                <a:srgbClr val="173AFF"/>
              </a:solidFill>
              <a:latin typeface="Arial"/>
              <a:cs typeface="Arial"/>
            </a:endParaRPr>
          </a:p>
          <a:p>
            <a:pPr marL="0" indent="0">
              <a:buNone/>
            </a:pPr>
            <a:endParaRPr lang="en-GB" sz="2400" b="1" dirty="0">
              <a:solidFill>
                <a:srgbClr val="173AFF"/>
              </a:solidFill>
              <a:latin typeface="Arial"/>
              <a:cs typeface="Arial"/>
            </a:endParaRPr>
          </a:p>
          <a:p>
            <a:pPr>
              <a:buAutoNum type="arabicPeriod"/>
            </a:pPr>
            <a:endParaRPr lang="en-GB" sz="2800" dirty="0">
              <a:solidFill>
                <a:srgbClr val="002060"/>
              </a:solidFill>
              <a:cs typeface="Arial"/>
            </a:endParaRPr>
          </a:p>
          <a:p>
            <a:pPr marL="0" indent="0">
              <a:buNone/>
            </a:pPr>
            <a:r>
              <a:rPr lang="en-GB" sz="2800" dirty="0">
                <a:cs typeface="Arial"/>
              </a:rPr>
              <a:t>					</a:t>
            </a:r>
            <a:r>
              <a:rPr lang="en-GB" dirty="0">
                <a:solidFill>
                  <a:prstClr val="black"/>
                </a:solidFill>
                <a:cs typeface="Arial"/>
              </a:rPr>
              <a:t>     </a:t>
            </a:r>
            <a:endParaRPr lang="en-GB" sz="2800">
              <a:solidFill>
                <a:prstClr val="black"/>
              </a:solidFill>
              <a:cs typeface="Arial"/>
            </a:endParaRPr>
          </a:p>
          <a:p>
            <a:pPr>
              <a:buAutoNum type="arabicPeriod"/>
            </a:pPr>
            <a:endParaRPr lang="en-GB" sz="2800" dirty="0"/>
          </a:p>
        </p:txBody>
      </p:sp>
      <p:sp>
        <p:nvSpPr>
          <p:cNvPr id="4" name="Date Placeholder 3">
            <a:extLst>
              <a:ext uri="{FF2B5EF4-FFF2-40B4-BE49-F238E27FC236}">
                <a16:creationId xmlns:a16="http://schemas.microsoft.com/office/drawing/2014/main" id="{E1B29C9C-3B94-3135-C019-26D2C8583C06}"/>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37360FC9-CAD4-2497-0776-BA1F4F6E0017}"/>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46608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99160" y="45344"/>
            <a:ext cx="7345680" cy="548641"/>
          </a:xfrm>
        </p:spPr>
        <p:txBody>
          <a:bodyPr/>
          <a:lstStyle/>
          <a:p>
            <a:r>
              <a:rPr lang="en-GB" sz="3200" b="1" dirty="0"/>
              <a:t>References (and further resources!)</a:t>
            </a:r>
          </a:p>
        </p:txBody>
      </p:sp>
      <p:sp>
        <p:nvSpPr>
          <p:cNvPr id="3" name="Content Placeholder 2"/>
          <p:cNvSpPr>
            <a:spLocks noGrp="1"/>
          </p:cNvSpPr>
          <p:nvPr>
            <p:ph idx="1"/>
          </p:nvPr>
        </p:nvSpPr>
        <p:spPr>
          <a:xfrm>
            <a:off x="115824" y="484257"/>
            <a:ext cx="8912352" cy="4464497"/>
          </a:xfrm>
        </p:spPr>
        <p:txBody>
          <a:bodyPr>
            <a:noAutofit/>
          </a:bodyPr>
          <a:lstStyle/>
          <a:p>
            <a:pPr marL="0" indent="0">
              <a:buNone/>
            </a:pPr>
            <a:r>
              <a:rPr lang="en-GB" sz="1550" dirty="0"/>
              <a:t>Gibbs, G. (1988) </a:t>
            </a:r>
            <a:r>
              <a:rPr lang="en-GB" sz="1550" i="1" dirty="0"/>
              <a:t>Learning by doing: a guide to teaching and learning methods</a:t>
            </a:r>
            <a:r>
              <a:rPr lang="en-GB" sz="1550" dirty="0"/>
              <a:t>. [London]: FEU.</a:t>
            </a:r>
          </a:p>
          <a:p>
            <a:pPr marL="0" indent="0">
              <a:buNone/>
            </a:pPr>
            <a:r>
              <a:rPr lang="en-GB" sz="1550" dirty="0"/>
              <a:t>Leeds Beckett University (2015) </a:t>
            </a:r>
            <a:r>
              <a:rPr lang="en-GB" sz="1550" i="1" dirty="0"/>
              <a:t>Content Preview: Models for structuring reflection</a:t>
            </a:r>
            <a:r>
              <a:rPr lang="en-GB" sz="1550" dirty="0"/>
              <a:t>. Available at: </a:t>
            </a:r>
            <a:r>
              <a:rPr lang="en-GB" sz="1550" dirty="0">
                <a:hlinkClick r:id="rId2"/>
              </a:rPr>
              <a:t>https://skillsforlearning.leedsbeckett.ac.uk/preview/content/models/02.shtml</a:t>
            </a:r>
            <a:r>
              <a:rPr lang="en-GB" sz="1550" dirty="0"/>
              <a:t> (Accessed: 8</a:t>
            </a:r>
            <a:r>
              <a:rPr lang="en-GB" sz="1550" baseline="30000" dirty="0"/>
              <a:t>th</a:t>
            </a:r>
            <a:r>
              <a:rPr lang="en-GB" sz="1550" dirty="0"/>
              <a:t> July 2019). </a:t>
            </a:r>
          </a:p>
          <a:p>
            <a:pPr marL="0" indent="0">
              <a:buNone/>
            </a:pPr>
            <a:r>
              <a:rPr lang="en-GB" sz="1550" dirty="0"/>
              <a:t>Kolb, D. A. (1984) </a:t>
            </a:r>
            <a:r>
              <a:rPr lang="en-GB" sz="1550" i="1" dirty="0"/>
              <a:t>Experiential learning: experience as the source of learning and development</a:t>
            </a:r>
            <a:r>
              <a:rPr lang="en-GB" sz="1550" dirty="0"/>
              <a:t>. Englewood Cliffs; London: Prentice-Hall.</a:t>
            </a:r>
          </a:p>
          <a:p>
            <a:pPr marL="0" indent="0">
              <a:buNone/>
            </a:pPr>
            <a:r>
              <a:rPr lang="en-GB" sz="1550" dirty="0"/>
              <a:t>Nursing Answers (2024) </a:t>
            </a:r>
            <a:r>
              <a:rPr lang="en-GB" sz="1550" i="1" dirty="0"/>
              <a:t>Driscoll’s Model of Reflection</a:t>
            </a:r>
            <a:r>
              <a:rPr lang="en-GB" sz="1550" dirty="0"/>
              <a:t>. Available at: </a:t>
            </a:r>
            <a:r>
              <a:rPr lang="en-GB" sz="1550" dirty="0">
                <a:hlinkClick r:id="rId3"/>
              </a:rPr>
              <a:t>https://nursinganswers.net/reflective-guides/driscoll-model-of-reflection.php</a:t>
            </a:r>
            <a:r>
              <a:rPr lang="en-GB" sz="1550" dirty="0"/>
              <a:t> (Accessed: 18</a:t>
            </a:r>
            <a:r>
              <a:rPr lang="en-GB" sz="1550" baseline="30000" dirty="0"/>
              <a:t>th</a:t>
            </a:r>
            <a:r>
              <a:rPr lang="en-GB" sz="1550" dirty="0"/>
              <a:t> December 2024)</a:t>
            </a:r>
          </a:p>
          <a:p>
            <a:pPr marL="0" indent="0">
              <a:buNone/>
            </a:pPr>
            <a:r>
              <a:rPr lang="en-GB" sz="1550" dirty="0"/>
              <a:t>Structural Learning (2023) </a:t>
            </a:r>
            <a:r>
              <a:rPr lang="en-GB" sz="1550" i="1" dirty="0"/>
              <a:t>Gibbs’ Reflective Cycle. </a:t>
            </a:r>
            <a:r>
              <a:rPr lang="en-GB" sz="1550" dirty="0"/>
              <a:t>Available at: </a:t>
            </a:r>
            <a:r>
              <a:rPr lang="en-GB" sz="1550" dirty="0">
                <a:hlinkClick r:id="rId4"/>
              </a:rPr>
              <a:t>https://www.structural-learning.com/post/gibbs-reflective-cycle</a:t>
            </a:r>
            <a:r>
              <a:rPr lang="en-GB" sz="1550" dirty="0"/>
              <a:t> (Accessed: 8</a:t>
            </a:r>
            <a:r>
              <a:rPr lang="en-GB" sz="1550" baseline="30000" dirty="0"/>
              <a:t>th</a:t>
            </a:r>
            <a:r>
              <a:rPr lang="en-GB" sz="1550" dirty="0"/>
              <a:t> January 2025)</a:t>
            </a:r>
            <a:endParaRPr lang="en-GB" sz="1550" i="1" dirty="0"/>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r>
              <a:rPr lang="en-GB" sz="1550" b="1" dirty="0"/>
              <a:t>Further Resources: </a:t>
            </a:r>
            <a:endParaRPr lang="en-GB" sz="1550" dirty="0"/>
          </a:p>
          <a:p>
            <a:pPr marL="0" indent="0">
              <a:buNone/>
            </a:pPr>
            <a:r>
              <a:rPr lang="en-GB" sz="1550" dirty="0"/>
              <a:t>Open University. (n.d</a:t>
            </a:r>
            <a:r>
              <a:rPr lang="en-GB" sz="1550" i="1" dirty="0"/>
              <a:t>.). Reflective Learning</a:t>
            </a:r>
            <a:r>
              <a:rPr lang="en-GB" sz="1550" dirty="0"/>
              <a:t>. Available at: </a:t>
            </a:r>
            <a:r>
              <a:rPr lang="en-GB" sz="1550" dirty="0">
                <a:hlinkClick r:id="rId6"/>
              </a:rPr>
              <a:t>https://help.open.ac.uk/strategic-study-techniques/reflective-learning</a:t>
            </a:r>
            <a:r>
              <a:rPr lang="en-GB" sz="1550" dirty="0"/>
              <a:t>  (Accessed 3 Feb. 2025)</a:t>
            </a:r>
          </a:p>
          <a:p>
            <a:pPr marL="0" indent="0">
              <a:buNone/>
            </a:pPr>
            <a:r>
              <a:rPr lang="en-GB" sz="1550" dirty="0"/>
              <a:t>University of Cambridge. (n.d.). </a:t>
            </a:r>
            <a:r>
              <a:rPr lang="en-GB" sz="1550" i="1" dirty="0"/>
              <a:t>Reflective Writing - Reflective Practice Toolkit</a:t>
            </a:r>
            <a:r>
              <a:rPr lang="en-GB" sz="1550" dirty="0"/>
              <a:t>. Available at: </a:t>
            </a:r>
            <a:r>
              <a:rPr lang="en-GB" sz="1550" dirty="0">
                <a:hlinkClick r:id="rId7"/>
              </a:rPr>
              <a:t>https://libguides.cam.ac.uk/reflectivepracticetoolkit/reflectivewriting</a:t>
            </a:r>
            <a:r>
              <a:rPr lang="en-GB" sz="1550" dirty="0"/>
              <a:t>  (Accessed 20</a:t>
            </a:r>
            <a:r>
              <a:rPr lang="en-GB" sz="1550" baseline="30000" dirty="0"/>
              <a:t>th</a:t>
            </a:r>
            <a:r>
              <a:rPr lang="en-GB" sz="1550" dirty="0"/>
              <a:t>  Feb. 2025)</a:t>
            </a:r>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endParaRPr lang="en-GB" sz="155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F46A7EFF-4C9C-D633-D4A2-D1045D53B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226EB-0DAF-1E87-903B-8103BE058A30}"/>
              </a:ext>
            </a:extLst>
          </p:cNvPr>
          <p:cNvSpPr>
            <a:spLocks noGrp="1"/>
          </p:cNvSpPr>
          <p:nvPr>
            <p:ph type="title"/>
          </p:nvPr>
        </p:nvSpPr>
        <p:spPr>
          <a:xfrm>
            <a:off x="362514" y="-293480"/>
            <a:ext cx="8229600" cy="1143000"/>
          </a:xfrm>
        </p:spPr>
        <p:txBody>
          <a:bodyPr/>
          <a:lstStyle/>
          <a:p>
            <a:r>
              <a:rPr lang="en-GB" sz="3200" b="1">
                <a:solidFill>
                  <a:srgbClr val="002060"/>
                </a:solidFill>
              </a:rPr>
              <a:t>The Description Stage: Mini Example</a:t>
            </a:r>
            <a:endParaRPr lang="en-GB" sz="3200" b="1" dirty="0">
              <a:solidFill>
                <a:srgbClr val="002060"/>
              </a:solidFill>
            </a:endParaRPr>
          </a:p>
        </p:txBody>
      </p:sp>
      <p:sp>
        <p:nvSpPr>
          <p:cNvPr id="3" name="Content Placeholder 2">
            <a:extLst>
              <a:ext uri="{FF2B5EF4-FFF2-40B4-BE49-F238E27FC236}">
                <a16:creationId xmlns:a16="http://schemas.microsoft.com/office/drawing/2014/main" id="{CAB54788-97A0-BA0E-EB1A-D5EE6263BC85}"/>
              </a:ext>
            </a:extLst>
          </p:cNvPr>
          <p:cNvSpPr>
            <a:spLocks noGrp="1"/>
          </p:cNvSpPr>
          <p:nvPr>
            <p:ph idx="1"/>
          </p:nvPr>
        </p:nvSpPr>
        <p:spPr>
          <a:xfrm>
            <a:off x="211312" y="852902"/>
            <a:ext cx="8809072" cy="6899289"/>
          </a:xfrm>
        </p:spPr>
        <p:txBody>
          <a:bodyPr/>
          <a:lstStyle/>
          <a:p>
            <a:pPr marL="0" indent="0" algn="just">
              <a:buNone/>
            </a:pPr>
            <a:r>
              <a:rPr lang="en-GB" sz="2400">
                <a:solidFill>
                  <a:srgbClr val="002060"/>
                </a:solidFill>
                <a:latin typeface="Arial"/>
                <a:ea typeface="+mn-lt"/>
                <a:cs typeface="Arial"/>
              </a:rPr>
              <a:t>Over the 10-week skydiving course, I attended weekly sessions that included both classroom learning and practical training. In the early weeks, we focused on safety rules, equipment checks, and basic body position in the air. We also practised in a wind tunnel to get used to controlling our movement.</a:t>
            </a:r>
            <a:endParaRPr lang="en-GB" sz="2400">
              <a:solidFill>
                <a:srgbClr val="002060"/>
              </a:solidFill>
              <a:latin typeface="Arial"/>
              <a:cs typeface="Arial"/>
            </a:endParaRPr>
          </a:p>
          <a:p>
            <a:pPr marL="0" indent="0" algn="just">
              <a:buNone/>
            </a:pPr>
            <a:endParaRPr lang="en-GB" sz="2400" dirty="0">
              <a:solidFill>
                <a:srgbClr val="002060"/>
              </a:solidFill>
              <a:latin typeface="Arial"/>
              <a:ea typeface="+mn-lt"/>
              <a:cs typeface="Arial"/>
            </a:endParaRPr>
          </a:p>
          <a:p>
            <a:pPr marL="0" indent="0" algn="just">
              <a:buNone/>
            </a:pPr>
            <a:r>
              <a:rPr lang="en-GB" sz="2400" dirty="0">
                <a:solidFill>
                  <a:srgbClr val="002060"/>
                </a:solidFill>
                <a:latin typeface="Arial"/>
                <a:cs typeface="Arial"/>
              </a:rPr>
              <a:t>As the course continued, I completed jumps with an instructor behind me, and later moved on to solo jumps with my instructor very close to me in the air. Before each jump, we had to run through a checklist and check all equipment. During and after the jumps, instructors gave feedback on things like body position, timing of the parachute, and landing. By the end of the course, I was more confident and able to complete jumps on my own with very little support from the instructor.</a:t>
            </a:r>
          </a:p>
          <a:p>
            <a:pPr algn="just">
              <a:buNone/>
            </a:pPr>
            <a:endParaRPr lang="en-GB" sz="2400" dirty="0">
              <a:solidFill>
                <a:srgbClr val="002060"/>
              </a:solidFill>
            </a:endParaRPr>
          </a:p>
        </p:txBody>
      </p:sp>
      <p:sp>
        <p:nvSpPr>
          <p:cNvPr id="4" name="Date Placeholder 3">
            <a:extLst>
              <a:ext uri="{FF2B5EF4-FFF2-40B4-BE49-F238E27FC236}">
                <a16:creationId xmlns:a16="http://schemas.microsoft.com/office/drawing/2014/main" id="{5830DEAA-5D32-E319-CF30-97AB2A8EC3AA}"/>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B10C0C46-B859-8784-9D7C-39F709F7321F}"/>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85215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66DC94CC-B570-1C92-31B1-C014EADE8C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88873C-2445-E8B2-B0F3-61689E1CAAC9}"/>
              </a:ext>
            </a:extLst>
          </p:cNvPr>
          <p:cNvSpPr>
            <a:spLocks noGrp="1"/>
          </p:cNvSpPr>
          <p:nvPr>
            <p:ph type="title"/>
          </p:nvPr>
        </p:nvSpPr>
        <p:spPr>
          <a:xfrm>
            <a:off x="1573148" y="-43237"/>
            <a:ext cx="6004470" cy="852178"/>
          </a:xfrm>
        </p:spPr>
        <p:txBody>
          <a:bodyPr/>
          <a:lstStyle/>
          <a:p>
            <a:r>
              <a:rPr lang="en-GB" sz="2800" b="1">
                <a:solidFill>
                  <a:srgbClr val="002060"/>
                </a:solidFill>
              </a:rPr>
              <a:t>The Feelings Stage: Mini Example</a:t>
            </a:r>
          </a:p>
        </p:txBody>
      </p:sp>
      <p:sp>
        <p:nvSpPr>
          <p:cNvPr id="3" name="Content Placeholder 2">
            <a:extLst>
              <a:ext uri="{FF2B5EF4-FFF2-40B4-BE49-F238E27FC236}">
                <a16:creationId xmlns:a16="http://schemas.microsoft.com/office/drawing/2014/main" id="{F6A0E1E5-484C-4004-6AD2-E5BE51E43CDB}"/>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r>
              <a:rPr lang="en-GB" sz="2200" dirty="0">
                <a:solidFill>
                  <a:srgbClr val="002060"/>
                </a:solidFill>
                <a:latin typeface="Arial"/>
                <a:ea typeface="+mn-lt"/>
                <a:cs typeface="Arial"/>
              </a:rPr>
              <a:t>When I started, I was very nervous about skydiving because it was a new experience and I was unsure what to expect. Also, many of the other people taking the course seemed like they knew more about skydiving than I did when we started, and that made me even less confident. I am not very coordinated, so I was anxious about controlling my body in the air. I'm also slightly afraid of heights, so I felt fear when in the plane on the first few trips up.</a:t>
            </a:r>
            <a:endParaRPr lang="en-GB" sz="2200">
              <a:solidFill>
                <a:srgbClr val="000000"/>
              </a:solidFill>
              <a:latin typeface="Arial"/>
              <a:ea typeface="+mn-lt"/>
              <a:cs typeface="Arial"/>
            </a:endParaRPr>
          </a:p>
          <a:p>
            <a:pPr marL="0" indent="0" algn="just">
              <a:buNone/>
            </a:pPr>
            <a:endParaRPr lang="en-GB" sz="2200" dirty="0">
              <a:solidFill>
                <a:srgbClr val="002060"/>
              </a:solidFill>
              <a:latin typeface="Arial"/>
              <a:ea typeface="+mn-lt"/>
              <a:cs typeface="Arial"/>
            </a:endParaRPr>
          </a:p>
          <a:p>
            <a:pPr marL="0" indent="0" algn="just">
              <a:buNone/>
            </a:pPr>
            <a:r>
              <a:rPr lang="en-GB" sz="2200" dirty="0">
                <a:solidFill>
                  <a:srgbClr val="002060"/>
                </a:solidFill>
                <a:latin typeface="Arial"/>
                <a:ea typeface="+mn-lt"/>
                <a:cs typeface="Arial"/>
              </a:rPr>
              <a:t>During the early sessions, I felt more comfortable after practising in the wind tunnel, although I was still slightly anxious before the first real jump. As the course went on and I received feedback from instructors, my confidence started to improve. By the later weeks, I felt more relaxed before jumps and more confident in my ability to follow instructions and complete the landing safely. Overall, my feelings changed from </a:t>
            </a:r>
            <a:r>
              <a:rPr lang="en-GB" sz="2200">
                <a:solidFill>
                  <a:srgbClr val="002060"/>
                </a:solidFill>
                <a:latin typeface="Arial"/>
                <a:ea typeface="+mn-lt"/>
                <a:cs typeface="Arial"/>
              </a:rPr>
              <a:t>nervousness to excitement and confidence as I gained more </a:t>
            </a:r>
            <a:r>
              <a:rPr lang="en-GB" sz="2200" dirty="0">
                <a:solidFill>
                  <a:srgbClr val="002060"/>
                </a:solidFill>
                <a:latin typeface="Arial"/>
                <a:ea typeface="+mn-lt"/>
                <a:cs typeface="Arial"/>
              </a:rPr>
              <a:t>experience.</a:t>
            </a:r>
            <a:endParaRPr lang="en-GB" sz="2200" dirty="0">
              <a:latin typeface="Arial"/>
              <a:cs typeface="Aria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1149D3E7-2F3C-39D1-67FE-0F4FDC9F7BB9}"/>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23474277-C763-F09B-D0BB-D75E49CD9FF4}"/>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47268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973B27B7-F7F1-36B9-7D6A-4CE4977984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2775C5-39AD-E491-219A-66D9302429EE}"/>
              </a:ext>
            </a:extLst>
          </p:cNvPr>
          <p:cNvSpPr>
            <a:spLocks noGrp="1"/>
          </p:cNvSpPr>
          <p:nvPr>
            <p:ph type="title"/>
          </p:nvPr>
        </p:nvSpPr>
        <p:spPr>
          <a:xfrm>
            <a:off x="1573148" y="-43237"/>
            <a:ext cx="6004470" cy="852178"/>
          </a:xfrm>
        </p:spPr>
        <p:txBody>
          <a:bodyPr/>
          <a:lstStyle/>
          <a:p>
            <a:r>
              <a:rPr lang="en-GB" sz="2800" b="1">
                <a:solidFill>
                  <a:srgbClr val="002060"/>
                </a:solidFill>
              </a:rPr>
              <a:t>The Evaluation Stage: Mini Example</a:t>
            </a:r>
          </a:p>
        </p:txBody>
      </p:sp>
      <p:sp>
        <p:nvSpPr>
          <p:cNvPr id="3" name="Content Placeholder 2">
            <a:extLst>
              <a:ext uri="{FF2B5EF4-FFF2-40B4-BE49-F238E27FC236}">
                <a16:creationId xmlns:a16="http://schemas.microsoft.com/office/drawing/2014/main" id="{DB5BBA70-734A-85D4-21EC-72A584AF713F}"/>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4D4CE435-B796-280C-DFFD-0E43FB0D8028}"/>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B1194061-9715-B387-7EA2-24BD738B624E}"/>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
        <p:nvSpPr>
          <p:cNvPr id="6" name="TextBox 5">
            <a:extLst>
              <a:ext uri="{FF2B5EF4-FFF2-40B4-BE49-F238E27FC236}">
                <a16:creationId xmlns:a16="http://schemas.microsoft.com/office/drawing/2014/main" id="{E1C659D6-702E-162F-F495-15AE90255744}"/>
              </a:ext>
            </a:extLst>
          </p:cNvPr>
          <p:cNvSpPr txBox="1"/>
          <p:nvPr/>
        </p:nvSpPr>
        <p:spPr>
          <a:xfrm>
            <a:off x="266589" y="853085"/>
            <a:ext cx="845086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002060"/>
                </a:solidFill>
                <a:latin typeface="Myriad Pro"/>
                <a:cs typeface="Arial"/>
              </a:rPr>
              <a:t>The ground training activities went well because I felt confident understanding the key procedures of skydiving and was able to follow the instructions correctly in a controlled environment. I was able to complete the exercises without much difficulty and felt prepared for the practical jumps.</a:t>
            </a:r>
          </a:p>
          <a:p>
            <a:endParaRPr lang="en-US" sz="2400" dirty="0">
              <a:solidFill>
                <a:srgbClr val="002060"/>
              </a:solidFill>
              <a:latin typeface="Myriad Pro"/>
            </a:endParaRPr>
          </a:p>
          <a:p>
            <a:r>
              <a:rPr lang="en-US" sz="2400">
                <a:solidFill>
                  <a:srgbClr val="002060"/>
                </a:solidFill>
                <a:latin typeface="Myriad Pro"/>
                <a:cs typeface="Arial"/>
              </a:rPr>
              <a:t>However, the practical part in the air was not as effective, as I struggled to release the parachute at the correct time. I became flustered when trying to untangle the strings, which meant I was unable to act as planned, and my instructor had to intervene. In addition, my timing during the jump was inconsistent compared to the ground practice, which showed a gap between my understanding and my ability to perform under pressure.</a:t>
            </a:r>
          </a:p>
        </p:txBody>
      </p:sp>
    </p:spTree>
    <p:extLst>
      <p:ext uri="{BB962C8B-B14F-4D97-AF65-F5344CB8AC3E}">
        <p14:creationId xmlns:p14="http://schemas.microsoft.com/office/powerpoint/2010/main" val="3093227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732D3263-9697-98DD-AD8E-BC792FF3D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B1828A-59BA-315F-A8F3-37BEECEE8F57}"/>
              </a:ext>
            </a:extLst>
          </p:cNvPr>
          <p:cNvSpPr>
            <a:spLocks noGrp="1"/>
          </p:cNvSpPr>
          <p:nvPr>
            <p:ph type="title"/>
          </p:nvPr>
        </p:nvSpPr>
        <p:spPr>
          <a:xfrm>
            <a:off x="1573148" y="-43237"/>
            <a:ext cx="6004470" cy="852178"/>
          </a:xfrm>
        </p:spPr>
        <p:txBody>
          <a:bodyPr/>
          <a:lstStyle/>
          <a:p>
            <a:r>
              <a:rPr lang="en-GB" sz="2800" b="1">
                <a:solidFill>
                  <a:srgbClr val="002060"/>
                </a:solidFill>
              </a:rPr>
              <a:t>The Analysis Stage: Mini Example</a:t>
            </a:r>
          </a:p>
        </p:txBody>
      </p:sp>
      <p:sp>
        <p:nvSpPr>
          <p:cNvPr id="3" name="Content Placeholder 2">
            <a:extLst>
              <a:ext uri="{FF2B5EF4-FFF2-40B4-BE49-F238E27FC236}">
                <a16:creationId xmlns:a16="http://schemas.microsoft.com/office/drawing/2014/main" id="{A39149E1-58F4-DE47-1034-CD8A9C895538}"/>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047A2A8D-9A0E-C6FE-A9ED-BD38F08A973D}"/>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591CE26D-C3CD-708F-AD87-3309EB129683}"/>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
        <p:nvSpPr>
          <p:cNvPr id="7" name="TextBox 6">
            <a:extLst>
              <a:ext uri="{FF2B5EF4-FFF2-40B4-BE49-F238E27FC236}">
                <a16:creationId xmlns:a16="http://schemas.microsoft.com/office/drawing/2014/main" id="{841B08D7-15B7-E103-69C2-A6A98AA880CD}"/>
              </a:ext>
            </a:extLst>
          </p:cNvPr>
          <p:cNvSpPr txBox="1"/>
          <p:nvPr/>
        </p:nvSpPr>
        <p:spPr>
          <a:xfrm>
            <a:off x="306577" y="999708"/>
            <a:ext cx="842420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2060"/>
                </a:solidFill>
                <a:latin typeface="Arial"/>
                <a:cs typeface="Arial"/>
              </a:rPr>
              <a:t>The difficulties I experienced during the parachute release were likely caused by the difference between </a:t>
            </a:r>
            <a:r>
              <a:rPr lang="en-US" dirty="0" err="1">
                <a:solidFill>
                  <a:srgbClr val="002060"/>
                </a:solidFill>
                <a:latin typeface="Arial"/>
                <a:cs typeface="Arial"/>
              </a:rPr>
              <a:t>practising</a:t>
            </a:r>
            <a:r>
              <a:rPr lang="en-US" dirty="0">
                <a:solidFill>
                  <a:srgbClr val="002060"/>
                </a:solidFill>
                <a:latin typeface="Arial"/>
                <a:cs typeface="Arial"/>
              </a:rPr>
              <a:t> on the ground and performing in the air. On the ground, I was in a calm and controlled environment, which made it easier to understand and follow the steps. However, in the air I felt more pressure and had to think and act more quickly, which affected my performance.</a:t>
            </a:r>
          </a:p>
          <a:p>
            <a:endParaRPr lang="en-US" dirty="0">
              <a:solidFill>
                <a:srgbClr val="002060"/>
              </a:solidFill>
              <a:latin typeface="Arial"/>
              <a:cs typeface="Arial"/>
            </a:endParaRPr>
          </a:p>
          <a:p>
            <a:r>
              <a:rPr lang="en-US" dirty="0">
                <a:solidFill>
                  <a:srgbClr val="002060"/>
                </a:solidFill>
                <a:latin typeface="Arial"/>
                <a:cs typeface="Arial"/>
              </a:rPr>
              <a:t>This suggests that stress and lack of real experience made it harder to apply what I had learned. Studies on learning suggest that people often perform less well when they are under pressure compared to when they are </a:t>
            </a:r>
            <a:r>
              <a:rPr lang="en-US" dirty="0" err="1">
                <a:solidFill>
                  <a:srgbClr val="002060"/>
                </a:solidFill>
                <a:latin typeface="Arial"/>
                <a:cs typeface="Arial"/>
              </a:rPr>
              <a:t>practising</a:t>
            </a:r>
            <a:r>
              <a:rPr lang="en-US" dirty="0">
                <a:solidFill>
                  <a:srgbClr val="002060"/>
                </a:solidFill>
                <a:latin typeface="Arial"/>
                <a:cs typeface="Arial"/>
              </a:rPr>
              <a:t> in a safe environment (</a:t>
            </a:r>
            <a:r>
              <a:rPr lang="en-US" dirty="0" err="1">
                <a:solidFill>
                  <a:srgbClr val="002060"/>
                </a:solidFill>
                <a:latin typeface="Arial"/>
                <a:cs typeface="Arial"/>
              </a:rPr>
              <a:t>Daredeveel</a:t>
            </a:r>
            <a:r>
              <a:rPr lang="en-US" dirty="0">
                <a:solidFill>
                  <a:srgbClr val="002060"/>
                </a:solidFill>
                <a:latin typeface="Arial"/>
                <a:cs typeface="Arial"/>
              </a:rPr>
              <a:t>, 2023). </a:t>
            </a:r>
            <a:r>
              <a:rPr lang="en-US" dirty="0" err="1">
                <a:solidFill>
                  <a:srgbClr val="002060"/>
                </a:solidFill>
                <a:latin typeface="Arial"/>
                <a:cs typeface="Arial"/>
              </a:rPr>
              <a:t>Acrobate</a:t>
            </a:r>
            <a:r>
              <a:rPr lang="en-US" dirty="0">
                <a:solidFill>
                  <a:srgbClr val="002060"/>
                </a:solidFill>
                <a:latin typeface="Arial"/>
                <a:cs typeface="Arial"/>
              </a:rPr>
              <a:t> (2022) also explains that understanding a process in skydiving is not always enough, and that repeated practice in realistic conditions is important to improve performance.</a:t>
            </a:r>
          </a:p>
          <a:p>
            <a:endParaRPr lang="en-US" dirty="0">
              <a:solidFill>
                <a:srgbClr val="002060"/>
              </a:solidFill>
            </a:endParaRPr>
          </a:p>
          <a:p>
            <a:pPr algn="just"/>
            <a:r>
              <a:rPr lang="en-US" dirty="0">
                <a:solidFill>
                  <a:srgbClr val="002060"/>
                </a:solidFill>
                <a:latin typeface="Arial"/>
                <a:cs typeface="Arial"/>
              </a:rPr>
              <a:t>In addition, my difficulty with untangling the strings suggests that I had not yet developed enough familiarity with the equipment to carry out the task automatically. This may have increased the time it took me to react, which contributed to missing the correct timing. With more practice in similar conditions, this type of task would likely become quicker and more natural to perform.</a:t>
            </a:r>
            <a:endParaRPr lang="en-US" dirty="0">
              <a:latin typeface="Arial"/>
              <a:cs typeface="Arial"/>
            </a:endParaRPr>
          </a:p>
        </p:txBody>
      </p:sp>
    </p:spTree>
    <p:extLst>
      <p:ext uri="{BB962C8B-B14F-4D97-AF65-F5344CB8AC3E}">
        <p14:creationId xmlns:p14="http://schemas.microsoft.com/office/powerpoint/2010/main" val="17054094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AEDC5EB5-F416-54C9-2CCF-2029116E06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3F44BC-E822-42A7-7935-CDDEE1A109F9}"/>
              </a:ext>
            </a:extLst>
          </p:cNvPr>
          <p:cNvSpPr>
            <a:spLocks noGrp="1"/>
          </p:cNvSpPr>
          <p:nvPr>
            <p:ph type="title"/>
          </p:nvPr>
        </p:nvSpPr>
        <p:spPr>
          <a:xfrm>
            <a:off x="991503" y="-2658"/>
            <a:ext cx="7005440" cy="858941"/>
          </a:xfrm>
        </p:spPr>
        <p:txBody>
          <a:bodyPr/>
          <a:lstStyle/>
          <a:p>
            <a:r>
              <a:rPr lang="en-GB" sz="2800" b="1">
                <a:solidFill>
                  <a:srgbClr val="002060"/>
                </a:solidFill>
                <a:latin typeface="Arial"/>
                <a:cs typeface="Arial"/>
              </a:rPr>
              <a:t>The Conclusion Stage: Mini </a:t>
            </a:r>
            <a:r>
              <a:rPr lang="en-GB" sz="2800" b="1" dirty="0">
                <a:solidFill>
                  <a:srgbClr val="002060"/>
                </a:solidFill>
                <a:latin typeface="Arial"/>
                <a:cs typeface="Arial"/>
              </a:rPr>
              <a:t>Example</a:t>
            </a:r>
          </a:p>
        </p:txBody>
      </p:sp>
      <p:sp>
        <p:nvSpPr>
          <p:cNvPr id="3" name="Content Placeholder 2">
            <a:extLst>
              <a:ext uri="{FF2B5EF4-FFF2-40B4-BE49-F238E27FC236}">
                <a16:creationId xmlns:a16="http://schemas.microsoft.com/office/drawing/2014/main" id="{C51D2EFA-B992-701D-9158-2B381CD54021}"/>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61757C3D-D666-1DF7-D2B7-7BA267B20109}"/>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67721D53-14F2-8535-38CC-64929D1B2C47}"/>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
        <p:nvSpPr>
          <p:cNvPr id="6" name="TextBox 5">
            <a:extLst>
              <a:ext uri="{FF2B5EF4-FFF2-40B4-BE49-F238E27FC236}">
                <a16:creationId xmlns:a16="http://schemas.microsoft.com/office/drawing/2014/main" id="{445D1E47-0AB2-B162-C078-7D9A1B0D502A}"/>
              </a:ext>
            </a:extLst>
          </p:cNvPr>
          <p:cNvSpPr txBox="1"/>
          <p:nvPr/>
        </p:nvSpPr>
        <p:spPr>
          <a:xfrm>
            <a:off x="266589" y="853085"/>
            <a:ext cx="8450868"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002060"/>
                </a:solidFill>
                <a:latin typeface="Arial"/>
                <a:cs typeface="Arial"/>
              </a:rPr>
              <a:t>Overall, this experience showed that I have developed a good understanding of the basic procedures involved in skydiving through both classroom learning and practical training. Over the 10 weeks, I became more familiar with the equipment and the steps involved, which helped to increase my confidence when preparing for jumps. I also improved in my ability to follow instructions and carry out tasks more consistently as the course progressed.</a:t>
            </a:r>
            <a:endParaRPr lang="en-US" sz="2000" dirty="0">
              <a:solidFill>
                <a:srgbClr val="002060"/>
              </a:solidFill>
              <a:latin typeface="Arial"/>
            </a:endParaRPr>
          </a:p>
          <a:p>
            <a:endParaRPr lang="en-US" sz="2000" dirty="0">
              <a:solidFill>
                <a:srgbClr val="002060"/>
              </a:solidFill>
              <a:latin typeface="Arial"/>
              <a:cs typeface="Arial"/>
            </a:endParaRPr>
          </a:p>
          <a:p>
            <a:r>
              <a:rPr lang="en-US" sz="2000">
                <a:solidFill>
                  <a:srgbClr val="002060"/>
                </a:solidFill>
                <a:latin typeface="Arial"/>
                <a:cs typeface="Arial"/>
              </a:rPr>
              <a:t>However, I also learned that understanding the process on the ground is different from applying it in a real situation. In the air, I found it harder to stay calm and act as quickly as needed, which affected my performance at times. This showed me that practical skills are not only about knowing what to do, but also about being able to do it under pressure.</a:t>
            </a:r>
            <a:endParaRPr lang="en-US" sz="2000" dirty="0">
              <a:solidFill>
                <a:srgbClr val="002060"/>
              </a:solidFill>
              <a:latin typeface="Arial"/>
            </a:endParaRPr>
          </a:p>
          <a:p>
            <a:endParaRPr lang="en-US" sz="2000" dirty="0">
              <a:solidFill>
                <a:srgbClr val="002060"/>
              </a:solidFill>
              <a:latin typeface="Arial"/>
              <a:cs typeface="Arial"/>
            </a:endParaRPr>
          </a:p>
          <a:p>
            <a:r>
              <a:rPr lang="en-US" sz="2000">
                <a:solidFill>
                  <a:srgbClr val="002060"/>
                </a:solidFill>
                <a:latin typeface="Arial"/>
                <a:cs typeface="Arial"/>
              </a:rPr>
              <a:t>Overall, this experience helped me see how my confidence and skills have improved over time, while also showing the areas where I still need more practice to perform more effectively in real situations.</a:t>
            </a:r>
            <a:endParaRPr lang="en-US" sz="2000">
              <a:latin typeface="Arial"/>
            </a:endParaRPr>
          </a:p>
          <a:p>
            <a:endParaRPr lang="en-US" sz="2400" dirty="0">
              <a:solidFill>
                <a:srgbClr val="002060"/>
              </a:solidFill>
              <a:latin typeface="Myriad Pro"/>
              <a:cs typeface="Arial"/>
            </a:endParaRPr>
          </a:p>
        </p:txBody>
      </p:sp>
    </p:spTree>
    <p:extLst>
      <p:ext uri="{BB962C8B-B14F-4D97-AF65-F5344CB8AC3E}">
        <p14:creationId xmlns:p14="http://schemas.microsoft.com/office/powerpoint/2010/main" val="30449032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AF7DC"/>
        </a:solidFill>
        <a:effectLst/>
      </p:bgPr>
    </p:bg>
    <p:spTree>
      <p:nvGrpSpPr>
        <p:cNvPr id="1" name="">
          <a:extLst>
            <a:ext uri="{FF2B5EF4-FFF2-40B4-BE49-F238E27FC236}">
              <a16:creationId xmlns:a16="http://schemas.microsoft.com/office/drawing/2014/main" id="{20018476-3509-7497-647B-1B82E28DE6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DC882-B681-E077-427D-F03116BE43BD}"/>
              </a:ext>
            </a:extLst>
          </p:cNvPr>
          <p:cNvSpPr>
            <a:spLocks noGrp="1"/>
          </p:cNvSpPr>
          <p:nvPr>
            <p:ph type="title"/>
          </p:nvPr>
        </p:nvSpPr>
        <p:spPr>
          <a:xfrm>
            <a:off x="991503" y="-2658"/>
            <a:ext cx="7005440" cy="858941"/>
          </a:xfrm>
        </p:spPr>
        <p:txBody>
          <a:bodyPr/>
          <a:lstStyle/>
          <a:p>
            <a:r>
              <a:rPr lang="en-GB" sz="2800" b="1">
                <a:solidFill>
                  <a:srgbClr val="002060"/>
                </a:solidFill>
                <a:latin typeface="Arial"/>
                <a:cs typeface="Arial"/>
              </a:rPr>
              <a:t>The Action Plan Stage: Mini </a:t>
            </a:r>
            <a:r>
              <a:rPr lang="en-GB" sz="2800" b="1" dirty="0">
                <a:solidFill>
                  <a:srgbClr val="002060"/>
                </a:solidFill>
                <a:latin typeface="Arial"/>
                <a:cs typeface="Arial"/>
              </a:rPr>
              <a:t>Example</a:t>
            </a:r>
          </a:p>
        </p:txBody>
      </p:sp>
      <p:sp>
        <p:nvSpPr>
          <p:cNvPr id="3" name="Content Placeholder 2">
            <a:extLst>
              <a:ext uri="{FF2B5EF4-FFF2-40B4-BE49-F238E27FC236}">
                <a16:creationId xmlns:a16="http://schemas.microsoft.com/office/drawing/2014/main" id="{226B2578-3990-A3DF-1174-B497BF8778DC}"/>
              </a:ext>
            </a:extLst>
          </p:cNvPr>
          <p:cNvSpPr>
            <a:spLocks noGrp="1"/>
          </p:cNvSpPr>
          <p:nvPr>
            <p:ph idx="1"/>
          </p:nvPr>
        </p:nvSpPr>
        <p:spPr>
          <a:xfrm>
            <a:off x="163969" y="-12801"/>
            <a:ext cx="8809072" cy="7034555"/>
          </a:xfrm>
        </p:spPr>
        <p:txBody>
          <a:bodyPr/>
          <a:lstStyle/>
          <a:p>
            <a:pPr algn="just">
              <a:buNone/>
            </a:pPr>
            <a:endParaRPr lang="en-GB" sz="2400" dirty="0">
              <a:solidFill>
                <a:srgbClr val="002060"/>
              </a:solidFill>
              <a:ea typeface="+mn-lt"/>
              <a:cs typeface="+mn-lt"/>
            </a:endParaRPr>
          </a:p>
          <a:p>
            <a:pPr marL="0" indent="0" algn="just">
              <a:buNone/>
            </a:pPr>
            <a:endParaRPr lang="en-GB" sz="2200" dirty="0">
              <a:solidFill>
                <a:srgbClr val="002060"/>
              </a:solidFill>
              <a:ea typeface="+mn-lt"/>
              <a:cs typeface="+mn-lt"/>
            </a:endParaRPr>
          </a:p>
          <a:p>
            <a:pPr marL="0" indent="0" algn="just">
              <a:buNone/>
            </a:pPr>
            <a:endParaRPr lang="en-GB" sz="2200" dirty="0">
              <a:solidFill>
                <a:srgbClr val="002060"/>
              </a:solidFill>
            </a:endParaRPr>
          </a:p>
          <a:p>
            <a:pPr marL="0" indent="0" algn="just">
              <a:buNone/>
            </a:pPr>
            <a:endParaRPr lang="en-GB" sz="2400" dirty="0">
              <a:solidFill>
                <a:srgbClr val="002060"/>
              </a:solidFill>
              <a:ea typeface="+mn-lt"/>
              <a:cs typeface="+mn-lt"/>
            </a:endParaRPr>
          </a:p>
        </p:txBody>
      </p:sp>
      <p:sp>
        <p:nvSpPr>
          <p:cNvPr id="4" name="Date Placeholder 3">
            <a:extLst>
              <a:ext uri="{FF2B5EF4-FFF2-40B4-BE49-F238E27FC236}">
                <a16:creationId xmlns:a16="http://schemas.microsoft.com/office/drawing/2014/main" id="{A067A811-5035-715F-97DD-A535C0E4BED4}"/>
              </a:ext>
            </a:extLst>
          </p:cNvPr>
          <p:cNvSpPr>
            <a:spLocks noGrp="1"/>
          </p:cNvSpPr>
          <p:nvPr>
            <p:ph type="dt" sz="half" idx="10"/>
          </p:nvPr>
        </p:nvSpPr>
        <p:spPr/>
        <p:txBody>
          <a:bodyPr/>
          <a:lstStyle/>
          <a:p>
            <a:pPr>
              <a:defRPr/>
            </a:pPr>
            <a:fld id="{2303D31F-598B-47EE-BA37-93F097A3D676}" type="datetime1">
              <a:rPr lang="en-GB" altLang="en-US" smtClean="0"/>
              <a:pPr>
                <a:defRPr/>
              </a:pPr>
              <a:t>31/03/2026</a:t>
            </a:fld>
            <a:endParaRPr lang="en-GB" altLang="en-US"/>
          </a:p>
        </p:txBody>
      </p:sp>
      <p:sp>
        <p:nvSpPr>
          <p:cNvPr id="5" name="Slide Number Placeholder 4">
            <a:extLst>
              <a:ext uri="{FF2B5EF4-FFF2-40B4-BE49-F238E27FC236}">
                <a16:creationId xmlns:a16="http://schemas.microsoft.com/office/drawing/2014/main" id="{A393989F-BB88-C544-D357-3D91DE6969C8}"/>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
        <p:nvSpPr>
          <p:cNvPr id="6" name="TextBox 5">
            <a:extLst>
              <a:ext uri="{FF2B5EF4-FFF2-40B4-BE49-F238E27FC236}">
                <a16:creationId xmlns:a16="http://schemas.microsoft.com/office/drawing/2014/main" id="{5B9D9C6D-CA13-D32A-7ACB-9616081FBE60}"/>
              </a:ext>
            </a:extLst>
          </p:cNvPr>
          <p:cNvSpPr txBox="1"/>
          <p:nvPr/>
        </p:nvSpPr>
        <p:spPr>
          <a:xfrm>
            <a:off x="266589" y="853085"/>
            <a:ext cx="8450868"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a:solidFill>
                  <a:srgbClr val="002060"/>
                </a:solidFill>
                <a:latin typeface="Arial"/>
                <a:cs typeface="Arial"/>
              </a:rPr>
              <a:t>In future skydiving activities, I will focus on improving my ability to stay calm under pressure by </a:t>
            </a:r>
            <a:r>
              <a:rPr lang="en-US" sz="2000" err="1">
                <a:solidFill>
                  <a:srgbClr val="002060"/>
                </a:solidFill>
                <a:latin typeface="Arial"/>
                <a:cs typeface="Arial"/>
              </a:rPr>
              <a:t>practising</a:t>
            </a:r>
            <a:r>
              <a:rPr lang="en-US" sz="2000">
                <a:solidFill>
                  <a:srgbClr val="002060"/>
                </a:solidFill>
                <a:latin typeface="Arial"/>
                <a:cs typeface="Arial"/>
              </a:rPr>
              <a:t> a simple breathing technique before and during high-pressure moments. For example, I will use slow breathing (in for 4 seconds, hold for 4 seconds, out for 4 seconds) to help control nerves and maintain focus before making key decisions during a jump. I will also mentally run through the main steps of the parachute release process before each jump so that I feel more prepared and confident.</a:t>
            </a:r>
            <a:endParaRPr lang="en-US"/>
          </a:p>
          <a:p>
            <a:pPr algn="just"/>
            <a:endParaRPr lang="en-US" sz="2000" dirty="0">
              <a:solidFill>
                <a:srgbClr val="002060"/>
              </a:solidFill>
              <a:latin typeface="Arial"/>
              <a:cs typeface="Arial"/>
            </a:endParaRPr>
          </a:p>
          <a:p>
            <a:pPr algn="just"/>
            <a:r>
              <a:rPr lang="en-US" sz="2000">
                <a:solidFill>
                  <a:srgbClr val="002060"/>
                </a:solidFill>
                <a:latin typeface="Arial"/>
                <a:cs typeface="Arial"/>
              </a:rPr>
              <a:t>In addition, I will try to </a:t>
            </a:r>
            <a:r>
              <a:rPr lang="en-US" sz="2000" err="1">
                <a:solidFill>
                  <a:srgbClr val="002060"/>
                </a:solidFill>
                <a:latin typeface="Arial"/>
                <a:cs typeface="Arial"/>
              </a:rPr>
              <a:t>practise</a:t>
            </a:r>
            <a:r>
              <a:rPr lang="en-US" sz="2000">
                <a:solidFill>
                  <a:srgbClr val="002060"/>
                </a:solidFill>
                <a:latin typeface="Arial"/>
                <a:cs typeface="Arial"/>
              </a:rPr>
              <a:t> similar skills in training sessions, especially focusing on timing and responding quickly to instructions, so that these actions become more automatic over time. To track my improvement, I will keep a short log after each session where I note how confident I felt, whether I stayed calm using the breathing technique, and how successfully I completed each step of the jump. I will also compare my performance over time by looking for fewer mistakes, quicker reactions, and increased confidence in completing tasks independently.</a:t>
            </a:r>
            <a:endParaRPr lang="en-US"/>
          </a:p>
          <a:p>
            <a:endParaRPr lang="en-US" sz="2000" dirty="0">
              <a:solidFill>
                <a:srgbClr val="002060"/>
              </a:solidFill>
              <a:latin typeface="Arial"/>
            </a:endParaRPr>
          </a:p>
          <a:p>
            <a:endParaRPr lang="en-US" sz="2400" dirty="0">
              <a:solidFill>
                <a:srgbClr val="002060"/>
              </a:solidFill>
              <a:latin typeface="Myriad Pro"/>
              <a:cs typeface="Arial"/>
            </a:endParaRPr>
          </a:p>
        </p:txBody>
      </p:sp>
    </p:spTree>
    <p:extLst>
      <p:ext uri="{BB962C8B-B14F-4D97-AF65-F5344CB8AC3E}">
        <p14:creationId xmlns:p14="http://schemas.microsoft.com/office/powerpoint/2010/main" val="19325118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129</TotalTime>
  <Words>1872</Words>
  <Application>Microsoft Office PowerPoint</Application>
  <PresentationFormat>On-screen Show (4:3)</PresentationFormat>
  <Paragraphs>163</Paragraphs>
  <Slides>36</Slides>
  <Notes>4</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20140311PresentationUWTSDTemplate</vt:lpstr>
      <vt:lpstr>LCLM4001</vt:lpstr>
      <vt:lpstr>Discussion</vt:lpstr>
      <vt:lpstr>Write</vt:lpstr>
      <vt:lpstr>Discussion</vt:lpstr>
      <vt:lpstr>What is reflection?</vt:lpstr>
      <vt:lpstr>What is reflective thinking?</vt:lpstr>
      <vt:lpstr>Why is Reflection Important...</vt:lpstr>
      <vt:lpstr>Reflection for University Students...</vt:lpstr>
      <vt:lpstr>Reflection in the Business World.... </vt:lpstr>
      <vt:lpstr>Why Reflect?</vt:lpstr>
      <vt:lpstr>Why Reflect?</vt:lpstr>
      <vt:lpstr>Common Frameworks (models) of Reflection</vt:lpstr>
      <vt:lpstr>Reflecting in an Academic Context</vt:lpstr>
      <vt:lpstr>Most Reflective Models follow this basic cycle…</vt:lpstr>
      <vt:lpstr>Essentially...</vt:lpstr>
      <vt:lpstr>Gibbs’ Reflective Cycle (1988)</vt:lpstr>
      <vt:lpstr>The Description Stage (What happened?)</vt:lpstr>
      <vt:lpstr>Feelings Stage (What were you thinking or feeling?)</vt:lpstr>
      <vt:lpstr>Evaluation Stage (What was GOOD, what was BAD?)</vt:lpstr>
      <vt:lpstr>Analysis Stage (Why did it happen?)</vt:lpstr>
      <vt:lpstr>Conclusion Stage (What conclusions can you draw/what did you learn?)</vt:lpstr>
      <vt:lpstr>Action Plan Stage (What will you do next?)</vt:lpstr>
      <vt:lpstr>Group Activity</vt:lpstr>
      <vt:lpstr>Some Possible Answers</vt:lpstr>
      <vt:lpstr>Evidence in Reflective Reports</vt:lpstr>
      <vt:lpstr>Evidence in Reflective Reports</vt:lpstr>
      <vt:lpstr>Worksheet</vt:lpstr>
      <vt:lpstr>Key Text 2 + Questions</vt:lpstr>
      <vt:lpstr>Worksheet</vt:lpstr>
      <vt:lpstr>References (and further resources!)</vt:lpstr>
      <vt:lpstr>The Description Stage: Mini Example</vt:lpstr>
      <vt:lpstr>The Feelings Stage: Mini Example</vt:lpstr>
      <vt:lpstr>The Evaluation Stage: Mini Example</vt:lpstr>
      <vt:lpstr>The Analysis Stage: Mini Example</vt:lpstr>
      <vt:lpstr>The Conclusion Stage: Mini Example</vt:lpstr>
      <vt:lpstr>The Action Plan Stage: Mini Example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1064</cp:revision>
  <cp:lastPrinted>2018-07-09T15:27:01Z</cp:lastPrinted>
  <dcterms:created xsi:type="dcterms:W3CDTF">2002-10-07T19:43:58Z</dcterms:created>
  <dcterms:modified xsi:type="dcterms:W3CDTF">2026-03-31T14:58:05Z</dcterms:modified>
</cp:coreProperties>
</file>