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3" d="100"/>
          <a:sy n="83" d="100"/>
        </p:scale>
        <p:origin x="643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BC3FC-8DDC-49D9-9B50-D88DBAC8B4B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D6922-92EF-4628-889F-8B5BAAF0D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941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BC3FC-8DDC-49D9-9B50-D88DBAC8B4B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D6922-92EF-4628-889F-8B5BAAF0D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719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BC3FC-8DDC-49D9-9B50-D88DBAC8B4B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D6922-92EF-4628-889F-8B5BAAF0D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55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BC3FC-8DDC-49D9-9B50-D88DBAC8B4B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D6922-92EF-4628-889F-8B5BAAF0D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953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BC3FC-8DDC-49D9-9B50-D88DBAC8B4B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D6922-92EF-4628-889F-8B5BAAF0D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503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BC3FC-8DDC-49D9-9B50-D88DBAC8B4B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D6922-92EF-4628-889F-8B5BAAF0D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000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BC3FC-8DDC-49D9-9B50-D88DBAC8B4B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D6922-92EF-4628-889F-8B5BAAF0D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270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BC3FC-8DDC-49D9-9B50-D88DBAC8B4B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D6922-92EF-4628-889F-8B5BAAF0D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50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BC3FC-8DDC-49D9-9B50-D88DBAC8B4B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D6922-92EF-4628-889F-8B5BAAF0D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040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BC3FC-8DDC-49D9-9B50-D88DBAC8B4B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D6922-92EF-4628-889F-8B5BAAF0D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65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BC3FC-8DDC-49D9-9B50-D88DBAC8B4B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D6922-92EF-4628-889F-8B5BAAF0D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110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BC3FC-8DDC-49D9-9B50-D88DBAC8B4B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5D6922-92EF-4628-889F-8B5BAAF0D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636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7AA2FD0-09F5-4789-8B92-D3DB1F9B6C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8684921"/>
              </p:ext>
            </p:extLst>
          </p:nvPr>
        </p:nvGraphicFramePr>
        <p:xfrm>
          <a:off x="324024" y="825623"/>
          <a:ext cx="11563177" cy="5929733"/>
        </p:xfrm>
        <a:graphic>
          <a:graphicData uri="http://schemas.openxmlformats.org/drawingml/2006/table">
            <a:tbl>
              <a:tblPr firstRow="1" firstCol="1" bandRow="1"/>
              <a:tblGrid>
                <a:gridCol w="1024721">
                  <a:extLst>
                    <a:ext uri="{9D8B030D-6E8A-4147-A177-3AD203B41FA5}">
                      <a16:colId xmlns:a16="http://schemas.microsoft.com/office/drawing/2014/main" val="679566966"/>
                    </a:ext>
                  </a:extLst>
                </a:gridCol>
                <a:gridCol w="4003184">
                  <a:extLst>
                    <a:ext uri="{9D8B030D-6E8A-4147-A177-3AD203B41FA5}">
                      <a16:colId xmlns:a16="http://schemas.microsoft.com/office/drawing/2014/main" val="1766145861"/>
                    </a:ext>
                  </a:extLst>
                </a:gridCol>
                <a:gridCol w="4153556">
                  <a:extLst>
                    <a:ext uri="{9D8B030D-6E8A-4147-A177-3AD203B41FA5}">
                      <a16:colId xmlns:a16="http://schemas.microsoft.com/office/drawing/2014/main" val="4193621816"/>
                    </a:ext>
                  </a:extLst>
                </a:gridCol>
                <a:gridCol w="2381716">
                  <a:extLst>
                    <a:ext uri="{9D8B030D-6E8A-4147-A177-3AD203B41FA5}">
                      <a16:colId xmlns:a16="http://schemas.microsoft.com/office/drawing/2014/main" val="4187715786"/>
                    </a:ext>
                  </a:extLst>
                </a:gridCol>
              </a:tblGrid>
              <a:tr h="8796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Amser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8R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10/01/20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Gweithgareddau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Methodoleg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Cysyniadau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Allweddol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Rôl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yr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Athro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gynnwys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pwyntiau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dysgu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allweddol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chwestiynau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allweddol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Tasgau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Disgyblion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Rôl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disgyblion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gan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gynnwys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strategaethau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gwahaniaethu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ymgysylltu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ag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asesu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ffurfiannol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gwaith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cartref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Adnoddau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(Gan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gynnwys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gofyniad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Iechyd a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Diogelwch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7453332"/>
                  </a:ext>
                </a:extLst>
              </a:tr>
              <a:tr h="163250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Cyfnod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agoriadol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chysylltiadau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â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dysgu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blaenorol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• Starter:</a:t>
                      </a:r>
                      <a:r>
                        <a:rPr lang="cy-GB" sz="1200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Meddyliwch am un rheswm dylai Mari I cael y teitl ‘Mari Waedlyd’. (5 min)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200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• Clywed ambell i ateb. (5 min)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 y plant yn ail-gydio yn y wers blaenorol ac yn ceisio feddwl am ffeithiau bydd yn allweddol iddyn nhw wrth cynllunio araith.</a:t>
                      </a: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l" fontAlgn="t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Pwynt Pŵer yn unig.</a:t>
                      </a: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7311004"/>
                  </a:ext>
                </a:extLst>
              </a:tr>
              <a:tr h="20520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Addysgu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Dysgu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Craidd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  <a:latin typeface="Century Gothic" panose="020B0502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•</a:t>
                      </a:r>
                      <a:r>
                        <a:rPr lang="cy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Mynd dros atebion y</a:t>
                      </a:r>
                      <a:r>
                        <a:rPr lang="cy-GB" sz="1200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dasg o ddoe. ( 5 min)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200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Cyflwyno’r dasg o ysgrifennu araith a trafod y meini prawf llwyddiant. ( 5 min)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200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• Bydd disgyblion wedyn yn cael copi o’r meini prawf llwyddiant ac yn cael amser i’w gludo mewn i’w llyfrau.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 y cyfnod yma yn galluogi i mi cyflwyno syniadau i’r disgyblion, strwythur ar gyfer ateb a sut i ysgrifennu araith yn llwyddiannus. Bydd</a:t>
                      </a:r>
                      <a:r>
                        <a:rPr lang="cy-GB" sz="1200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cyfeirio yn ôl i gwaith y gwers flaenorol bydd y gwybodaeth yn helpu ac yn atgoffa disgyblion am ffeithiau sydd yn allweddol i gynnwys yn ei gwaith.</a:t>
                      </a:r>
                      <a:endParaRPr lang="cy-GB" sz="1200" dirty="0"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Pwynt Pŵer, taflenu meini prawf, llyfrau dosbarth a glud.</a:t>
                      </a: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4783080"/>
                  </a:ext>
                </a:extLst>
              </a:tr>
              <a:tr h="136552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Sesiwn</a:t>
                      </a: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Lawn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1200" b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• </a:t>
                      </a:r>
                      <a:r>
                        <a:rPr lang="en-GB" sz="1200" b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GB" sz="1200" b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gweddill</a:t>
                      </a:r>
                      <a:r>
                        <a:rPr lang="en-GB" sz="1200" b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GB" sz="1200" b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wers</a:t>
                      </a:r>
                      <a:r>
                        <a:rPr lang="en-GB" sz="1200" b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200" b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mynd</a:t>
                      </a:r>
                      <a:r>
                        <a:rPr lang="en-GB" sz="1200" b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ar</a:t>
                      </a:r>
                      <a:r>
                        <a:rPr lang="en-GB" sz="1200" b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ysgrifennu</a:t>
                      </a:r>
                      <a:r>
                        <a:rPr lang="en-GB" sz="1200" b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yr</a:t>
                      </a:r>
                      <a:r>
                        <a:rPr lang="en-GB" sz="1200" b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araith</a:t>
                      </a:r>
                      <a:r>
                        <a:rPr lang="en-GB" sz="1200" b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  <a:endParaRPr lang="cy-GB" sz="1200" b="0" dirty="0"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200" b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 y disgyblion yn gweithio ac yn strwythuro eu araithiau ar gyfer y wers nesaf lle bydd pob disgybl yn perfformio ei araith nhw.</a:t>
                      </a: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Llyfrau dosbarth yn unig.</a:t>
                      </a:r>
                      <a:endParaRPr lang="cy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7463679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0552FE10-532B-45D0-845C-D794B9CB49EB}"/>
              </a:ext>
            </a:extLst>
          </p:cNvPr>
          <p:cNvSpPr/>
          <p:nvPr/>
        </p:nvSpPr>
        <p:spPr>
          <a:xfrm>
            <a:off x="579927" y="0"/>
            <a:ext cx="108843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Tystiolaeth</a:t>
            </a:r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16: </a:t>
            </a:r>
            <a:r>
              <a:rPr lang="en-US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Ymarfer</a:t>
            </a:r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sgiliau</a:t>
            </a:r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llythrennedd</a:t>
            </a:r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a </a:t>
            </a:r>
            <a:r>
              <a:rPr lang="en-US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llafar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655774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305</Words>
  <Application>Microsoft Office PowerPoint</Application>
  <PresentationFormat>Widescreen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Century Gothic</vt:lpstr>
      <vt:lpstr>Office Theme</vt:lpstr>
      <vt:lpstr>PowerPoint Presentation</vt:lpstr>
    </vt:vector>
  </TitlesOfParts>
  <Company>RM Education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DOwens</dc:creator>
  <cp:lastModifiedBy>declan owens</cp:lastModifiedBy>
  <cp:revision>7</cp:revision>
  <cp:lastPrinted>2020-01-10T09:50:58Z</cp:lastPrinted>
  <dcterms:created xsi:type="dcterms:W3CDTF">2020-01-09T14:15:00Z</dcterms:created>
  <dcterms:modified xsi:type="dcterms:W3CDTF">2020-05-12T19:16:28Z</dcterms:modified>
</cp:coreProperties>
</file>