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64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0F2F12-09DC-4E6F-A04B-880C04997335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E6896427-6438-4032-9E7A-59A365A934BC}">
      <dgm:prSet/>
      <dgm:spPr/>
      <dgm:t>
        <a:bodyPr/>
        <a:lstStyle/>
        <a:p>
          <a:r>
            <a:rPr lang="en-US"/>
            <a:t>I am Ioan Serban, founder and managing director of EcoRefill, a London based refill and delivery startup</a:t>
          </a:r>
          <a:endParaRPr lang="en-GB"/>
        </a:p>
      </dgm:t>
    </dgm:pt>
    <dgm:pt modelId="{A96D23CB-EE6C-4C92-B55C-F05629CD0CF1}" type="parTrans" cxnId="{23D2CC9E-FA3D-4AFC-8F32-2FB20F0FBC05}">
      <dgm:prSet/>
      <dgm:spPr/>
      <dgm:t>
        <a:bodyPr/>
        <a:lstStyle/>
        <a:p>
          <a:endParaRPr lang="en-GB"/>
        </a:p>
      </dgm:t>
    </dgm:pt>
    <dgm:pt modelId="{0FFA1369-2857-463A-BB0B-6B7871F6D1BE}" type="sibTrans" cxnId="{23D2CC9E-FA3D-4AFC-8F32-2FB20F0FBC05}">
      <dgm:prSet/>
      <dgm:spPr/>
      <dgm:t>
        <a:bodyPr/>
        <a:lstStyle/>
        <a:p>
          <a:endParaRPr lang="en-GB"/>
        </a:p>
      </dgm:t>
    </dgm:pt>
    <dgm:pt modelId="{9FF6D2C9-2B74-4804-A5ED-B23D6F1C7598}">
      <dgm:prSet/>
      <dgm:spPr/>
      <dgm:t>
        <a:bodyPr/>
        <a:lstStyle/>
        <a:p>
          <a:r>
            <a:rPr lang="en-US"/>
            <a:t>This pitch presents the business idea, the external environment, the marketing plan and the funding I am seeking</a:t>
          </a:r>
          <a:endParaRPr lang="en-GB"/>
        </a:p>
      </dgm:t>
    </dgm:pt>
    <dgm:pt modelId="{9F37938A-AC2B-40B8-8037-2FC007FB630A}" type="parTrans" cxnId="{D46642A2-66DA-4B35-B0F7-312F4ABE0559}">
      <dgm:prSet/>
      <dgm:spPr/>
      <dgm:t>
        <a:bodyPr/>
        <a:lstStyle/>
        <a:p>
          <a:endParaRPr lang="en-GB"/>
        </a:p>
      </dgm:t>
    </dgm:pt>
    <dgm:pt modelId="{73175695-7275-4357-B9A7-405E702AEFBA}" type="sibTrans" cxnId="{D46642A2-66DA-4B35-B0F7-312F4ABE0559}">
      <dgm:prSet/>
      <dgm:spPr/>
      <dgm:t>
        <a:bodyPr/>
        <a:lstStyle/>
        <a:p>
          <a:endParaRPr lang="en-GB"/>
        </a:p>
      </dgm:t>
    </dgm:pt>
    <dgm:pt modelId="{A59FB2AD-AEC2-49BD-A248-DDE243F39B91}">
      <dgm:prSet/>
      <dgm:spPr/>
      <dgm:t>
        <a:bodyPr/>
        <a:lstStyle/>
        <a:p>
          <a:r>
            <a:rPr lang="en-US"/>
            <a:t>EcoRefill removes single use plastic by delivering refillable cleaning and personal care products to the customer door</a:t>
          </a:r>
          <a:endParaRPr lang="en-GB"/>
        </a:p>
      </dgm:t>
    </dgm:pt>
    <dgm:pt modelId="{8521EE87-104E-4302-9BA8-5D17B5622E4C}" type="parTrans" cxnId="{DCC71E0C-C95A-4FC7-A5AB-20575943469F}">
      <dgm:prSet/>
      <dgm:spPr/>
      <dgm:t>
        <a:bodyPr/>
        <a:lstStyle/>
        <a:p>
          <a:endParaRPr lang="en-GB"/>
        </a:p>
      </dgm:t>
    </dgm:pt>
    <dgm:pt modelId="{54ABB5C3-A3A2-4542-A9AB-03E6642F4B81}" type="sibTrans" cxnId="{DCC71E0C-C95A-4FC7-A5AB-20575943469F}">
      <dgm:prSet/>
      <dgm:spPr/>
      <dgm:t>
        <a:bodyPr/>
        <a:lstStyle/>
        <a:p>
          <a:endParaRPr lang="en-GB"/>
        </a:p>
      </dgm:t>
    </dgm:pt>
    <dgm:pt modelId="{3B090A33-577F-4FDD-96F0-DD1580C94EFC}">
      <dgm:prSet/>
      <dgm:spPr/>
      <dgm:t>
        <a:bodyPr/>
        <a:lstStyle/>
        <a:p>
          <a:r>
            <a:rPr lang="en-US"/>
            <a:t>Demand for low waste options is rising as consumer attitudes towards green products keep strengthening (Witek and Kuzniar, 2024)</a:t>
          </a:r>
          <a:endParaRPr lang="en-GB"/>
        </a:p>
      </dgm:t>
    </dgm:pt>
    <dgm:pt modelId="{33C9CA75-1870-46ED-ACC9-0BB00F62DE22}" type="parTrans" cxnId="{384DFA7E-D831-4B26-A1A8-0B9957F66615}">
      <dgm:prSet/>
      <dgm:spPr/>
      <dgm:t>
        <a:bodyPr/>
        <a:lstStyle/>
        <a:p>
          <a:endParaRPr lang="en-GB"/>
        </a:p>
      </dgm:t>
    </dgm:pt>
    <dgm:pt modelId="{7AA7DE37-EC84-4E19-B057-8217C6CD1C3E}" type="sibTrans" cxnId="{384DFA7E-D831-4B26-A1A8-0B9957F66615}">
      <dgm:prSet/>
      <dgm:spPr/>
      <dgm:t>
        <a:bodyPr/>
        <a:lstStyle/>
        <a:p>
          <a:endParaRPr lang="en-GB"/>
        </a:p>
      </dgm:t>
    </dgm:pt>
    <dgm:pt modelId="{2D56B565-5EDC-4A40-B5D6-CA32FF103C5E}">
      <dgm:prSet/>
      <dgm:spPr/>
      <dgm:t>
        <a:bodyPr/>
        <a:lstStyle/>
        <a:p>
          <a:r>
            <a:rPr lang="en-US"/>
            <a:t>Source reduction through reuse, rather than recycling alone, is what environmentally motivated shoppers increasingly value (Patreau et al., 2023)</a:t>
          </a:r>
          <a:endParaRPr lang="en-GB"/>
        </a:p>
      </dgm:t>
    </dgm:pt>
    <dgm:pt modelId="{792E1C88-32DC-481A-993E-D57D8B82F5AC}" type="parTrans" cxnId="{05D88869-7736-46E9-AF5F-C11244D5C78B}">
      <dgm:prSet/>
      <dgm:spPr/>
      <dgm:t>
        <a:bodyPr/>
        <a:lstStyle/>
        <a:p>
          <a:endParaRPr lang="en-GB"/>
        </a:p>
      </dgm:t>
    </dgm:pt>
    <dgm:pt modelId="{17842AF9-6609-49E5-9D79-7E2550975072}" type="sibTrans" cxnId="{05D88869-7736-46E9-AF5F-C11244D5C78B}">
      <dgm:prSet/>
      <dgm:spPr/>
      <dgm:t>
        <a:bodyPr/>
        <a:lstStyle/>
        <a:p>
          <a:endParaRPr lang="en-GB"/>
        </a:p>
      </dgm:t>
    </dgm:pt>
    <dgm:pt modelId="{A088FDA8-BD31-4F70-B4EF-565501F134CB}" type="pres">
      <dgm:prSet presAssocID="{7D0F2F12-09DC-4E6F-A04B-880C04997335}" presName="linear" presStyleCnt="0">
        <dgm:presLayoutVars>
          <dgm:animLvl val="lvl"/>
          <dgm:resizeHandles val="exact"/>
        </dgm:presLayoutVars>
      </dgm:prSet>
      <dgm:spPr/>
    </dgm:pt>
    <dgm:pt modelId="{EE2EF22C-A3E5-434C-A6F5-CE582CE130ED}" type="pres">
      <dgm:prSet presAssocID="{E6896427-6438-4032-9E7A-59A365A934B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949805E-FDE7-4158-BDB1-7C436042CC36}" type="pres">
      <dgm:prSet presAssocID="{0FFA1369-2857-463A-BB0B-6B7871F6D1BE}" presName="spacer" presStyleCnt="0"/>
      <dgm:spPr/>
    </dgm:pt>
    <dgm:pt modelId="{841D4F67-F3CA-4AD6-998B-6436A470ACCE}" type="pres">
      <dgm:prSet presAssocID="{9FF6D2C9-2B74-4804-A5ED-B23D6F1C759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DCB3FB0-2D66-4EEB-B24F-98AAE1323355}" type="pres">
      <dgm:prSet presAssocID="{73175695-7275-4357-B9A7-405E702AEFBA}" presName="spacer" presStyleCnt="0"/>
      <dgm:spPr/>
    </dgm:pt>
    <dgm:pt modelId="{60DEB0B1-935F-4BC0-8B5B-AFDD046171B6}" type="pres">
      <dgm:prSet presAssocID="{A59FB2AD-AEC2-49BD-A248-DDE243F39B9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71334E7-80EC-4914-91FA-D1ACE074C1FD}" type="pres">
      <dgm:prSet presAssocID="{54ABB5C3-A3A2-4542-A9AB-03E6642F4B81}" presName="spacer" presStyleCnt="0"/>
      <dgm:spPr/>
    </dgm:pt>
    <dgm:pt modelId="{A9D53F47-64AD-4C95-94F2-8F4325E1800D}" type="pres">
      <dgm:prSet presAssocID="{3B090A33-577F-4FDD-96F0-DD1580C94E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AD305D1-52B0-4476-937E-1483ABECC6DE}" type="pres">
      <dgm:prSet presAssocID="{7AA7DE37-EC84-4E19-B057-8217C6CD1C3E}" presName="spacer" presStyleCnt="0"/>
      <dgm:spPr/>
    </dgm:pt>
    <dgm:pt modelId="{F974CFFC-0A62-4D32-B20F-56362A5DDE1C}" type="pres">
      <dgm:prSet presAssocID="{2D56B565-5EDC-4A40-B5D6-CA32FF103C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CC71E0C-C95A-4FC7-A5AB-20575943469F}" srcId="{7D0F2F12-09DC-4E6F-A04B-880C04997335}" destId="{A59FB2AD-AEC2-49BD-A248-DDE243F39B91}" srcOrd="2" destOrd="0" parTransId="{8521EE87-104E-4302-9BA8-5D17B5622E4C}" sibTransId="{54ABB5C3-A3A2-4542-A9AB-03E6642F4B81}"/>
    <dgm:cxn modelId="{4EEC6527-FBFB-4AF5-8FD2-D4EC660E6E6F}" type="presOf" srcId="{E6896427-6438-4032-9E7A-59A365A934BC}" destId="{EE2EF22C-A3E5-434C-A6F5-CE582CE130ED}" srcOrd="0" destOrd="0" presId="urn:microsoft.com/office/officeart/2005/8/layout/vList2"/>
    <dgm:cxn modelId="{50E3815B-BF9E-4744-B0D1-D86D92F0586B}" type="presOf" srcId="{9FF6D2C9-2B74-4804-A5ED-B23D6F1C7598}" destId="{841D4F67-F3CA-4AD6-998B-6436A470ACCE}" srcOrd="0" destOrd="0" presId="urn:microsoft.com/office/officeart/2005/8/layout/vList2"/>
    <dgm:cxn modelId="{CD075A5F-2B31-46AF-81F6-D86FB7E8A74F}" type="presOf" srcId="{3B090A33-577F-4FDD-96F0-DD1580C94EFC}" destId="{A9D53F47-64AD-4C95-94F2-8F4325E1800D}" srcOrd="0" destOrd="0" presId="urn:microsoft.com/office/officeart/2005/8/layout/vList2"/>
    <dgm:cxn modelId="{05D88869-7736-46E9-AF5F-C11244D5C78B}" srcId="{7D0F2F12-09DC-4E6F-A04B-880C04997335}" destId="{2D56B565-5EDC-4A40-B5D6-CA32FF103C5E}" srcOrd="4" destOrd="0" parTransId="{792E1C88-32DC-481A-993E-D57D8B82F5AC}" sibTransId="{17842AF9-6609-49E5-9D79-7E2550975072}"/>
    <dgm:cxn modelId="{92FF5371-8426-4E1B-A22E-B06D07D690DF}" type="presOf" srcId="{7D0F2F12-09DC-4E6F-A04B-880C04997335}" destId="{A088FDA8-BD31-4F70-B4EF-565501F134CB}" srcOrd="0" destOrd="0" presId="urn:microsoft.com/office/officeart/2005/8/layout/vList2"/>
    <dgm:cxn modelId="{C9C07D52-CCBE-4E07-87F2-F9C7FD669019}" type="presOf" srcId="{2D56B565-5EDC-4A40-B5D6-CA32FF103C5E}" destId="{F974CFFC-0A62-4D32-B20F-56362A5DDE1C}" srcOrd="0" destOrd="0" presId="urn:microsoft.com/office/officeart/2005/8/layout/vList2"/>
    <dgm:cxn modelId="{384DFA7E-D831-4B26-A1A8-0B9957F66615}" srcId="{7D0F2F12-09DC-4E6F-A04B-880C04997335}" destId="{3B090A33-577F-4FDD-96F0-DD1580C94EFC}" srcOrd="3" destOrd="0" parTransId="{33C9CA75-1870-46ED-ACC9-0BB00F62DE22}" sibTransId="{7AA7DE37-EC84-4E19-B057-8217C6CD1C3E}"/>
    <dgm:cxn modelId="{23D2CC9E-FA3D-4AFC-8F32-2FB20F0FBC05}" srcId="{7D0F2F12-09DC-4E6F-A04B-880C04997335}" destId="{E6896427-6438-4032-9E7A-59A365A934BC}" srcOrd="0" destOrd="0" parTransId="{A96D23CB-EE6C-4C92-B55C-F05629CD0CF1}" sibTransId="{0FFA1369-2857-463A-BB0B-6B7871F6D1BE}"/>
    <dgm:cxn modelId="{D46642A2-66DA-4B35-B0F7-312F4ABE0559}" srcId="{7D0F2F12-09DC-4E6F-A04B-880C04997335}" destId="{9FF6D2C9-2B74-4804-A5ED-B23D6F1C7598}" srcOrd="1" destOrd="0" parTransId="{9F37938A-AC2B-40B8-8037-2FC007FB630A}" sibTransId="{73175695-7275-4357-B9A7-405E702AEFBA}"/>
    <dgm:cxn modelId="{652E27B1-2B78-408F-817E-2AFCF21484AE}" type="presOf" srcId="{A59FB2AD-AEC2-49BD-A248-DDE243F39B91}" destId="{60DEB0B1-935F-4BC0-8B5B-AFDD046171B6}" srcOrd="0" destOrd="0" presId="urn:microsoft.com/office/officeart/2005/8/layout/vList2"/>
    <dgm:cxn modelId="{82705CE3-A601-4A78-9085-981EE55A0C37}" type="presParOf" srcId="{A088FDA8-BD31-4F70-B4EF-565501F134CB}" destId="{EE2EF22C-A3E5-434C-A6F5-CE582CE130ED}" srcOrd="0" destOrd="0" presId="urn:microsoft.com/office/officeart/2005/8/layout/vList2"/>
    <dgm:cxn modelId="{82AF0688-E4F1-4275-973E-EFE0B34FC916}" type="presParOf" srcId="{A088FDA8-BD31-4F70-B4EF-565501F134CB}" destId="{5949805E-FDE7-4158-BDB1-7C436042CC36}" srcOrd="1" destOrd="0" presId="urn:microsoft.com/office/officeart/2005/8/layout/vList2"/>
    <dgm:cxn modelId="{91688B6B-A843-42F0-9792-22D1C1E1A707}" type="presParOf" srcId="{A088FDA8-BD31-4F70-B4EF-565501F134CB}" destId="{841D4F67-F3CA-4AD6-998B-6436A470ACCE}" srcOrd="2" destOrd="0" presId="urn:microsoft.com/office/officeart/2005/8/layout/vList2"/>
    <dgm:cxn modelId="{62FF8E9D-DDDB-4FFA-9C9C-9B3B5D6C19AE}" type="presParOf" srcId="{A088FDA8-BD31-4F70-B4EF-565501F134CB}" destId="{4DCB3FB0-2D66-4EEB-B24F-98AAE1323355}" srcOrd="3" destOrd="0" presId="urn:microsoft.com/office/officeart/2005/8/layout/vList2"/>
    <dgm:cxn modelId="{BF389AB7-9D7A-4B40-9102-A62AABAEFE5A}" type="presParOf" srcId="{A088FDA8-BD31-4F70-B4EF-565501F134CB}" destId="{60DEB0B1-935F-4BC0-8B5B-AFDD046171B6}" srcOrd="4" destOrd="0" presId="urn:microsoft.com/office/officeart/2005/8/layout/vList2"/>
    <dgm:cxn modelId="{D125BCAD-0B37-4819-9D54-3A78CE4F88B9}" type="presParOf" srcId="{A088FDA8-BD31-4F70-B4EF-565501F134CB}" destId="{B71334E7-80EC-4914-91FA-D1ACE074C1FD}" srcOrd="5" destOrd="0" presId="urn:microsoft.com/office/officeart/2005/8/layout/vList2"/>
    <dgm:cxn modelId="{3F50F0A0-7B22-4690-99FF-D647712CBA12}" type="presParOf" srcId="{A088FDA8-BD31-4F70-B4EF-565501F134CB}" destId="{A9D53F47-64AD-4C95-94F2-8F4325E1800D}" srcOrd="6" destOrd="0" presId="urn:microsoft.com/office/officeart/2005/8/layout/vList2"/>
    <dgm:cxn modelId="{288D331C-04E7-4E67-9BA6-DC1918605855}" type="presParOf" srcId="{A088FDA8-BD31-4F70-B4EF-565501F134CB}" destId="{AAD305D1-52B0-4476-937E-1483ABECC6DE}" srcOrd="7" destOrd="0" presId="urn:microsoft.com/office/officeart/2005/8/layout/vList2"/>
    <dgm:cxn modelId="{8FE29A61-606F-4009-A5D2-EEA4BCE54B58}" type="presParOf" srcId="{A088FDA8-BD31-4F70-B4EF-565501F134CB}" destId="{F974CFFC-0A62-4D32-B20F-56362A5DDE1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CB8D7D-4E29-4BDF-A2E6-CE0286E3B138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92331D8D-AAEA-4C12-9E40-0B0BE72895A1}">
      <dgm:prSet/>
      <dgm:spPr/>
      <dgm:t>
        <a:bodyPr/>
        <a:lstStyle/>
        <a:p>
          <a:r>
            <a:rPr lang="en-US"/>
            <a:t>EcoRefill delivers everyday refills such as laundry liquid, washing up liquid, surface cleaner, hand wash and shampoo in returnable containers</a:t>
          </a:r>
          <a:endParaRPr lang="en-GB"/>
        </a:p>
      </dgm:t>
    </dgm:pt>
    <dgm:pt modelId="{AD172F2C-071C-4B66-AA4E-1C52E9312D7C}" type="parTrans" cxnId="{CE6010BE-BCCD-4F24-B7A4-8D1070E00E31}">
      <dgm:prSet/>
      <dgm:spPr/>
      <dgm:t>
        <a:bodyPr/>
        <a:lstStyle/>
        <a:p>
          <a:endParaRPr lang="en-GB"/>
        </a:p>
      </dgm:t>
    </dgm:pt>
    <dgm:pt modelId="{EA12D16F-68C7-4528-A0C6-6296870EF690}" type="sibTrans" cxnId="{CE6010BE-BCCD-4F24-B7A4-8D1070E00E31}">
      <dgm:prSet/>
      <dgm:spPr/>
      <dgm:t>
        <a:bodyPr/>
        <a:lstStyle/>
        <a:p>
          <a:endParaRPr lang="en-GB"/>
        </a:p>
      </dgm:t>
    </dgm:pt>
    <dgm:pt modelId="{9FAD793A-6232-4848-8D35-247A6CCA31C1}">
      <dgm:prSet/>
      <dgm:spPr/>
      <dgm:t>
        <a:bodyPr/>
        <a:lstStyle/>
        <a:p>
          <a:r>
            <a:rPr lang="en-US"/>
            <a:t>Customers order online and return empties for cleaning and reuse, which cuts packaging waste at source</a:t>
          </a:r>
          <a:endParaRPr lang="en-GB"/>
        </a:p>
      </dgm:t>
    </dgm:pt>
    <dgm:pt modelId="{FFB783E5-FF93-45EB-92B0-164BF69CA397}" type="parTrans" cxnId="{BD7CEE2B-02FD-47D7-A6BE-CA2E5ACDE317}">
      <dgm:prSet/>
      <dgm:spPr/>
      <dgm:t>
        <a:bodyPr/>
        <a:lstStyle/>
        <a:p>
          <a:endParaRPr lang="en-GB"/>
        </a:p>
      </dgm:t>
    </dgm:pt>
    <dgm:pt modelId="{038397C9-738B-4117-8615-54C58A3ABD01}" type="sibTrans" cxnId="{BD7CEE2B-02FD-47D7-A6BE-CA2E5ACDE317}">
      <dgm:prSet/>
      <dgm:spPr/>
      <dgm:t>
        <a:bodyPr/>
        <a:lstStyle/>
        <a:p>
          <a:endParaRPr lang="en-GB"/>
        </a:p>
      </dgm:t>
    </dgm:pt>
    <dgm:pt modelId="{15666343-1694-433F-90B4-51EC58EDC264}">
      <dgm:prSet/>
      <dgm:spPr/>
      <dgm:t>
        <a:bodyPr/>
        <a:lstStyle/>
        <a:p>
          <a:r>
            <a:rPr lang="en-US"/>
            <a:t>The unique selling point pairs doorstep convenience with measurable plastic reduction, shown to raise purchase intention among green consumers (Prakash et al., 2024)</a:t>
          </a:r>
          <a:endParaRPr lang="en-GB"/>
        </a:p>
      </dgm:t>
    </dgm:pt>
    <dgm:pt modelId="{B1FDF8FE-BD1D-4369-926F-2D5B21A7634F}" type="parTrans" cxnId="{02975FA6-C2D9-49F8-9B66-13143110BFDE}">
      <dgm:prSet/>
      <dgm:spPr/>
      <dgm:t>
        <a:bodyPr/>
        <a:lstStyle/>
        <a:p>
          <a:endParaRPr lang="en-GB"/>
        </a:p>
      </dgm:t>
    </dgm:pt>
    <dgm:pt modelId="{897E7787-919E-4064-A20F-7CAE907D1EB1}" type="sibTrans" cxnId="{02975FA6-C2D9-49F8-9B66-13143110BFDE}">
      <dgm:prSet/>
      <dgm:spPr/>
      <dgm:t>
        <a:bodyPr/>
        <a:lstStyle/>
        <a:p>
          <a:endParaRPr lang="en-GB"/>
        </a:p>
      </dgm:t>
    </dgm:pt>
    <dgm:pt modelId="{68B43EC6-6888-4399-944E-8DFE420E85C7}">
      <dgm:prSet/>
      <dgm:spPr/>
      <dgm:t>
        <a:bodyPr/>
        <a:lstStyle/>
        <a:p>
          <a:r>
            <a:rPr lang="en-US"/>
            <a:t>The business registers as a private limited company for limited liability and straightforward equity investment</a:t>
          </a:r>
          <a:endParaRPr lang="en-GB"/>
        </a:p>
      </dgm:t>
    </dgm:pt>
    <dgm:pt modelId="{6D9BDA42-CE93-48A4-9EFD-DC375B603CB1}" type="parTrans" cxnId="{182BF9C6-5F20-4F17-A558-A0431D5D169E}">
      <dgm:prSet/>
      <dgm:spPr/>
      <dgm:t>
        <a:bodyPr/>
        <a:lstStyle/>
        <a:p>
          <a:endParaRPr lang="en-GB"/>
        </a:p>
      </dgm:t>
    </dgm:pt>
    <dgm:pt modelId="{641621BB-53A6-4184-9545-C743DE31F037}" type="sibTrans" cxnId="{182BF9C6-5F20-4F17-A558-A0431D5D169E}">
      <dgm:prSet/>
      <dgm:spPr/>
      <dgm:t>
        <a:bodyPr/>
        <a:lstStyle/>
        <a:p>
          <a:endParaRPr lang="en-GB"/>
        </a:p>
      </dgm:t>
    </dgm:pt>
    <dgm:pt modelId="{031DF764-6289-4CE7-9D72-EF501F158ED1}">
      <dgm:prSet/>
      <dgm:spPr/>
      <dgm:t>
        <a:bodyPr/>
        <a:lstStyle/>
        <a:p>
          <a:r>
            <a:rPr lang="en-US"/>
            <a:t>A flat structure keeps costs low, with the founder leading strategy and one part time assistant handling refilling and delivery, in line with source reduction value (Patreau et al., 2023)</a:t>
          </a:r>
          <a:endParaRPr lang="en-GB"/>
        </a:p>
      </dgm:t>
    </dgm:pt>
    <dgm:pt modelId="{E6164424-40B9-4EFC-90E4-47D747675AAF}" type="parTrans" cxnId="{803C5288-F806-463D-B9ED-C6395CB44ABF}">
      <dgm:prSet/>
      <dgm:spPr/>
      <dgm:t>
        <a:bodyPr/>
        <a:lstStyle/>
        <a:p>
          <a:endParaRPr lang="en-GB"/>
        </a:p>
      </dgm:t>
    </dgm:pt>
    <dgm:pt modelId="{B33DF2F9-DE52-4D6F-934B-35566BD727C1}" type="sibTrans" cxnId="{803C5288-F806-463D-B9ED-C6395CB44ABF}">
      <dgm:prSet/>
      <dgm:spPr/>
      <dgm:t>
        <a:bodyPr/>
        <a:lstStyle/>
        <a:p>
          <a:endParaRPr lang="en-GB"/>
        </a:p>
      </dgm:t>
    </dgm:pt>
    <dgm:pt modelId="{73ECF72A-3DFC-4C12-AE17-BD2E35298CB6}" type="pres">
      <dgm:prSet presAssocID="{ACCB8D7D-4E29-4BDF-A2E6-CE0286E3B138}" presName="diagram" presStyleCnt="0">
        <dgm:presLayoutVars>
          <dgm:dir/>
          <dgm:resizeHandles val="exact"/>
        </dgm:presLayoutVars>
      </dgm:prSet>
      <dgm:spPr/>
    </dgm:pt>
    <dgm:pt modelId="{A9954315-6BAD-4FE6-A214-9A5F798815A6}" type="pres">
      <dgm:prSet presAssocID="{92331D8D-AAEA-4C12-9E40-0B0BE72895A1}" presName="node" presStyleLbl="node1" presStyleIdx="0" presStyleCnt="5">
        <dgm:presLayoutVars>
          <dgm:bulletEnabled val="1"/>
        </dgm:presLayoutVars>
      </dgm:prSet>
      <dgm:spPr/>
    </dgm:pt>
    <dgm:pt modelId="{485F3504-90C0-48BE-B4BE-4E1CE65136BA}" type="pres">
      <dgm:prSet presAssocID="{EA12D16F-68C7-4528-A0C6-6296870EF690}" presName="sibTrans" presStyleCnt="0"/>
      <dgm:spPr/>
    </dgm:pt>
    <dgm:pt modelId="{18D5A7F9-2AC4-4ECE-8CE8-40EDE15A5D17}" type="pres">
      <dgm:prSet presAssocID="{9FAD793A-6232-4848-8D35-247A6CCA31C1}" presName="node" presStyleLbl="node1" presStyleIdx="1" presStyleCnt="5">
        <dgm:presLayoutVars>
          <dgm:bulletEnabled val="1"/>
        </dgm:presLayoutVars>
      </dgm:prSet>
      <dgm:spPr/>
    </dgm:pt>
    <dgm:pt modelId="{8CF7BC45-8ACF-4470-B700-E75618DA3099}" type="pres">
      <dgm:prSet presAssocID="{038397C9-738B-4117-8615-54C58A3ABD01}" presName="sibTrans" presStyleCnt="0"/>
      <dgm:spPr/>
    </dgm:pt>
    <dgm:pt modelId="{69B277DA-C650-4C14-882F-2D363A081A2E}" type="pres">
      <dgm:prSet presAssocID="{15666343-1694-433F-90B4-51EC58EDC264}" presName="node" presStyleLbl="node1" presStyleIdx="2" presStyleCnt="5">
        <dgm:presLayoutVars>
          <dgm:bulletEnabled val="1"/>
        </dgm:presLayoutVars>
      </dgm:prSet>
      <dgm:spPr/>
    </dgm:pt>
    <dgm:pt modelId="{01F6AEDC-F1F0-4077-BC57-504A30740221}" type="pres">
      <dgm:prSet presAssocID="{897E7787-919E-4064-A20F-7CAE907D1EB1}" presName="sibTrans" presStyleCnt="0"/>
      <dgm:spPr/>
    </dgm:pt>
    <dgm:pt modelId="{3BF01F78-E49F-4824-98E8-EA99874B5BAB}" type="pres">
      <dgm:prSet presAssocID="{68B43EC6-6888-4399-944E-8DFE420E85C7}" presName="node" presStyleLbl="node1" presStyleIdx="3" presStyleCnt="5">
        <dgm:presLayoutVars>
          <dgm:bulletEnabled val="1"/>
        </dgm:presLayoutVars>
      </dgm:prSet>
      <dgm:spPr/>
    </dgm:pt>
    <dgm:pt modelId="{D54C5B4D-9CD0-4922-956B-CAE4BECBDF74}" type="pres">
      <dgm:prSet presAssocID="{641621BB-53A6-4184-9545-C743DE31F037}" presName="sibTrans" presStyleCnt="0"/>
      <dgm:spPr/>
    </dgm:pt>
    <dgm:pt modelId="{A72853CE-2068-498B-A01A-38E2F57E27F0}" type="pres">
      <dgm:prSet presAssocID="{031DF764-6289-4CE7-9D72-EF501F158ED1}" presName="node" presStyleLbl="node1" presStyleIdx="4" presStyleCnt="5">
        <dgm:presLayoutVars>
          <dgm:bulletEnabled val="1"/>
        </dgm:presLayoutVars>
      </dgm:prSet>
      <dgm:spPr/>
    </dgm:pt>
  </dgm:ptLst>
  <dgm:cxnLst>
    <dgm:cxn modelId="{BD7CEE2B-02FD-47D7-A6BE-CA2E5ACDE317}" srcId="{ACCB8D7D-4E29-4BDF-A2E6-CE0286E3B138}" destId="{9FAD793A-6232-4848-8D35-247A6CCA31C1}" srcOrd="1" destOrd="0" parTransId="{FFB783E5-FF93-45EB-92B0-164BF69CA397}" sibTransId="{038397C9-738B-4117-8615-54C58A3ABD01}"/>
    <dgm:cxn modelId="{2E4F533D-646D-49FD-85EE-ADED24295562}" type="presOf" srcId="{9FAD793A-6232-4848-8D35-247A6CCA31C1}" destId="{18D5A7F9-2AC4-4ECE-8CE8-40EDE15A5D17}" srcOrd="0" destOrd="0" presId="urn:microsoft.com/office/officeart/2005/8/layout/default"/>
    <dgm:cxn modelId="{D6881E4C-DF33-46C6-9FC1-BC6BE013CD1D}" type="presOf" srcId="{68B43EC6-6888-4399-944E-8DFE420E85C7}" destId="{3BF01F78-E49F-4824-98E8-EA99874B5BAB}" srcOrd="0" destOrd="0" presId="urn:microsoft.com/office/officeart/2005/8/layout/default"/>
    <dgm:cxn modelId="{23D6E777-BD04-4554-A995-9A5100937C2E}" type="presOf" srcId="{15666343-1694-433F-90B4-51EC58EDC264}" destId="{69B277DA-C650-4C14-882F-2D363A081A2E}" srcOrd="0" destOrd="0" presId="urn:microsoft.com/office/officeart/2005/8/layout/default"/>
    <dgm:cxn modelId="{803C5288-F806-463D-B9ED-C6395CB44ABF}" srcId="{ACCB8D7D-4E29-4BDF-A2E6-CE0286E3B138}" destId="{031DF764-6289-4CE7-9D72-EF501F158ED1}" srcOrd="4" destOrd="0" parTransId="{E6164424-40B9-4EFC-90E4-47D747675AAF}" sibTransId="{B33DF2F9-DE52-4D6F-934B-35566BD727C1}"/>
    <dgm:cxn modelId="{02975FA6-C2D9-49F8-9B66-13143110BFDE}" srcId="{ACCB8D7D-4E29-4BDF-A2E6-CE0286E3B138}" destId="{15666343-1694-433F-90B4-51EC58EDC264}" srcOrd="2" destOrd="0" parTransId="{B1FDF8FE-BD1D-4369-926F-2D5B21A7634F}" sibTransId="{897E7787-919E-4064-A20F-7CAE907D1EB1}"/>
    <dgm:cxn modelId="{B2CCB6AF-CD3D-45CE-85F2-3B8FB93745E8}" type="presOf" srcId="{92331D8D-AAEA-4C12-9E40-0B0BE72895A1}" destId="{A9954315-6BAD-4FE6-A214-9A5F798815A6}" srcOrd="0" destOrd="0" presId="urn:microsoft.com/office/officeart/2005/8/layout/default"/>
    <dgm:cxn modelId="{670D3DBD-0843-4587-B093-20BBFB40939D}" type="presOf" srcId="{031DF764-6289-4CE7-9D72-EF501F158ED1}" destId="{A72853CE-2068-498B-A01A-38E2F57E27F0}" srcOrd="0" destOrd="0" presId="urn:microsoft.com/office/officeart/2005/8/layout/default"/>
    <dgm:cxn modelId="{CE6010BE-BCCD-4F24-B7A4-8D1070E00E31}" srcId="{ACCB8D7D-4E29-4BDF-A2E6-CE0286E3B138}" destId="{92331D8D-AAEA-4C12-9E40-0B0BE72895A1}" srcOrd="0" destOrd="0" parTransId="{AD172F2C-071C-4B66-AA4E-1C52E9312D7C}" sibTransId="{EA12D16F-68C7-4528-A0C6-6296870EF690}"/>
    <dgm:cxn modelId="{182BF9C6-5F20-4F17-A558-A0431D5D169E}" srcId="{ACCB8D7D-4E29-4BDF-A2E6-CE0286E3B138}" destId="{68B43EC6-6888-4399-944E-8DFE420E85C7}" srcOrd="3" destOrd="0" parTransId="{6D9BDA42-CE93-48A4-9EFD-DC375B603CB1}" sibTransId="{641621BB-53A6-4184-9545-C743DE31F037}"/>
    <dgm:cxn modelId="{091DE2CF-EB51-43A5-9D3D-85607E9A022C}" type="presOf" srcId="{ACCB8D7D-4E29-4BDF-A2E6-CE0286E3B138}" destId="{73ECF72A-3DFC-4C12-AE17-BD2E35298CB6}" srcOrd="0" destOrd="0" presId="urn:microsoft.com/office/officeart/2005/8/layout/default"/>
    <dgm:cxn modelId="{031133B6-D93B-486A-B978-C1FA8586FB67}" type="presParOf" srcId="{73ECF72A-3DFC-4C12-AE17-BD2E35298CB6}" destId="{A9954315-6BAD-4FE6-A214-9A5F798815A6}" srcOrd="0" destOrd="0" presId="urn:microsoft.com/office/officeart/2005/8/layout/default"/>
    <dgm:cxn modelId="{3ECFD1B0-C385-46B9-A48B-128844AAB395}" type="presParOf" srcId="{73ECF72A-3DFC-4C12-AE17-BD2E35298CB6}" destId="{485F3504-90C0-48BE-B4BE-4E1CE65136BA}" srcOrd="1" destOrd="0" presId="urn:microsoft.com/office/officeart/2005/8/layout/default"/>
    <dgm:cxn modelId="{B9E7BFAB-2BD1-41D4-9CAA-6D8FCF1F42CC}" type="presParOf" srcId="{73ECF72A-3DFC-4C12-AE17-BD2E35298CB6}" destId="{18D5A7F9-2AC4-4ECE-8CE8-40EDE15A5D17}" srcOrd="2" destOrd="0" presId="urn:microsoft.com/office/officeart/2005/8/layout/default"/>
    <dgm:cxn modelId="{0B1E9316-0E93-43F9-92CF-2598F89CC0BC}" type="presParOf" srcId="{73ECF72A-3DFC-4C12-AE17-BD2E35298CB6}" destId="{8CF7BC45-8ACF-4470-B700-E75618DA3099}" srcOrd="3" destOrd="0" presId="urn:microsoft.com/office/officeart/2005/8/layout/default"/>
    <dgm:cxn modelId="{6ACDDD5B-582E-446D-A7A6-9690D97221FF}" type="presParOf" srcId="{73ECF72A-3DFC-4C12-AE17-BD2E35298CB6}" destId="{69B277DA-C650-4C14-882F-2D363A081A2E}" srcOrd="4" destOrd="0" presId="urn:microsoft.com/office/officeart/2005/8/layout/default"/>
    <dgm:cxn modelId="{64D81505-B0A0-47B7-86E9-F7FCCB2FB254}" type="presParOf" srcId="{73ECF72A-3DFC-4C12-AE17-BD2E35298CB6}" destId="{01F6AEDC-F1F0-4077-BC57-504A30740221}" srcOrd="5" destOrd="0" presId="urn:microsoft.com/office/officeart/2005/8/layout/default"/>
    <dgm:cxn modelId="{085090C7-9464-400E-80FD-BABE2A616F02}" type="presParOf" srcId="{73ECF72A-3DFC-4C12-AE17-BD2E35298CB6}" destId="{3BF01F78-E49F-4824-98E8-EA99874B5BAB}" srcOrd="6" destOrd="0" presId="urn:microsoft.com/office/officeart/2005/8/layout/default"/>
    <dgm:cxn modelId="{1F41F555-32BE-4965-8EBF-18B430DADFF6}" type="presParOf" srcId="{73ECF72A-3DFC-4C12-AE17-BD2E35298CB6}" destId="{D54C5B4D-9CD0-4922-956B-CAE4BECBDF74}" srcOrd="7" destOrd="0" presId="urn:microsoft.com/office/officeart/2005/8/layout/default"/>
    <dgm:cxn modelId="{93CA07F9-A672-41C6-80D1-1004A3CC0335}" type="presParOf" srcId="{73ECF72A-3DFC-4C12-AE17-BD2E35298CB6}" destId="{A72853CE-2068-498B-A01A-38E2F57E27F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3DB7BF-6F09-4233-9A86-7348F845E5F7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5F2E4F03-E7BB-4C1F-9411-622306F5709D}">
      <dgm:prSet/>
      <dgm:spPr/>
      <dgm:t>
        <a:bodyPr/>
        <a:lstStyle/>
        <a:p>
          <a:r>
            <a:rPr lang="en-US"/>
            <a:t>A PESTEL scan maps the political, economic, social, technological, environmental and legal forces facing a new venture (Khan et al., 2023)</a:t>
          </a:r>
          <a:endParaRPr lang="en-GB"/>
        </a:p>
      </dgm:t>
    </dgm:pt>
    <dgm:pt modelId="{5064E520-12E9-49F4-B1AF-FCB91E2E4CE0}" type="parTrans" cxnId="{8ED70027-D219-4D14-87D0-695CEE085B3E}">
      <dgm:prSet/>
      <dgm:spPr/>
      <dgm:t>
        <a:bodyPr/>
        <a:lstStyle/>
        <a:p>
          <a:endParaRPr lang="en-GB"/>
        </a:p>
      </dgm:t>
    </dgm:pt>
    <dgm:pt modelId="{728F9DA3-F3A0-4C1D-A18C-CEBDD3286D3E}" type="sibTrans" cxnId="{8ED70027-D219-4D14-87D0-695CEE085B3E}">
      <dgm:prSet/>
      <dgm:spPr/>
      <dgm:t>
        <a:bodyPr/>
        <a:lstStyle/>
        <a:p>
          <a:endParaRPr lang="en-GB"/>
        </a:p>
      </dgm:t>
    </dgm:pt>
    <dgm:pt modelId="{62FCBD48-CC64-48C1-902D-3AE971C7FE0F}">
      <dgm:prSet/>
      <dgm:spPr/>
      <dgm:t>
        <a:bodyPr/>
        <a:lstStyle/>
        <a:p>
          <a:r>
            <a:rPr lang="en-US"/>
            <a:t>Environmental factor is the strongest driver as pressure to cut plastic waste favours a refill model</a:t>
          </a:r>
          <a:endParaRPr lang="en-GB"/>
        </a:p>
      </dgm:t>
    </dgm:pt>
    <dgm:pt modelId="{8B8B4D34-A902-4DC0-B543-1C74570198DF}" type="parTrans" cxnId="{B18BD8AC-1877-4AFC-B816-6643863D4EA6}">
      <dgm:prSet/>
      <dgm:spPr/>
      <dgm:t>
        <a:bodyPr/>
        <a:lstStyle/>
        <a:p>
          <a:endParaRPr lang="en-GB"/>
        </a:p>
      </dgm:t>
    </dgm:pt>
    <dgm:pt modelId="{385C6688-7E1F-4DC6-8281-78356B16A233}" type="sibTrans" cxnId="{B18BD8AC-1877-4AFC-B816-6643863D4EA6}">
      <dgm:prSet/>
      <dgm:spPr/>
      <dgm:t>
        <a:bodyPr/>
        <a:lstStyle/>
        <a:p>
          <a:endParaRPr lang="en-GB"/>
        </a:p>
      </dgm:t>
    </dgm:pt>
    <dgm:pt modelId="{87BA6D26-4A5A-4CEE-80FF-EFFC9B21198A}">
      <dgm:prSet/>
      <dgm:spPr/>
      <dgm:t>
        <a:bodyPr/>
        <a:lstStyle/>
        <a:p>
          <a:r>
            <a:rPr lang="en-US"/>
            <a:t>Social factor is positive as green attitudes strengthen even where an attitude to purchase gap remains (Witek and Kuzniar, 2024)</a:t>
          </a:r>
          <a:endParaRPr lang="en-GB"/>
        </a:p>
      </dgm:t>
    </dgm:pt>
    <dgm:pt modelId="{BA699DBF-F5DA-437E-AD33-713464588D5E}" type="parTrans" cxnId="{145147B8-4F34-4EEB-A6F9-86FA45DC3A12}">
      <dgm:prSet/>
      <dgm:spPr/>
      <dgm:t>
        <a:bodyPr/>
        <a:lstStyle/>
        <a:p>
          <a:endParaRPr lang="en-GB"/>
        </a:p>
      </dgm:t>
    </dgm:pt>
    <dgm:pt modelId="{CF2C1819-9023-4252-8C96-4979A9F30F3A}" type="sibTrans" cxnId="{145147B8-4F34-4EEB-A6F9-86FA45DC3A12}">
      <dgm:prSet/>
      <dgm:spPr/>
      <dgm:t>
        <a:bodyPr/>
        <a:lstStyle/>
        <a:p>
          <a:endParaRPr lang="en-GB"/>
        </a:p>
      </dgm:t>
    </dgm:pt>
    <dgm:pt modelId="{FD2F707C-F97D-4A66-9E2C-508D313F5116}">
      <dgm:prSet/>
      <dgm:spPr/>
      <dgm:t>
        <a:bodyPr/>
        <a:lstStyle/>
        <a:p>
          <a:r>
            <a:rPr lang="en-US"/>
            <a:t>Economic factor is challenging as the cost of living squeezes spending and demands competitive pricing</a:t>
          </a:r>
          <a:endParaRPr lang="en-GB"/>
        </a:p>
      </dgm:t>
    </dgm:pt>
    <dgm:pt modelId="{13D82267-8FF9-4147-B232-1AF4F93FA0A9}" type="parTrans" cxnId="{45EA466D-9283-47F3-9532-818A31B1EBA6}">
      <dgm:prSet/>
      <dgm:spPr/>
      <dgm:t>
        <a:bodyPr/>
        <a:lstStyle/>
        <a:p>
          <a:endParaRPr lang="en-GB"/>
        </a:p>
      </dgm:t>
    </dgm:pt>
    <dgm:pt modelId="{BBD86FEE-5BEF-4DFE-89B0-0CA9B363F9F2}" type="sibTrans" cxnId="{45EA466D-9283-47F3-9532-818A31B1EBA6}">
      <dgm:prSet/>
      <dgm:spPr/>
      <dgm:t>
        <a:bodyPr/>
        <a:lstStyle/>
        <a:p>
          <a:endParaRPr lang="en-GB"/>
        </a:p>
      </dgm:t>
    </dgm:pt>
    <dgm:pt modelId="{64791C6F-D4DE-415B-9B16-9E138789E11B}">
      <dgm:prSet/>
      <dgm:spPr/>
      <dgm:t>
        <a:bodyPr/>
        <a:lstStyle/>
        <a:p>
          <a:r>
            <a:rPr lang="en-US"/>
            <a:t>Technological factor is an opportunity as low cost e commerce and social platforms widen reach</a:t>
          </a:r>
          <a:endParaRPr lang="en-GB"/>
        </a:p>
      </dgm:t>
    </dgm:pt>
    <dgm:pt modelId="{F636463A-D78C-4E9F-A938-187A6A5D2DEA}" type="parTrans" cxnId="{E6B96E21-E0BB-426A-BCF6-04365128FCBF}">
      <dgm:prSet/>
      <dgm:spPr/>
      <dgm:t>
        <a:bodyPr/>
        <a:lstStyle/>
        <a:p>
          <a:endParaRPr lang="en-GB"/>
        </a:p>
      </dgm:t>
    </dgm:pt>
    <dgm:pt modelId="{5FC04459-1B06-4A20-AD10-196F85BD9D93}" type="sibTrans" cxnId="{E6B96E21-E0BB-426A-BCF6-04365128FCBF}">
      <dgm:prSet/>
      <dgm:spPr/>
      <dgm:t>
        <a:bodyPr/>
        <a:lstStyle/>
        <a:p>
          <a:endParaRPr lang="en-GB"/>
        </a:p>
      </dgm:t>
    </dgm:pt>
    <dgm:pt modelId="{2407D3B3-6170-4919-A2CA-FF99B7B89971}" type="pres">
      <dgm:prSet presAssocID="{F83DB7BF-6F09-4233-9A86-7348F845E5F7}" presName="diagram" presStyleCnt="0">
        <dgm:presLayoutVars>
          <dgm:dir/>
          <dgm:resizeHandles val="exact"/>
        </dgm:presLayoutVars>
      </dgm:prSet>
      <dgm:spPr/>
    </dgm:pt>
    <dgm:pt modelId="{AB76AF84-F5EE-4ADB-82ED-4774DA6FA49B}" type="pres">
      <dgm:prSet presAssocID="{5F2E4F03-E7BB-4C1F-9411-622306F5709D}" presName="node" presStyleLbl="node1" presStyleIdx="0" presStyleCnt="5">
        <dgm:presLayoutVars>
          <dgm:bulletEnabled val="1"/>
        </dgm:presLayoutVars>
      </dgm:prSet>
      <dgm:spPr/>
    </dgm:pt>
    <dgm:pt modelId="{43ACF8E1-A866-44CE-81B9-D075C7176B5C}" type="pres">
      <dgm:prSet presAssocID="{728F9DA3-F3A0-4C1D-A18C-CEBDD3286D3E}" presName="sibTrans" presStyleCnt="0"/>
      <dgm:spPr/>
    </dgm:pt>
    <dgm:pt modelId="{A7D1B325-77F5-4E6E-AD00-46C28DF9DB1B}" type="pres">
      <dgm:prSet presAssocID="{62FCBD48-CC64-48C1-902D-3AE971C7FE0F}" presName="node" presStyleLbl="node1" presStyleIdx="1" presStyleCnt="5">
        <dgm:presLayoutVars>
          <dgm:bulletEnabled val="1"/>
        </dgm:presLayoutVars>
      </dgm:prSet>
      <dgm:spPr/>
    </dgm:pt>
    <dgm:pt modelId="{9183EFEA-E140-4EC8-9C93-F3C1AAADFD7E}" type="pres">
      <dgm:prSet presAssocID="{385C6688-7E1F-4DC6-8281-78356B16A233}" presName="sibTrans" presStyleCnt="0"/>
      <dgm:spPr/>
    </dgm:pt>
    <dgm:pt modelId="{BFDCCBD9-437D-40F6-8137-9F7631EBBF3F}" type="pres">
      <dgm:prSet presAssocID="{87BA6D26-4A5A-4CEE-80FF-EFFC9B21198A}" presName="node" presStyleLbl="node1" presStyleIdx="2" presStyleCnt="5">
        <dgm:presLayoutVars>
          <dgm:bulletEnabled val="1"/>
        </dgm:presLayoutVars>
      </dgm:prSet>
      <dgm:spPr/>
    </dgm:pt>
    <dgm:pt modelId="{E1CA6853-3CB5-4CA5-974D-58E552ADAB8B}" type="pres">
      <dgm:prSet presAssocID="{CF2C1819-9023-4252-8C96-4979A9F30F3A}" presName="sibTrans" presStyleCnt="0"/>
      <dgm:spPr/>
    </dgm:pt>
    <dgm:pt modelId="{BA00B35A-C800-40CE-8FC3-B7A0F6583724}" type="pres">
      <dgm:prSet presAssocID="{FD2F707C-F97D-4A66-9E2C-508D313F5116}" presName="node" presStyleLbl="node1" presStyleIdx="3" presStyleCnt="5">
        <dgm:presLayoutVars>
          <dgm:bulletEnabled val="1"/>
        </dgm:presLayoutVars>
      </dgm:prSet>
      <dgm:spPr/>
    </dgm:pt>
    <dgm:pt modelId="{B233C399-A3F6-4B12-A881-7A9902E885E8}" type="pres">
      <dgm:prSet presAssocID="{BBD86FEE-5BEF-4DFE-89B0-0CA9B363F9F2}" presName="sibTrans" presStyleCnt="0"/>
      <dgm:spPr/>
    </dgm:pt>
    <dgm:pt modelId="{F5F68E4E-303F-4C82-9CFC-0205A2410A47}" type="pres">
      <dgm:prSet presAssocID="{64791C6F-D4DE-415B-9B16-9E138789E11B}" presName="node" presStyleLbl="node1" presStyleIdx="4" presStyleCnt="5">
        <dgm:presLayoutVars>
          <dgm:bulletEnabled val="1"/>
        </dgm:presLayoutVars>
      </dgm:prSet>
      <dgm:spPr/>
    </dgm:pt>
  </dgm:ptLst>
  <dgm:cxnLst>
    <dgm:cxn modelId="{C44A970C-3D64-48A1-87B2-C57312650223}" type="presOf" srcId="{5F2E4F03-E7BB-4C1F-9411-622306F5709D}" destId="{AB76AF84-F5EE-4ADB-82ED-4774DA6FA49B}" srcOrd="0" destOrd="0" presId="urn:microsoft.com/office/officeart/2005/8/layout/default"/>
    <dgm:cxn modelId="{E6B96E21-E0BB-426A-BCF6-04365128FCBF}" srcId="{F83DB7BF-6F09-4233-9A86-7348F845E5F7}" destId="{64791C6F-D4DE-415B-9B16-9E138789E11B}" srcOrd="4" destOrd="0" parTransId="{F636463A-D78C-4E9F-A938-187A6A5D2DEA}" sibTransId="{5FC04459-1B06-4A20-AD10-196F85BD9D93}"/>
    <dgm:cxn modelId="{8ED70027-D219-4D14-87D0-695CEE085B3E}" srcId="{F83DB7BF-6F09-4233-9A86-7348F845E5F7}" destId="{5F2E4F03-E7BB-4C1F-9411-622306F5709D}" srcOrd="0" destOrd="0" parTransId="{5064E520-12E9-49F4-B1AF-FCB91E2E4CE0}" sibTransId="{728F9DA3-F3A0-4C1D-A18C-CEBDD3286D3E}"/>
    <dgm:cxn modelId="{20F2D040-9FB0-4E1B-8F2A-97B1EB324606}" type="presOf" srcId="{64791C6F-D4DE-415B-9B16-9E138789E11B}" destId="{F5F68E4E-303F-4C82-9CFC-0205A2410A47}" srcOrd="0" destOrd="0" presId="urn:microsoft.com/office/officeart/2005/8/layout/default"/>
    <dgm:cxn modelId="{86F86F5D-98A0-4CDA-AB91-CBD470B9E005}" type="presOf" srcId="{62FCBD48-CC64-48C1-902D-3AE971C7FE0F}" destId="{A7D1B325-77F5-4E6E-AD00-46C28DF9DB1B}" srcOrd="0" destOrd="0" presId="urn:microsoft.com/office/officeart/2005/8/layout/default"/>
    <dgm:cxn modelId="{79DF6160-9549-4726-91FF-3931D0CDFD83}" type="presOf" srcId="{87BA6D26-4A5A-4CEE-80FF-EFFC9B21198A}" destId="{BFDCCBD9-437D-40F6-8137-9F7631EBBF3F}" srcOrd="0" destOrd="0" presId="urn:microsoft.com/office/officeart/2005/8/layout/default"/>
    <dgm:cxn modelId="{8762F045-B901-45D7-8D0F-17196851629F}" type="presOf" srcId="{F83DB7BF-6F09-4233-9A86-7348F845E5F7}" destId="{2407D3B3-6170-4919-A2CA-FF99B7B89971}" srcOrd="0" destOrd="0" presId="urn:microsoft.com/office/officeart/2005/8/layout/default"/>
    <dgm:cxn modelId="{45EA466D-9283-47F3-9532-818A31B1EBA6}" srcId="{F83DB7BF-6F09-4233-9A86-7348F845E5F7}" destId="{FD2F707C-F97D-4A66-9E2C-508D313F5116}" srcOrd="3" destOrd="0" parTransId="{13D82267-8FF9-4147-B232-1AF4F93FA0A9}" sibTransId="{BBD86FEE-5BEF-4DFE-89B0-0CA9B363F9F2}"/>
    <dgm:cxn modelId="{B18BD8AC-1877-4AFC-B816-6643863D4EA6}" srcId="{F83DB7BF-6F09-4233-9A86-7348F845E5F7}" destId="{62FCBD48-CC64-48C1-902D-3AE971C7FE0F}" srcOrd="1" destOrd="0" parTransId="{8B8B4D34-A902-4DC0-B543-1C74570198DF}" sibTransId="{385C6688-7E1F-4DC6-8281-78356B16A233}"/>
    <dgm:cxn modelId="{145147B8-4F34-4EEB-A6F9-86FA45DC3A12}" srcId="{F83DB7BF-6F09-4233-9A86-7348F845E5F7}" destId="{87BA6D26-4A5A-4CEE-80FF-EFFC9B21198A}" srcOrd="2" destOrd="0" parTransId="{BA699DBF-F5DA-437E-AD33-713464588D5E}" sibTransId="{CF2C1819-9023-4252-8C96-4979A9F30F3A}"/>
    <dgm:cxn modelId="{529697E1-EBD5-46B3-A41B-A5A92A2C390F}" type="presOf" srcId="{FD2F707C-F97D-4A66-9E2C-508D313F5116}" destId="{BA00B35A-C800-40CE-8FC3-B7A0F6583724}" srcOrd="0" destOrd="0" presId="urn:microsoft.com/office/officeart/2005/8/layout/default"/>
    <dgm:cxn modelId="{EDA7E78B-0BF2-4625-9829-08DCD9AE2DED}" type="presParOf" srcId="{2407D3B3-6170-4919-A2CA-FF99B7B89971}" destId="{AB76AF84-F5EE-4ADB-82ED-4774DA6FA49B}" srcOrd="0" destOrd="0" presId="urn:microsoft.com/office/officeart/2005/8/layout/default"/>
    <dgm:cxn modelId="{2C3A5FCE-C9BC-42FD-A3DE-60A50B8F1D5E}" type="presParOf" srcId="{2407D3B3-6170-4919-A2CA-FF99B7B89971}" destId="{43ACF8E1-A866-44CE-81B9-D075C7176B5C}" srcOrd="1" destOrd="0" presId="urn:microsoft.com/office/officeart/2005/8/layout/default"/>
    <dgm:cxn modelId="{EA1F9D74-F8DC-49A9-A636-C8816E92439C}" type="presParOf" srcId="{2407D3B3-6170-4919-A2CA-FF99B7B89971}" destId="{A7D1B325-77F5-4E6E-AD00-46C28DF9DB1B}" srcOrd="2" destOrd="0" presId="urn:microsoft.com/office/officeart/2005/8/layout/default"/>
    <dgm:cxn modelId="{D294B299-B34B-4DBE-949E-2B853C891B44}" type="presParOf" srcId="{2407D3B3-6170-4919-A2CA-FF99B7B89971}" destId="{9183EFEA-E140-4EC8-9C93-F3C1AAADFD7E}" srcOrd="3" destOrd="0" presId="urn:microsoft.com/office/officeart/2005/8/layout/default"/>
    <dgm:cxn modelId="{F69E6311-860D-4699-B3A0-7F6DBF477C0D}" type="presParOf" srcId="{2407D3B3-6170-4919-A2CA-FF99B7B89971}" destId="{BFDCCBD9-437D-40F6-8137-9F7631EBBF3F}" srcOrd="4" destOrd="0" presId="urn:microsoft.com/office/officeart/2005/8/layout/default"/>
    <dgm:cxn modelId="{586A2B58-1636-4DA2-98D9-C1902FF0A218}" type="presParOf" srcId="{2407D3B3-6170-4919-A2CA-FF99B7B89971}" destId="{E1CA6853-3CB5-4CA5-974D-58E552ADAB8B}" srcOrd="5" destOrd="0" presId="urn:microsoft.com/office/officeart/2005/8/layout/default"/>
    <dgm:cxn modelId="{1E42A770-023E-46F1-8374-33A3D85A1DE4}" type="presParOf" srcId="{2407D3B3-6170-4919-A2CA-FF99B7B89971}" destId="{BA00B35A-C800-40CE-8FC3-B7A0F6583724}" srcOrd="6" destOrd="0" presId="urn:microsoft.com/office/officeart/2005/8/layout/default"/>
    <dgm:cxn modelId="{9AC15AF4-25ED-4AE0-B806-21E2D1BA26B0}" type="presParOf" srcId="{2407D3B3-6170-4919-A2CA-FF99B7B89971}" destId="{B233C399-A3F6-4B12-A881-7A9902E885E8}" srcOrd="7" destOrd="0" presId="urn:microsoft.com/office/officeart/2005/8/layout/default"/>
    <dgm:cxn modelId="{F4D7701B-3F0D-4F8B-892F-1FDD43C37704}" type="presParOf" srcId="{2407D3B3-6170-4919-A2CA-FF99B7B89971}" destId="{F5F68E4E-303F-4C82-9CFC-0205A2410A4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16C841-3427-4FD3-8A28-BE212565F1A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1A83AF6-9087-4444-BA93-1282366DE921}">
      <dgm:prSet/>
      <dgm:spPr/>
      <dgm:t>
        <a:bodyPr/>
        <a:lstStyle/>
        <a:p>
          <a:r>
            <a:rPr lang="en-US"/>
            <a:t>Target customers are environmentally conscious households and young professionals across inner London</a:t>
          </a:r>
          <a:endParaRPr lang="en-GB"/>
        </a:p>
      </dgm:t>
    </dgm:pt>
    <dgm:pt modelId="{D6B39275-316C-438B-842C-7FA6B3CDFC95}" type="parTrans" cxnId="{3E5ACC3C-C2A9-4589-9827-4908E48DF73E}">
      <dgm:prSet/>
      <dgm:spPr/>
      <dgm:t>
        <a:bodyPr/>
        <a:lstStyle/>
        <a:p>
          <a:endParaRPr lang="en-GB"/>
        </a:p>
      </dgm:t>
    </dgm:pt>
    <dgm:pt modelId="{65A60A4A-77D1-4537-932F-26F687D02831}" type="sibTrans" cxnId="{3E5ACC3C-C2A9-4589-9827-4908E48DF73E}">
      <dgm:prSet/>
      <dgm:spPr/>
      <dgm:t>
        <a:bodyPr/>
        <a:lstStyle/>
        <a:p>
          <a:endParaRPr lang="en-GB"/>
        </a:p>
      </dgm:t>
    </dgm:pt>
    <dgm:pt modelId="{DC325E4E-8B95-4DBD-B213-FE6C37575C76}">
      <dgm:prSet/>
      <dgm:spPr/>
      <dgm:t>
        <a:bodyPr/>
        <a:lstStyle/>
        <a:p>
          <a:r>
            <a:rPr lang="en-US"/>
            <a:t>Strategy one is social media marketing on Instagram and TikTok, a low cost route strongly linked to small firm growth and sustainability (Amoah et al., 2023)</a:t>
          </a:r>
          <a:endParaRPr lang="en-GB"/>
        </a:p>
      </dgm:t>
    </dgm:pt>
    <dgm:pt modelId="{C5F64DA2-56A3-4E93-BB73-DE4BC6A3DC70}" type="parTrans" cxnId="{DAB28D41-FD56-4F65-8F6A-235DAEC98C25}">
      <dgm:prSet/>
      <dgm:spPr/>
      <dgm:t>
        <a:bodyPr/>
        <a:lstStyle/>
        <a:p>
          <a:endParaRPr lang="en-GB"/>
        </a:p>
      </dgm:t>
    </dgm:pt>
    <dgm:pt modelId="{E2A0F2C8-BEE5-4C01-97CA-620FD1124453}" type="sibTrans" cxnId="{DAB28D41-FD56-4F65-8F6A-235DAEC98C25}">
      <dgm:prSet/>
      <dgm:spPr/>
      <dgm:t>
        <a:bodyPr/>
        <a:lstStyle/>
        <a:p>
          <a:endParaRPr lang="en-GB"/>
        </a:p>
      </dgm:t>
    </dgm:pt>
    <dgm:pt modelId="{83C7F940-F918-4B5A-8438-3B8709981763}">
      <dgm:prSet/>
      <dgm:spPr/>
      <dgm:t>
        <a:bodyPr/>
        <a:lstStyle/>
        <a:p>
          <a:r>
            <a:rPr lang="en-US"/>
            <a:t>Educational content on the refill process and the plastic saved builds trust and prompts sharing (Bruce et al., 2023)</a:t>
          </a:r>
          <a:endParaRPr lang="en-GB"/>
        </a:p>
      </dgm:t>
    </dgm:pt>
    <dgm:pt modelId="{C7B05828-0DE3-48DE-9B1A-B3A76228B41B}" type="parTrans" cxnId="{8BECAEA3-16E3-4FE5-A6AD-EF7162D87E40}">
      <dgm:prSet/>
      <dgm:spPr/>
      <dgm:t>
        <a:bodyPr/>
        <a:lstStyle/>
        <a:p>
          <a:endParaRPr lang="en-GB"/>
        </a:p>
      </dgm:t>
    </dgm:pt>
    <dgm:pt modelId="{58878C72-2F44-40D3-B5D7-263985FCC1B8}" type="sibTrans" cxnId="{8BECAEA3-16E3-4FE5-A6AD-EF7162D87E40}">
      <dgm:prSet/>
      <dgm:spPr/>
      <dgm:t>
        <a:bodyPr/>
        <a:lstStyle/>
        <a:p>
          <a:endParaRPr lang="en-GB"/>
        </a:p>
      </dgm:t>
    </dgm:pt>
    <dgm:pt modelId="{B4B33D8D-7C13-47A4-9163-E73D1FD81056}">
      <dgm:prSet/>
      <dgm:spPr/>
      <dgm:t>
        <a:bodyPr/>
        <a:lstStyle/>
        <a:p>
          <a:r>
            <a:rPr lang="en-US"/>
            <a:t>Strategy two is influencer and community partnership with local sustainability advocates and micro influencers</a:t>
          </a:r>
          <a:endParaRPr lang="en-GB"/>
        </a:p>
      </dgm:t>
    </dgm:pt>
    <dgm:pt modelId="{A2AC21D6-3F8E-4281-B2CB-A060A16A189C}" type="parTrans" cxnId="{306B5732-97E9-474D-BA94-37C02D04680F}">
      <dgm:prSet/>
      <dgm:spPr/>
      <dgm:t>
        <a:bodyPr/>
        <a:lstStyle/>
        <a:p>
          <a:endParaRPr lang="en-GB"/>
        </a:p>
      </dgm:t>
    </dgm:pt>
    <dgm:pt modelId="{A952D18B-E43E-4EBC-AA30-FD8D338EC4DF}" type="sibTrans" cxnId="{306B5732-97E9-474D-BA94-37C02D04680F}">
      <dgm:prSet/>
      <dgm:spPr/>
      <dgm:t>
        <a:bodyPr/>
        <a:lstStyle/>
        <a:p>
          <a:endParaRPr lang="en-GB"/>
        </a:p>
      </dgm:t>
    </dgm:pt>
    <dgm:pt modelId="{ACBFF08E-05EF-469B-A53E-F50917A97CE1}">
      <dgm:prSet/>
      <dgm:spPr/>
      <dgm:t>
        <a:bodyPr/>
        <a:lstStyle/>
        <a:p>
          <a:r>
            <a:rPr lang="en-US"/>
            <a:t>Messaging leads on the two differentiators, doorstep convenience and verified plastic reduction</a:t>
          </a:r>
          <a:endParaRPr lang="en-GB"/>
        </a:p>
      </dgm:t>
    </dgm:pt>
    <dgm:pt modelId="{1D681757-68D1-4145-8584-A29D52A9AA12}" type="parTrans" cxnId="{CBF728BB-010A-4DC2-A4EE-933C86F60142}">
      <dgm:prSet/>
      <dgm:spPr/>
      <dgm:t>
        <a:bodyPr/>
        <a:lstStyle/>
        <a:p>
          <a:endParaRPr lang="en-GB"/>
        </a:p>
      </dgm:t>
    </dgm:pt>
    <dgm:pt modelId="{E7419C1C-5F68-4FB4-AD0E-71724133F72F}" type="sibTrans" cxnId="{CBF728BB-010A-4DC2-A4EE-933C86F60142}">
      <dgm:prSet/>
      <dgm:spPr/>
      <dgm:t>
        <a:bodyPr/>
        <a:lstStyle/>
        <a:p>
          <a:endParaRPr lang="en-GB"/>
        </a:p>
      </dgm:t>
    </dgm:pt>
    <dgm:pt modelId="{90EB20CA-3CE6-4357-B68C-216C2FFB6B35}" type="pres">
      <dgm:prSet presAssocID="{DD16C841-3427-4FD3-8A28-BE212565F1A5}" presName="outerComposite" presStyleCnt="0">
        <dgm:presLayoutVars>
          <dgm:chMax val="5"/>
          <dgm:dir/>
          <dgm:resizeHandles val="exact"/>
        </dgm:presLayoutVars>
      </dgm:prSet>
      <dgm:spPr/>
    </dgm:pt>
    <dgm:pt modelId="{B96ACEAB-CA46-4787-BFAC-F6AA7CA3A2D9}" type="pres">
      <dgm:prSet presAssocID="{DD16C841-3427-4FD3-8A28-BE212565F1A5}" presName="dummyMaxCanvas" presStyleCnt="0">
        <dgm:presLayoutVars/>
      </dgm:prSet>
      <dgm:spPr/>
    </dgm:pt>
    <dgm:pt modelId="{5190EB96-DA71-4289-9F60-F9609CF15570}" type="pres">
      <dgm:prSet presAssocID="{DD16C841-3427-4FD3-8A28-BE212565F1A5}" presName="FiveNodes_1" presStyleLbl="node1" presStyleIdx="0" presStyleCnt="5">
        <dgm:presLayoutVars>
          <dgm:bulletEnabled val="1"/>
        </dgm:presLayoutVars>
      </dgm:prSet>
      <dgm:spPr/>
    </dgm:pt>
    <dgm:pt modelId="{0F3FF811-DE89-44B5-9015-B441383D9869}" type="pres">
      <dgm:prSet presAssocID="{DD16C841-3427-4FD3-8A28-BE212565F1A5}" presName="FiveNodes_2" presStyleLbl="node1" presStyleIdx="1" presStyleCnt="5">
        <dgm:presLayoutVars>
          <dgm:bulletEnabled val="1"/>
        </dgm:presLayoutVars>
      </dgm:prSet>
      <dgm:spPr/>
    </dgm:pt>
    <dgm:pt modelId="{65B8C5A7-E068-4194-901A-7BECEF022878}" type="pres">
      <dgm:prSet presAssocID="{DD16C841-3427-4FD3-8A28-BE212565F1A5}" presName="FiveNodes_3" presStyleLbl="node1" presStyleIdx="2" presStyleCnt="5">
        <dgm:presLayoutVars>
          <dgm:bulletEnabled val="1"/>
        </dgm:presLayoutVars>
      </dgm:prSet>
      <dgm:spPr/>
    </dgm:pt>
    <dgm:pt modelId="{6BAC2719-55F1-4C00-8514-F06B0610E284}" type="pres">
      <dgm:prSet presAssocID="{DD16C841-3427-4FD3-8A28-BE212565F1A5}" presName="FiveNodes_4" presStyleLbl="node1" presStyleIdx="3" presStyleCnt="5">
        <dgm:presLayoutVars>
          <dgm:bulletEnabled val="1"/>
        </dgm:presLayoutVars>
      </dgm:prSet>
      <dgm:spPr/>
    </dgm:pt>
    <dgm:pt modelId="{A31CD201-8BF2-4360-A064-EB026498D2C9}" type="pres">
      <dgm:prSet presAssocID="{DD16C841-3427-4FD3-8A28-BE212565F1A5}" presName="FiveNodes_5" presStyleLbl="node1" presStyleIdx="4" presStyleCnt="5">
        <dgm:presLayoutVars>
          <dgm:bulletEnabled val="1"/>
        </dgm:presLayoutVars>
      </dgm:prSet>
      <dgm:spPr/>
    </dgm:pt>
    <dgm:pt modelId="{CB1C75F2-87B6-473E-AC2D-09A430073CF4}" type="pres">
      <dgm:prSet presAssocID="{DD16C841-3427-4FD3-8A28-BE212565F1A5}" presName="FiveConn_1-2" presStyleLbl="fgAccFollowNode1" presStyleIdx="0" presStyleCnt="4">
        <dgm:presLayoutVars>
          <dgm:bulletEnabled val="1"/>
        </dgm:presLayoutVars>
      </dgm:prSet>
      <dgm:spPr/>
    </dgm:pt>
    <dgm:pt modelId="{7AF1A590-E5C3-4C05-9C40-52469081F941}" type="pres">
      <dgm:prSet presAssocID="{DD16C841-3427-4FD3-8A28-BE212565F1A5}" presName="FiveConn_2-3" presStyleLbl="fgAccFollowNode1" presStyleIdx="1" presStyleCnt="4">
        <dgm:presLayoutVars>
          <dgm:bulletEnabled val="1"/>
        </dgm:presLayoutVars>
      </dgm:prSet>
      <dgm:spPr/>
    </dgm:pt>
    <dgm:pt modelId="{890CC508-D0D6-4576-A3BC-7D10C2658B75}" type="pres">
      <dgm:prSet presAssocID="{DD16C841-3427-4FD3-8A28-BE212565F1A5}" presName="FiveConn_3-4" presStyleLbl="fgAccFollowNode1" presStyleIdx="2" presStyleCnt="4">
        <dgm:presLayoutVars>
          <dgm:bulletEnabled val="1"/>
        </dgm:presLayoutVars>
      </dgm:prSet>
      <dgm:spPr/>
    </dgm:pt>
    <dgm:pt modelId="{22ECEDB8-A399-463E-9CC6-83FF19409CBF}" type="pres">
      <dgm:prSet presAssocID="{DD16C841-3427-4FD3-8A28-BE212565F1A5}" presName="FiveConn_4-5" presStyleLbl="fgAccFollowNode1" presStyleIdx="3" presStyleCnt="4">
        <dgm:presLayoutVars>
          <dgm:bulletEnabled val="1"/>
        </dgm:presLayoutVars>
      </dgm:prSet>
      <dgm:spPr/>
    </dgm:pt>
    <dgm:pt modelId="{18773B85-3395-45BE-8942-4F8E854FD0BA}" type="pres">
      <dgm:prSet presAssocID="{DD16C841-3427-4FD3-8A28-BE212565F1A5}" presName="FiveNodes_1_text" presStyleLbl="node1" presStyleIdx="4" presStyleCnt="5">
        <dgm:presLayoutVars>
          <dgm:bulletEnabled val="1"/>
        </dgm:presLayoutVars>
      </dgm:prSet>
      <dgm:spPr/>
    </dgm:pt>
    <dgm:pt modelId="{97314EC4-332C-45B9-A4ED-37438D808920}" type="pres">
      <dgm:prSet presAssocID="{DD16C841-3427-4FD3-8A28-BE212565F1A5}" presName="FiveNodes_2_text" presStyleLbl="node1" presStyleIdx="4" presStyleCnt="5">
        <dgm:presLayoutVars>
          <dgm:bulletEnabled val="1"/>
        </dgm:presLayoutVars>
      </dgm:prSet>
      <dgm:spPr/>
    </dgm:pt>
    <dgm:pt modelId="{67FC02A2-8120-4AFE-BC8B-6DE65FC3F05F}" type="pres">
      <dgm:prSet presAssocID="{DD16C841-3427-4FD3-8A28-BE212565F1A5}" presName="FiveNodes_3_text" presStyleLbl="node1" presStyleIdx="4" presStyleCnt="5">
        <dgm:presLayoutVars>
          <dgm:bulletEnabled val="1"/>
        </dgm:presLayoutVars>
      </dgm:prSet>
      <dgm:spPr/>
    </dgm:pt>
    <dgm:pt modelId="{BF3E25D0-CB5A-4D97-A12B-C4CF7F78B939}" type="pres">
      <dgm:prSet presAssocID="{DD16C841-3427-4FD3-8A28-BE212565F1A5}" presName="FiveNodes_4_text" presStyleLbl="node1" presStyleIdx="4" presStyleCnt="5">
        <dgm:presLayoutVars>
          <dgm:bulletEnabled val="1"/>
        </dgm:presLayoutVars>
      </dgm:prSet>
      <dgm:spPr/>
    </dgm:pt>
    <dgm:pt modelId="{78E357D1-9046-4036-BB6E-8C1C7B6369F9}" type="pres">
      <dgm:prSet presAssocID="{DD16C841-3427-4FD3-8A28-BE212565F1A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0918E08-B822-4896-BD0B-2D688A8489A4}" type="presOf" srcId="{ACBFF08E-05EF-469B-A53E-F50917A97CE1}" destId="{78E357D1-9046-4036-BB6E-8C1C7B6369F9}" srcOrd="1" destOrd="0" presId="urn:microsoft.com/office/officeart/2005/8/layout/vProcess5"/>
    <dgm:cxn modelId="{306B5732-97E9-474D-BA94-37C02D04680F}" srcId="{DD16C841-3427-4FD3-8A28-BE212565F1A5}" destId="{B4B33D8D-7C13-47A4-9163-E73D1FD81056}" srcOrd="3" destOrd="0" parTransId="{A2AC21D6-3F8E-4281-B2CB-A060A16A189C}" sibTransId="{A952D18B-E43E-4EBC-AA30-FD8D338EC4DF}"/>
    <dgm:cxn modelId="{3E5ACC3C-C2A9-4589-9827-4908E48DF73E}" srcId="{DD16C841-3427-4FD3-8A28-BE212565F1A5}" destId="{01A83AF6-9087-4444-BA93-1282366DE921}" srcOrd="0" destOrd="0" parTransId="{D6B39275-316C-438B-842C-7FA6B3CDFC95}" sibTransId="{65A60A4A-77D1-4537-932F-26F687D02831}"/>
    <dgm:cxn modelId="{D149533E-FDB9-4F3B-9A7B-876AA024BC36}" type="presOf" srcId="{01A83AF6-9087-4444-BA93-1282366DE921}" destId="{18773B85-3395-45BE-8942-4F8E854FD0BA}" srcOrd="1" destOrd="0" presId="urn:microsoft.com/office/officeart/2005/8/layout/vProcess5"/>
    <dgm:cxn modelId="{BC155560-2CB5-4108-93CC-A38F6508312F}" type="presOf" srcId="{ACBFF08E-05EF-469B-A53E-F50917A97CE1}" destId="{A31CD201-8BF2-4360-A064-EB026498D2C9}" srcOrd="0" destOrd="0" presId="urn:microsoft.com/office/officeart/2005/8/layout/vProcess5"/>
    <dgm:cxn modelId="{DAB28D41-FD56-4F65-8F6A-235DAEC98C25}" srcId="{DD16C841-3427-4FD3-8A28-BE212565F1A5}" destId="{DC325E4E-8B95-4DBD-B213-FE6C37575C76}" srcOrd="1" destOrd="0" parTransId="{C5F64DA2-56A3-4E93-BB73-DE4BC6A3DC70}" sibTransId="{E2A0F2C8-BEE5-4C01-97CA-620FD1124453}"/>
    <dgm:cxn modelId="{291CE161-A5E3-405B-A6F2-FDEE81EE636A}" type="presOf" srcId="{E2A0F2C8-BEE5-4C01-97CA-620FD1124453}" destId="{7AF1A590-E5C3-4C05-9C40-52469081F941}" srcOrd="0" destOrd="0" presId="urn:microsoft.com/office/officeart/2005/8/layout/vProcess5"/>
    <dgm:cxn modelId="{D18C3247-E272-4D1E-A206-99808D0F56BA}" type="presOf" srcId="{B4B33D8D-7C13-47A4-9163-E73D1FD81056}" destId="{6BAC2719-55F1-4C00-8514-F06B0610E284}" srcOrd="0" destOrd="0" presId="urn:microsoft.com/office/officeart/2005/8/layout/vProcess5"/>
    <dgm:cxn modelId="{0E561775-D84B-42A5-9A10-EFE55E00EC15}" type="presOf" srcId="{83C7F940-F918-4B5A-8438-3B8709981763}" destId="{65B8C5A7-E068-4194-901A-7BECEF022878}" srcOrd="0" destOrd="0" presId="urn:microsoft.com/office/officeart/2005/8/layout/vProcess5"/>
    <dgm:cxn modelId="{523B3491-A7CF-41EB-9507-35FC53001C24}" type="presOf" srcId="{58878C72-2F44-40D3-B5D7-263985FCC1B8}" destId="{890CC508-D0D6-4576-A3BC-7D10C2658B75}" srcOrd="0" destOrd="0" presId="urn:microsoft.com/office/officeart/2005/8/layout/vProcess5"/>
    <dgm:cxn modelId="{12CEF197-1DF4-4681-B135-5A840B86AEF6}" type="presOf" srcId="{01A83AF6-9087-4444-BA93-1282366DE921}" destId="{5190EB96-DA71-4289-9F60-F9609CF15570}" srcOrd="0" destOrd="0" presId="urn:microsoft.com/office/officeart/2005/8/layout/vProcess5"/>
    <dgm:cxn modelId="{8D640B9A-EA43-40FA-8056-AFBBBBE1F6CD}" type="presOf" srcId="{B4B33D8D-7C13-47A4-9163-E73D1FD81056}" destId="{BF3E25D0-CB5A-4D97-A12B-C4CF7F78B939}" srcOrd="1" destOrd="0" presId="urn:microsoft.com/office/officeart/2005/8/layout/vProcess5"/>
    <dgm:cxn modelId="{8BECAEA3-16E3-4FE5-A6AD-EF7162D87E40}" srcId="{DD16C841-3427-4FD3-8A28-BE212565F1A5}" destId="{83C7F940-F918-4B5A-8438-3B8709981763}" srcOrd="2" destOrd="0" parTransId="{C7B05828-0DE3-48DE-9B1A-B3A76228B41B}" sibTransId="{58878C72-2F44-40D3-B5D7-263985FCC1B8}"/>
    <dgm:cxn modelId="{FC6F73A5-3590-45CB-A22C-ADDCDB50A5E5}" type="presOf" srcId="{65A60A4A-77D1-4537-932F-26F687D02831}" destId="{CB1C75F2-87B6-473E-AC2D-09A430073CF4}" srcOrd="0" destOrd="0" presId="urn:microsoft.com/office/officeart/2005/8/layout/vProcess5"/>
    <dgm:cxn modelId="{10B4BBB3-D985-4844-AC48-03762338DE36}" type="presOf" srcId="{83C7F940-F918-4B5A-8438-3B8709981763}" destId="{67FC02A2-8120-4AFE-BC8B-6DE65FC3F05F}" srcOrd="1" destOrd="0" presId="urn:microsoft.com/office/officeart/2005/8/layout/vProcess5"/>
    <dgm:cxn modelId="{69C203B7-59E3-409A-9447-25370D956E8B}" type="presOf" srcId="{DC325E4E-8B95-4DBD-B213-FE6C37575C76}" destId="{97314EC4-332C-45B9-A4ED-37438D808920}" srcOrd="1" destOrd="0" presId="urn:microsoft.com/office/officeart/2005/8/layout/vProcess5"/>
    <dgm:cxn modelId="{CBF728BB-010A-4DC2-A4EE-933C86F60142}" srcId="{DD16C841-3427-4FD3-8A28-BE212565F1A5}" destId="{ACBFF08E-05EF-469B-A53E-F50917A97CE1}" srcOrd="4" destOrd="0" parTransId="{1D681757-68D1-4145-8584-A29D52A9AA12}" sibTransId="{E7419C1C-5F68-4FB4-AD0E-71724133F72F}"/>
    <dgm:cxn modelId="{44F3B0BD-FC49-43C3-B7BA-288B40F8766F}" type="presOf" srcId="{DC325E4E-8B95-4DBD-B213-FE6C37575C76}" destId="{0F3FF811-DE89-44B5-9015-B441383D9869}" srcOrd="0" destOrd="0" presId="urn:microsoft.com/office/officeart/2005/8/layout/vProcess5"/>
    <dgm:cxn modelId="{6CCF88E3-2CA5-4B44-A0B0-0E5334758521}" type="presOf" srcId="{A952D18B-E43E-4EBC-AA30-FD8D338EC4DF}" destId="{22ECEDB8-A399-463E-9CC6-83FF19409CBF}" srcOrd="0" destOrd="0" presId="urn:microsoft.com/office/officeart/2005/8/layout/vProcess5"/>
    <dgm:cxn modelId="{E7ED18E7-CDDC-45C4-8202-9D8630EF281A}" type="presOf" srcId="{DD16C841-3427-4FD3-8A28-BE212565F1A5}" destId="{90EB20CA-3CE6-4357-B68C-216C2FFB6B35}" srcOrd="0" destOrd="0" presId="urn:microsoft.com/office/officeart/2005/8/layout/vProcess5"/>
    <dgm:cxn modelId="{54A67956-7845-4D82-AE8E-79D38D1B381E}" type="presParOf" srcId="{90EB20CA-3CE6-4357-B68C-216C2FFB6B35}" destId="{B96ACEAB-CA46-4787-BFAC-F6AA7CA3A2D9}" srcOrd="0" destOrd="0" presId="urn:microsoft.com/office/officeart/2005/8/layout/vProcess5"/>
    <dgm:cxn modelId="{53C613C4-6E17-41A4-9B17-A64616DF6F21}" type="presParOf" srcId="{90EB20CA-3CE6-4357-B68C-216C2FFB6B35}" destId="{5190EB96-DA71-4289-9F60-F9609CF15570}" srcOrd="1" destOrd="0" presId="urn:microsoft.com/office/officeart/2005/8/layout/vProcess5"/>
    <dgm:cxn modelId="{826DDB68-2CB5-42C3-8824-0651959F0E65}" type="presParOf" srcId="{90EB20CA-3CE6-4357-B68C-216C2FFB6B35}" destId="{0F3FF811-DE89-44B5-9015-B441383D9869}" srcOrd="2" destOrd="0" presId="urn:microsoft.com/office/officeart/2005/8/layout/vProcess5"/>
    <dgm:cxn modelId="{D1830E79-6EC5-43CD-9CDB-05428A87444C}" type="presParOf" srcId="{90EB20CA-3CE6-4357-B68C-216C2FFB6B35}" destId="{65B8C5A7-E068-4194-901A-7BECEF022878}" srcOrd="3" destOrd="0" presId="urn:microsoft.com/office/officeart/2005/8/layout/vProcess5"/>
    <dgm:cxn modelId="{B0A0FD69-F033-444A-8B20-153914381FF0}" type="presParOf" srcId="{90EB20CA-3CE6-4357-B68C-216C2FFB6B35}" destId="{6BAC2719-55F1-4C00-8514-F06B0610E284}" srcOrd="4" destOrd="0" presId="urn:microsoft.com/office/officeart/2005/8/layout/vProcess5"/>
    <dgm:cxn modelId="{67044C50-18CB-4CD1-87C2-EDD7B59ACF66}" type="presParOf" srcId="{90EB20CA-3CE6-4357-B68C-216C2FFB6B35}" destId="{A31CD201-8BF2-4360-A064-EB026498D2C9}" srcOrd="5" destOrd="0" presId="urn:microsoft.com/office/officeart/2005/8/layout/vProcess5"/>
    <dgm:cxn modelId="{991C944E-78B6-428B-BEEB-DBAB4A19FEF6}" type="presParOf" srcId="{90EB20CA-3CE6-4357-B68C-216C2FFB6B35}" destId="{CB1C75F2-87B6-473E-AC2D-09A430073CF4}" srcOrd="6" destOrd="0" presId="urn:microsoft.com/office/officeart/2005/8/layout/vProcess5"/>
    <dgm:cxn modelId="{0C2AE8DE-3CF7-41F7-AFF4-B37FB0B757BD}" type="presParOf" srcId="{90EB20CA-3CE6-4357-B68C-216C2FFB6B35}" destId="{7AF1A590-E5C3-4C05-9C40-52469081F941}" srcOrd="7" destOrd="0" presId="urn:microsoft.com/office/officeart/2005/8/layout/vProcess5"/>
    <dgm:cxn modelId="{91EB9824-7128-4529-A126-12F72DF8BC21}" type="presParOf" srcId="{90EB20CA-3CE6-4357-B68C-216C2FFB6B35}" destId="{890CC508-D0D6-4576-A3BC-7D10C2658B75}" srcOrd="8" destOrd="0" presId="urn:microsoft.com/office/officeart/2005/8/layout/vProcess5"/>
    <dgm:cxn modelId="{B22625F0-6A7F-4CB2-984B-8072F94D1F50}" type="presParOf" srcId="{90EB20CA-3CE6-4357-B68C-216C2FFB6B35}" destId="{22ECEDB8-A399-463E-9CC6-83FF19409CBF}" srcOrd="9" destOrd="0" presId="urn:microsoft.com/office/officeart/2005/8/layout/vProcess5"/>
    <dgm:cxn modelId="{C1FF41E5-3821-44A7-9C87-B5403E5AAEB3}" type="presParOf" srcId="{90EB20CA-3CE6-4357-B68C-216C2FFB6B35}" destId="{18773B85-3395-45BE-8942-4F8E854FD0BA}" srcOrd="10" destOrd="0" presId="urn:microsoft.com/office/officeart/2005/8/layout/vProcess5"/>
    <dgm:cxn modelId="{8C85E01C-2F37-402C-814C-7B5461121A39}" type="presParOf" srcId="{90EB20CA-3CE6-4357-B68C-216C2FFB6B35}" destId="{97314EC4-332C-45B9-A4ED-37438D808920}" srcOrd="11" destOrd="0" presId="urn:microsoft.com/office/officeart/2005/8/layout/vProcess5"/>
    <dgm:cxn modelId="{70F336DC-FE7C-453B-AC08-B01657C238DE}" type="presParOf" srcId="{90EB20CA-3CE6-4357-B68C-216C2FFB6B35}" destId="{67FC02A2-8120-4AFE-BC8B-6DE65FC3F05F}" srcOrd="12" destOrd="0" presId="urn:microsoft.com/office/officeart/2005/8/layout/vProcess5"/>
    <dgm:cxn modelId="{369BD719-1C5E-4527-A074-DD108E9C4965}" type="presParOf" srcId="{90EB20CA-3CE6-4357-B68C-216C2FFB6B35}" destId="{BF3E25D0-CB5A-4D97-A12B-C4CF7F78B939}" srcOrd="13" destOrd="0" presId="urn:microsoft.com/office/officeart/2005/8/layout/vProcess5"/>
    <dgm:cxn modelId="{8BE33815-DBC6-4FF2-9637-31180CE71B75}" type="presParOf" srcId="{90EB20CA-3CE6-4357-B68C-216C2FFB6B35}" destId="{78E357D1-9046-4036-BB6E-8C1C7B6369F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035761-8E31-4545-BF1C-89C70731B960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13443204-843E-48E5-B369-744FFA31DDDE}">
      <dgm:prSet/>
      <dgm:spPr/>
      <dgm:t>
        <a:bodyPr/>
        <a:lstStyle/>
        <a:p>
          <a:r>
            <a:rPr lang="en-US"/>
            <a:t>EcoRefill seeks thirty thousand pounds of startup funding</a:t>
          </a:r>
          <a:endParaRPr lang="en-GB"/>
        </a:p>
      </dgm:t>
    </dgm:pt>
    <dgm:pt modelId="{46AEA416-F83B-4B9B-A195-A3F49FCD89FF}" type="parTrans" cxnId="{957C9220-9AE5-4099-AD00-3FA5AC1265F6}">
      <dgm:prSet/>
      <dgm:spPr/>
      <dgm:t>
        <a:bodyPr/>
        <a:lstStyle/>
        <a:p>
          <a:endParaRPr lang="en-GB"/>
        </a:p>
      </dgm:t>
    </dgm:pt>
    <dgm:pt modelId="{97D0F817-3B5E-4427-AB9E-21BA2093E56F}" type="sibTrans" cxnId="{957C9220-9AE5-4099-AD00-3FA5AC1265F6}">
      <dgm:prSet/>
      <dgm:spPr/>
      <dgm:t>
        <a:bodyPr/>
        <a:lstStyle/>
        <a:p>
          <a:endParaRPr lang="en-GB"/>
        </a:p>
      </dgm:t>
    </dgm:pt>
    <dgm:pt modelId="{E7479D4B-79AE-4316-A6CC-6F8EC2F164C2}">
      <dgm:prSet/>
      <dgm:spPr/>
      <dgm:t>
        <a:bodyPr/>
        <a:lstStyle/>
        <a:p>
          <a:r>
            <a:rPr lang="en-US"/>
            <a:t>The mix is five thousand founder savings, ten thousand from a government backed Start Up Loan and fifteen thousand of angel equity for a minority stake</a:t>
          </a:r>
          <a:endParaRPr lang="en-GB"/>
        </a:p>
      </dgm:t>
    </dgm:pt>
    <dgm:pt modelId="{C0B5D246-58F4-46C9-BF03-E7313234E506}" type="parTrans" cxnId="{6D149879-001B-4737-A458-B05ED729AEC5}">
      <dgm:prSet/>
      <dgm:spPr/>
      <dgm:t>
        <a:bodyPr/>
        <a:lstStyle/>
        <a:p>
          <a:endParaRPr lang="en-GB"/>
        </a:p>
      </dgm:t>
    </dgm:pt>
    <dgm:pt modelId="{393CCC71-01FE-426A-9305-18971EC7AE72}" type="sibTrans" cxnId="{6D149879-001B-4737-A458-B05ED729AEC5}">
      <dgm:prSet/>
      <dgm:spPr/>
      <dgm:t>
        <a:bodyPr/>
        <a:lstStyle/>
        <a:p>
          <a:endParaRPr lang="en-GB"/>
        </a:p>
      </dgm:t>
    </dgm:pt>
    <dgm:pt modelId="{86BEE991-AB51-48A6-889D-AF363F5134C7}">
      <dgm:prSet/>
      <dgm:spPr/>
      <dgm:t>
        <a:bodyPr/>
        <a:lstStyle/>
        <a:p>
          <a:r>
            <a:rPr lang="en-US"/>
            <a:t>Matching the financing method to the venture stage rather than one source spreads risk (Liu, 2023)</a:t>
          </a:r>
          <a:endParaRPr lang="en-GB"/>
        </a:p>
      </dgm:t>
    </dgm:pt>
    <dgm:pt modelId="{0383ED38-684C-4FD1-BCF1-B221EBDAAA31}" type="parTrans" cxnId="{53A6DA4D-1C1C-4B3B-A8C6-8C4A3A5EE700}">
      <dgm:prSet/>
      <dgm:spPr/>
      <dgm:t>
        <a:bodyPr/>
        <a:lstStyle/>
        <a:p>
          <a:endParaRPr lang="en-GB"/>
        </a:p>
      </dgm:t>
    </dgm:pt>
    <dgm:pt modelId="{D88D61D5-C10D-4377-88AA-FF469A4E780E}" type="sibTrans" cxnId="{53A6DA4D-1C1C-4B3B-A8C6-8C4A3A5EE700}">
      <dgm:prSet/>
      <dgm:spPr/>
      <dgm:t>
        <a:bodyPr/>
        <a:lstStyle/>
        <a:p>
          <a:endParaRPr lang="en-GB"/>
        </a:p>
      </dgm:t>
    </dgm:pt>
    <dgm:pt modelId="{03617ED8-402B-4A89-938E-12230A9F88CC}">
      <dgm:prSet/>
      <dgm:spPr/>
      <dgm:t>
        <a:bodyPr/>
        <a:lstStyle/>
        <a:p>
          <a:r>
            <a:rPr lang="en-US"/>
            <a:t>Initial costs cover stock and returnable containers, the website, an electric cargo bike, branding and launch marketing, insurance and working capital</a:t>
          </a:r>
          <a:endParaRPr lang="en-GB"/>
        </a:p>
      </dgm:t>
    </dgm:pt>
    <dgm:pt modelId="{0478F2E5-3C15-44B7-95C7-66624431501F}" type="parTrans" cxnId="{4A33B9DB-1536-4110-B77E-F198C6957DA2}">
      <dgm:prSet/>
      <dgm:spPr/>
      <dgm:t>
        <a:bodyPr/>
        <a:lstStyle/>
        <a:p>
          <a:endParaRPr lang="en-GB"/>
        </a:p>
      </dgm:t>
    </dgm:pt>
    <dgm:pt modelId="{90C19DD1-93B8-4543-A9B9-2ACB541B1C63}" type="sibTrans" cxnId="{4A33B9DB-1536-4110-B77E-F198C6957DA2}">
      <dgm:prSet/>
      <dgm:spPr/>
      <dgm:t>
        <a:bodyPr/>
        <a:lstStyle/>
        <a:p>
          <a:endParaRPr lang="en-GB"/>
        </a:p>
      </dgm:t>
    </dgm:pt>
    <dgm:pt modelId="{5209A03C-18B1-4C1F-BFA3-6E2D99C9A5D8}">
      <dgm:prSet/>
      <dgm:spPr/>
      <dgm:t>
        <a:bodyPr/>
        <a:lstStyle/>
        <a:p>
          <a:r>
            <a:rPr lang="en-US"/>
            <a:t>Planning matters because inflation and currency pressures are known risks for early stage ventures (Khan et al., 2023)</a:t>
          </a:r>
          <a:endParaRPr lang="en-GB"/>
        </a:p>
      </dgm:t>
    </dgm:pt>
    <dgm:pt modelId="{FE432996-B6CA-4765-AAF6-93485AE75CA8}" type="parTrans" cxnId="{132F5F96-36C3-41CF-829D-6BECA13CFD6F}">
      <dgm:prSet/>
      <dgm:spPr/>
      <dgm:t>
        <a:bodyPr/>
        <a:lstStyle/>
        <a:p>
          <a:endParaRPr lang="en-GB"/>
        </a:p>
      </dgm:t>
    </dgm:pt>
    <dgm:pt modelId="{E2E4CC2E-A082-465F-ABF3-D991F00BEB43}" type="sibTrans" cxnId="{132F5F96-36C3-41CF-829D-6BECA13CFD6F}">
      <dgm:prSet/>
      <dgm:spPr/>
      <dgm:t>
        <a:bodyPr/>
        <a:lstStyle/>
        <a:p>
          <a:endParaRPr lang="en-GB"/>
        </a:p>
      </dgm:t>
    </dgm:pt>
    <dgm:pt modelId="{FBF5DD1B-F78F-4CF3-A4FE-964033CB3BB2}" type="pres">
      <dgm:prSet presAssocID="{14035761-8E31-4545-BF1C-89C70731B960}" presName="Name0" presStyleCnt="0">
        <dgm:presLayoutVars>
          <dgm:chMax val="7"/>
          <dgm:dir/>
          <dgm:resizeHandles val="exact"/>
        </dgm:presLayoutVars>
      </dgm:prSet>
      <dgm:spPr/>
    </dgm:pt>
    <dgm:pt modelId="{EE5ED364-A6FB-43B6-B2DB-2A629C38E457}" type="pres">
      <dgm:prSet presAssocID="{14035761-8E31-4545-BF1C-89C70731B960}" presName="ellipse1" presStyleLbl="vennNode1" presStyleIdx="0" presStyleCnt="5">
        <dgm:presLayoutVars>
          <dgm:bulletEnabled val="1"/>
        </dgm:presLayoutVars>
      </dgm:prSet>
      <dgm:spPr/>
    </dgm:pt>
    <dgm:pt modelId="{454051A0-5D3A-47AA-80E6-A90D12EB3E41}" type="pres">
      <dgm:prSet presAssocID="{14035761-8E31-4545-BF1C-89C70731B960}" presName="ellipse2" presStyleLbl="vennNode1" presStyleIdx="1" presStyleCnt="5">
        <dgm:presLayoutVars>
          <dgm:bulletEnabled val="1"/>
        </dgm:presLayoutVars>
      </dgm:prSet>
      <dgm:spPr/>
    </dgm:pt>
    <dgm:pt modelId="{00017F8B-DD62-4E9A-BDAC-2113F259A5E0}" type="pres">
      <dgm:prSet presAssocID="{14035761-8E31-4545-BF1C-89C70731B960}" presName="ellipse3" presStyleLbl="vennNode1" presStyleIdx="2" presStyleCnt="5">
        <dgm:presLayoutVars>
          <dgm:bulletEnabled val="1"/>
        </dgm:presLayoutVars>
      </dgm:prSet>
      <dgm:spPr/>
    </dgm:pt>
    <dgm:pt modelId="{5D0B107D-90B5-44D2-93EE-7F71ABC59D07}" type="pres">
      <dgm:prSet presAssocID="{14035761-8E31-4545-BF1C-89C70731B960}" presName="ellipse4" presStyleLbl="vennNode1" presStyleIdx="3" presStyleCnt="5">
        <dgm:presLayoutVars>
          <dgm:bulletEnabled val="1"/>
        </dgm:presLayoutVars>
      </dgm:prSet>
      <dgm:spPr/>
    </dgm:pt>
    <dgm:pt modelId="{36F2308A-4AD7-4810-A58A-78F68BA3987C}" type="pres">
      <dgm:prSet presAssocID="{14035761-8E31-4545-BF1C-89C70731B960}" presName="ellipse5" presStyleLbl="vennNode1" presStyleIdx="4" presStyleCnt="5">
        <dgm:presLayoutVars>
          <dgm:bulletEnabled val="1"/>
        </dgm:presLayoutVars>
      </dgm:prSet>
      <dgm:spPr/>
    </dgm:pt>
  </dgm:ptLst>
  <dgm:cxnLst>
    <dgm:cxn modelId="{957C9220-9AE5-4099-AD00-3FA5AC1265F6}" srcId="{14035761-8E31-4545-BF1C-89C70731B960}" destId="{13443204-843E-48E5-B369-744FFA31DDDE}" srcOrd="0" destOrd="0" parTransId="{46AEA416-F83B-4B9B-A195-A3F49FCD89FF}" sibTransId="{97D0F817-3B5E-4427-AB9E-21BA2093E56F}"/>
    <dgm:cxn modelId="{89952A21-1034-4937-BBBC-4E1646AF9FAD}" type="presOf" srcId="{E7479D4B-79AE-4316-A6CC-6F8EC2F164C2}" destId="{454051A0-5D3A-47AA-80E6-A90D12EB3E41}" srcOrd="0" destOrd="0" presId="urn:microsoft.com/office/officeart/2005/8/layout/rings+Icon"/>
    <dgm:cxn modelId="{9ED3B03C-3F4A-4006-A2E5-1983B9577A2B}" type="presOf" srcId="{14035761-8E31-4545-BF1C-89C70731B960}" destId="{FBF5DD1B-F78F-4CF3-A4FE-964033CB3BB2}" srcOrd="0" destOrd="0" presId="urn:microsoft.com/office/officeart/2005/8/layout/rings+Icon"/>
    <dgm:cxn modelId="{3A6B3363-937E-4DEF-8279-EC381890CC54}" type="presOf" srcId="{03617ED8-402B-4A89-938E-12230A9F88CC}" destId="{5D0B107D-90B5-44D2-93EE-7F71ABC59D07}" srcOrd="0" destOrd="0" presId="urn:microsoft.com/office/officeart/2005/8/layout/rings+Icon"/>
    <dgm:cxn modelId="{53A6DA4D-1C1C-4B3B-A8C6-8C4A3A5EE700}" srcId="{14035761-8E31-4545-BF1C-89C70731B960}" destId="{86BEE991-AB51-48A6-889D-AF363F5134C7}" srcOrd="2" destOrd="0" parTransId="{0383ED38-684C-4FD1-BCF1-B221EBDAAA31}" sibTransId="{D88D61D5-C10D-4377-88AA-FF469A4E780E}"/>
    <dgm:cxn modelId="{6D149879-001B-4737-A458-B05ED729AEC5}" srcId="{14035761-8E31-4545-BF1C-89C70731B960}" destId="{E7479D4B-79AE-4316-A6CC-6F8EC2F164C2}" srcOrd="1" destOrd="0" parTransId="{C0B5D246-58F4-46C9-BF03-E7313234E506}" sibTransId="{393CCC71-01FE-426A-9305-18971EC7AE72}"/>
    <dgm:cxn modelId="{132F5F96-36C3-41CF-829D-6BECA13CFD6F}" srcId="{14035761-8E31-4545-BF1C-89C70731B960}" destId="{5209A03C-18B1-4C1F-BFA3-6E2D99C9A5D8}" srcOrd="4" destOrd="0" parTransId="{FE432996-B6CA-4765-AAF6-93485AE75CA8}" sibTransId="{E2E4CC2E-A082-465F-ABF3-D991F00BEB43}"/>
    <dgm:cxn modelId="{CB3D8AB9-E15A-493B-89F5-501EB1EF8DE8}" type="presOf" srcId="{5209A03C-18B1-4C1F-BFA3-6E2D99C9A5D8}" destId="{36F2308A-4AD7-4810-A58A-78F68BA3987C}" srcOrd="0" destOrd="0" presId="urn:microsoft.com/office/officeart/2005/8/layout/rings+Icon"/>
    <dgm:cxn modelId="{A7FF5CBB-6B62-468A-9155-988BB7BE4D4E}" type="presOf" srcId="{86BEE991-AB51-48A6-889D-AF363F5134C7}" destId="{00017F8B-DD62-4E9A-BDAC-2113F259A5E0}" srcOrd="0" destOrd="0" presId="urn:microsoft.com/office/officeart/2005/8/layout/rings+Icon"/>
    <dgm:cxn modelId="{4A33B9DB-1536-4110-B77E-F198C6957DA2}" srcId="{14035761-8E31-4545-BF1C-89C70731B960}" destId="{03617ED8-402B-4A89-938E-12230A9F88CC}" srcOrd="3" destOrd="0" parTransId="{0478F2E5-3C15-44B7-95C7-66624431501F}" sibTransId="{90C19DD1-93B8-4543-A9B9-2ACB541B1C63}"/>
    <dgm:cxn modelId="{DABA07EB-8A3F-451F-AD7B-22E4558D62DB}" type="presOf" srcId="{13443204-843E-48E5-B369-744FFA31DDDE}" destId="{EE5ED364-A6FB-43B6-B2DB-2A629C38E457}" srcOrd="0" destOrd="0" presId="urn:microsoft.com/office/officeart/2005/8/layout/rings+Icon"/>
    <dgm:cxn modelId="{882A20F1-ECBF-4441-A11C-37647855C5BB}" type="presParOf" srcId="{FBF5DD1B-F78F-4CF3-A4FE-964033CB3BB2}" destId="{EE5ED364-A6FB-43B6-B2DB-2A629C38E457}" srcOrd="0" destOrd="0" presId="urn:microsoft.com/office/officeart/2005/8/layout/rings+Icon"/>
    <dgm:cxn modelId="{F4F09B4B-D5ED-4A8C-8BBA-2FDCAE4218E8}" type="presParOf" srcId="{FBF5DD1B-F78F-4CF3-A4FE-964033CB3BB2}" destId="{454051A0-5D3A-47AA-80E6-A90D12EB3E41}" srcOrd="1" destOrd="0" presId="urn:microsoft.com/office/officeart/2005/8/layout/rings+Icon"/>
    <dgm:cxn modelId="{79AAEDF8-EEE8-4C87-9CB5-8AD0F5A3DDE1}" type="presParOf" srcId="{FBF5DD1B-F78F-4CF3-A4FE-964033CB3BB2}" destId="{00017F8B-DD62-4E9A-BDAC-2113F259A5E0}" srcOrd="2" destOrd="0" presId="urn:microsoft.com/office/officeart/2005/8/layout/rings+Icon"/>
    <dgm:cxn modelId="{8084CBD9-FBE8-449E-870B-E16765EF7263}" type="presParOf" srcId="{FBF5DD1B-F78F-4CF3-A4FE-964033CB3BB2}" destId="{5D0B107D-90B5-44D2-93EE-7F71ABC59D07}" srcOrd="3" destOrd="0" presId="urn:microsoft.com/office/officeart/2005/8/layout/rings+Icon"/>
    <dgm:cxn modelId="{0EBB915F-3EAB-4048-BA71-B712E9719C03}" type="presParOf" srcId="{FBF5DD1B-F78F-4CF3-A4FE-964033CB3BB2}" destId="{36F2308A-4AD7-4810-A58A-78F68BA3987C}" srcOrd="4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2EF22C-A3E5-434C-A6F5-CE582CE130ED}">
      <dsp:nvSpPr>
        <dsp:cNvPr id="0" name=""/>
        <dsp:cNvSpPr/>
      </dsp:nvSpPr>
      <dsp:spPr>
        <a:xfrm>
          <a:off x="0" y="27981"/>
          <a:ext cx="9625383" cy="636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am Ioan Serban, founder and managing director of EcoRefill, a London based refill and delivery startup</a:t>
          </a:r>
          <a:endParaRPr lang="en-GB" sz="1600" kern="1200"/>
        </a:p>
      </dsp:txBody>
      <dsp:txXfrm>
        <a:off x="31070" y="59051"/>
        <a:ext cx="9563243" cy="574340"/>
      </dsp:txXfrm>
    </dsp:sp>
    <dsp:sp modelId="{841D4F67-F3CA-4AD6-998B-6436A470ACCE}">
      <dsp:nvSpPr>
        <dsp:cNvPr id="0" name=""/>
        <dsp:cNvSpPr/>
      </dsp:nvSpPr>
      <dsp:spPr>
        <a:xfrm>
          <a:off x="0" y="710541"/>
          <a:ext cx="9625383" cy="63648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This pitch presents the business idea, the external environment, the marketing plan and the funding I am seeking</a:t>
          </a:r>
          <a:endParaRPr lang="en-GB" sz="1600" kern="1200"/>
        </a:p>
      </dsp:txBody>
      <dsp:txXfrm>
        <a:off x="31070" y="741611"/>
        <a:ext cx="9563243" cy="574340"/>
      </dsp:txXfrm>
    </dsp:sp>
    <dsp:sp modelId="{60DEB0B1-935F-4BC0-8B5B-AFDD046171B6}">
      <dsp:nvSpPr>
        <dsp:cNvPr id="0" name=""/>
        <dsp:cNvSpPr/>
      </dsp:nvSpPr>
      <dsp:spPr>
        <a:xfrm>
          <a:off x="0" y="1393101"/>
          <a:ext cx="9625383" cy="6364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EcoRefill removes single use plastic by delivering refillable cleaning and personal care products to the customer door</a:t>
          </a:r>
          <a:endParaRPr lang="en-GB" sz="1600" kern="1200"/>
        </a:p>
      </dsp:txBody>
      <dsp:txXfrm>
        <a:off x="31070" y="1424171"/>
        <a:ext cx="9563243" cy="574340"/>
      </dsp:txXfrm>
    </dsp:sp>
    <dsp:sp modelId="{A9D53F47-64AD-4C95-94F2-8F4325E1800D}">
      <dsp:nvSpPr>
        <dsp:cNvPr id="0" name=""/>
        <dsp:cNvSpPr/>
      </dsp:nvSpPr>
      <dsp:spPr>
        <a:xfrm>
          <a:off x="0" y="2075661"/>
          <a:ext cx="9625383" cy="636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Demand for low waste options is rising as consumer attitudes towards green products keep strengthening (Witek and Kuzniar, 2024)</a:t>
          </a:r>
          <a:endParaRPr lang="en-GB" sz="1600" kern="1200"/>
        </a:p>
      </dsp:txBody>
      <dsp:txXfrm>
        <a:off x="31070" y="2106731"/>
        <a:ext cx="9563243" cy="574340"/>
      </dsp:txXfrm>
    </dsp:sp>
    <dsp:sp modelId="{F974CFFC-0A62-4D32-B20F-56362A5DDE1C}">
      <dsp:nvSpPr>
        <dsp:cNvPr id="0" name=""/>
        <dsp:cNvSpPr/>
      </dsp:nvSpPr>
      <dsp:spPr>
        <a:xfrm>
          <a:off x="0" y="2758221"/>
          <a:ext cx="9625383" cy="6364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Source reduction through reuse, rather than recycling alone, is what environmentally motivated shoppers increasingly value (Patreau et al., 2023)</a:t>
          </a:r>
          <a:endParaRPr lang="en-GB" sz="1600" kern="1200"/>
        </a:p>
      </dsp:txBody>
      <dsp:txXfrm>
        <a:off x="31070" y="2789291"/>
        <a:ext cx="9563243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954315-6BAD-4FE6-A214-9A5F798815A6}">
      <dsp:nvSpPr>
        <dsp:cNvPr id="0" name=""/>
        <dsp:cNvSpPr/>
      </dsp:nvSpPr>
      <dsp:spPr>
        <a:xfrm>
          <a:off x="601586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EcoRefill delivers everyday refills such as laundry liquid, washing up liquid, surface cleaner, hand wash and shampoo in returnable containers</a:t>
          </a:r>
          <a:endParaRPr lang="en-GB" sz="1400" kern="1200"/>
        </a:p>
      </dsp:txBody>
      <dsp:txXfrm>
        <a:off x="601586" y="580"/>
        <a:ext cx="2631940" cy="1579164"/>
      </dsp:txXfrm>
    </dsp:sp>
    <dsp:sp modelId="{18D5A7F9-2AC4-4ECE-8CE8-40EDE15A5D17}">
      <dsp:nvSpPr>
        <dsp:cNvPr id="0" name=""/>
        <dsp:cNvSpPr/>
      </dsp:nvSpPr>
      <dsp:spPr>
        <a:xfrm>
          <a:off x="3496721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4941430"/>
                <a:satOff val="225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4941430"/>
                <a:satOff val="225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Customers order online and return empties for cleaning and reuse, which cuts packaging waste at source</a:t>
          </a:r>
          <a:endParaRPr lang="en-GB" sz="1400" kern="1200"/>
        </a:p>
      </dsp:txBody>
      <dsp:txXfrm>
        <a:off x="3496721" y="580"/>
        <a:ext cx="2631940" cy="1579164"/>
      </dsp:txXfrm>
    </dsp:sp>
    <dsp:sp modelId="{69B277DA-C650-4C14-882F-2D363A081A2E}">
      <dsp:nvSpPr>
        <dsp:cNvPr id="0" name=""/>
        <dsp:cNvSpPr/>
      </dsp:nvSpPr>
      <dsp:spPr>
        <a:xfrm>
          <a:off x="6391855" y="580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9882860"/>
                <a:satOff val="45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9882860"/>
                <a:satOff val="45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unique selling point pairs doorstep convenience with measurable plastic reduction, shown to raise purchase intention among green consumers (Prakash et al., 2024)</a:t>
          </a:r>
          <a:endParaRPr lang="en-GB" sz="1400" kern="1200"/>
        </a:p>
      </dsp:txBody>
      <dsp:txXfrm>
        <a:off x="6391855" y="580"/>
        <a:ext cx="2631940" cy="1579164"/>
      </dsp:txXfrm>
    </dsp:sp>
    <dsp:sp modelId="{3BF01F78-E49F-4824-98E8-EA99874B5BAB}">
      <dsp:nvSpPr>
        <dsp:cNvPr id="0" name=""/>
        <dsp:cNvSpPr/>
      </dsp:nvSpPr>
      <dsp:spPr>
        <a:xfrm>
          <a:off x="2049153" y="1842938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14824290"/>
                <a:satOff val="676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4824290"/>
                <a:satOff val="676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business registers as a private limited company for limited liability and straightforward equity investment</a:t>
          </a:r>
          <a:endParaRPr lang="en-GB" sz="1400" kern="1200"/>
        </a:p>
      </dsp:txBody>
      <dsp:txXfrm>
        <a:off x="2049153" y="1842938"/>
        <a:ext cx="2631940" cy="1579164"/>
      </dsp:txXfrm>
    </dsp:sp>
    <dsp:sp modelId="{A72853CE-2068-498B-A01A-38E2F57E27F0}">
      <dsp:nvSpPr>
        <dsp:cNvPr id="0" name=""/>
        <dsp:cNvSpPr/>
      </dsp:nvSpPr>
      <dsp:spPr>
        <a:xfrm>
          <a:off x="4944288" y="1842938"/>
          <a:ext cx="2631940" cy="1579164"/>
        </a:xfrm>
        <a:prstGeom prst="rect">
          <a:avLst/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 flat structure keeps costs low, with the founder leading strategy and one part time assistant handling refilling and delivery, in line with source reduction value (Patreau et al., 2023)</a:t>
          </a:r>
          <a:endParaRPr lang="en-GB" sz="1400" kern="1200"/>
        </a:p>
      </dsp:txBody>
      <dsp:txXfrm>
        <a:off x="4944288" y="1842938"/>
        <a:ext cx="2631940" cy="15791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6AF84-F5EE-4ADB-82ED-4774DA6FA49B}">
      <dsp:nvSpPr>
        <dsp:cNvPr id="0" name=""/>
        <dsp:cNvSpPr/>
      </dsp:nvSpPr>
      <dsp:spPr>
        <a:xfrm>
          <a:off x="1015177" y="490"/>
          <a:ext cx="2373446" cy="14240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 PESTEL scan maps the political, economic, social, technological, environmental and legal forces facing a new venture (Khan et al., 2023)</a:t>
          </a:r>
          <a:endParaRPr lang="en-GB" sz="1400" kern="1200"/>
        </a:p>
      </dsp:txBody>
      <dsp:txXfrm>
        <a:off x="1015177" y="490"/>
        <a:ext cx="2373446" cy="1424067"/>
      </dsp:txXfrm>
    </dsp:sp>
    <dsp:sp modelId="{A7D1B325-77F5-4E6E-AD00-46C28DF9DB1B}">
      <dsp:nvSpPr>
        <dsp:cNvPr id="0" name=""/>
        <dsp:cNvSpPr/>
      </dsp:nvSpPr>
      <dsp:spPr>
        <a:xfrm>
          <a:off x="3625968" y="490"/>
          <a:ext cx="2373446" cy="1424067"/>
        </a:xfrm>
        <a:prstGeom prst="rect">
          <a:avLst/>
        </a:prstGeom>
        <a:solidFill>
          <a:schemeClr val="accent5">
            <a:hueOff val="609606"/>
            <a:satOff val="-4861"/>
            <a:lumOff val="-367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Environmental factor is the strongest driver as pressure to cut plastic waste favours a refill model</a:t>
          </a:r>
          <a:endParaRPr lang="en-GB" sz="1400" kern="1200"/>
        </a:p>
      </dsp:txBody>
      <dsp:txXfrm>
        <a:off x="3625968" y="490"/>
        <a:ext cx="2373446" cy="1424067"/>
      </dsp:txXfrm>
    </dsp:sp>
    <dsp:sp modelId="{BFDCCBD9-437D-40F6-8137-9F7631EBBF3F}">
      <dsp:nvSpPr>
        <dsp:cNvPr id="0" name=""/>
        <dsp:cNvSpPr/>
      </dsp:nvSpPr>
      <dsp:spPr>
        <a:xfrm>
          <a:off x="6236759" y="490"/>
          <a:ext cx="2373446" cy="1424067"/>
        </a:xfrm>
        <a:prstGeom prst="rect">
          <a:avLst/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Social factor is positive as green attitudes strengthen even where an attitude to purchase gap remains (Witek and Kuzniar, 2024)</a:t>
          </a:r>
          <a:endParaRPr lang="en-GB" sz="1400" kern="1200"/>
        </a:p>
      </dsp:txBody>
      <dsp:txXfrm>
        <a:off x="6236759" y="490"/>
        <a:ext cx="2373446" cy="1424067"/>
      </dsp:txXfrm>
    </dsp:sp>
    <dsp:sp modelId="{BA00B35A-C800-40CE-8FC3-B7A0F6583724}">
      <dsp:nvSpPr>
        <dsp:cNvPr id="0" name=""/>
        <dsp:cNvSpPr/>
      </dsp:nvSpPr>
      <dsp:spPr>
        <a:xfrm>
          <a:off x="2320572" y="1661902"/>
          <a:ext cx="2373446" cy="1424067"/>
        </a:xfrm>
        <a:prstGeom prst="rect">
          <a:avLst/>
        </a:prstGeom>
        <a:solidFill>
          <a:schemeClr val="accent5">
            <a:hueOff val="1828819"/>
            <a:satOff val="-14582"/>
            <a:lumOff val="-110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Economic factor is challenging as the cost of living squeezes spending and demands competitive pricing</a:t>
          </a:r>
          <a:endParaRPr lang="en-GB" sz="1400" kern="1200"/>
        </a:p>
      </dsp:txBody>
      <dsp:txXfrm>
        <a:off x="2320572" y="1661902"/>
        <a:ext cx="2373446" cy="1424067"/>
      </dsp:txXfrm>
    </dsp:sp>
    <dsp:sp modelId="{F5F68E4E-303F-4C82-9CFC-0205A2410A47}">
      <dsp:nvSpPr>
        <dsp:cNvPr id="0" name=""/>
        <dsp:cNvSpPr/>
      </dsp:nvSpPr>
      <dsp:spPr>
        <a:xfrm>
          <a:off x="4931363" y="1661902"/>
          <a:ext cx="2373446" cy="1424067"/>
        </a:xfrm>
        <a:prstGeom prst="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Technological factor is an opportunity as low cost e commerce and social platforms widen reach</a:t>
          </a:r>
          <a:endParaRPr lang="en-GB" sz="1400" kern="1200"/>
        </a:p>
      </dsp:txBody>
      <dsp:txXfrm>
        <a:off x="4931363" y="1661902"/>
        <a:ext cx="2373446" cy="14240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0EB96-DA71-4289-9F60-F9609CF15570}">
      <dsp:nvSpPr>
        <dsp:cNvPr id="0" name=""/>
        <dsp:cNvSpPr/>
      </dsp:nvSpPr>
      <dsp:spPr>
        <a:xfrm>
          <a:off x="0" y="0"/>
          <a:ext cx="4921281" cy="944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Target customers are environmentally conscious households and young professionals across inner London</a:t>
          </a:r>
          <a:endParaRPr lang="en-GB" sz="1300" kern="1200"/>
        </a:p>
      </dsp:txBody>
      <dsp:txXfrm>
        <a:off x="27661" y="27661"/>
        <a:ext cx="3791700" cy="889081"/>
      </dsp:txXfrm>
    </dsp:sp>
    <dsp:sp modelId="{0F3FF811-DE89-44B5-9015-B441383D9869}">
      <dsp:nvSpPr>
        <dsp:cNvPr id="0" name=""/>
        <dsp:cNvSpPr/>
      </dsp:nvSpPr>
      <dsp:spPr>
        <a:xfrm>
          <a:off x="367498" y="1075570"/>
          <a:ext cx="4921281" cy="944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Strategy one is social media marketing on Instagram and TikTok, a low cost route strongly linked to small firm growth and sustainability (Amoah et al., 2023)</a:t>
          </a:r>
          <a:endParaRPr lang="en-GB" sz="1300" kern="1200"/>
        </a:p>
      </dsp:txBody>
      <dsp:txXfrm>
        <a:off x="395159" y="1103231"/>
        <a:ext cx="3884599" cy="889081"/>
      </dsp:txXfrm>
    </dsp:sp>
    <dsp:sp modelId="{65B8C5A7-E068-4194-901A-7BECEF022878}">
      <dsp:nvSpPr>
        <dsp:cNvPr id="0" name=""/>
        <dsp:cNvSpPr/>
      </dsp:nvSpPr>
      <dsp:spPr>
        <a:xfrm>
          <a:off x="734996" y="2151141"/>
          <a:ext cx="4921281" cy="944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Educational content on the refill process and the plastic saved builds trust and prompts sharing (Bruce et al., 2023)</a:t>
          </a:r>
          <a:endParaRPr lang="en-GB" sz="1300" kern="1200"/>
        </a:p>
      </dsp:txBody>
      <dsp:txXfrm>
        <a:off x="762657" y="2178802"/>
        <a:ext cx="3884599" cy="889081"/>
      </dsp:txXfrm>
    </dsp:sp>
    <dsp:sp modelId="{6BAC2719-55F1-4C00-8514-F06B0610E284}">
      <dsp:nvSpPr>
        <dsp:cNvPr id="0" name=""/>
        <dsp:cNvSpPr/>
      </dsp:nvSpPr>
      <dsp:spPr>
        <a:xfrm>
          <a:off x="1102494" y="3226712"/>
          <a:ext cx="4921281" cy="944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Strategy two is influencer and community partnership with local sustainability advocates and micro influencers</a:t>
          </a:r>
          <a:endParaRPr lang="en-GB" sz="1300" kern="1200"/>
        </a:p>
      </dsp:txBody>
      <dsp:txXfrm>
        <a:off x="1130155" y="3254373"/>
        <a:ext cx="3884599" cy="889081"/>
      </dsp:txXfrm>
    </dsp:sp>
    <dsp:sp modelId="{A31CD201-8BF2-4360-A064-EB026498D2C9}">
      <dsp:nvSpPr>
        <dsp:cNvPr id="0" name=""/>
        <dsp:cNvSpPr/>
      </dsp:nvSpPr>
      <dsp:spPr>
        <a:xfrm>
          <a:off x="1469993" y="4302283"/>
          <a:ext cx="4921281" cy="9444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Messaging leads on the two differentiators, doorstep convenience and verified plastic reduction</a:t>
          </a:r>
          <a:endParaRPr lang="en-GB" sz="1300" kern="1200"/>
        </a:p>
      </dsp:txBody>
      <dsp:txXfrm>
        <a:off x="1497654" y="4329944"/>
        <a:ext cx="3884599" cy="889081"/>
      </dsp:txXfrm>
    </dsp:sp>
    <dsp:sp modelId="{CB1C75F2-87B6-473E-AC2D-09A430073CF4}">
      <dsp:nvSpPr>
        <dsp:cNvPr id="0" name=""/>
        <dsp:cNvSpPr/>
      </dsp:nvSpPr>
      <dsp:spPr>
        <a:xfrm>
          <a:off x="4307419" y="689939"/>
          <a:ext cx="613862" cy="6138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4445538" y="689939"/>
        <a:ext cx="337624" cy="461931"/>
      </dsp:txXfrm>
    </dsp:sp>
    <dsp:sp modelId="{7AF1A590-E5C3-4C05-9C40-52469081F941}">
      <dsp:nvSpPr>
        <dsp:cNvPr id="0" name=""/>
        <dsp:cNvSpPr/>
      </dsp:nvSpPr>
      <dsp:spPr>
        <a:xfrm>
          <a:off x="4674917" y="1765510"/>
          <a:ext cx="613862" cy="6138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4813036" y="1765510"/>
        <a:ext cx="337624" cy="461931"/>
      </dsp:txXfrm>
    </dsp:sp>
    <dsp:sp modelId="{890CC508-D0D6-4576-A3BC-7D10C2658B75}">
      <dsp:nvSpPr>
        <dsp:cNvPr id="0" name=""/>
        <dsp:cNvSpPr/>
      </dsp:nvSpPr>
      <dsp:spPr>
        <a:xfrm>
          <a:off x="5042415" y="2825340"/>
          <a:ext cx="613862" cy="6138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5180534" y="2825340"/>
        <a:ext cx="337624" cy="461931"/>
      </dsp:txXfrm>
    </dsp:sp>
    <dsp:sp modelId="{22ECEDB8-A399-463E-9CC6-83FF19409CBF}">
      <dsp:nvSpPr>
        <dsp:cNvPr id="0" name=""/>
        <dsp:cNvSpPr/>
      </dsp:nvSpPr>
      <dsp:spPr>
        <a:xfrm>
          <a:off x="5409914" y="3911405"/>
          <a:ext cx="613862" cy="6138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5548033" y="3911405"/>
        <a:ext cx="337624" cy="4619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ED364-A6FB-43B6-B2DB-2A629C38E457}">
      <dsp:nvSpPr>
        <dsp:cNvPr id="0" name=""/>
        <dsp:cNvSpPr/>
      </dsp:nvSpPr>
      <dsp:spPr>
        <a:xfrm>
          <a:off x="0" y="1117962"/>
          <a:ext cx="2230673" cy="223066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EcoRefill seeks thirty thousand pounds of startup funding</a:t>
          </a:r>
          <a:endParaRPr lang="en-GB" sz="1100" kern="1200"/>
        </a:p>
      </dsp:txBody>
      <dsp:txXfrm>
        <a:off x="326674" y="1444636"/>
        <a:ext cx="1577325" cy="1577319"/>
      </dsp:txXfrm>
    </dsp:sp>
    <dsp:sp modelId="{454051A0-5D3A-47AA-80E6-A90D12EB3E41}">
      <dsp:nvSpPr>
        <dsp:cNvPr id="0" name=""/>
        <dsp:cNvSpPr/>
      </dsp:nvSpPr>
      <dsp:spPr>
        <a:xfrm>
          <a:off x="1147047" y="2605694"/>
          <a:ext cx="2230673" cy="223066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mix is five thousand founder savings, ten thousand from a government backed Start Up Loan and fifteen thousand of angel equity for a minority stake</a:t>
          </a:r>
          <a:endParaRPr lang="en-GB" sz="1100" kern="1200"/>
        </a:p>
      </dsp:txBody>
      <dsp:txXfrm>
        <a:off x="1473721" y="2932368"/>
        <a:ext cx="1577325" cy="1577319"/>
      </dsp:txXfrm>
    </dsp:sp>
    <dsp:sp modelId="{00017F8B-DD62-4E9A-BDAC-2113F259A5E0}">
      <dsp:nvSpPr>
        <dsp:cNvPr id="0" name=""/>
        <dsp:cNvSpPr/>
      </dsp:nvSpPr>
      <dsp:spPr>
        <a:xfrm>
          <a:off x="2294776" y="1117962"/>
          <a:ext cx="2230673" cy="223066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Matching the financing method to the venture stage rather than one source spreads risk (Liu, 2023)</a:t>
          </a:r>
          <a:endParaRPr lang="en-GB" sz="1100" kern="1200"/>
        </a:p>
      </dsp:txBody>
      <dsp:txXfrm>
        <a:off x="2621450" y="1444636"/>
        <a:ext cx="1577325" cy="1577319"/>
      </dsp:txXfrm>
    </dsp:sp>
    <dsp:sp modelId="{5D0B107D-90B5-44D2-93EE-7F71ABC59D07}">
      <dsp:nvSpPr>
        <dsp:cNvPr id="0" name=""/>
        <dsp:cNvSpPr/>
      </dsp:nvSpPr>
      <dsp:spPr>
        <a:xfrm>
          <a:off x="3441824" y="2605694"/>
          <a:ext cx="2230673" cy="223066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Initial costs cover stock and returnable containers, the website, an electric cargo bike, branding and launch marketing, insurance and working capital</a:t>
          </a:r>
          <a:endParaRPr lang="en-GB" sz="1100" kern="1200"/>
        </a:p>
      </dsp:txBody>
      <dsp:txXfrm>
        <a:off x="3768498" y="2932368"/>
        <a:ext cx="1577325" cy="1577319"/>
      </dsp:txXfrm>
    </dsp:sp>
    <dsp:sp modelId="{36F2308A-4AD7-4810-A58A-78F68BA3987C}">
      <dsp:nvSpPr>
        <dsp:cNvPr id="0" name=""/>
        <dsp:cNvSpPr/>
      </dsp:nvSpPr>
      <dsp:spPr>
        <a:xfrm>
          <a:off x="4588871" y="1117962"/>
          <a:ext cx="2230673" cy="2230667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Planning matters because inflation and currency pressures are known risks for early stage ventures (Khan et al., 2023)</a:t>
          </a:r>
          <a:endParaRPr lang="en-GB" sz="1100" kern="1200"/>
        </a:p>
      </dsp:txBody>
      <dsp:txXfrm>
        <a:off x="4915545" y="1444636"/>
        <a:ext cx="1577325" cy="15773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BE5B1-FEC8-4059-A2E6-C0212B659166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67FB1E-92C6-471A-9EDA-169AA7A2A0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765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Establish credibility and set out the aim. Two citations show the market trend is evidence based.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product, the USP, the legal format and the management structure clearly.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Focus on the three most important factors, environmental, social and economic, and align each with strategy.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how each of the two strategies reaches the target customers.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State the amount, the sources and the allocation of initial costs. Break even sits near two hundred orders a month.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the opportunity and invite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804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531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476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022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832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67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2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194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210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816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1676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125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4872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4893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8651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922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885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656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C21130E-69E4-4D15-9210-FEEF720C8558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296433F-B802-44B3-B02E-541C041D9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47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E3039B-7C47-3990-D384-37549C5FCA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6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LCLM4006 Enterprise and Entrepreneurship</a:t>
            </a:r>
            <a:br>
              <a:rPr lang="en-US" sz="4600">
                <a:solidFill>
                  <a:srgbClr val="FFFFFF"/>
                </a:solidFill>
              </a:rPr>
            </a:br>
            <a:r>
              <a:rPr lang="en-US" sz="46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EcoRefill</a:t>
            </a:r>
            <a:br>
              <a:rPr lang="en-US" sz="4600">
                <a:solidFill>
                  <a:srgbClr val="FFFFFF"/>
                </a:solidFill>
              </a:rPr>
            </a:br>
            <a:r>
              <a:rPr lang="en-US" sz="46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Plan</a:t>
            </a:r>
            <a:br>
              <a:rPr lang="en-US" sz="4600">
                <a:solidFill>
                  <a:srgbClr val="FFFFFF"/>
                </a:solidFill>
              </a:rPr>
            </a:br>
            <a:endParaRPr lang="en-GB" sz="46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604EA3-FDF8-65E8-ADE9-33CAB405D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200">
                <a:solidFill>
                  <a:schemeClr val="tx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Ioan Serban</a:t>
            </a:r>
            <a:endParaRPr lang="en-US" sz="2200">
              <a:solidFill>
                <a:schemeClr val="tx2"/>
              </a:solidFill>
            </a:endParaRPr>
          </a:p>
          <a:p>
            <a:pPr algn="ctr">
              <a:lnSpc>
                <a:spcPct val="90000"/>
              </a:lnSpc>
            </a:pPr>
            <a:r>
              <a:rPr lang="en-US" sz="2200">
                <a:solidFill>
                  <a:schemeClr val="tx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 2227303</a:t>
            </a:r>
            <a:endParaRPr lang="en-US" sz="2200">
              <a:solidFill>
                <a:schemeClr val="tx2"/>
              </a:solidFill>
            </a:endParaRPr>
          </a:p>
          <a:p>
            <a:pPr algn="ctr">
              <a:lnSpc>
                <a:spcPct val="90000"/>
              </a:lnSpc>
            </a:pPr>
            <a:endParaRPr lang="en-GB" sz="2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784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ext 0"/>
          <p:cNvSpPr/>
          <p:nvPr/>
        </p:nvSpPr>
        <p:spPr>
          <a:xfrm>
            <a:off x="994087" y="1130603"/>
            <a:ext cx="3342442" cy="4596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Table of Contents</a:t>
            </a:r>
          </a:p>
        </p:txBody>
      </p:sp>
      <p:sp>
        <p:nvSpPr>
          <p:cNvPr id="3" name="Text 1"/>
          <p:cNvSpPr/>
          <p:nvPr/>
        </p:nvSpPr>
        <p:spPr>
          <a:xfrm>
            <a:off x="5290077" y="437513"/>
            <a:ext cx="5502614" cy="59543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Overview of the business idea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PESTEL analysis and three external factors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Marketing strategies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Funding requirements and allocation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 0"/>
          <p:cNvSpPr/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154B3ED-712B-2CD0-4297-8F30DCCE4E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384781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 0"/>
          <p:cNvSpPr/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Overview of the Business Idea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1168D04-2597-8FC7-6724-9ACA9D823C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9865990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0DC0F2C-5C27-4EC6-9754-B361B0C72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9E77E138-7645-4D07-B09A-9F3642A6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0"/>
            <a:ext cx="12192000" cy="6858000"/>
            <a:chOff x="0" y="0"/>
            <a:chExt cx="12192000" cy="6858000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A56C5CFB-285C-4778-978B-B23EF471F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50C4BFD8-0A80-40F1-9F9B-E9981F6B7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6F080229-11A6-48C1-B5FC-010FF29E7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434F3838-F7FD-4275-8FE5-11B53CF38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0014878A-F933-408B-A8C5-8853A9EB4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A4358457-400C-407C-B1C7-322E3A951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BB5C445F-93DC-425D-8531-0B9FF4434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FD7CA6C4-0411-42B4-9084-F7340B4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5">
              <a:extLst>
                <a:ext uri="{FF2B5EF4-FFF2-40B4-BE49-F238E27FC236}">
                  <a16:creationId xmlns:a16="http://schemas.microsoft.com/office/drawing/2014/main" id="{B0122352-D2A8-463A-98F7-51B4C4409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 0"/>
          <p:cNvSpPr/>
          <p:nvPr/>
        </p:nvSpPr>
        <p:spPr>
          <a:xfrm>
            <a:off x="1154954" y="5385410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PESTEL Analysis and Three External Factors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8F6A0E89-562A-4A9E-98AC-2BA897ABB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BCF0D84-764C-EA36-1938-5C910944A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4388580"/>
              </p:ext>
            </p:extLst>
          </p:nvPr>
        </p:nvGraphicFramePr>
        <p:xfrm>
          <a:off x="1286934" y="116459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 0"/>
          <p:cNvSpPr/>
          <p:nvPr/>
        </p:nvSpPr>
        <p:spPr>
          <a:xfrm>
            <a:off x="1154955" y="973667"/>
            <a:ext cx="2942210" cy="48337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A637E68-9B1D-1442-3BAD-7B8394E91A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923240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ext 0"/>
          <p:cNvSpPr/>
          <p:nvPr/>
        </p:nvSpPr>
        <p:spPr>
          <a:xfrm>
            <a:off x="994087" y="1130603"/>
            <a:ext cx="3342442" cy="4596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Funding Requirements and Allocation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303AA8B-6B93-DB7C-9D25-00CE82DB50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3327810"/>
              </p:ext>
            </p:extLst>
          </p:nvPr>
        </p:nvGraphicFramePr>
        <p:xfrm>
          <a:off x="5290076" y="437513"/>
          <a:ext cx="6819545" cy="5954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ext 0"/>
          <p:cNvSpPr/>
          <p:nvPr/>
        </p:nvSpPr>
        <p:spPr>
          <a:xfrm>
            <a:off x="1000372" y="1209957"/>
            <a:ext cx="3034580" cy="44380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1"/>
          <p:cNvSpPr/>
          <p:nvPr/>
        </p:nvSpPr>
        <p:spPr>
          <a:xfrm>
            <a:off x="4678424" y="1059025"/>
            <a:ext cx="5302189" cy="4739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EcoRefill meets a clear need by making low waste shopping convenient and affordable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The refill model fits strengthening demand for green products and eco friendly formats (Prakash et al., 2024)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Two focused marketing strategies and a lean structure keep customer acquisition and costs under control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Digital marketing keeps growing as a priority for small enterprises, which supports the plan (Laila et al., 2024)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With thirty thousand pounds of funding EcoRefill can reach break even within the first year and scale in stages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ext 0"/>
          <p:cNvSpPr/>
          <p:nvPr/>
        </p:nvSpPr>
        <p:spPr>
          <a:xfrm>
            <a:off x="1000372" y="1209957"/>
            <a:ext cx="3034580" cy="44380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1"/>
          <p:cNvSpPr/>
          <p:nvPr/>
        </p:nvSpPr>
        <p:spPr>
          <a:xfrm>
            <a:off x="4678424" y="1059025"/>
            <a:ext cx="5302189" cy="4739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Amoah, J., Kwarteng, K., Bruce, E. and Egala, S.B. (2023) 'Social media adoption in SMEs sustainability: evidence from an emerging economy', Cogent Business and Management, 10(1), 2183573. Available at: https://www.tandfonline.com/doi/full/10.1080/23311975.2023.2183573 (Accessed 10 July 2026).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Bruce, E., Keelson, S., Amoah, J. and Egala, S.B. (2023) 'Social media integration: an opportunity for SMEs sustainability', Cogent Business and Management, 10(1), 2173859. Available at: https://www.tandfonline.com/doi/full/10.1080/23311975.2023.2173859 (Accessed 10 July 2026).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Khan, U.U., Ali, Y., Petrillo, A. and De Felice, F. (2023) 'Macro-environmental factors and their impact on startups from the perspective of developing countries', International Journal of Sustainable Engineering, 16(1), pp. 166-183. Available at: https://www.tandfonline.com/doi/full/10.1080/19397038.2023.2238754 (Accessed 11 July 2026).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Laila, N., Sucia Sukmaningrum, P., Saini Wan Ngah, W.A., Nur Rosyidi, L. and Rahmawati, I. (2024) 'An in-depth analysis of digital marketing trends and prospects in small and medium-sized enterprises: utilizing bibliometric mapping', Cogent Business and Management, 11(1), 2336565. Available at: https://www.tandfonline.com/doi/full/10.1080/23311975.2024.2336565 (Accessed 11 July 2026).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Liu, Q. (2023) 'Methods and trends in financing entrepreneurship', Open Journal of Business and Management, 11(6), pp. 3255-3268. Available at: https://www.scirp.org/pdf/ojbm_2023112310525333.pdf (Accessed 12 July 2026).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Patreau, V., Bernard, S., Leroux, J., Bellemare, M. and Morissette, J. (2023) 'Consumer interest and willingness to pay for in-bulk products with reusable packaging options', Frontiers in Sustainability, 4, 1228917. Available at: https://www.frontiersin.org/journals/sustainability/articles/10.3389/frsus.2023.1228917/full (Accessed 12 July 2026).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Prakash, G., Sharma, S., Kumar, A. and Luthra, S. (2024) 'Does the purchase intention of green consumers align with their zero-waste buying behaviour? An empirical study on a proactive approach towards embracing waste-free consumption', Heliyon, 10(3), e25022. Available at: https://www.sciencedirect.com/science/article/pii/S2405844024010533 (Accessed 13 July 2026).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700"/>
              <a:t>Witek, L. and Kuzniar, W. (2024) 'Green purchase behaviour gap: the effect of past behaviour on green food product purchase intentions among individual consumers', Foods, 13(1), 136. Available at: https://www.mdpi.com/2304-8158/13/1/136 (Accessed 13 July 2026).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7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1297</Words>
  <Application>Microsoft Office PowerPoint</Application>
  <PresentationFormat>Widescreen</PresentationFormat>
  <Paragraphs>70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Century Gothic</vt:lpstr>
      <vt:lpstr>Wingdings 3</vt:lpstr>
      <vt:lpstr>Ion Boardroom</vt:lpstr>
      <vt:lpstr>LCLM4006 Enterprise and Entrepreneurship EcoRefill Business Plan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student student</dc:creator>
  <cp:lastModifiedBy>student student</cp:lastModifiedBy>
  <cp:revision>1</cp:revision>
  <dcterms:created xsi:type="dcterms:W3CDTF">2026-07-26T22:57:36Z</dcterms:created>
  <dcterms:modified xsi:type="dcterms:W3CDTF">2026-07-26T23:04:33Z</dcterms:modified>
</cp:coreProperties>
</file>