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7" r:id="rId2"/>
    <p:sldId id="262" r:id="rId3"/>
    <p:sldId id="263" r:id="rId4"/>
    <p:sldId id="264" r:id="rId5"/>
    <p:sldId id="265" r:id="rId6"/>
    <p:sldId id="266" r:id="rId7"/>
    <p:sldId id="267" r:id="rId8"/>
    <p:sldId id="268" r:id="rId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p:cViewPr varScale="1">
        <p:scale>
          <a:sx n="83" d="100"/>
          <a:sy n="83" d="100"/>
        </p:scale>
        <p:origin x="48" y="525"/>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2/10/2020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2/10/2020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a:t>1</a:t>
            </a:fld>
            <a:endParaRPr lang="en-US"/>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a:t>2</a:t>
            </a:fld>
            <a:endParaRPr lang="en-US"/>
          </a:p>
        </p:txBody>
      </p:sp>
    </p:spTree>
    <p:extLst>
      <p:ext uri="{BB962C8B-B14F-4D97-AF65-F5344CB8AC3E}">
        <p14:creationId xmlns:p14="http://schemas.microsoft.com/office/powerpoint/2010/main" val="218915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smtClean="0"/>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2/10/2020</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85686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2/10/2020</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129945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smtClean="0"/>
              <a:t>Click to edit Master title style</a:t>
            </a:r>
            <a:endParaRPr dirty="0"/>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2/10/2020</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60699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4"/>
          <p:cNvSpPr>
            <a:spLocks noGrp="1"/>
          </p:cNvSpPr>
          <p:nvPr>
            <p:ph type="ftr" sz="quarter" idx="11"/>
          </p:nvPr>
        </p:nvSpPr>
        <p:spPr/>
        <p:txBody>
          <a:bodyPr/>
          <a:lstStyle/>
          <a:p>
            <a:endParaRPr dirty="0"/>
          </a:p>
        </p:txBody>
      </p:sp>
      <p:sp>
        <p:nvSpPr>
          <p:cNvPr id="5" name="Date Placeholder 5"/>
          <p:cNvSpPr>
            <a:spLocks noGrp="1"/>
          </p:cNvSpPr>
          <p:nvPr>
            <p:ph type="dt" sz="half" idx="10"/>
          </p:nvPr>
        </p:nvSpPr>
        <p:spPr/>
        <p:txBody>
          <a:bodyPr/>
          <a:lstStyle/>
          <a:p>
            <a:fld id="{83829175-527E-46A3-863C-1BB1F163B849}" type="datetimeFigureOut">
              <a:rPr lang="en-US"/>
              <a:t>2/10/2020</a:t>
            </a:fld>
            <a:endParaRPr/>
          </a:p>
        </p:txBody>
      </p:sp>
      <p:sp>
        <p:nvSpPr>
          <p:cNvPr id="7" name="Slide Number Placeholder 6"/>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57697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6"/>
          <p:cNvSpPr>
            <a:spLocks noGrp="1"/>
          </p:cNvSpPr>
          <p:nvPr>
            <p:ph type="ftr" sz="quarter" idx="11"/>
          </p:nvPr>
        </p:nvSpPr>
        <p:spPr/>
        <p:txBody>
          <a:bodyPr/>
          <a:lstStyle/>
          <a:p>
            <a:endParaRPr dirty="0"/>
          </a:p>
        </p:txBody>
      </p:sp>
      <p:sp>
        <p:nvSpPr>
          <p:cNvPr id="7" name="Date Placeholder 7"/>
          <p:cNvSpPr>
            <a:spLocks noGrp="1"/>
          </p:cNvSpPr>
          <p:nvPr>
            <p:ph type="dt" sz="half" idx="10"/>
          </p:nvPr>
        </p:nvSpPr>
        <p:spPr/>
        <p:txBody>
          <a:bodyPr/>
          <a:lstStyle/>
          <a:p>
            <a:fld id="{83829175-527E-46A3-863C-1BB1F163B849}" type="datetimeFigureOut">
              <a:rPr lang="en-US"/>
              <a:t>2/10/2020</a:t>
            </a:fld>
            <a:endParaRPr dirty="0"/>
          </a:p>
        </p:txBody>
      </p:sp>
      <p:sp>
        <p:nvSpPr>
          <p:cNvPr id="9" name="Slide Number Placeholder 8"/>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50123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2"/>
          <p:cNvSpPr>
            <a:spLocks noGrp="1"/>
          </p:cNvSpPr>
          <p:nvPr>
            <p:ph type="ftr" sz="quarter" idx="11"/>
          </p:nvPr>
        </p:nvSpPr>
        <p:spPr/>
        <p:txBody>
          <a:bodyPr/>
          <a:lstStyle/>
          <a:p>
            <a:endParaRPr dirty="0"/>
          </a:p>
        </p:txBody>
      </p:sp>
      <p:sp>
        <p:nvSpPr>
          <p:cNvPr id="3" name="Date Placeholder 3"/>
          <p:cNvSpPr>
            <a:spLocks noGrp="1"/>
          </p:cNvSpPr>
          <p:nvPr>
            <p:ph type="dt" sz="half" idx="10"/>
          </p:nvPr>
        </p:nvSpPr>
        <p:spPr/>
        <p:txBody>
          <a:bodyPr/>
          <a:lstStyle/>
          <a:p>
            <a:fld id="{83829175-527E-46A3-863C-1BB1F163B849}" type="datetimeFigureOut">
              <a:rPr lang="en-US"/>
              <a:t>2/10/2020</a:t>
            </a:fld>
            <a:endParaRPr/>
          </a:p>
        </p:txBody>
      </p:sp>
      <p:sp>
        <p:nvSpPr>
          <p:cNvPr id="5" name="Slide Number Placeholder 4"/>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4557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p>
            <a:endParaRPr/>
          </a:p>
        </p:txBody>
      </p:sp>
      <p:sp>
        <p:nvSpPr>
          <p:cNvPr id="2" name="Date Placeholder 2"/>
          <p:cNvSpPr>
            <a:spLocks noGrp="1"/>
          </p:cNvSpPr>
          <p:nvPr>
            <p:ph type="dt" sz="half" idx="10"/>
          </p:nvPr>
        </p:nvSpPr>
        <p:spPr/>
        <p:txBody>
          <a:bodyPr/>
          <a:lstStyle/>
          <a:p>
            <a:fld id="{83829175-527E-46A3-863C-1BB1F163B849}" type="datetimeFigureOut">
              <a:rPr lang="en-US"/>
              <a:t>2/10/2020</a:t>
            </a:fld>
            <a:endParaRPr/>
          </a:p>
        </p:txBody>
      </p:sp>
      <p:sp>
        <p:nvSpPr>
          <p:cNvPr id="4" name="Slide Number Placeholder 3"/>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39520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dirty="0"/>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Content Placeholder 3"/>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Footer Placeholder 4"/>
          <p:cNvSpPr>
            <a:spLocks noGrp="1"/>
          </p:cNvSpPr>
          <p:nvPr>
            <p:ph type="ftr" sz="quarter" idx="11"/>
          </p:nvPr>
        </p:nvSpPr>
        <p:spPr/>
        <p:txBody>
          <a:bodyPr/>
          <a:lstStyle/>
          <a:p>
            <a:endParaRPr dirty="0"/>
          </a:p>
        </p:txBody>
      </p:sp>
      <p:sp>
        <p:nvSpPr>
          <p:cNvPr id="8" name="Date Placeholder 5"/>
          <p:cNvSpPr>
            <a:spLocks noGrp="1"/>
          </p:cNvSpPr>
          <p:nvPr>
            <p:ph type="dt" sz="half" idx="10"/>
          </p:nvPr>
        </p:nvSpPr>
        <p:spPr/>
        <p:txBody>
          <a:bodyPr/>
          <a:lstStyle/>
          <a:p>
            <a:fld id="{83829175-527E-46A3-863C-1BB1F163B849}" type="datetimeFigureOut">
              <a:rPr lang="en-US"/>
              <a:pPr/>
              <a:t>2/10/2020</a:t>
            </a:fld>
            <a:endParaRPr dirty="0"/>
          </a:p>
        </p:txBody>
      </p:sp>
      <p:sp>
        <p:nvSpPr>
          <p:cNvPr id="10" name="Slide Number Placeholder 6"/>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val="201828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469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2/10/2020</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84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83829175-527E-46A3-863C-1BB1F163B849}" type="datetimeFigureOut">
              <a:rPr lang="en-US"/>
              <a:t>2/10/2020</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5501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2/10/2020</a:t>
            </a:fld>
            <a:endParaRPr lang="en-US"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dirty="0"/>
          </a:p>
        </p:txBody>
      </p:sp>
    </p:spTree>
    <p:extLst>
      <p:ext uri="{BB962C8B-B14F-4D97-AF65-F5344CB8AC3E}">
        <p14:creationId xmlns:p14="http://schemas.microsoft.com/office/powerpoint/2010/main"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solidFill>
                  <a:schemeClr val="tx2">
                    <a:lumMod val="50000"/>
                  </a:schemeClr>
                </a:solidFill>
              </a:rPr>
              <a:t>Conducting a Psychological Case Formulation</a:t>
            </a:r>
            <a:endParaRPr lang="en-US" dirty="0">
              <a:solidFill>
                <a:schemeClr val="tx2">
                  <a:lumMod val="50000"/>
                </a:schemeClr>
              </a:solidFill>
            </a:endParaRPr>
          </a:p>
        </p:txBody>
      </p:sp>
      <p:sp>
        <p:nvSpPr>
          <p:cNvPr id="3" name="Subtitle 2"/>
          <p:cNvSpPr>
            <a:spLocks noGrp="1"/>
          </p:cNvSpPr>
          <p:nvPr>
            <p:ph type="subTitle" idx="1"/>
          </p:nvPr>
        </p:nvSpPr>
        <p:spPr/>
        <p:txBody>
          <a:bodyPr/>
          <a:lstStyle/>
          <a:p>
            <a:r>
              <a:rPr lang="en-US" dirty="0" smtClean="0">
                <a:solidFill>
                  <a:schemeClr val="tx2">
                    <a:lumMod val="50000"/>
                  </a:schemeClr>
                </a:solidFill>
              </a:rPr>
              <a:t>Your case: Buddy King</a:t>
            </a:r>
            <a:endParaRPr lang="en-US" dirty="0">
              <a:solidFill>
                <a:schemeClr val="tx2">
                  <a:lumMod val="50000"/>
                </a:schemeClr>
              </a:solidFill>
            </a:endParaRP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2">
                    <a:lumMod val="50000"/>
                  </a:schemeClr>
                </a:solidFill>
              </a:rPr>
              <a:t>Preparing your formulation – in summary</a:t>
            </a:r>
            <a:endParaRPr lang="en-US" dirty="0">
              <a:solidFill>
                <a:schemeClr val="tx2">
                  <a:lumMod val="50000"/>
                </a:schemeClr>
              </a:solidFill>
            </a:endParaRPr>
          </a:p>
        </p:txBody>
      </p:sp>
      <p:sp>
        <p:nvSpPr>
          <p:cNvPr id="3" name="Content Placeholder 2"/>
          <p:cNvSpPr>
            <a:spLocks noGrp="1"/>
          </p:cNvSpPr>
          <p:nvPr>
            <p:ph idx="1"/>
          </p:nvPr>
        </p:nvSpPr>
        <p:spPr>
          <a:xfrm>
            <a:off x="1522414" y="1828800"/>
            <a:ext cx="9601200" cy="4408512"/>
          </a:xfrm>
        </p:spPr>
        <p:txBody>
          <a:bodyPr>
            <a:normAutofit/>
          </a:bodyPr>
          <a:lstStyle/>
          <a:p>
            <a:r>
              <a:rPr lang="en-GB" sz="2800" dirty="0" smtClean="0">
                <a:solidFill>
                  <a:schemeClr val="tx2">
                    <a:lumMod val="50000"/>
                  </a:schemeClr>
                </a:solidFill>
              </a:rPr>
              <a:t>Identify the actual mental health condition –</a:t>
            </a:r>
          </a:p>
          <a:p>
            <a:pPr lvl="1"/>
            <a:r>
              <a:rPr lang="en-GB" dirty="0" smtClean="0">
                <a:solidFill>
                  <a:schemeClr val="tx2">
                    <a:lumMod val="50000"/>
                  </a:schemeClr>
                </a:solidFill>
              </a:rPr>
              <a:t>You will need to use the symptoms displayed by Buddy and link them to the clinical characteristics listed in DSM5 (with references).</a:t>
            </a:r>
          </a:p>
          <a:p>
            <a:pPr lvl="1"/>
            <a:endParaRPr lang="en-GB" dirty="0">
              <a:solidFill>
                <a:schemeClr val="tx2">
                  <a:lumMod val="50000"/>
                </a:schemeClr>
              </a:solidFill>
            </a:endParaRPr>
          </a:p>
          <a:p>
            <a:pPr lvl="1"/>
            <a:r>
              <a:rPr lang="en-GB" dirty="0" smtClean="0">
                <a:solidFill>
                  <a:schemeClr val="tx2">
                    <a:lumMod val="50000"/>
                  </a:schemeClr>
                </a:solidFill>
              </a:rPr>
              <a:t>You will also need to link these symptoms with the varying periods of Buddy`s life where he has displayed these symptoms (and again use references to support your work).</a:t>
            </a:r>
          </a:p>
          <a:p>
            <a:r>
              <a:rPr lang="en-GB" sz="2800" dirty="0" smtClean="0">
                <a:solidFill>
                  <a:schemeClr val="tx2">
                    <a:lumMod val="50000"/>
                  </a:schemeClr>
                </a:solidFill>
              </a:rPr>
              <a:t>Identify the trigger factors that you believe have led to the development/manifestation of the disorder –</a:t>
            </a:r>
          </a:p>
          <a:p>
            <a:pPr lvl="1"/>
            <a:r>
              <a:rPr lang="en-GB" dirty="0" smtClean="0">
                <a:solidFill>
                  <a:schemeClr val="tx2">
                    <a:lumMod val="50000"/>
                  </a:schemeClr>
                </a:solidFill>
              </a:rPr>
              <a:t>This will be detailed and form the main part of your formulation. Each contributory factor that you identify must be fully explained and supported with evidence from the literature. </a:t>
            </a:r>
            <a:endParaRPr lang="en-GB" dirty="0">
              <a:solidFill>
                <a:schemeClr val="tx2">
                  <a:lumMod val="50000"/>
                </a:schemeClr>
              </a:solidFill>
            </a:endParaRPr>
          </a:p>
          <a:p>
            <a:pPr lvl="1"/>
            <a:endParaRPr lang="en-GB" sz="2800" dirty="0"/>
          </a:p>
        </p:txBody>
      </p:sp>
    </p:spTree>
    <p:extLst>
      <p:ext uri="{BB962C8B-B14F-4D97-AF65-F5344CB8AC3E}">
        <p14:creationId xmlns:p14="http://schemas.microsoft.com/office/powerpoint/2010/main" val="4046713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Providing the diagnosis</a:t>
            </a:r>
            <a:endParaRPr lang="en-GB" dirty="0">
              <a:solidFill>
                <a:schemeClr val="tx2">
                  <a:lumMod val="50000"/>
                </a:schemeClr>
              </a:solidFill>
            </a:endParaRPr>
          </a:p>
        </p:txBody>
      </p:sp>
      <p:sp>
        <p:nvSpPr>
          <p:cNvPr id="3" name="Content Placeholder 2"/>
          <p:cNvSpPr>
            <a:spLocks noGrp="1"/>
          </p:cNvSpPr>
          <p:nvPr>
            <p:ph idx="1"/>
          </p:nvPr>
        </p:nvSpPr>
        <p:spPr/>
        <p:txBody>
          <a:bodyPr>
            <a:noAutofit/>
          </a:bodyPr>
          <a:lstStyle/>
          <a:p>
            <a:r>
              <a:rPr lang="en-GB" sz="2400" dirty="0" smtClean="0">
                <a:solidFill>
                  <a:schemeClr val="tx2">
                    <a:lumMod val="50000"/>
                  </a:schemeClr>
                </a:solidFill>
              </a:rPr>
              <a:t>For this, you will need to consult DSM5 in detail and decide upon the actual specifiers that determine Buddy`s diagnosis. </a:t>
            </a:r>
          </a:p>
          <a:p>
            <a:r>
              <a:rPr lang="en-GB" sz="2400" dirty="0" smtClean="0">
                <a:solidFill>
                  <a:schemeClr val="tx2">
                    <a:lumMod val="50000"/>
                  </a:schemeClr>
                </a:solidFill>
              </a:rPr>
              <a:t>You need to consider the amount of episodes, both short term and long term.</a:t>
            </a:r>
          </a:p>
          <a:p>
            <a:r>
              <a:rPr lang="en-GB" sz="2400" dirty="0" smtClean="0">
                <a:solidFill>
                  <a:schemeClr val="tx2">
                    <a:lumMod val="50000"/>
                  </a:schemeClr>
                </a:solidFill>
              </a:rPr>
              <a:t>Explain why you have come to the decision that you have arrived at. </a:t>
            </a:r>
          </a:p>
          <a:p>
            <a:r>
              <a:rPr lang="en-GB" sz="2400" dirty="0" smtClean="0">
                <a:solidFill>
                  <a:schemeClr val="tx2">
                    <a:lumMod val="50000"/>
                  </a:schemeClr>
                </a:solidFill>
              </a:rPr>
              <a:t>Use as many examples from the clinical history as possible and link them with DSM5. </a:t>
            </a:r>
          </a:p>
          <a:p>
            <a:r>
              <a:rPr lang="en-GB" sz="2400" dirty="0" smtClean="0">
                <a:solidFill>
                  <a:schemeClr val="tx2">
                    <a:lumMod val="50000"/>
                  </a:schemeClr>
                </a:solidFill>
              </a:rPr>
              <a:t>Remember to use references at all times; every sentence you include should ideally contain a reference to the literature or DSM5. </a:t>
            </a:r>
            <a:endParaRPr lang="en-GB" sz="2400" dirty="0">
              <a:solidFill>
                <a:schemeClr val="tx2">
                  <a:lumMod val="50000"/>
                </a:schemeClr>
              </a:solidFill>
            </a:endParaRPr>
          </a:p>
        </p:txBody>
      </p:sp>
    </p:spTree>
    <p:extLst>
      <p:ext uri="{BB962C8B-B14F-4D97-AF65-F5344CB8AC3E}">
        <p14:creationId xmlns:p14="http://schemas.microsoft.com/office/powerpoint/2010/main" val="249808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Integrative case formulation:</a:t>
            </a:r>
            <a:endParaRPr lang="en-GB" dirty="0">
              <a:solidFill>
                <a:schemeClr val="tx2">
                  <a:lumMod val="50000"/>
                </a:schemeClr>
              </a:solidFill>
            </a:endParaRPr>
          </a:p>
        </p:txBody>
      </p:sp>
      <p:sp>
        <p:nvSpPr>
          <p:cNvPr id="3" name="Content Placeholder 2"/>
          <p:cNvSpPr>
            <a:spLocks noGrp="1"/>
          </p:cNvSpPr>
          <p:nvPr>
            <p:ph idx="1"/>
          </p:nvPr>
        </p:nvSpPr>
        <p:spPr/>
        <p:txBody>
          <a:bodyPr>
            <a:normAutofit/>
          </a:bodyPr>
          <a:lstStyle/>
          <a:p>
            <a:endParaRPr lang="en-GB" dirty="0" smtClean="0">
              <a:solidFill>
                <a:schemeClr val="tx2">
                  <a:lumMod val="50000"/>
                </a:schemeClr>
              </a:solidFill>
            </a:endParaRPr>
          </a:p>
          <a:p>
            <a:r>
              <a:rPr lang="en-GB" dirty="0" smtClean="0">
                <a:solidFill>
                  <a:schemeClr val="tx2">
                    <a:lumMod val="50000"/>
                  </a:schemeClr>
                </a:solidFill>
              </a:rPr>
              <a:t>This case formulation is based upon the diathesis stress model. You should state this and explain this from the outset. </a:t>
            </a:r>
          </a:p>
          <a:p>
            <a:r>
              <a:rPr lang="en-GB" dirty="0" smtClean="0">
                <a:solidFill>
                  <a:schemeClr val="tx2">
                    <a:lumMod val="50000"/>
                  </a:schemeClr>
                </a:solidFill>
              </a:rPr>
              <a:t>Much of what you write will be speculative, based upon what you know about Buddy`s clinical history. </a:t>
            </a:r>
          </a:p>
          <a:p>
            <a:r>
              <a:rPr lang="en-GB" dirty="0" smtClean="0">
                <a:solidFill>
                  <a:schemeClr val="tx2">
                    <a:lumMod val="50000"/>
                  </a:schemeClr>
                </a:solidFill>
              </a:rPr>
              <a:t>You do not have to be correct; in a real-life scenario, it is likely that you will hypothesize several explanations before finding the one that works the best. </a:t>
            </a:r>
          </a:p>
          <a:p>
            <a:r>
              <a:rPr lang="en-GB" dirty="0" smtClean="0">
                <a:solidFill>
                  <a:schemeClr val="tx2">
                    <a:lumMod val="50000"/>
                  </a:schemeClr>
                </a:solidFill>
              </a:rPr>
              <a:t>Once you and the `patient` have agreed on the potential causes for the mental health condition you would then propose a treatment plan. The same applies to Buddy; whilst you cannot actually check with him (obviously!), you can hypothesize a potential treatment solution as the final part of your formulation.   </a:t>
            </a:r>
            <a:endParaRPr lang="en-GB" dirty="0">
              <a:solidFill>
                <a:schemeClr val="tx2">
                  <a:lumMod val="50000"/>
                </a:schemeClr>
              </a:solidFill>
            </a:endParaRPr>
          </a:p>
        </p:txBody>
      </p:sp>
    </p:spTree>
    <p:extLst>
      <p:ext uri="{BB962C8B-B14F-4D97-AF65-F5344CB8AC3E}">
        <p14:creationId xmlns:p14="http://schemas.microsoft.com/office/powerpoint/2010/main" val="3227661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Some things to consider…</a:t>
            </a:r>
            <a:endParaRPr lang="en-GB" dirty="0">
              <a:solidFill>
                <a:schemeClr val="tx2">
                  <a:lumMod val="50000"/>
                </a:schemeClr>
              </a:solidFill>
            </a:endParaRPr>
          </a:p>
        </p:txBody>
      </p:sp>
      <p:sp>
        <p:nvSpPr>
          <p:cNvPr id="3" name="Content Placeholder 2"/>
          <p:cNvSpPr>
            <a:spLocks noGrp="1"/>
          </p:cNvSpPr>
          <p:nvPr>
            <p:ph idx="1"/>
          </p:nvPr>
        </p:nvSpPr>
        <p:spPr/>
        <p:txBody>
          <a:bodyPr/>
          <a:lstStyle/>
          <a:p>
            <a:r>
              <a:rPr lang="en-GB" dirty="0" smtClean="0">
                <a:solidFill>
                  <a:schemeClr val="tx2">
                    <a:lumMod val="50000"/>
                  </a:schemeClr>
                </a:solidFill>
              </a:rPr>
              <a:t>Are there any biological markers that indicate a predisposition for this disorder in Buddy`s clinical history?</a:t>
            </a:r>
          </a:p>
          <a:p>
            <a:r>
              <a:rPr lang="en-GB" dirty="0" smtClean="0">
                <a:solidFill>
                  <a:schemeClr val="tx2">
                    <a:lumMod val="50000"/>
                  </a:schemeClr>
                </a:solidFill>
              </a:rPr>
              <a:t>If and when you find these, you need to link these to findings in the research that also demonstrate this to be the case.</a:t>
            </a:r>
          </a:p>
          <a:p>
            <a:r>
              <a:rPr lang="en-GB" dirty="0" smtClean="0">
                <a:solidFill>
                  <a:schemeClr val="tx2">
                    <a:lumMod val="50000"/>
                  </a:schemeClr>
                </a:solidFill>
              </a:rPr>
              <a:t>You may want to discuss the potential for a genetic vulnerability and the empirical findings from the literature (remember reference everything!)</a:t>
            </a:r>
          </a:p>
          <a:p>
            <a:r>
              <a:rPr lang="en-GB" dirty="0" smtClean="0">
                <a:solidFill>
                  <a:schemeClr val="tx2">
                    <a:lumMod val="50000"/>
                  </a:schemeClr>
                </a:solidFill>
              </a:rPr>
              <a:t>What evidence is there that there is a genetic basis for this disorder? Discuss the evidence.</a:t>
            </a:r>
          </a:p>
          <a:p>
            <a:r>
              <a:rPr lang="en-GB" dirty="0" smtClean="0">
                <a:solidFill>
                  <a:schemeClr val="tx2">
                    <a:lumMod val="50000"/>
                  </a:schemeClr>
                </a:solidFill>
              </a:rPr>
              <a:t>You might also want to discuss the relative efficacy of drug treatment for this disorder and how they are believed to work. This would further support your argument for a biological underlying cause for this disorder.</a:t>
            </a:r>
            <a:endParaRPr lang="en-GB" dirty="0">
              <a:solidFill>
                <a:schemeClr val="tx2">
                  <a:lumMod val="50000"/>
                </a:schemeClr>
              </a:solidFill>
            </a:endParaRPr>
          </a:p>
        </p:txBody>
      </p:sp>
    </p:spTree>
    <p:extLst>
      <p:ext uri="{BB962C8B-B14F-4D97-AF65-F5344CB8AC3E}">
        <p14:creationId xmlns:p14="http://schemas.microsoft.com/office/powerpoint/2010/main" val="93784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Recall what you looked at last week:</a:t>
            </a:r>
            <a:endParaRPr lang="en-GB" dirty="0">
              <a:solidFill>
                <a:schemeClr val="tx2">
                  <a:lumMod val="50000"/>
                </a:schemeClr>
              </a:solidFill>
            </a:endParaRPr>
          </a:p>
        </p:txBody>
      </p:sp>
      <p:sp>
        <p:nvSpPr>
          <p:cNvPr id="3" name="Content Placeholder 2"/>
          <p:cNvSpPr>
            <a:spLocks noGrp="1"/>
          </p:cNvSpPr>
          <p:nvPr>
            <p:ph idx="1"/>
          </p:nvPr>
        </p:nvSpPr>
        <p:spPr>
          <a:xfrm>
            <a:off x="1522414" y="2420888"/>
            <a:ext cx="9601200" cy="3598912"/>
          </a:xfrm>
        </p:spPr>
        <p:txBody>
          <a:bodyPr/>
          <a:lstStyle/>
          <a:p>
            <a:r>
              <a:rPr lang="en-GB" dirty="0" smtClean="0">
                <a:solidFill>
                  <a:schemeClr val="tx2">
                    <a:lumMod val="50000"/>
                  </a:schemeClr>
                </a:solidFill>
              </a:rPr>
              <a:t>You should have considered the role of RCT`s in the treatment of a variety of disorders. You should therefore do the same for Buddy and discuss the findings in relation to the potential for treatment success. </a:t>
            </a:r>
          </a:p>
          <a:p>
            <a:r>
              <a:rPr lang="en-GB" dirty="0" smtClean="0">
                <a:solidFill>
                  <a:schemeClr val="tx2">
                    <a:lumMod val="50000"/>
                  </a:schemeClr>
                </a:solidFill>
              </a:rPr>
              <a:t>In addition, you could also consider the type of medication used, and who it works for and why. Ask yourself why Buddy was reluctant to take lithium as treatment and yet he still improved. A discussion of this may be of value. </a:t>
            </a:r>
          </a:p>
          <a:p>
            <a:r>
              <a:rPr lang="en-GB" dirty="0" smtClean="0">
                <a:solidFill>
                  <a:schemeClr val="tx2">
                    <a:lumMod val="50000"/>
                  </a:schemeClr>
                </a:solidFill>
              </a:rPr>
              <a:t>Your discussion of biological factors should be comprehensive and based on the evidence base, BEFORE you move on to consider the environmental and social factors present in Buddy`s clinical history.</a:t>
            </a:r>
            <a:endParaRPr lang="en-GB" dirty="0">
              <a:solidFill>
                <a:schemeClr val="tx2">
                  <a:lumMod val="50000"/>
                </a:schemeClr>
              </a:solidFill>
            </a:endParaRPr>
          </a:p>
        </p:txBody>
      </p:sp>
    </p:spTree>
    <p:extLst>
      <p:ext uri="{BB962C8B-B14F-4D97-AF65-F5344CB8AC3E}">
        <p14:creationId xmlns:p14="http://schemas.microsoft.com/office/powerpoint/2010/main" val="2023040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Social and environmental factors:</a:t>
            </a:r>
            <a:endParaRPr lang="en-GB" dirty="0">
              <a:solidFill>
                <a:schemeClr val="tx2">
                  <a:lumMod val="50000"/>
                </a:schemeClr>
              </a:solidFill>
            </a:endParaRPr>
          </a:p>
        </p:txBody>
      </p:sp>
      <p:sp>
        <p:nvSpPr>
          <p:cNvPr id="3" name="Content Placeholder 2"/>
          <p:cNvSpPr>
            <a:spLocks noGrp="1"/>
          </p:cNvSpPr>
          <p:nvPr>
            <p:ph idx="1"/>
          </p:nvPr>
        </p:nvSpPr>
        <p:spPr>
          <a:xfrm>
            <a:off x="1500576" y="2060848"/>
            <a:ext cx="9601200" cy="4191000"/>
          </a:xfrm>
        </p:spPr>
        <p:txBody>
          <a:bodyPr/>
          <a:lstStyle/>
          <a:p>
            <a:r>
              <a:rPr lang="en-GB" dirty="0" smtClean="0">
                <a:solidFill>
                  <a:schemeClr val="tx2">
                    <a:lumMod val="50000"/>
                  </a:schemeClr>
                </a:solidFill>
              </a:rPr>
              <a:t>There is no doubt that stressful events and social factors play a role in the expression and manifestation of mental health conditions. This is key to the diathesis stress explanation.</a:t>
            </a:r>
            <a:endParaRPr lang="en-GB" dirty="0">
              <a:solidFill>
                <a:schemeClr val="tx2">
                  <a:lumMod val="50000"/>
                </a:schemeClr>
              </a:solidFill>
            </a:endParaRPr>
          </a:p>
          <a:p>
            <a:r>
              <a:rPr lang="en-GB" dirty="0" smtClean="0">
                <a:solidFill>
                  <a:schemeClr val="tx2">
                    <a:lumMod val="50000"/>
                  </a:schemeClr>
                </a:solidFill>
              </a:rPr>
              <a:t>Which of these can you identify from within Buddy`s family and clinical history; he recognises some himself. </a:t>
            </a:r>
          </a:p>
          <a:p>
            <a:r>
              <a:rPr lang="en-GB" dirty="0" smtClean="0">
                <a:solidFill>
                  <a:schemeClr val="tx2">
                    <a:lumMod val="50000"/>
                  </a:schemeClr>
                </a:solidFill>
              </a:rPr>
              <a:t>Not only are stressful events related to the onset of mood disorders, but also there are links to manic episodes. You should identify and discuss these accordingly. </a:t>
            </a:r>
          </a:p>
          <a:p>
            <a:r>
              <a:rPr lang="en-GB" dirty="0" smtClean="0">
                <a:solidFill>
                  <a:schemeClr val="tx2">
                    <a:lumMod val="50000"/>
                  </a:schemeClr>
                </a:solidFill>
              </a:rPr>
              <a:t>Many psychosocial factors that are identified as linked to the onset and maintenance of a mood disorder are; social support, a negative perception of oneself, a sense of helplessness, denial or minimisation of the problem and the pleasurable experiences of being high. </a:t>
            </a:r>
          </a:p>
          <a:p>
            <a:endParaRPr lang="en-GB" dirty="0">
              <a:solidFill>
                <a:schemeClr val="tx2">
                  <a:lumMod val="50000"/>
                </a:schemeClr>
              </a:solidFill>
            </a:endParaRPr>
          </a:p>
        </p:txBody>
      </p:sp>
    </p:spTree>
    <p:extLst>
      <p:ext uri="{BB962C8B-B14F-4D97-AF65-F5344CB8AC3E}">
        <p14:creationId xmlns:p14="http://schemas.microsoft.com/office/powerpoint/2010/main" val="983324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rPr>
              <a:t>Finally, other considerations:</a:t>
            </a:r>
            <a:endParaRPr lang="en-GB" dirty="0">
              <a:solidFill>
                <a:schemeClr val="tx2">
                  <a:lumMod val="50000"/>
                </a:schemeClr>
              </a:solidFill>
            </a:endParaRPr>
          </a:p>
        </p:txBody>
      </p:sp>
      <p:sp>
        <p:nvSpPr>
          <p:cNvPr id="3" name="Content Placeholder 2"/>
          <p:cNvSpPr>
            <a:spLocks noGrp="1"/>
          </p:cNvSpPr>
          <p:nvPr>
            <p:ph idx="1"/>
          </p:nvPr>
        </p:nvSpPr>
        <p:spPr>
          <a:xfrm>
            <a:off x="1197868" y="1844824"/>
            <a:ext cx="9601200" cy="4408512"/>
          </a:xfrm>
        </p:spPr>
        <p:txBody>
          <a:bodyPr>
            <a:normAutofit lnSpcReduction="10000"/>
          </a:bodyPr>
          <a:lstStyle/>
          <a:p>
            <a:r>
              <a:rPr lang="en-GB" dirty="0" smtClean="0">
                <a:solidFill>
                  <a:schemeClr val="tx2">
                    <a:lumMod val="50000"/>
                  </a:schemeClr>
                </a:solidFill>
              </a:rPr>
              <a:t>What is the average age of onset for Buddy`s mental health condition?</a:t>
            </a:r>
          </a:p>
          <a:p>
            <a:r>
              <a:rPr lang="en-GB" dirty="0" smtClean="0">
                <a:solidFill>
                  <a:schemeClr val="tx2">
                    <a:lumMod val="50000"/>
                  </a:schemeClr>
                </a:solidFill>
              </a:rPr>
              <a:t>Are there different rates of diagnosis within male and female populations?</a:t>
            </a:r>
          </a:p>
          <a:p>
            <a:r>
              <a:rPr lang="en-GB" dirty="0" smtClean="0">
                <a:solidFill>
                  <a:schemeClr val="tx2">
                    <a:lumMod val="50000"/>
                  </a:schemeClr>
                </a:solidFill>
              </a:rPr>
              <a:t>Which stage of the illness is </a:t>
            </a:r>
            <a:r>
              <a:rPr lang="en-GB" dirty="0" err="1" smtClean="0">
                <a:solidFill>
                  <a:schemeClr val="tx2">
                    <a:lumMod val="50000"/>
                  </a:schemeClr>
                </a:solidFill>
              </a:rPr>
              <a:t>likey</a:t>
            </a:r>
            <a:r>
              <a:rPr lang="en-GB" dirty="0" smtClean="0">
                <a:solidFill>
                  <a:schemeClr val="tx2">
                    <a:lumMod val="50000"/>
                  </a:schemeClr>
                </a:solidFill>
              </a:rPr>
              <a:t> to manifest itself first and in what gender/age?</a:t>
            </a:r>
            <a:endParaRPr lang="en-GB" dirty="0">
              <a:solidFill>
                <a:schemeClr val="tx2">
                  <a:lumMod val="50000"/>
                </a:schemeClr>
              </a:solidFill>
            </a:endParaRPr>
          </a:p>
          <a:p>
            <a:r>
              <a:rPr lang="en-GB" dirty="0" smtClean="0">
                <a:solidFill>
                  <a:schemeClr val="tx2">
                    <a:lumMod val="50000"/>
                  </a:schemeClr>
                </a:solidFill>
              </a:rPr>
              <a:t>What type of course does the disorder follow? Chronic, acute? These things need to be considered.</a:t>
            </a:r>
          </a:p>
          <a:p>
            <a:r>
              <a:rPr lang="en-GB" dirty="0" smtClean="0">
                <a:solidFill>
                  <a:schemeClr val="tx2">
                    <a:lumMod val="50000"/>
                  </a:schemeClr>
                </a:solidFill>
              </a:rPr>
              <a:t>What type of time periods lapse between episodes?</a:t>
            </a:r>
          </a:p>
          <a:p>
            <a:r>
              <a:rPr lang="en-GB" dirty="0" smtClean="0">
                <a:solidFill>
                  <a:schemeClr val="tx2">
                    <a:lumMod val="50000"/>
                  </a:schemeClr>
                </a:solidFill>
              </a:rPr>
              <a:t>What is the long term outcome for these patients who adhere to treatment? How does this relate to Buddy?</a:t>
            </a:r>
          </a:p>
          <a:p>
            <a:r>
              <a:rPr lang="en-GB" dirty="0" smtClean="0">
                <a:solidFill>
                  <a:schemeClr val="tx2">
                    <a:lumMod val="50000"/>
                  </a:schemeClr>
                </a:solidFill>
              </a:rPr>
              <a:t>Are there psychological interventions for Buddy apart from the usual drug treatment?</a:t>
            </a:r>
          </a:p>
          <a:p>
            <a:r>
              <a:rPr lang="en-GB" dirty="0" smtClean="0">
                <a:solidFill>
                  <a:schemeClr val="tx2">
                    <a:lumMod val="50000"/>
                  </a:schemeClr>
                </a:solidFill>
              </a:rPr>
              <a:t>What about the combined efficacy of drug and psychotherapy?</a:t>
            </a:r>
          </a:p>
        </p:txBody>
      </p:sp>
    </p:spTree>
    <p:extLst>
      <p:ext uri="{BB962C8B-B14F-4D97-AF65-F5344CB8AC3E}">
        <p14:creationId xmlns:p14="http://schemas.microsoft.com/office/powerpoint/2010/main" val="2192751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colo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0001016.potx" id="{8AD53B0B-FC02-4342-9C97-FCB4E3E31C20}" vid="{17FAF719-7E74-4133-9EF7-340AA294087B}"/>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Watercolor presentation (widescreen)</Template>
  <TotalTime>50</TotalTime>
  <Words>858</Words>
  <Application>Microsoft Office PowerPoint</Application>
  <PresentationFormat>Custom</PresentationFormat>
  <Paragraphs>47</Paragraphs>
  <Slides>8</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Palatino Linotype</vt:lpstr>
      <vt:lpstr>Watercolor_16x9</vt:lpstr>
      <vt:lpstr>Conducting a Psychological Case Formulation</vt:lpstr>
      <vt:lpstr>Preparing your formulation – in summary</vt:lpstr>
      <vt:lpstr>Providing the diagnosis</vt:lpstr>
      <vt:lpstr>Integrative case formulation:</vt:lpstr>
      <vt:lpstr>Some things to consider…</vt:lpstr>
      <vt:lpstr>Recall what you looked at last week:</vt:lpstr>
      <vt:lpstr>Social and environmental factors:</vt:lpstr>
      <vt:lpstr>Finally, other considerations: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a Psychological Case Formulation</dc:title>
  <dc:creator>Karen EatonThomas</dc:creator>
  <cp:lastModifiedBy>Karen EatonThomas</cp:lastModifiedBy>
  <cp:revision>6</cp:revision>
  <dcterms:created xsi:type="dcterms:W3CDTF">2019-10-17T16:42:57Z</dcterms:created>
  <dcterms:modified xsi:type="dcterms:W3CDTF">2020-02-10T12:54:22Z</dcterms:modified>
</cp:coreProperties>
</file>