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72" r:id="rId2"/>
    <p:sldId id="257" r:id="rId3"/>
    <p:sldId id="258" r:id="rId4"/>
    <p:sldId id="259" r:id="rId5"/>
    <p:sldId id="260" r:id="rId6"/>
    <p:sldId id="261" r:id="rId7"/>
    <p:sldId id="262" r:id="rId8"/>
    <p:sldId id="263" r:id="rId9"/>
    <p:sldId id="264" r:id="rId10"/>
    <p:sldId id="265" r:id="rId11"/>
    <p:sldId id="271" r:id="rId12"/>
    <p:sldId id="266" r:id="rId13"/>
    <p:sldId id="267"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59" autoAdjust="0"/>
  </p:normalViewPr>
  <p:slideViewPr>
    <p:cSldViewPr showGuides="1">
      <p:cViewPr varScale="1">
        <p:scale>
          <a:sx n="92" d="100"/>
          <a:sy n="92" d="100"/>
        </p:scale>
        <p:origin x="215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60EFE8D-7458-417E-98D7-7B6D07ED2D2C}" type="doc">
      <dgm:prSet loTypeId="urn:microsoft.com/office/officeart/2005/8/layout/radial1#1" loCatId="cycle" qsTypeId="urn:microsoft.com/office/officeart/2005/8/quickstyle/simple1#1" qsCatId="simple" csTypeId="urn:microsoft.com/office/officeart/2005/8/colors/colorful2#1" csCatId="colorful" phldr="1"/>
      <dgm:spPr/>
      <dgm:t>
        <a:bodyPr/>
        <a:lstStyle/>
        <a:p>
          <a:endParaRPr lang="en-IN"/>
        </a:p>
      </dgm:t>
    </dgm:pt>
    <dgm:pt modelId="{1DF09E0B-F371-4B1E-8896-E6294BE67BD8}">
      <dgm:prSet phldrT="[Text]" custT="1"/>
      <dgm:spPr/>
      <dgm:t>
        <a:bodyPr/>
        <a:lstStyle/>
        <a:p>
          <a:r>
            <a:rPr lang="en-US" sz="1600" dirty="0">
              <a:latin typeface="Arial" panose="020B0604020202020204" pitchFamily="34" charset="0"/>
              <a:cs typeface="Arial" panose="020B0604020202020204" pitchFamily="34" charset="0"/>
            </a:rPr>
            <a:t>Skills</a:t>
          </a:r>
          <a:endParaRPr lang="en-IN" sz="2500" dirty="0">
            <a:latin typeface="Arial" panose="020B0604020202020204" pitchFamily="34" charset="0"/>
            <a:cs typeface="Arial" panose="020B0604020202020204" pitchFamily="34" charset="0"/>
          </a:endParaRPr>
        </a:p>
      </dgm:t>
    </dgm:pt>
    <dgm:pt modelId="{23421251-14F3-48EB-B741-926BE7D834C6}" type="parTrans" cxnId="{9DE78434-47BC-4981-8741-F367E3D596E0}">
      <dgm:prSet/>
      <dgm:spPr/>
      <dgm:t>
        <a:bodyPr/>
        <a:lstStyle/>
        <a:p>
          <a:endParaRPr lang="en-IN"/>
        </a:p>
      </dgm:t>
    </dgm:pt>
    <dgm:pt modelId="{4431FAB2-224D-451E-ABEE-8C3B70D28E42}" type="sibTrans" cxnId="{9DE78434-47BC-4981-8741-F367E3D596E0}">
      <dgm:prSet/>
      <dgm:spPr/>
      <dgm:t>
        <a:bodyPr/>
        <a:lstStyle/>
        <a:p>
          <a:endParaRPr lang="en-IN"/>
        </a:p>
      </dgm:t>
    </dgm:pt>
    <dgm:pt modelId="{2A6601D3-8688-4698-BCA0-5291D5D3348E}">
      <dgm:prSet phldrT="[Text]" custT="1"/>
      <dgm:spPr/>
      <dgm:t>
        <a:bodyPr/>
        <a:lstStyle/>
        <a:p>
          <a:r>
            <a:rPr lang="en-US" sz="1050" dirty="0">
              <a:latin typeface="Arial" panose="020B0604020202020204" pitchFamily="34" charset="0"/>
              <a:cs typeface="Arial" panose="020B0604020202020204" pitchFamily="34" charset="0"/>
            </a:rPr>
            <a:t>Listening</a:t>
          </a:r>
          <a:endParaRPr lang="en-IN" sz="600" dirty="0">
            <a:latin typeface="Arial" panose="020B0604020202020204" pitchFamily="34" charset="0"/>
            <a:cs typeface="Arial" panose="020B0604020202020204" pitchFamily="34" charset="0"/>
          </a:endParaRPr>
        </a:p>
      </dgm:t>
    </dgm:pt>
    <dgm:pt modelId="{7E6EBC55-4610-4DAC-9CC0-68201FFA7FB9}" type="parTrans" cxnId="{69ED6968-07C6-4085-B614-15B6EBA710BC}">
      <dgm:prSet/>
      <dgm:spPr/>
      <dgm:t>
        <a:bodyPr/>
        <a:lstStyle/>
        <a:p>
          <a:endParaRPr lang="en-IN"/>
        </a:p>
      </dgm:t>
    </dgm:pt>
    <dgm:pt modelId="{1512039B-D838-413E-910B-7B1C20D42C20}" type="sibTrans" cxnId="{69ED6968-07C6-4085-B614-15B6EBA710BC}">
      <dgm:prSet/>
      <dgm:spPr/>
      <dgm:t>
        <a:bodyPr/>
        <a:lstStyle/>
        <a:p>
          <a:endParaRPr lang="en-IN"/>
        </a:p>
      </dgm:t>
    </dgm:pt>
    <dgm:pt modelId="{E0F9255C-F9A1-43B3-8857-44D98831EDEB}">
      <dgm:prSet phldrT="[Text]" custT="1"/>
      <dgm:spPr/>
      <dgm:t>
        <a:bodyPr/>
        <a:lstStyle/>
        <a:p>
          <a:r>
            <a:rPr lang="en-US" sz="1050" dirty="0">
              <a:latin typeface="Arial" panose="020B0604020202020204" pitchFamily="34" charset="0"/>
              <a:cs typeface="Arial" panose="020B0604020202020204" pitchFamily="34" charset="0"/>
            </a:rPr>
            <a:t>Motivational Communication</a:t>
          </a:r>
          <a:endParaRPr lang="en-IN" sz="1050" dirty="0">
            <a:latin typeface="Arial" panose="020B0604020202020204" pitchFamily="34" charset="0"/>
            <a:cs typeface="Arial" panose="020B0604020202020204" pitchFamily="34" charset="0"/>
          </a:endParaRPr>
        </a:p>
      </dgm:t>
    </dgm:pt>
    <dgm:pt modelId="{27235D04-3F2A-4030-A1B8-6E0E5EB35AAA}" type="parTrans" cxnId="{7181BF44-2D1A-4B24-9C72-2C49B48FAD41}">
      <dgm:prSet/>
      <dgm:spPr/>
      <dgm:t>
        <a:bodyPr/>
        <a:lstStyle/>
        <a:p>
          <a:endParaRPr lang="en-IN"/>
        </a:p>
      </dgm:t>
    </dgm:pt>
    <dgm:pt modelId="{B80053C1-F7E3-4D33-86F0-1B0D11A7A7AA}" type="sibTrans" cxnId="{7181BF44-2D1A-4B24-9C72-2C49B48FAD41}">
      <dgm:prSet/>
      <dgm:spPr/>
      <dgm:t>
        <a:bodyPr/>
        <a:lstStyle/>
        <a:p>
          <a:endParaRPr lang="en-IN"/>
        </a:p>
      </dgm:t>
    </dgm:pt>
    <dgm:pt modelId="{FC2C246F-670C-49F7-ABD3-E087F33DDD1D}">
      <dgm:prSet phldrT="[Text]" custT="1"/>
      <dgm:spPr/>
      <dgm:t>
        <a:bodyPr/>
        <a:lstStyle/>
        <a:p>
          <a:r>
            <a:rPr lang="en-US" sz="1100" dirty="0">
              <a:latin typeface="Arial" panose="020B0604020202020204" pitchFamily="34" charset="0"/>
              <a:cs typeface="Arial" panose="020B0604020202020204" pitchFamily="34" charset="0"/>
            </a:rPr>
            <a:t>Decision Making</a:t>
          </a:r>
          <a:endParaRPr lang="en-IN" sz="1100" dirty="0">
            <a:latin typeface="Arial" panose="020B0604020202020204" pitchFamily="34" charset="0"/>
            <a:cs typeface="Arial" panose="020B0604020202020204" pitchFamily="34" charset="0"/>
          </a:endParaRPr>
        </a:p>
      </dgm:t>
    </dgm:pt>
    <dgm:pt modelId="{E54DA65E-745D-459A-8ED1-D52A31A9D956}" type="parTrans" cxnId="{46B4F5D8-CFD5-4961-8EC0-E5731240D8B9}">
      <dgm:prSet/>
      <dgm:spPr/>
      <dgm:t>
        <a:bodyPr/>
        <a:lstStyle/>
        <a:p>
          <a:endParaRPr lang="en-IN"/>
        </a:p>
      </dgm:t>
    </dgm:pt>
    <dgm:pt modelId="{E0BD7C15-5F43-4D57-AB08-31AA921E90EF}" type="sibTrans" cxnId="{46B4F5D8-CFD5-4961-8EC0-E5731240D8B9}">
      <dgm:prSet/>
      <dgm:spPr/>
      <dgm:t>
        <a:bodyPr/>
        <a:lstStyle/>
        <a:p>
          <a:endParaRPr lang="en-IN"/>
        </a:p>
      </dgm:t>
    </dgm:pt>
    <dgm:pt modelId="{44A0153B-BC13-4C3B-BCDB-80E735AAAFE6}" type="pres">
      <dgm:prSet presAssocID="{260EFE8D-7458-417E-98D7-7B6D07ED2D2C}" presName="cycle" presStyleCnt="0">
        <dgm:presLayoutVars>
          <dgm:chMax val="1"/>
          <dgm:dir/>
          <dgm:animLvl val="ctr"/>
          <dgm:resizeHandles val="exact"/>
        </dgm:presLayoutVars>
      </dgm:prSet>
      <dgm:spPr/>
    </dgm:pt>
    <dgm:pt modelId="{F6FEEE16-510B-468D-831E-641587679039}" type="pres">
      <dgm:prSet presAssocID="{1DF09E0B-F371-4B1E-8896-E6294BE67BD8}" presName="centerShape" presStyleLbl="node0" presStyleIdx="0" presStyleCnt="1"/>
      <dgm:spPr/>
    </dgm:pt>
    <dgm:pt modelId="{98526C3C-C00F-4B8D-B8FA-33B283065C3E}" type="pres">
      <dgm:prSet presAssocID="{7E6EBC55-4610-4DAC-9CC0-68201FFA7FB9}" presName="Name9" presStyleLbl="parChTrans1D2" presStyleIdx="0" presStyleCnt="3"/>
      <dgm:spPr/>
    </dgm:pt>
    <dgm:pt modelId="{F2B79836-6C0D-4F9C-98B4-E1427AE7C139}" type="pres">
      <dgm:prSet presAssocID="{7E6EBC55-4610-4DAC-9CC0-68201FFA7FB9}" presName="connTx" presStyleLbl="parChTrans1D2" presStyleIdx="0" presStyleCnt="3"/>
      <dgm:spPr/>
    </dgm:pt>
    <dgm:pt modelId="{E6417783-0D09-416B-A40B-2C56D762CB6C}" type="pres">
      <dgm:prSet presAssocID="{2A6601D3-8688-4698-BCA0-5291D5D3348E}" presName="node" presStyleLbl="node1" presStyleIdx="0" presStyleCnt="3">
        <dgm:presLayoutVars>
          <dgm:bulletEnabled val="1"/>
        </dgm:presLayoutVars>
      </dgm:prSet>
      <dgm:spPr/>
    </dgm:pt>
    <dgm:pt modelId="{D32D8959-E4F4-413C-A951-2694C55C8D30}" type="pres">
      <dgm:prSet presAssocID="{27235D04-3F2A-4030-A1B8-6E0E5EB35AAA}" presName="Name9" presStyleLbl="parChTrans1D2" presStyleIdx="1" presStyleCnt="3"/>
      <dgm:spPr/>
    </dgm:pt>
    <dgm:pt modelId="{57A839E6-017E-47CD-A73D-20E8BA0AAFB2}" type="pres">
      <dgm:prSet presAssocID="{27235D04-3F2A-4030-A1B8-6E0E5EB35AAA}" presName="connTx" presStyleLbl="parChTrans1D2" presStyleIdx="1" presStyleCnt="3"/>
      <dgm:spPr/>
    </dgm:pt>
    <dgm:pt modelId="{9762AFD5-4B45-42DF-AE31-5D194000AF30}" type="pres">
      <dgm:prSet presAssocID="{E0F9255C-F9A1-43B3-8857-44D98831EDEB}" presName="node" presStyleLbl="node1" presStyleIdx="1" presStyleCnt="3">
        <dgm:presLayoutVars>
          <dgm:bulletEnabled val="1"/>
        </dgm:presLayoutVars>
      </dgm:prSet>
      <dgm:spPr/>
    </dgm:pt>
    <dgm:pt modelId="{BE80C9B7-8D00-4DFC-ADDC-69E64EC773CC}" type="pres">
      <dgm:prSet presAssocID="{E54DA65E-745D-459A-8ED1-D52A31A9D956}" presName="Name9" presStyleLbl="parChTrans1D2" presStyleIdx="2" presStyleCnt="3"/>
      <dgm:spPr/>
    </dgm:pt>
    <dgm:pt modelId="{94263E3D-BF6E-400F-A6A1-9AAA8897F6D4}" type="pres">
      <dgm:prSet presAssocID="{E54DA65E-745D-459A-8ED1-D52A31A9D956}" presName="connTx" presStyleLbl="parChTrans1D2" presStyleIdx="2" presStyleCnt="3"/>
      <dgm:spPr/>
    </dgm:pt>
    <dgm:pt modelId="{1419B71A-828D-4AB0-BF94-CF6B0342A95D}" type="pres">
      <dgm:prSet presAssocID="{FC2C246F-670C-49F7-ABD3-E087F33DDD1D}" presName="node" presStyleLbl="node1" presStyleIdx="2" presStyleCnt="3">
        <dgm:presLayoutVars>
          <dgm:bulletEnabled val="1"/>
        </dgm:presLayoutVars>
      </dgm:prSet>
      <dgm:spPr/>
    </dgm:pt>
  </dgm:ptLst>
  <dgm:cxnLst>
    <dgm:cxn modelId="{4DBB9B31-CB8E-4597-AE9A-3C6336E7253F}" type="presOf" srcId="{260EFE8D-7458-417E-98D7-7B6D07ED2D2C}" destId="{44A0153B-BC13-4C3B-BCDB-80E735AAAFE6}" srcOrd="0" destOrd="0" presId="urn:microsoft.com/office/officeart/2005/8/layout/radial1#1"/>
    <dgm:cxn modelId="{9DE78434-47BC-4981-8741-F367E3D596E0}" srcId="{260EFE8D-7458-417E-98D7-7B6D07ED2D2C}" destId="{1DF09E0B-F371-4B1E-8896-E6294BE67BD8}" srcOrd="0" destOrd="0" parTransId="{23421251-14F3-48EB-B741-926BE7D834C6}" sibTransId="{4431FAB2-224D-451E-ABEE-8C3B70D28E42}"/>
    <dgm:cxn modelId="{69E44B3E-8885-4D2F-B9BF-3AB791BECE84}" type="presOf" srcId="{27235D04-3F2A-4030-A1B8-6E0E5EB35AAA}" destId="{57A839E6-017E-47CD-A73D-20E8BA0AAFB2}" srcOrd="1" destOrd="0" presId="urn:microsoft.com/office/officeart/2005/8/layout/radial1#1"/>
    <dgm:cxn modelId="{7181BF44-2D1A-4B24-9C72-2C49B48FAD41}" srcId="{1DF09E0B-F371-4B1E-8896-E6294BE67BD8}" destId="{E0F9255C-F9A1-43B3-8857-44D98831EDEB}" srcOrd="1" destOrd="0" parTransId="{27235D04-3F2A-4030-A1B8-6E0E5EB35AAA}" sibTransId="{B80053C1-F7E3-4D33-86F0-1B0D11A7A7AA}"/>
    <dgm:cxn modelId="{FE083365-65FA-418D-BBE8-4EFA9F37D6A4}" type="presOf" srcId="{FC2C246F-670C-49F7-ABD3-E087F33DDD1D}" destId="{1419B71A-828D-4AB0-BF94-CF6B0342A95D}" srcOrd="0" destOrd="0" presId="urn:microsoft.com/office/officeart/2005/8/layout/radial1#1"/>
    <dgm:cxn modelId="{69ED6968-07C6-4085-B614-15B6EBA710BC}" srcId="{1DF09E0B-F371-4B1E-8896-E6294BE67BD8}" destId="{2A6601D3-8688-4698-BCA0-5291D5D3348E}" srcOrd="0" destOrd="0" parTransId="{7E6EBC55-4610-4DAC-9CC0-68201FFA7FB9}" sibTransId="{1512039B-D838-413E-910B-7B1C20D42C20}"/>
    <dgm:cxn modelId="{18E49897-CDD6-4F64-A063-3BBE8AF785AF}" type="presOf" srcId="{E54DA65E-745D-459A-8ED1-D52A31A9D956}" destId="{BE80C9B7-8D00-4DFC-ADDC-69E64EC773CC}" srcOrd="0" destOrd="0" presId="urn:microsoft.com/office/officeart/2005/8/layout/radial1#1"/>
    <dgm:cxn modelId="{E36F2FA7-22DE-410B-B901-6465895D07F0}" type="presOf" srcId="{E54DA65E-745D-459A-8ED1-D52A31A9D956}" destId="{94263E3D-BF6E-400F-A6A1-9AAA8897F6D4}" srcOrd="1" destOrd="0" presId="urn:microsoft.com/office/officeart/2005/8/layout/radial1#1"/>
    <dgm:cxn modelId="{9944E1B2-46A2-4013-9DC9-A5C324D67B03}" type="presOf" srcId="{1DF09E0B-F371-4B1E-8896-E6294BE67BD8}" destId="{F6FEEE16-510B-468D-831E-641587679039}" srcOrd="0" destOrd="0" presId="urn:microsoft.com/office/officeart/2005/8/layout/radial1#1"/>
    <dgm:cxn modelId="{5D6EB0CE-2AA6-4BF8-A376-A2E9B99E4E22}" type="presOf" srcId="{E0F9255C-F9A1-43B3-8857-44D98831EDEB}" destId="{9762AFD5-4B45-42DF-AE31-5D194000AF30}" srcOrd="0" destOrd="0" presId="urn:microsoft.com/office/officeart/2005/8/layout/radial1#1"/>
    <dgm:cxn modelId="{284610D2-762F-489B-A759-975D325A1DB9}" type="presOf" srcId="{2A6601D3-8688-4698-BCA0-5291D5D3348E}" destId="{E6417783-0D09-416B-A40B-2C56D762CB6C}" srcOrd="0" destOrd="0" presId="urn:microsoft.com/office/officeart/2005/8/layout/radial1#1"/>
    <dgm:cxn modelId="{E51E6CD3-163D-41C5-A555-447CD16A9585}" type="presOf" srcId="{27235D04-3F2A-4030-A1B8-6E0E5EB35AAA}" destId="{D32D8959-E4F4-413C-A951-2694C55C8D30}" srcOrd="0" destOrd="0" presId="urn:microsoft.com/office/officeart/2005/8/layout/radial1#1"/>
    <dgm:cxn modelId="{0A31B4D6-0CF6-458D-9C9F-C244CA2A71D3}" type="presOf" srcId="{7E6EBC55-4610-4DAC-9CC0-68201FFA7FB9}" destId="{F2B79836-6C0D-4F9C-98B4-E1427AE7C139}" srcOrd="1" destOrd="0" presId="urn:microsoft.com/office/officeart/2005/8/layout/radial1#1"/>
    <dgm:cxn modelId="{46B4F5D8-CFD5-4961-8EC0-E5731240D8B9}" srcId="{1DF09E0B-F371-4B1E-8896-E6294BE67BD8}" destId="{FC2C246F-670C-49F7-ABD3-E087F33DDD1D}" srcOrd="2" destOrd="0" parTransId="{E54DA65E-745D-459A-8ED1-D52A31A9D956}" sibTransId="{E0BD7C15-5F43-4D57-AB08-31AA921E90EF}"/>
    <dgm:cxn modelId="{C1B818F8-A7BE-4450-813E-59A8C6F1B6C4}" type="presOf" srcId="{7E6EBC55-4610-4DAC-9CC0-68201FFA7FB9}" destId="{98526C3C-C00F-4B8D-B8FA-33B283065C3E}" srcOrd="0" destOrd="0" presId="urn:microsoft.com/office/officeart/2005/8/layout/radial1#1"/>
    <dgm:cxn modelId="{15FD6C03-E4F4-4B67-A175-67DC53354860}" type="presParOf" srcId="{44A0153B-BC13-4C3B-BCDB-80E735AAAFE6}" destId="{F6FEEE16-510B-468D-831E-641587679039}" srcOrd="0" destOrd="0" presId="urn:microsoft.com/office/officeart/2005/8/layout/radial1#1"/>
    <dgm:cxn modelId="{5DBE38B5-39B7-45D5-B5A1-AA7034C2D3E9}" type="presParOf" srcId="{44A0153B-BC13-4C3B-BCDB-80E735AAAFE6}" destId="{98526C3C-C00F-4B8D-B8FA-33B283065C3E}" srcOrd="1" destOrd="0" presId="urn:microsoft.com/office/officeart/2005/8/layout/radial1#1"/>
    <dgm:cxn modelId="{E6E88278-997D-451D-B5A1-01E0DDE0670F}" type="presParOf" srcId="{98526C3C-C00F-4B8D-B8FA-33B283065C3E}" destId="{F2B79836-6C0D-4F9C-98B4-E1427AE7C139}" srcOrd="0" destOrd="0" presId="urn:microsoft.com/office/officeart/2005/8/layout/radial1#1"/>
    <dgm:cxn modelId="{4461B0BF-F261-4617-8746-F7125528F23D}" type="presParOf" srcId="{44A0153B-BC13-4C3B-BCDB-80E735AAAFE6}" destId="{E6417783-0D09-416B-A40B-2C56D762CB6C}" srcOrd="2" destOrd="0" presId="urn:microsoft.com/office/officeart/2005/8/layout/radial1#1"/>
    <dgm:cxn modelId="{6C7D498E-8013-4013-8D54-52BF9385EE80}" type="presParOf" srcId="{44A0153B-BC13-4C3B-BCDB-80E735AAAFE6}" destId="{D32D8959-E4F4-413C-A951-2694C55C8D30}" srcOrd="3" destOrd="0" presId="urn:microsoft.com/office/officeart/2005/8/layout/radial1#1"/>
    <dgm:cxn modelId="{3ECE05A1-5E8A-45EE-9285-F2EC9002F89E}" type="presParOf" srcId="{D32D8959-E4F4-413C-A951-2694C55C8D30}" destId="{57A839E6-017E-47CD-A73D-20E8BA0AAFB2}" srcOrd="0" destOrd="0" presId="urn:microsoft.com/office/officeart/2005/8/layout/radial1#1"/>
    <dgm:cxn modelId="{27206FAE-84F5-423E-BD01-52067BDC3C92}" type="presParOf" srcId="{44A0153B-BC13-4C3B-BCDB-80E735AAAFE6}" destId="{9762AFD5-4B45-42DF-AE31-5D194000AF30}" srcOrd="4" destOrd="0" presId="urn:microsoft.com/office/officeart/2005/8/layout/radial1#1"/>
    <dgm:cxn modelId="{076A2A3A-35D7-46E5-835B-59A26A7DA681}" type="presParOf" srcId="{44A0153B-BC13-4C3B-BCDB-80E735AAAFE6}" destId="{BE80C9B7-8D00-4DFC-ADDC-69E64EC773CC}" srcOrd="5" destOrd="0" presId="urn:microsoft.com/office/officeart/2005/8/layout/radial1#1"/>
    <dgm:cxn modelId="{07CD2D1C-6D58-44C3-85C8-CD4C13BF5789}" type="presParOf" srcId="{BE80C9B7-8D00-4DFC-ADDC-69E64EC773CC}" destId="{94263E3D-BF6E-400F-A6A1-9AAA8897F6D4}" srcOrd="0" destOrd="0" presId="urn:microsoft.com/office/officeart/2005/8/layout/radial1#1"/>
    <dgm:cxn modelId="{583553BD-5B1C-46DC-A16C-58B029252DC1}" type="presParOf" srcId="{44A0153B-BC13-4C3B-BCDB-80E735AAAFE6}" destId="{1419B71A-828D-4AB0-BF94-CF6B0342A95D}" srcOrd="6" destOrd="0" presId="urn:microsoft.com/office/officeart/2005/8/layout/radial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FEEE16-510B-468D-831E-641587679039}">
      <dsp:nvSpPr>
        <dsp:cNvPr id="0" name=""/>
        <dsp:cNvSpPr/>
      </dsp:nvSpPr>
      <dsp:spPr bwMode="white">
        <a:xfrm>
          <a:off x="1396165" y="1691191"/>
          <a:ext cx="1240118" cy="12401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Skills</a:t>
          </a:r>
          <a:endParaRPr lang="en-IN" sz="2500" kern="1200" dirty="0">
            <a:latin typeface="Arial" panose="020B0604020202020204" pitchFamily="34" charset="0"/>
            <a:cs typeface="Arial" panose="020B0604020202020204" pitchFamily="34" charset="0"/>
          </a:endParaRPr>
        </a:p>
      </dsp:txBody>
      <dsp:txXfrm>
        <a:off x="1396165" y="1691191"/>
        <a:ext cx="1240118" cy="1240118"/>
      </dsp:txXfrm>
    </dsp:sp>
    <dsp:sp modelId="{98526C3C-C00F-4B8D-B8FA-33B283065C3E}">
      <dsp:nvSpPr>
        <dsp:cNvPr id="0" name=""/>
        <dsp:cNvSpPr/>
      </dsp:nvSpPr>
      <dsp:spPr bwMode="white">
        <a:xfrm>
          <a:off x="1830206" y="1477496"/>
          <a:ext cx="372035" cy="55356"/>
        </a:xfrm>
        <a:custGeom>
          <a:avLst/>
          <a:gdLst/>
          <a:ahLst/>
          <a:cxnLst/>
          <a:rect l="0" t="0" r="0" b="0"/>
          <a:pathLst>
            <a:path w="586" h="87">
              <a:moveTo>
                <a:pt x="293" y="337"/>
              </a:moveTo>
              <a:lnTo>
                <a:pt x="293" y="-249"/>
              </a:lnTo>
            </a:path>
          </a:pathLst>
        </a:custGeom>
        <a:noFill/>
        <a:ln w="25400" cap="flat" cmpd="sng" algn="ctr">
          <a:solidFill>
            <a:schemeClr val="accent3">
              <a:hueOff val="0"/>
              <a:satOff val="0"/>
              <a:lumOff val="0"/>
              <a:alphaOff val="0"/>
            </a:schemeClr>
          </a:solidFill>
          <a:prstDash val="solid"/>
        </a:ln>
        <a:effectLst/>
      </dsp:spPr>
      <dsp:style>
        <a:lnRef idx="2">
          <a:schemeClr val="accent3"/>
        </a:lnRef>
        <a:fillRef idx="0">
          <a:schemeClr val="accent2">
            <a:tint val="90000"/>
          </a:schemeClr>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600200">
            <a:lnSpc>
              <a:spcPct val="90000"/>
            </a:lnSpc>
            <a:spcBef>
              <a:spcPct val="0"/>
            </a:spcBef>
            <a:spcAft>
              <a:spcPct val="35000"/>
            </a:spcAft>
            <a:buNone/>
          </a:pPr>
          <a:endParaRPr lang="en-IN" sz="3600" kern="1200">
            <a:solidFill>
              <a:schemeClr val="tx1"/>
            </a:solidFill>
          </a:endParaRPr>
        </a:p>
      </dsp:txBody>
      <dsp:txXfrm>
        <a:off x="1830206" y="1477496"/>
        <a:ext cx="372035" cy="55356"/>
      </dsp:txXfrm>
    </dsp:sp>
    <dsp:sp modelId="{E6417783-0D09-416B-A40B-2C56D762CB6C}">
      <dsp:nvSpPr>
        <dsp:cNvPr id="0" name=""/>
        <dsp:cNvSpPr/>
      </dsp:nvSpPr>
      <dsp:spPr bwMode="white">
        <a:xfrm>
          <a:off x="1396165" y="79039"/>
          <a:ext cx="1240118" cy="124011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66725">
            <a:lnSpc>
              <a:spcPct val="90000"/>
            </a:lnSpc>
            <a:spcBef>
              <a:spcPct val="0"/>
            </a:spcBef>
            <a:spcAft>
              <a:spcPct val="35000"/>
            </a:spcAft>
            <a:buNone/>
          </a:pPr>
          <a:r>
            <a:rPr lang="en-US" sz="1050" kern="1200" dirty="0">
              <a:latin typeface="Arial" panose="020B0604020202020204" pitchFamily="34" charset="0"/>
              <a:cs typeface="Arial" panose="020B0604020202020204" pitchFamily="34" charset="0"/>
            </a:rPr>
            <a:t>Listening</a:t>
          </a:r>
          <a:endParaRPr lang="en-IN" sz="600" kern="1200" dirty="0">
            <a:latin typeface="Arial" panose="020B0604020202020204" pitchFamily="34" charset="0"/>
            <a:cs typeface="Arial" panose="020B0604020202020204" pitchFamily="34" charset="0"/>
          </a:endParaRPr>
        </a:p>
      </dsp:txBody>
      <dsp:txXfrm>
        <a:off x="1396165" y="79039"/>
        <a:ext cx="1240118" cy="1240118"/>
      </dsp:txXfrm>
    </dsp:sp>
    <dsp:sp modelId="{D32D8959-E4F4-413C-A951-2694C55C8D30}">
      <dsp:nvSpPr>
        <dsp:cNvPr id="0" name=""/>
        <dsp:cNvSpPr/>
      </dsp:nvSpPr>
      <dsp:spPr bwMode="white">
        <a:xfrm>
          <a:off x="2528289" y="2686610"/>
          <a:ext cx="372035" cy="55356"/>
        </a:xfrm>
        <a:custGeom>
          <a:avLst/>
          <a:gdLst/>
          <a:ahLst/>
          <a:cxnLst/>
          <a:rect l="0" t="0" r="0" b="0"/>
          <a:pathLst>
            <a:path w="586" h="87">
              <a:moveTo>
                <a:pt x="39" y="-103"/>
              </a:moveTo>
              <a:lnTo>
                <a:pt x="547" y="190"/>
              </a:lnTo>
            </a:path>
          </a:pathLst>
        </a:custGeom>
        <a:noFill/>
        <a:ln w="25400" cap="flat" cmpd="sng" algn="ctr">
          <a:solidFill>
            <a:schemeClr val="accent3">
              <a:hueOff val="0"/>
              <a:satOff val="0"/>
              <a:lumOff val="0"/>
              <a:alphaOff val="0"/>
            </a:schemeClr>
          </a:solidFill>
          <a:prstDash val="solid"/>
        </a:ln>
        <a:effectLst/>
      </dsp:spPr>
      <dsp:style>
        <a:lnRef idx="2">
          <a:schemeClr val="accent3"/>
        </a:lnRef>
        <a:fillRef idx="0">
          <a:schemeClr val="accent2">
            <a:tint val="90000"/>
          </a:schemeClr>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600200">
            <a:lnSpc>
              <a:spcPct val="90000"/>
            </a:lnSpc>
            <a:spcBef>
              <a:spcPct val="0"/>
            </a:spcBef>
            <a:spcAft>
              <a:spcPct val="35000"/>
            </a:spcAft>
            <a:buNone/>
          </a:pPr>
          <a:endParaRPr lang="en-IN" sz="3600" kern="1200">
            <a:solidFill>
              <a:schemeClr val="tx1"/>
            </a:solidFill>
          </a:endParaRPr>
        </a:p>
      </dsp:txBody>
      <dsp:txXfrm>
        <a:off x="2528289" y="2686610"/>
        <a:ext cx="372035" cy="55356"/>
      </dsp:txXfrm>
    </dsp:sp>
    <dsp:sp modelId="{9762AFD5-4B45-42DF-AE31-5D194000AF30}">
      <dsp:nvSpPr>
        <dsp:cNvPr id="0" name=""/>
        <dsp:cNvSpPr/>
      </dsp:nvSpPr>
      <dsp:spPr bwMode="white">
        <a:xfrm>
          <a:off x="2792330" y="2497268"/>
          <a:ext cx="1240118" cy="1240118"/>
        </a:xfrm>
        <a:prstGeom prst="ellipse">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2">
            <a:hueOff val="2340000"/>
            <a:satOff val="-2940"/>
            <a:lumOff val="588"/>
            <a:alpha val="100000"/>
          </a:schemeClr>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66725">
            <a:lnSpc>
              <a:spcPct val="90000"/>
            </a:lnSpc>
            <a:spcBef>
              <a:spcPct val="0"/>
            </a:spcBef>
            <a:spcAft>
              <a:spcPct val="35000"/>
            </a:spcAft>
            <a:buNone/>
          </a:pPr>
          <a:r>
            <a:rPr lang="en-US" sz="1050" kern="1200" dirty="0">
              <a:latin typeface="Arial" panose="020B0604020202020204" pitchFamily="34" charset="0"/>
              <a:cs typeface="Arial" panose="020B0604020202020204" pitchFamily="34" charset="0"/>
            </a:rPr>
            <a:t>Motivational Communication</a:t>
          </a:r>
          <a:endParaRPr lang="en-IN" sz="1050" kern="1200" dirty="0">
            <a:latin typeface="Arial" panose="020B0604020202020204" pitchFamily="34" charset="0"/>
            <a:cs typeface="Arial" panose="020B0604020202020204" pitchFamily="34" charset="0"/>
          </a:endParaRPr>
        </a:p>
      </dsp:txBody>
      <dsp:txXfrm>
        <a:off x="2792330" y="2497268"/>
        <a:ext cx="1240118" cy="1240118"/>
      </dsp:txXfrm>
    </dsp:sp>
    <dsp:sp modelId="{BE80C9B7-8D00-4DFC-ADDC-69E64EC773CC}">
      <dsp:nvSpPr>
        <dsp:cNvPr id="0" name=""/>
        <dsp:cNvSpPr/>
      </dsp:nvSpPr>
      <dsp:spPr bwMode="white">
        <a:xfrm>
          <a:off x="1132124" y="2686610"/>
          <a:ext cx="372035" cy="55356"/>
        </a:xfrm>
        <a:custGeom>
          <a:avLst/>
          <a:gdLst/>
          <a:ahLst/>
          <a:cxnLst/>
          <a:rect l="0" t="0" r="0" b="0"/>
          <a:pathLst>
            <a:path w="586" h="87">
              <a:moveTo>
                <a:pt x="547" y="-103"/>
              </a:moveTo>
              <a:lnTo>
                <a:pt x="39" y="190"/>
              </a:lnTo>
            </a:path>
          </a:pathLst>
        </a:custGeom>
        <a:noFill/>
        <a:ln w="25400" cap="flat" cmpd="sng" algn="ctr">
          <a:solidFill>
            <a:schemeClr val="accent3">
              <a:hueOff val="0"/>
              <a:satOff val="0"/>
              <a:lumOff val="0"/>
              <a:alphaOff val="0"/>
            </a:schemeClr>
          </a:solidFill>
          <a:prstDash val="solid"/>
        </a:ln>
        <a:effectLst/>
      </dsp:spPr>
      <dsp:style>
        <a:lnRef idx="2">
          <a:schemeClr val="accent3"/>
        </a:lnRef>
        <a:fillRef idx="0">
          <a:schemeClr val="accent2">
            <a:tint val="90000"/>
          </a:schemeClr>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600200">
            <a:lnSpc>
              <a:spcPct val="90000"/>
            </a:lnSpc>
            <a:spcBef>
              <a:spcPct val="0"/>
            </a:spcBef>
            <a:spcAft>
              <a:spcPct val="35000"/>
            </a:spcAft>
            <a:buNone/>
          </a:pPr>
          <a:endParaRPr lang="en-IN" sz="3600" kern="1200">
            <a:solidFill>
              <a:schemeClr val="tx1"/>
            </a:solidFill>
          </a:endParaRPr>
        </a:p>
      </dsp:txBody>
      <dsp:txXfrm>
        <a:off x="1132124" y="2686610"/>
        <a:ext cx="372035" cy="55356"/>
      </dsp:txXfrm>
    </dsp:sp>
    <dsp:sp modelId="{1419B71A-828D-4AB0-BF94-CF6B0342A95D}">
      <dsp:nvSpPr>
        <dsp:cNvPr id="0" name=""/>
        <dsp:cNvSpPr/>
      </dsp:nvSpPr>
      <dsp:spPr bwMode="white">
        <a:xfrm>
          <a:off x="0" y="2497268"/>
          <a:ext cx="1240118" cy="1240118"/>
        </a:xfrm>
        <a:prstGeom prst="ellipse">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2">
            <a:hueOff val="4680000"/>
            <a:satOff val="-5881"/>
            <a:lumOff val="1176"/>
            <a:alpha val="100000"/>
          </a:schemeClr>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Decision Making</a:t>
          </a:r>
          <a:endParaRPr lang="en-IN" sz="1100" kern="1200" dirty="0">
            <a:latin typeface="Arial" panose="020B0604020202020204" pitchFamily="34" charset="0"/>
            <a:cs typeface="Arial" panose="020B0604020202020204" pitchFamily="34" charset="0"/>
          </a:endParaRPr>
        </a:p>
      </dsp:txBody>
      <dsp:txXfrm>
        <a:off x="0" y="2497268"/>
        <a:ext cx="1240118" cy="1240118"/>
      </dsp:txXfrm>
    </dsp:sp>
  </dsp:spTree>
</dsp:drawing>
</file>

<file path=ppt/diagrams/layout1.xml><?xml version="1.0" encoding="utf-8"?>
<dgm:layoutDef xmlns:dgm="http://schemas.openxmlformats.org/drawingml/2006/diagram" xmlns:a="http://schemas.openxmlformats.org/drawingml/2006/main" uniqueId="urn:microsoft.com/office/officeart/2005/8/layout/radial1#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1D7875E-CCF3-4363-8D19-772D696C2205}" type="datetimeFigureOut">
              <a:rPr lang="en-IN" smtClean="0"/>
              <a:t>09-12-2025</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78296E9-42F6-4BC5-A7E0-BB3D65750117}"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COPD occurs as a result of structural damage to the lung, inflammation and constriction of airways which are mainly related to smoking, but occupational exposures and air pollution as well. The disease is incurable, and it gradually deteriorates with age. The symptoms have a serious negative effect on the quality of life and daily functioning. Risk reduction and timely management coupled with early detection are crucial in slowing down the progression of diseases.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altLang="en-US" dirty="0"/>
              <a:t>COPD is a result of structural damage to the lung, inflammation and constriction of airways which are mainly related to smoking, but occupational exposures and air pollution as well. The disease is incurable, and it gradually deteriorates with age. The symptoms have a serious negative effect on the quality of life and daily functioning. Risk reduction and timely management coupled with early detection are crucial in slowing down the progression of diseases. The causes or aetilogy of COPD are long-term lung infection, smoking habits and air pollution. </a:t>
            </a:r>
          </a:p>
        </p:txBody>
      </p:sp>
      <p:sp>
        <p:nvSpPr>
          <p:cNvPr id="4" name="Slide Number Placeholder 3"/>
          <p:cNvSpPr>
            <a:spLocks noGrp="1"/>
          </p:cNvSpPr>
          <p:nvPr>
            <p:ph type="sldNum" sz="quarter" idx="10"/>
          </p:nvPr>
        </p:nvSpPr>
        <p:spPr/>
        <p:txBody>
          <a:bodyPr/>
          <a:lstStyle/>
          <a:p>
            <a:fld id="{878296E9-42F6-4BC5-A7E0-BB3D65750117}"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COPD leads to frequent </a:t>
            </a:r>
            <a:r>
              <a:rPr lang="en-US" sz="1200" b="0" i="0" u="none" strike="noStrike" kern="1200" dirty="0" err="1">
                <a:solidFill>
                  <a:schemeClr val="tx1"/>
                </a:solidFill>
                <a:effectLst/>
                <a:latin typeface="+mn-lt"/>
                <a:ea typeface="+mn-ea"/>
                <a:cs typeface="+mn-cs"/>
              </a:rPr>
              <a:t>hospitalisations</a:t>
            </a:r>
            <a:r>
              <a:rPr lang="en-US" sz="1200" b="0" i="0" u="none" strike="noStrike" kern="1200" dirty="0">
                <a:solidFill>
                  <a:schemeClr val="tx1"/>
                </a:solidFill>
                <a:effectLst/>
                <a:latin typeface="+mn-lt"/>
                <a:ea typeface="+mn-ea"/>
                <a:cs typeface="+mn-cs"/>
              </a:rPr>
              <a:t>, lifelong use of medicine and additional primary care consultations, which aggravate NHS costs. Socially, there is the limitation of activities, social isolation and anxiety. Families tend to give continual support which puts emotional and financial pressure. This economic and social combined burden indicates that there is a need to work towards effective prevention and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management techniques.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diagnosis of COPD assumes the need to prove irreversible airflow obstruction with the help of </a:t>
            </a:r>
            <a:r>
              <a:rPr lang="en-IN" sz="1200" kern="1200" dirty="0" err="1">
                <a:solidFill>
                  <a:schemeClr val="tx1"/>
                </a:solidFill>
                <a:effectLst/>
                <a:latin typeface="+mn-lt"/>
                <a:ea typeface="+mn-ea"/>
                <a:cs typeface="+mn-cs"/>
              </a:rPr>
              <a:t>spirometry</a:t>
            </a:r>
            <a:r>
              <a:rPr lang="en-IN" sz="1200" kern="1200" dirty="0">
                <a:solidFill>
                  <a:schemeClr val="tx1"/>
                </a:solidFill>
                <a:effectLst/>
                <a:latin typeface="+mn-lt"/>
                <a:ea typeface="+mn-ea"/>
                <a:cs typeface="+mn-cs"/>
              </a:rPr>
              <a:t>. The evaluation involves symptom severity instruments, previous exacerbations, as well as risk factors, including smoking and pollutants. Determining the stage of the disease, comorbidities and functional impact will aid the effective treatment planning and early interventions as initial assessment preventing worsening and providing better patient outcomes.</a:t>
            </a:r>
          </a:p>
          <a:p>
            <a:pPr rtl="0"/>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NICE suggests that lifestyle change, pharmacological treatment and rehabilitation help in </a:t>
            </a:r>
            <a:r>
              <a:rPr lang="en-US" sz="1200" b="0" i="0" u="none" strike="noStrike" kern="1200" dirty="0" err="1">
                <a:solidFill>
                  <a:schemeClr val="tx1"/>
                </a:solidFill>
                <a:effectLst/>
                <a:latin typeface="+mn-lt"/>
                <a:ea typeface="+mn-ea"/>
                <a:cs typeface="+mn-cs"/>
              </a:rPr>
              <a:t>minimising</a:t>
            </a:r>
            <a:r>
              <a:rPr lang="en-US" sz="1200" b="0" i="0" u="none" strike="noStrike" kern="1200" dirty="0">
                <a:solidFill>
                  <a:schemeClr val="tx1"/>
                </a:solidFill>
                <a:effectLst/>
                <a:latin typeface="+mn-lt"/>
                <a:ea typeface="+mn-ea"/>
                <a:cs typeface="+mn-cs"/>
              </a:rPr>
              <a:t> symptoms and exacerbations. The most effective intervention is the smoking cessation. The </a:t>
            </a:r>
            <a:r>
              <a:rPr lang="en-US" sz="1200" b="0" i="0" u="none" strike="noStrike" kern="1200" dirty="0" err="1">
                <a:solidFill>
                  <a:schemeClr val="tx1"/>
                </a:solidFill>
                <a:effectLst/>
                <a:latin typeface="+mn-lt"/>
                <a:ea typeface="+mn-ea"/>
                <a:cs typeface="+mn-cs"/>
              </a:rPr>
              <a:t>Biopsychosocial</a:t>
            </a:r>
            <a:r>
              <a:rPr lang="en-US" sz="1200" b="0" i="0" u="none" strike="noStrike" kern="1200" dirty="0">
                <a:solidFill>
                  <a:schemeClr val="tx1"/>
                </a:solidFill>
                <a:effectLst/>
                <a:latin typeface="+mn-lt"/>
                <a:ea typeface="+mn-ea"/>
                <a:cs typeface="+mn-cs"/>
              </a:rPr>
              <a:t> Model makes sure that physical, emotional and social needs are taken into account, which help to develop individual treatment strategies. This is an effective method of enhancing engagement, functioning and long-term health of COPD patients.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House of Care Model ensures that patients become the core of COPD management and encourages </a:t>
            </a:r>
            <a:r>
              <a:rPr lang="en-US" sz="1200" b="0" i="0" u="none" strike="noStrike" kern="1200" dirty="0" err="1">
                <a:solidFill>
                  <a:schemeClr val="tx1"/>
                </a:solidFill>
                <a:effectLst/>
                <a:latin typeface="+mn-lt"/>
                <a:ea typeface="+mn-ea"/>
                <a:cs typeface="+mn-cs"/>
              </a:rPr>
              <a:t>individualised</a:t>
            </a:r>
            <a:r>
              <a:rPr lang="en-US" sz="1200" b="0" i="0" u="none" strike="noStrike" kern="1200" dirty="0">
                <a:solidFill>
                  <a:schemeClr val="tx1"/>
                </a:solidFill>
                <a:effectLst/>
                <a:latin typeface="+mn-lt"/>
                <a:ea typeface="+mn-ea"/>
                <a:cs typeface="+mn-cs"/>
              </a:rPr>
              <a:t> care plans and equal partnerships. Integrated Care Systems allow a smooth cooperation between the primary, secondary and community services. Supported self-management aids in ensuring that individuals are able to identify exacerbations early and </a:t>
            </a:r>
            <a:r>
              <a:rPr lang="en-US" sz="1200" b="0" i="0" u="none" strike="noStrike" kern="1200" dirty="0" err="1">
                <a:solidFill>
                  <a:schemeClr val="tx1"/>
                </a:solidFill>
                <a:effectLst/>
                <a:latin typeface="+mn-lt"/>
                <a:ea typeface="+mn-ea"/>
                <a:cs typeface="+mn-cs"/>
              </a:rPr>
              <a:t>optimise</a:t>
            </a:r>
            <a:r>
              <a:rPr lang="en-US" sz="1200" b="0" i="0" u="none" strike="noStrike" kern="1200" dirty="0">
                <a:solidFill>
                  <a:schemeClr val="tx1"/>
                </a:solidFill>
                <a:effectLst/>
                <a:latin typeface="+mn-lt"/>
                <a:ea typeface="+mn-ea"/>
                <a:cs typeface="+mn-cs"/>
              </a:rPr>
              <a:t> their treatment and remain independent, which enhances overall disease management. Implimentation of PR model for </a:t>
            </a:r>
            <a:r>
              <a:rPr lang="en-US" dirty="0">
                <a:solidFill>
                  <a:srgbClr val="FF0000"/>
                </a:solidFill>
                <a:latin typeface="Arial" panose="020B0604020202020204" pitchFamily="34" charset="0"/>
                <a:cs typeface="Arial" panose="020B0604020202020204" pitchFamily="34" charset="0"/>
                <a:sym typeface="+mn-ea"/>
              </a:rPr>
              <a:t>understanding  patients’features and offer self-care guidance, excercise training and behavioural changes. </a:t>
            </a: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Treatment of COPD is based on the NICE guidelines, where the bronchodilators are used in the initial stages followed by the use of combination inhalers in the persistent symptoms. Pulmonary rehabilitation is extensively provided by NHS Trusts and respiratory units. Severe cases are assisted by oxygen therapy. National Stop Smoking Services are the most effective type of intervention to slow progression and enhance the outcomes in the long term.</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COPD does not occur in isolation, cardiovascular disease is a major cause of morbidity and mortality. Up to 40% of patients are influenced by anxiety and depression which decreases the quality of life. Prolonged inflammation and smoking increase the risk of cancer. Restricted movement is a factor in osteoporosis and metabolic conditions, which must be checked frequently and handled in an interdisciplinary manner.</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majority of COPD cases that can be prevented. The main approach is smoking cessation, which is accompanied by state health campaigns and the services of the NHS. Safety regulations at work, environmental regulations and clean-air laws minimize the exposure to dangerous pollutants. Vaccination prevents the infections that increase damage to the lungs. The process of the identification of high-risk persons facilitates prompt prevention and prevention in the long run.</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A key example of skills that support co-production includes communication and shared decision-making, but these skills need time and practice before they can be used regularly. Respect, empathy and autonomy are the values that foster patient trust but can be undermined by workload and bias. Organisational culture is essential in influencing effective behaviours such as transparency and collaboration. Sustained co-productive COPD treatment requires continuous thinking and multidisciplinary assistance.</a:t>
            </a:r>
          </a:p>
          <a:p>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management of COPD should be based on the personalised care model where people are allowed to discuss their treatment priorities freely to help them to select interventions that would fit in their lifestyles. Individual care plans explain the objectives, the exacerbation triggers and interventions. The provision of options in NHS and community services helps to promote autonomy, safety and better disease control in the long term.</a:t>
            </a:r>
            <a:r>
              <a:rPr lang="en-US" altLang="en-IN" sz="1200" kern="1200" dirty="0">
                <a:solidFill>
                  <a:schemeClr val="tx1"/>
                </a:solidFill>
                <a:effectLst/>
                <a:latin typeface="+mn-lt"/>
                <a:ea typeface="+mn-ea"/>
                <a:cs typeface="+mn-cs"/>
              </a:rPr>
              <a:t> </a:t>
            </a:r>
            <a:r>
              <a:rPr lang="en-US" dirty="0">
                <a:solidFill>
                  <a:srgbClr val="FF0000"/>
                </a:solidFill>
                <a:latin typeface="Arial" panose="020B0604020202020204" pitchFamily="34" charset="0"/>
                <a:cs typeface="Arial" panose="020B0604020202020204" pitchFamily="34" charset="0"/>
                <a:sym typeface="+mn-ea"/>
              </a:rPr>
              <a:t>Pulomonary Rehabilitation (PR) Model usage is helpful for featuring patients’ conditions and sel-management training. </a:t>
            </a:r>
            <a:endParaRPr lang="en-IN" dirty="0"/>
          </a:p>
          <a:p>
            <a:endParaRPr lang="en-US" alt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78296E9-42F6-4BC5-A7E0-BB3D65750117}" type="slidenum">
              <a:rPr lang="en-IN" smtClean="0"/>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Social prescribing lessens isolation and enhances physical exercise- important to COPD stability. Supported self-management helps patients to control their breathlessness and avoid exacerbations. Individual health budgets enable more individualised interventions including flexible rehabilitation or home-based equipment, and enhance independence. The combination of all elements makes personalised COPD care better and improves patient activation.</a:t>
            </a:r>
          </a:p>
        </p:txBody>
      </p:sp>
      <p:sp>
        <p:nvSpPr>
          <p:cNvPr id="4" name="Slide Number Placeholder 3"/>
          <p:cNvSpPr>
            <a:spLocks noGrp="1"/>
          </p:cNvSpPr>
          <p:nvPr>
            <p:ph type="sldNum" sz="quarter" idx="10"/>
          </p:nvPr>
        </p:nvSpPr>
        <p:spPr/>
        <p:txBody>
          <a:bodyPr/>
          <a:lstStyle/>
          <a:p>
            <a:fld id="{878296E9-42F6-4BC5-A7E0-BB3D65750117}" type="slidenum">
              <a:rPr lang="en-IN" smtClean="0"/>
              <a:t>13</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78296E9-42F6-4BC5-A7E0-BB3D65750117}"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84DB405-41E2-4F61-A352-AFC111879D6A}"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4DB405-41E2-4F61-A352-AFC111879D6A}"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4DB405-41E2-4F61-A352-AFC111879D6A}"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84DB405-41E2-4F61-A352-AFC111879D6A}"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84DB405-41E2-4F61-A352-AFC111879D6A}" type="datetimeFigureOut">
              <a:rPr lang="en-IN" smtClean="0"/>
              <a:t>09-12-2025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84DB405-41E2-4F61-A352-AFC111879D6A}" type="datetimeFigureOut">
              <a:rPr lang="en-IN" smtClean="0"/>
              <a:t>09-12-2025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4DB405-41E2-4F61-A352-AFC111879D6A}" type="datetimeFigureOut">
              <a:rPr lang="en-IN" smtClean="0"/>
              <a:t>09-12-2025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4DB405-41E2-4F61-A352-AFC111879D6A}"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4DB405-41E2-4F61-A352-AFC111879D6A}"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4DB405-41E2-4F61-A352-AFC111879D6A}"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84DB405-41E2-4F61-A352-AFC111879D6A}"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259BC7-61A3-4529-A5E5-58A8C54AB331}"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28000"/>
          </a:blip>
          <a:srcRect/>
          <a:stretch>
            <a:fillRect t="-2000" b="-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4DB405-41E2-4F61-A352-AFC111879D6A}" type="datetimeFigureOut">
              <a:rPr lang="en-IN" smtClean="0"/>
              <a:t>09-12-2025</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59BC7-61A3-4529-A5E5-58A8C54AB331}"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215" y="764540"/>
            <a:ext cx="8229600" cy="4525963"/>
          </a:xfrm>
        </p:spPr>
        <p:txBody>
          <a:bodyPr>
            <a:noAutofit/>
          </a:bodyPr>
          <a:lstStyle/>
          <a:p>
            <a:pPr marL="0" indent="0" algn="ctr">
              <a:buNone/>
            </a:pPr>
            <a:r>
              <a:rPr lang="en-US" altLang="en-US" sz="2400" b="1" dirty="0">
                <a:latin typeface="Arial" panose="020B0604020202020204" pitchFamily="34" charset="0"/>
                <a:cs typeface="Arial" panose="020B0604020202020204" pitchFamily="34" charset="0"/>
              </a:rPr>
              <a:t>Name:</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Vaishalikumari</a:t>
            </a:r>
            <a:r>
              <a:rPr lang="en-US" altLang="en-US" sz="2400" dirty="0">
                <a:latin typeface="Arial" panose="020B0604020202020204" pitchFamily="34" charset="0"/>
                <a:cs typeface="Arial" panose="020B0604020202020204" pitchFamily="34" charset="0"/>
              </a:rPr>
              <a:t> Vihar Patel  </a:t>
            </a:r>
          </a:p>
          <a:p>
            <a:pPr marL="0" indent="0" algn="ctr">
              <a:buNone/>
            </a:pPr>
            <a:r>
              <a:rPr lang="en-US" altLang="en-US" sz="2400" b="1" dirty="0">
                <a:latin typeface="Arial" panose="020B0604020202020204" pitchFamily="34" charset="0"/>
                <a:cs typeface="Arial" panose="020B0604020202020204" pitchFamily="34" charset="0"/>
              </a:rPr>
              <a:t>Student ID:</a:t>
            </a:r>
            <a:r>
              <a:rPr lang="en-US" altLang="en-US" sz="2400" dirty="0">
                <a:latin typeface="Arial" panose="020B0604020202020204" pitchFamily="34" charset="0"/>
                <a:cs typeface="Arial" panose="020B0604020202020204" pitchFamily="34" charset="0"/>
              </a:rPr>
              <a:t> 2436885</a:t>
            </a:r>
          </a:p>
          <a:p>
            <a:pPr marL="0" indent="0" algn="ctr">
              <a:buNone/>
            </a:pPr>
            <a:r>
              <a:rPr lang="en-US" altLang="en-US" sz="2400" b="1" dirty="0">
                <a:latin typeface="Arial" panose="020B0604020202020204" pitchFamily="34" charset="0"/>
                <a:cs typeface="Arial" panose="020B0604020202020204" pitchFamily="34" charset="0"/>
              </a:rPr>
              <a:t>Module Code:</a:t>
            </a:r>
            <a:r>
              <a:rPr lang="en-US" altLang="en-US" sz="2400" dirty="0">
                <a:latin typeface="Arial" panose="020B0604020202020204" pitchFamily="34" charset="0"/>
                <a:cs typeface="Arial" panose="020B0604020202020204" pitchFamily="34" charset="0"/>
              </a:rPr>
              <a:t> LCHS7003 </a:t>
            </a:r>
          </a:p>
          <a:p>
            <a:pPr marL="0" indent="0" algn="ctr">
              <a:buNone/>
            </a:pPr>
            <a:r>
              <a:rPr lang="en-US" altLang="en-US" sz="2400" b="1" dirty="0">
                <a:latin typeface="Arial" panose="020B0604020202020204" pitchFamily="34" charset="0"/>
                <a:cs typeface="Arial" panose="020B0604020202020204" pitchFamily="34" charset="0"/>
              </a:rPr>
              <a:t>Module  Title:</a:t>
            </a:r>
            <a:r>
              <a:rPr lang="en-US" altLang="en-US" sz="2400" dirty="0">
                <a:latin typeface="Arial" panose="020B0604020202020204" pitchFamily="34" charset="0"/>
                <a:cs typeface="Arial" panose="020B0604020202020204" pitchFamily="34" charset="0"/>
              </a:rPr>
              <a:t> Community Care and Management of Long-Term Conditions (component 2) </a:t>
            </a:r>
          </a:p>
          <a:p>
            <a:pPr marL="0" indent="0" algn="ctr">
              <a:buNone/>
            </a:pPr>
            <a:r>
              <a:rPr lang="en-US" altLang="en-US" sz="2400" b="1" dirty="0">
                <a:latin typeface="Arial" panose="020B0604020202020204" pitchFamily="34" charset="0"/>
                <a:cs typeface="Arial" panose="020B0604020202020204" pitchFamily="34" charset="0"/>
              </a:rPr>
              <a:t>Lecture’s Name</a:t>
            </a:r>
            <a:r>
              <a:rPr lang="en-US" altLang="en-US" sz="2400" dirty="0">
                <a:latin typeface="Arial" panose="020B0604020202020204" pitchFamily="34" charset="0"/>
                <a:cs typeface="Arial" panose="020B0604020202020204" pitchFamily="34" charset="0"/>
              </a:rPr>
              <a:t> - DR. Brian Mashumba</a:t>
            </a:r>
          </a:p>
          <a:p>
            <a:pPr marL="0" indent="0" algn="ctr">
              <a:buNone/>
            </a:pPr>
            <a:r>
              <a:rPr lang="en-US" altLang="en-US" sz="2400" b="1" dirty="0">
                <a:latin typeface="Arial" panose="020B0604020202020204" pitchFamily="34" charset="0"/>
                <a:cs typeface="Arial" panose="020B0604020202020204" pitchFamily="34" charset="0"/>
              </a:rPr>
              <a:t>Assignment Title:</a:t>
            </a:r>
            <a:r>
              <a:rPr lang="en-US" altLang="en-US"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sym typeface="+mn-ea"/>
              </a:rPr>
              <a:t>‘Understanding and Managing COPD: A UK-Based Approach to Assessment, Treatment and </a:t>
            </a:r>
            <a:r>
              <a:rPr lang="en-US" sz="2400" dirty="0" err="1">
                <a:latin typeface="Arial" panose="020B0604020202020204" pitchFamily="34" charset="0"/>
                <a:cs typeface="Arial" panose="020B0604020202020204" pitchFamily="34" charset="0"/>
                <a:sym typeface="+mn-ea"/>
              </a:rPr>
              <a:t>Personalised</a:t>
            </a:r>
            <a:r>
              <a:rPr lang="en-US" sz="2400" dirty="0">
                <a:latin typeface="Arial" panose="020B0604020202020204" pitchFamily="34" charset="0"/>
                <a:cs typeface="Arial" panose="020B0604020202020204" pitchFamily="34" charset="0"/>
                <a:sym typeface="+mn-ea"/>
              </a:rPr>
              <a:t> Care’</a:t>
            </a:r>
          </a:p>
          <a:p>
            <a:pPr marL="0" indent="0" algn="ctr">
              <a:buNone/>
            </a:pPr>
            <a:r>
              <a:rPr lang="en-US" sz="2400" b="1" dirty="0">
                <a:latin typeface="Arial" panose="020B0604020202020204" pitchFamily="34" charset="0"/>
                <a:cs typeface="Arial" panose="020B0604020202020204" pitchFamily="34" charset="0"/>
                <a:sym typeface="+mn-ea"/>
              </a:rPr>
              <a:t>Audience:</a:t>
            </a:r>
            <a:r>
              <a:rPr lang="en-US" sz="2400" dirty="0">
                <a:latin typeface="Arial" panose="020B0604020202020204" pitchFamily="34" charset="0"/>
                <a:cs typeface="Arial" panose="020B0604020202020204" pitchFamily="34" charset="0"/>
                <a:sym typeface="+mn-ea"/>
              </a:rPr>
              <a:t> </a:t>
            </a:r>
            <a:r>
              <a:rPr lang="en-US" altLang="en-US" sz="2400" dirty="0">
                <a:latin typeface="Arial" panose="020B0604020202020204" pitchFamily="34" charset="0"/>
                <a:cs typeface="Arial" panose="020B0604020202020204" pitchFamily="34" charset="0"/>
                <a:sym typeface="+mn-ea"/>
              </a:rPr>
              <a:t>Pulmonologist Physiotherapist Nurse</a:t>
            </a:r>
            <a:endParaRPr lang="en-US" sz="2400" dirty="0">
              <a:latin typeface="Arial" panose="020B0604020202020204" pitchFamily="34" charset="0"/>
              <a:cs typeface="Arial" panose="020B0604020202020204" pitchFamily="34" charset="0"/>
              <a:sym typeface="+mn-ea"/>
            </a:endParaRPr>
          </a:p>
          <a:p>
            <a:pPr marL="0" indent="0" algn="ctr">
              <a:buNone/>
            </a:pPr>
            <a:endParaRPr lang="en-IN" sz="2400" dirty="0">
              <a:latin typeface="Arial" panose="020B0604020202020204" pitchFamily="34" charset="0"/>
              <a:cs typeface="Arial" panose="020B0604020202020204" pitchFamily="34" charset="0"/>
            </a:endParaRPr>
          </a:p>
          <a:p>
            <a:pPr marL="0" indent="0" algn="ctr">
              <a:buNone/>
            </a:pPr>
            <a:endParaRPr lang="en-IN"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955"/>
            <a:ext cx="8229600" cy="573405"/>
          </a:xfrm>
        </p:spPr>
        <p:txBody>
          <a:bodyPr>
            <a:normAutofit/>
          </a:bodyPr>
          <a:lstStyle/>
          <a:p>
            <a:r>
              <a:rPr lang="en-IN" sz="2800" b="1" dirty="0">
                <a:latin typeface="Arial" panose="020B0604020202020204" pitchFamily="34" charset="0"/>
                <a:cs typeface="Arial" panose="020B0604020202020204" pitchFamily="34" charset="0"/>
              </a:rPr>
              <a:t>Overview of COPD</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360" y="848360"/>
            <a:ext cx="8229600" cy="4525963"/>
          </a:xfrm>
        </p:spPr>
        <p:txBody>
          <a:bodyPr>
            <a:normAutofit/>
          </a:bodyPr>
          <a:lstStyle/>
          <a:p>
            <a:pPr algn="just">
              <a:lnSpc>
                <a:spcPct val="150000"/>
              </a:lnSpc>
            </a:pPr>
            <a:r>
              <a:rPr lang="en-US" sz="2000" b="1" dirty="0"/>
              <a:t>Definition</a:t>
            </a:r>
            <a:r>
              <a:rPr lang="en-US" sz="2000" dirty="0"/>
              <a:t>: COPD is a progressive disease of the lungs, the main symptom of which lies in the permanent limitation of the airflow, primarily due to prolonged exposure to dangerous particles or gases (PRASAD, 2020, p.68).</a:t>
            </a:r>
          </a:p>
          <a:p>
            <a:pPr algn="just">
              <a:lnSpc>
                <a:spcPct val="150000"/>
              </a:lnSpc>
            </a:pPr>
            <a:r>
              <a:rPr lang="en-US" sz="2000" b="1" dirty="0"/>
              <a:t>Symptom</a:t>
            </a:r>
            <a:r>
              <a:rPr lang="en-US" sz="2000" dirty="0"/>
              <a:t>: The main symptoms are persistent cough, dyspnea, wheezing and frequent bronchitis. </a:t>
            </a:r>
          </a:p>
          <a:p>
            <a:pPr algn="just">
              <a:lnSpc>
                <a:spcPct val="150000"/>
              </a:lnSpc>
            </a:pPr>
            <a:r>
              <a:rPr lang="en-US" sz="2000" b="1" dirty="0">
                <a:solidFill>
                  <a:srgbClr val="FF0000"/>
                </a:solidFill>
                <a:effectLst/>
              </a:rPr>
              <a:t>Aetiology</a:t>
            </a:r>
            <a:r>
              <a:rPr lang="en-US" sz="2000" b="1" dirty="0">
                <a:effectLst/>
              </a:rPr>
              <a:t>:</a:t>
            </a:r>
            <a:r>
              <a:rPr lang="en-US" sz="2000" b="0" dirty="0">
                <a:effectLst/>
              </a:rPr>
              <a:t> </a:t>
            </a:r>
            <a:r>
              <a:rPr lang="en-US" sz="2000" b="0" dirty="0">
                <a:solidFill>
                  <a:srgbClr val="FF0000"/>
                </a:solidFill>
                <a:effectLst/>
              </a:rPr>
              <a:t>The causes or aetilogy of COPD are long-term lung infection, smoking habits and air pollution (</a:t>
            </a:r>
            <a:r>
              <a:rPr lang="en-US" altLang="en-US" sz="2000" b="0" dirty="0">
                <a:solidFill>
                  <a:srgbClr val="FF0000"/>
                </a:solidFill>
                <a:effectLst/>
              </a:rPr>
              <a:t>WHO, 2024</a:t>
            </a:r>
            <a:r>
              <a:rPr lang="en-US" sz="2000" b="0" dirty="0">
                <a:solidFill>
                  <a:srgbClr val="FF0000"/>
                </a:solidFill>
                <a:effectLst/>
              </a:rPr>
              <a:t>). </a:t>
            </a:r>
          </a:p>
        </p:txBody>
      </p:sp>
      <p:pic>
        <p:nvPicPr>
          <p:cNvPr id="1026" name="Picture 2"/>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l="9817"/>
          <a:stretch>
            <a:fillRect/>
          </a:stretch>
        </p:blipFill>
        <p:spPr bwMode="auto">
          <a:xfrm>
            <a:off x="4100830" y="4307205"/>
            <a:ext cx="3639185" cy="2129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UK and Worldwide Prevalence</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3528" y="1268760"/>
            <a:ext cx="4402832" cy="5400600"/>
          </a:xfrm>
        </p:spPr>
        <p:txBody>
          <a:bodyPr>
            <a:noAutofit/>
          </a:bodyPr>
          <a:lstStyle/>
          <a:p>
            <a:pPr algn="just" fontAlgn="base">
              <a:lnSpc>
                <a:spcPct val="150000"/>
              </a:lnSpc>
            </a:pPr>
            <a:r>
              <a:rPr lang="en-US" sz="1800" dirty="0">
                <a:latin typeface="Arial" panose="020B0604020202020204" pitchFamily="34" charset="0"/>
                <a:cs typeface="Arial" panose="020B0604020202020204" pitchFamily="34" charset="0"/>
              </a:rPr>
              <a:t>In the UK COPD is diagnosed in more than 1.2 million people (Stone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2023, p.1565).</a:t>
            </a:r>
          </a:p>
          <a:p>
            <a:pPr algn="just" fontAlgn="base">
              <a:lnSpc>
                <a:spcPct val="150000"/>
              </a:lnSpc>
            </a:pPr>
            <a:r>
              <a:rPr lang="en-US" sz="1800" dirty="0">
                <a:latin typeface="Arial" panose="020B0604020202020204" pitchFamily="34" charset="0"/>
                <a:cs typeface="Arial" panose="020B0604020202020204" pitchFamily="34" charset="0"/>
              </a:rPr>
              <a:t>The second most prevalent disease in the lungs in comparison to asthma</a:t>
            </a:r>
          </a:p>
          <a:p>
            <a:pPr algn="just" fontAlgn="base">
              <a:lnSpc>
                <a:spcPct val="150000"/>
              </a:lnSpc>
            </a:pPr>
            <a:r>
              <a:rPr lang="en-US" sz="1800" dirty="0">
                <a:solidFill>
                  <a:srgbClr val="FF0000"/>
                </a:solidFill>
                <a:latin typeface="Arial" panose="020B0604020202020204" pitchFamily="34" charset="0"/>
                <a:cs typeface="Arial" panose="020B0604020202020204" pitchFamily="34" charset="0"/>
                <a:sym typeface="+mn-ea"/>
              </a:rPr>
              <a:t>COPD is the third leading causes of demise of patients (</a:t>
            </a:r>
            <a:r>
              <a:rPr lang="en-US" altLang="en-US" sz="1800" dirty="0">
                <a:solidFill>
                  <a:srgbClr val="FF0000"/>
                </a:solidFill>
                <a:latin typeface="Arial" panose="020B0604020202020204" pitchFamily="34" charset="0"/>
                <a:cs typeface="Arial" panose="020B0604020202020204" pitchFamily="34" charset="0"/>
                <a:sym typeface="+mn-ea"/>
              </a:rPr>
              <a:t>WHO, 2025). </a:t>
            </a:r>
            <a:endParaRPr lang="en-US" altLang="en-US" sz="1800" dirty="0">
              <a:solidFill>
                <a:srgbClr val="FF0000"/>
              </a:solidFill>
              <a:latin typeface="Arial" panose="020B0604020202020204" pitchFamily="34" charset="0"/>
              <a:cs typeface="Arial" panose="020B0604020202020204" pitchFamily="34" charset="0"/>
            </a:endParaRPr>
          </a:p>
          <a:p>
            <a:pPr algn="just" fontAlgn="base">
              <a:lnSpc>
                <a:spcPct val="150000"/>
              </a:lnSpc>
            </a:pPr>
            <a:r>
              <a:rPr lang="en-US" sz="1800" dirty="0">
                <a:latin typeface="Arial" panose="020B0604020202020204" pitchFamily="34" charset="0"/>
                <a:cs typeface="Arial" panose="020B0604020202020204" pitchFamily="34" charset="0"/>
              </a:rPr>
              <a:t>In 2021 3.5 million deaths were due to COPD, which is about 5% of all deaths worldwide (WHO, 2024)</a:t>
            </a:r>
          </a:p>
          <a:p>
            <a:pPr algn="just" fontAlgn="base">
              <a:lnSpc>
                <a:spcPct val="150000"/>
              </a:lnSpc>
            </a:pPr>
            <a:r>
              <a:rPr lang="en-US" sz="1800" dirty="0">
                <a:latin typeface="Arial" panose="020B0604020202020204" pitchFamily="34" charset="0"/>
                <a:cs typeface="Arial" panose="020B0604020202020204" pitchFamily="34" charset="0"/>
              </a:rPr>
              <a:t>The rates are higher in low and middle-income nations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060848"/>
            <a:ext cx="3816424" cy="2609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148064" y="4797152"/>
            <a:ext cx="3600400" cy="553998"/>
          </a:xfrm>
          <a:prstGeom prst="rect">
            <a:avLst/>
          </a:prstGeom>
        </p:spPr>
        <p:txBody>
          <a:bodyPr wrap="square">
            <a:spAutoFit/>
          </a:bodyPr>
          <a:lstStyle/>
          <a:p>
            <a:pPr algn="ctr"/>
            <a:r>
              <a:rPr lang="en-US" sz="1000" dirty="0">
                <a:latin typeface="Arial" panose="020B0604020202020204" pitchFamily="34" charset="0"/>
                <a:cs typeface="Arial" panose="020B0604020202020204" pitchFamily="34" charset="0"/>
              </a:rPr>
              <a:t>Figure: COPD: number of people diagnosed 2004-2012 Kingdom</a:t>
            </a:r>
            <a:endParaRPr lang="en-US" sz="1000" b="0" dirty="0">
              <a:effectLst/>
              <a:latin typeface="Arial" panose="020B0604020202020204" pitchFamily="34" charset="0"/>
              <a:cs typeface="Arial" panose="020B0604020202020204" pitchFamily="34" charset="0"/>
            </a:endParaRPr>
          </a:p>
          <a:p>
            <a:pPr algn="ctr"/>
            <a:r>
              <a:rPr lang="en-US" sz="1000" dirty="0">
                <a:latin typeface="Arial" panose="020B0604020202020204" pitchFamily="34" charset="0"/>
                <a:cs typeface="Arial" panose="020B0604020202020204" pitchFamily="34" charset="0"/>
              </a:rPr>
              <a:t>(Source: </a:t>
            </a:r>
            <a:r>
              <a:rPr lang="en-US" sz="1000" dirty="0" err="1">
                <a:latin typeface="Arial" panose="020B0604020202020204" pitchFamily="34" charset="0"/>
                <a:cs typeface="Arial" panose="020B0604020202020204" pitchFamily="34" charset="0"/>
              </a:rPr>
              <a:t>Statista</a:t>
            </a:r>
            <a:r>
              <a:rPr lang="en-US" sz="1000" dirty="0">
                <a:latin typeface="Arial" panose="020B0604020202020204" pitchFamily="34" charset="0"/>
                <a:cs typeface="Arial" panose="020B0604020202020204" pitchFamily="34" charset="0"/>
              </a:rPr>
              <a:t>, 2016)</a:t>
            </a:r>
            <a:endParaRPr lang="en-US" sz="1000" b="0" dirty="0">
              <a:effectLst/>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US" sz="2800" b="1" dirty="0">
                <a:latin typeface="Arial" panose="020B0604020202020204" pitchFamily="34" charset="0"/>
                <a:cs typeface="Arial" panose="020B0604020202020204" pitchFamily="34" charset="0"/>
              </a:rPr>
              <a:t>COPD Economic and Social Burden</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9512" y="1268760"/>
            <a:ext cx="4546848" cy="5400600"/>
          </a:xfrm>
        </p:spPr>
        <p:txBody>
          <a:bodyPr>
            <a:noAutofit/>
          </a:bodyPr>
          <a:lstStyle/>
          <a:p>
            <a:pPr marL="0" indent="0" algn="just" fontAlgn="base">
              <a:lnSpc>
                <a:spcPct val="150000"/>
              </a:lnSpc>
              <a:buNone/>
            </a:pPr>
            <a:r>
              <a:rPr lang="en-US" sz="1800" dirty="0">
                <a:latin typeface="Arial" panose="020B0604020202020204" pitchFamily="34" charset="0"/>
                <a:cs typeface="Arial" panose="020B0604020202020204" pitchFamily="34" charset="0"/>
              </a:rPr>
              <a:t>Economic Burden</a:t>
            </a:r>
          </a:p>
          <a:p>
            <a:pPr algn="just" fontAlgn="base">
              <a:lnSpc>
                <a:spcPct val="150000"/>
              </a:lnSpc>
            </a:pPr>
            <a:r>
              <a:rPr lang="en-US" sz="1800" dirty="0">
                <a:latin typeface="Arial" panose="020B0604020202020204" pitchFamily="34" charset="0"/>
                <a:cs typeface="Arial" panose="020B0604020202020204" pitchFamily="34" charset="0"/>
              </a:rPr>
              <a:t>COPD costs the NHS over £1.9 billion per year (NHS, 2024)</a:t>
            </a:r>
          </a:p>
          <a:p>
            <a:pPr algn="just" fontAlgn="base">
              <a:lnSpc>
                <a:spcPct val="150000"/>
              </a:lnSpc>
            </a:pPr>
            <a:r>
              <a:rPr lang="en-US" sz="1800" dirty="0">
                <a:latin typeface="Arial" panose="020B0604020202020204" pitchFamily="34" charset="0"/>
                <a:cs typeface="Arial" panose="020B0604020202020204" pitchFamily="34" charset="0"/>
              </a:rPr>
              <a:t>Around 130,000 hospital admissions take place annually, significantly increasing NHS expenditure (NICE, 2025)</a:t>
            </a:r>
          </a:p>
          <a:p>
            <a:pPr marL="0" indent="0" algn="just" fontAlgn="base">
              <a:lnSpc>
                <a:spcPct val="150000"/>
              </a:lnSpc>
              <a:buNone/>
            </a:pPr>
            <a:r>
              <a:rPr lang="en-US" sz="1800" dirty="0">
                <a:latin typeface="Arial" panose="020B0604020202020204" pitchFamily="34" charset="0"/>
                <a:cs typeface="Arial" panose="020B0604020202020204" pitchFamily="34" charset="0"/>
              </a:rPr>
              <a:t>Social Burden</a:t>
            </a:r>
          </a:p>
          <a:p>
            <a:pPr algn="just" fontAlgn="base">
              <a:lnSpc>
                <a:spcPct val="150000"/>
              </a:lnSpc>
            </a:pPr>
            <a:r>
              <a:rPr lang="en-US" sz="1800" dirty="0">
                <a:latin typeface="Arial" panose="020B0604020202020204" pitchFamily="34" charset="0"/>
                <a:cs typeface="Arial" panose="020B0604020202020204" pitchFamily="34" charset="0"/>
              </a:rPr>
              <a:t>Depression affects as many as 27-40% of COPD patients (</a:t>
            </a:r>
            <a:r>
              <a:rPr lang="en-US" sz="1800" dirty="0" err="1">
                <a:latin typeface="Arial" panose="020B0604020202020204" pitchFamily="34" charset="0"/>
                <a:cs typeface="Arial" panose="020B0604020202020204" pitchFamily="34" charset="0"/>
              </a:rPr>
              <a:t>Siraj</a:t>
            </a:r>
            <a:r>
              <a:rPr lang="en-US" sz="1800" dirty="0">
                <a:latin typeface="Arial" panose="020B0604020202020204" pitchFamily="34" charset="0"/>
                <a:cs typeface="Arial" panose="020B0604020202020204" pitchFamily="34" charset="0"/>
              </a:rPr>
              <a:t>, 2025, p.1426)</a:t>
            </a:r>
          </a:p>
          <a:p>
            <a:pPr algn="just" fontAlgn="base">
              <a:lnSpc>
                <a:spcPct val="150000"/>
              </a:lnSpc>
            </a:pPr>
            <a:r>
              <a:rPr lang="en-US" sz="1800" dirty="0">
                <a:latin typeface="Arial" panose="020B0604020202020204" pitchFamily="34" charset="0"/>
                <a:cs typeface="Arial" panose="020B0604020202020204" pitchFamily="34" charset="0"/>
              </a:rPr>
              <a:t>Impacts independence, caregiver wellbeing, and quality of life</a:t>
            </a:r>
          </a:p>
          <a:p>
            <a:pPr marL="0" indent="0" algn="just" fontAlgn="base">
              <a:lnSpc>
                <a:spcPct val="150000"/>
              </a:lnSpc>
              <a:buNone/>
            </a:pPr>
            <a:endParaRPr lang="en-US" sz="1800" dirty="0">
              <a:latin typeface="Arial" panose="020B0604020202020204" pitchFamily="34" charset="0"/>
              <a:cs typeface="Arial" panose="020B0604020202020204" pitchFamily="34" charset="0"/>
            </a:endParaRPr>
          </a:p>
        </p:txBody>
      </p:sp>
      <p:sp>
        <p:nvSpPr>
          <p:cNvPr id="5" name="Rectangle 4"/>
          <p:cNvSpPr/>
          <p:nvPr/>
        </p:nvSpPr>
        <p:spPr>
          <a:xfrm>
            <a:off x="5148064" y="4941168"/>
            <a:ext cx="3600400" cy="553998"/>
          </a:xfrm>
          <a:prstGeom prst="rect">
            <a:avLst/>
          </a:prstGeom>
        </p:spPr>
        <p:txBody>
          <a:bodyPr wrap="square">
            <a:spAutoFit/>
          </a:bodyPr>
          <a:lstStyle/>
          <a:p>
            <a:pPr algn="ctr"/>
            <a:r>
              <a:rPr lang="en-US" sz="1000" dirty="0">
                <a:latin typeface="Arial" panose="020B0604020202020204" pitchFamily="34" charset="0"/>
                <a:cs typeface="Arial" panose="020B0604020202020204" pitchFamily="34" charset="0"/>
              </a:rPr>
              <a:t>Figure: Three-month moving average number of hospital admissions </a:t>
            </a:r>
          </a:p>
          <a:p>
            <a:pPr algn="ctr"/>
            <a:r>
              <a:rPr lang="en-US" sz="1000" dirty="0">
                <a:latin typeface="Arial" panose="020B0604020202020204" pitchFamily="34" charset="0"/>
                <a:cs typeface="Arial" panose="020B0604020202020204" pitchFamily="34" charset="0"/>
              </a:rPr>
              <a:t>(Source: </a:t>
            </a:r>
            <a:r>
              <a:rPr lang="en-US" sz="1000" dirty="0" err="1">
                <a:latin typeface="Arial" panose="020B0604020202020204" pitchFamily="34" charset="0"/>
                <a:cs typeface="Arial" panose="020B0604020202020204" pitchFamily="34" charset="0"/>
              </a:rPr>
              <a:t>Andreen</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et al</a:t>
            </a:r>
            <a:r>
              <a:rPr lang="en-US" sz="1000" dirty="0">
                <a:latin typeface="Arial" panose="020B0604020202020204" pitchFamily="34" charset="0"/>
                <a:cs typeface="Arial" panose="020B0604020202020204" pitchFamily="34" charset="0"/>
              </a:rPr>
              <a:t>., 2023)</a:t>
            </a:r>
            <a:endParaRPr lang="en-US" sz="1000" b="0" dirty="0">
              <a:effectLst/>
              <a:latin typeface="Arial" panose="020B0604020202020204" pitchFamily="34" charset="0"/>
              <a:cs typeface="Arial" panose="020B0604020202020204"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3" y="1916832"/>
            <a:ext cx="4035300" cy="28083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COPD Diagnosis and Initial Assessment</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496435" cy="4526280"/>
          </a:xfrm>
        </p:spPr>
        <p:txBody>
          <a:bodyPr>
            <a:normAutofit fontScale="90000"/>
          </a:bodyPr>
          <a:lstStyle/>
          <a:p>
            <a:pPr lvl="0" algn="l">
              <a:lnSpc>
                <a:spcPct val="150000"/>
              </a:lnSpc>
            </a:pPr>
            <a:r>
              <a:rPr lang="en-IN" sz="2000" dirty="0"/>
              <a:t>Diagnose with </a:t>
            </a:r>
            <a:r>
              <a:rPr lang="en-IN" sz="2000" dirty="0" err="1"/>
              <a:t>spirometry</a:t>
            </a:r>
            <a:r>
              <a:rPr lang="en-IN" sz="2000" dirty="0"/>
              <a:t> FEV1/FVC ratio less than 0.7 (Bhatt </a:t>
            </a:r>
            <a:r>
              <a:rPr lang="en-IN" sz="2000" i="1" dirty="0"/>
              <a:t>et al</a:t>
            </a:r>
            <a:r>
              <a:rPr lang="en-IN" sz="2000" dirty="0"/>
              <a:t>., 2023, p.679)</a:t>
            </a:r>
          </a:p>
          <a:p>
            <a:pPr lvl="0" algn="l">
              <a:lnSpc>
                <a:spcPct val="150000"/>
              </a:lnSpc>
            </a:pPr>
            <a:r>
              <a:rPr lang="en-IN" sz="2000" dirty="0"/>
              <a:t>Measure symptoms in MRC Dyspnoea Scale and CAT score</a:t>
            </a:r>
            <a:r>
              <a:rPr lang="en-US" altLang="en-IN" sz="2000" dirty="0"/>
              <a:t> (</a:t>
            </a:r>
            <a:r>
              <a:rPr lang="en-US" altLang="en-US" sz="2000" dirty="0">
                <a:solidFill>
                  <a:srgbClr val="FF0000"/>
                </a:solidFill>
              </a:rPr>
              <a:t>NICE, 2024</a:t>
            </a:r>
            <a:r>
              <a:rPr lang="en-US" altLang="en-IN" sz="2000" dirty="0"/>
              <a:t>)</a:t>
            </a:r>
            <a:endParaRPr lang="en-IN" sz="2000" dirty="0"/>
          </a:p>
          <a:p>
            <a:pPr lvl="0" algn="l">
              <a:lnSpc>
                <a:spcPct val="150000"/>
              </a:lnSpc>
            </a:pPr>
            <a:r>
              <a:rPr lang="en-IN" sz="2000" dirty="0"/>
              <a:t>Carry out a chest examination and smoking history</a:t>
            </a:r>
          </a:p>
          <a:p>
            <a:pPr lvl="0" algn="l">
              <a:lnSpc>
                <a:spcPct val="150000"/>
              </a:lnSpc>
            </a:pPr>
            <a:r>
              <a:rPr lang="en-IN" sz="2000" dirty="0"/>
              <a:t>Assess frequency of exacerbation and occupational exposures</a:t>
            </a:r>
          </a:p>
          <a:p>
            <a:pPr lvl="0" algn="l">
              <a:lnSpc>
                <a:spcPct val="150000"/>
              </a:lnSpc>
            </a:pPr>
            <a:r>
              <a:rPr lang="en-IN" sz="2000" dirty="0"/>
              <a:t>Order chest X-ray, full blood count, and alpha-1 antitrypsin testing</a:t>
            </a:r>
          </a:p>
          <a:p>
            <a:pPr marL="0" lvl="0" indent="0" algn="l">
              <a:lnSpc>
                <a:spcPct val="150000"/>
              </a:lnSpc>
              <a:buNone/>
            </a:pPr>
            <a:endParaRPr lang="en-US" altLang="en-US" sz="2000" dirty="0"/>
          </a:p>
        </p:txBody>
      </p:sp>
      <p:pic>
        <p:nvPicPr>
          <p:cNvPr id="5" name="Picture 4"/>
          <p:cNvPicPr>
            <a:picLocks noChangeAspect="1"/>
          </p:cNvPicPr>
          <p:nvPr/>
        </p:nvPicPr>
        <p:blipFill>
          <a:blip r:embed="rId3"/>
          <a:stretch>
            <a:fillRect/>
          </a:stretch>
        </p:blipFill>
        <p:spPr>
          <a:xfrm>
            <a:off x="4932045" y="1988820"/>
            <a:ext cx="3994150" cy="3409950"/>
          </a:xfrm>
          <a:prstGeom prst="rect">
            <a:avLst/>
          </a:prstGeom>
        </p:spPr>
      </p:pic>
      <p:sp>
        <p:nvSpPr>
          <p:cNvPr id="6" name="Text Box 5"/>
          <p:cNvSpPr txBox="1"/>
          <p:nvPr/>
        </p:nvSpPr>
        <p:spPr>
          <a:xfrm>
            <a:off x="4788535" y="5661025"/>
            <a:ext cx="4572000" cy="829945"/>
          </a:xfrm>
          <a:prstGeom prst="rect">
            <a:avLst/>
          </a:prstGeom>
          <a:noFill/>
        </p:spPr>
        <p:txBody>
          <a:bodyPr wrap="square" rtlCol="0" anchor="t">
            <a:spAutoFit/>
          </a:bodyPr>
          <a:lstStyle/>
          <a:p>
            <a:pPr marL="0" lvl="0" indent="0" algn="ctr">
              <a:lnSpc>
                <a:spcPct val="150000"/>
              </a:lnSpc>
              <a:buNone/>
            </a:pPr>
            <a:r>
              <a:rPr lang="en-US" altLang="en-US" sz="1600" b="1" dirty="0">
                <a:sym typeface="+mn-ea"/>
              </a:rPr>
              <a:t>Spirometry Images for COPD</a:t>
            </a:r>
          </a:p>
          <a:p>
            <a:pPr marL="0" lvl="0" indent="0" algn="ctr">
              <a:lnSpc>
                <a:spcPct val="150000"/>
              </a:lnSpc>
              <a:buNone/>
            </a:pPr>
            <a:r>
              <a:rPr lang="en-US" altLang="en-IN" sz="1600" dirty="0">
                <a:sym typeface="+mn-ea"/>
              </a:rPr>
              <a:t>(</a:t>
            </a:r>
            <a:r>
              <a:rPr lang="en-IN" sz="1600" dirty="0">
                <a:sym typeface="+mn-ea"/>
              </a:rPr>
              <a:t>Bhatt </a:t>
            </a:r>
            <a:r>
              <a:rPr lang="en-IN" sz="1600" i="1" dirty="0">
                <a:sym typeface="+mn-ea"/>
              </a:rPr>
              <a:t>et al</a:t>
            </a:r>
            <a:r>
              <a:rPr lang="en-IN" sz="1600" dirty="0">
                <a:sym typeface="+mn-ea"/>
              </a:rPr>
              <a:t>., 2023, p.679</a:t>
            </a:r>
            <a:r>
              <a:rPr lang="en-US" altLang="en-IN" sz="1600" dirty="0">
                <a:sym typeface="+mn-ea"/>
              </a:rPr>
              <a:t>)</a:t>
            </a:r>
            <a:endParaRPr lang="en-US" altLang="en-IN" sz="1600" b="1" dirty="0">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US" sz="2800" b="1" dirty="0">
                <a:latin typeface="Arial" panose="020B0604020202020204" pitchFamily="34" charset="0"/>
                <a:cs typeface="Arial" panose="020B0604020202020204" pitchFamily="34" charset="0"/>
              </a:rPr>
              <a:t>COPD management (UK Guidance and Models)</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9512" y="1412776"/>
            <a:ext cx="4248472" cy="5256584"/>
          </a:xfrm>
        </p:spPr>
        <p:txBody>
          <a:bodyPr>
            <a:noAutofit/>
          </a:bodyPr>
          <a:lstStyle/>
          <a:p>
            <a:pPr algn="just" fontAlgn="base">
              <a:lnSpc>
                <a:spcPct val="150000"/>
              </a:lnSpc>
            </a:pPr>
            <a:r>
              <a:rPr lang="en-US" sz="1800" dirty="0">
                <a:latin typeface="Arial" panose="020B0604020202020204" pitchFamily="34" charset="0"/>
                <a:cs typeface="Arial" panose="020B0604020202020204" pitchFamily="34" charset="0"/>
              </a:rPr>
              <a:t>Follow NICE NG115 for stepwise management (NHS, 2025)</a:t>
            </a:r>
          </a:p>
          <a:p>
            <a:pPr algn="just" fontAlgn="base">
              <a:lnSpc>
                <a:spcPct val="150000"/>
              </a:lnSpc>
            </a:pPr>
            <a:r>
              <a:rPr lang="en-US" sz="1800" dirty="0">
                <a:latin typeface="Arial" panose="020B0604020202020204" pitchFamily="34" charset="0"/>
                <a:cs typeface="Arial" panose="020B0604020202020204" pitchFamily="34" charset="0"/>
              </a:rPr>
              <a:t>Offer smoking cessation and vaccinations (flu, pneumococcal)</a:t>
            </a:r>
          </a:p>
          <a:p>
            <a:pPr algn="just" fontAlgn="base">
              <a:lnSpc>
                <a:spcPct val="150000"/>
              </a:lnSpc>
            </a:pPr>
            <a:r>
              <a:rPr lang="en-US" sz="1800" dirty="0">
                <a:latin typeface="Arial" panose="020B0604020202020204" pitchFamily="34" charset="0"/>
                <a:cs typeface="Arial" panose="020B0604020202020204" pitchFamily="34" charset="0"/>
              </a:rPr>
              <a:t>Recommend inhaled bronchodilators (SABA/LABA/LAMA)</a:t>
            </a:r>
          </a:p>
          <a:p>
            <a:pPr algn="just" fontAlgn="base">
              <a:lnSpc>
                <a:spcPct val="150000"/>
              </a:lnSpc>
            </a:pPr>
            <a:r>
              <a:rPr lang="en-US" sz="1800" dirty="0">
                <a:latin typeface="Arial" panose="020B0604020202020204" pitchFamily="34" charset="0"/>
                <a:cs typeface="Arial" panose="020B0604020202020204" pitchFamily="34" charset="0"/>
              </a:rPr>
              <a:t>Provide pulmonary rehabilitation to symptomatic patients</a:t>
            </a:r>
          </a:p>
          <a:p>
            <a:pPr algn="just" fontAlgn="base">
              <a:lnSpc>
                <a:spcPct val="150000"/>
              </a:lnSpc>
            </a:pPr>
            <a:r>
              <a:rPr lang="en-US" sz="1800" dirty="0">
                <a:latin typeface="Arial" panose="020B0604020202020204" pitchFamily="34" charset="0"/>
                <a:cs typeface="Arial" panose="020B0604020202020204" pitchFamily="34" charset="0"/>
              </a:rPr>
              <a:t>Apply the </a:t>
            </a:r>
            <a:r>
              <a:rPr lang="en-US" sz="1800" dirty="0" err="1">
                <a:latin typeface="Arial" panose="020B0604020202020204" pitchFamily="34" charset="0"/>
                <a:cs typeface="Arial" panose="020B0604020202020204" pitchFamily="34" charset="0"/>
              </a:rPr>
              <a:t>Biopsychosocial</a:t>
            </a:r>
            <a:r>
              <a:rPr lang="en-US" sz="1800" dirty="0">
                <a:latin typeface="Arial" panose="020B0604020202020204" pitchFamily="34" charset="0"/>
                <a:cs typeface="Arial" panose="020B0604020202020204" pitchFamily="34" charset="0"/>
              </a:rPr>
              <a:t> Model to direct holistic evaluation and care</a:t>
            </a:r>
          </a:p>
        </p:txBody>
      </p:sp>
      <p:sp>
        <p:nvSpPr>
          <p:cNvPr id="5" name="Rectangle 4"/>
          <p:cNvSpPr/>
          <p:nvPr/>
        </p:nvSpPr>
        <p:spPr>
          <a:xfrm>
            <a:off x="5169752" y="5229200"/>
            <a:ext cx="3600400" cy="525465"/>
          </a:xfrm>
          <a:prstGeom prst="rect">
            <a:avLst/>
          </a:prstGeom>
        </p:spPr>
        <p:txBody>
          <a:bodyPr wrap="square">
            <a:spAutoFit/>
          </a:bodyPr>
          <a:lstStyle/>
          <a:p>
            <a:pPr algn="ctr">
              <a:lnSpc>
                <a:spcPct val="150000"/>
              </a:lnSpc>
            </a:pPr>
            <a:r>
              <a:rPr lang="en-US" sz="1000" dirty="0">
                <a:latin typeface="Arial" panose="020B0604020202020204" pitchFamily="34" charset="0"/>
                <a:cs typeface="Arial" panose="020B0604020202020204" pitchFamily="34" charset="0"/>
              </a:rPr>
              <a:t>Figure: </a:t>
            </a:r>
            <a:r>
              <a:rPr lang="en-US" sz="1000" dirty="0" err="1">
                <a:latin typeface="Arial" panose="020B0604020202020204" pitchFamily="34" charset="0"/>
                <a:cs typeface="Arial" panose="020B0604020202020204" pitchFamily="34" charset="0"/>
              </a:rPr>
              <a:t>Biopsychosocial</a:t>
            </a:r>
            <a:r>
              <a:rPr lang="en-US" sz="1000" dirty="0">
                <a:latin typeface="Arial" panose="020B0604020202020204" pitchFamily="34" charset="0"/>
                <a:cs typeface="Arial" panose="020B0604020202020204" pitchFamily="34" charset="0"/>
              </a:rPr>
              <a:t> Model </a:t>
            </a:r>
          </a:p>
          <a:p>
            <a:pPr algn="ctr">
              <a:lnSpc>
                <a:spcPct val="150000"/>
              </a:lnSpc>
            </a:pPr>
            <a:r>
              <a:rPr lang="en-US" sz="1000" dirty="0">
                <a:latin typeface="Arial" panose="020B0604020202020204" pitchFamily="34" charset="0"/>
                <a:cs typeface="Arial" panose="020B0604020202020204" pitchFamily="34" charset="0"/>
              </a:rPr>
              <a:t>(Source: </a:t>
            </a:r>
            <a:r>
              <a:rPr lang="en-US" sz="1000" dirty="0" err="1">
                <a:latin typeface="Arial" panose="020B0604020202020204" pitchFamily="34" charset="0"/>
                <a:cs typeface="Arial" panose="020B0604020202020204" pitchFamily="34" charset="0"/>
              </a:rPr>
              <a:t>Gliedt</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et al</a:t>
            </a:r>
            <a:r>
              <a:rPr lang="en-US" sz="1000" dirty="0">
                <a:latin typeface="Arial" panose="020B0604020202020204" pitchFamily="34" charset="0"/>
                <a:cs typeface="Arial" panose="020B0604020202020204" pitchFamily="34" charset="0"/>
              </a:rPr>
              <a:t>., 2017)</a:t>
            </a:r>
            <a:endParaRPr lang="en-US" sz="1000" b="0" dirty="0">
              <a:effectLst/>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8600" y="1907937"/>
            <a:ext cx="3600400" cy="3249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US" sz="2800" b="1" dirty="0">
                <a:latin typeface="Arial" panose="020B0604020202020204" pitchFamily="34" charset="0"/>
                <a:cs typeface="Arial" panose="020B0604020202020204" pitchFamily="34" charset="0"/>
              </a:rPr>
              <a:t>UK Models and Frameworks of Management</a:t>
            </a:r>
          </a:p>
        </p:txBody>
      </p:sp>
      <p:sp>
        <p:nvSpPr>
          <p:cNvPr id="3" name="Content Placeholder 2"/>
          <p:cNvSpPr>
            <a:spLocks noGrp="1"/>
          </p:cNvSpPr>
          <p:nvPr>
            <p:ph sz="half" idx="1"/>
          </p:nvPr>
        </p:nvSpPr>
        <p:spPr>
          <a:xfrm>
            <a:off x="179512" y="1268760"/>
            <a:ext cx="4536504" cy="5589240"/>
          </a:xfrm>
        </p:spPr>
        <p:txBody>
          <a:bodyPr>
            <a:noAutofit/>
          </a:bodyPr>
          <a:lstStyle/>
          <a:p>
            <a:pPr algn="just" fontAlgn="base">
              <a:lnSpc>
                <a:spcPct val="150000"/>
              </a:lnSpc>
            </a:pPr>
            <a:r>
              <a:rPr lang="en-US" sz="1600" dirty="0">
                <a:latin typeface="Arial" panose="020B0604020202020204" pitchFamily="34" charset="0"/>
                <a:cs typeface="Arial" panose="020B0604020202020204" pitchFamily="34" charset="0"/>
              </a:rPr>
              <a:t>Use House of Care Model of collective decision-making (</a:t>
            </a:r>
            <a:r>
              <a:rPr lang="en-US" sz="1600" dirty="0" err="1">
                <a:latin typeface="Arial" panose="020B0604020202020204" pitchFamily="34" charset="0"/>
                <a:cs typeface="Arial" panose="020B0604020202020204" pitchFamily="34" charset="0"/>
              </a:rPr>
              <a:t>Bourbeau</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Echevarria</a:t>
            </a:r>
            <a:r>
              <a:rPr lang="en-US" sz="1600" dirty="0">
                <a:latin typeface="Arial" panose="020B0604020202020204" pitchFamily="34" charset="0"/>
                <a:cs typeface="Arial" panose="020B0604020202020204" pitchFamily="34" charset="0"/>
              </a:rPr>
              <a:t>, 2020, p.799)</a:t>
            </a:r>
          </a:p>
          <a:p>
            <a:pPr algn="just" fontAlgn="base">
              <a:lnSpc>
                <a:spcPct val="150000"/>
              </a:lnSpc>
            </a:pPr>
            <a:r>
              <a:rPr lang="en-US" sz="1600" dirty="0">
                <a:latin typeface="Arial" panose="020B0604020202020204" pitchFamily="34" charset="0"/>
                <a:cs typeface="Arial" panose="020B0604020202020204" pitchFamily="34" charset="0"/>
              </a:rPr>
              <a:t>Action plans, support self-management, and inhaler training</a:t>
            </a:r>
          </a:p>
          <a:p>
            <a:pPr algn="just" fontAlgn="base">
              <a:lnSpc>
                <a:spcPct val="150000"/>
              </a:lnSpc>
            </a:pPr>
            <a:r>
              <a:rPr lang="en-US" sz="1600" dirty="0">
                <a:latin typeface="Arial" panose="020B0604020202020204" pitchFamily="34" charset="0"/>
                <a:cs typeface="Arial" panose="020B0604020202020204" pitchFamily="34" charset="0"/>
              </a:rPr>
              <a:t>Integrated Care Systems (ICS) should be used to support in a multidisciplinary fashion</a:t>
            </a:r>
          </a:p>
          <a:p>
            <a:pPr algn="just" fontAlgn="base">
              <a:lnSpc>
                <a:spcPct val="150000"/>
              </a:lnSpc>
            </a:pPr>
            <a:r>
              <a:rPr lang="en-US" sz="1600" dirty="0">
                <a:latin typeface="Arial" panose="020B0604020202020204" pitchFamily="34" charset="0"/>
                <a:cs typeface="Arial" panose="020B0604020202020204" pitchFamily="34" charset="0"/>
              </a:rPr>
              <a:t>Treat comorbidities during regular check-ups. </a:t>
            </a:r>
          </a:p>
          <a:p>
            <a:pPr algn="just" fontAlgn="base">
              <a:lnSpc>
                <a:spcPct val="150000"/>
              </a:lnSpc>
            </a:pPr>
            <a:r>
              <a:rPr lang="en-US" altLang="en-US" sz="1600" dirty="0">
                <a:solidFill>
                  <a:srgbClr val="FF0000"/>
                </a:solidFill>
                <a:latin typeface="Arial" panose="020B0604020202020204" pitchFamily="34" charset="0"/>
                <a:cs typeface="Arial" panose="020B0604020202020204" pitchFamily="34" charset="0"/>
                <a:sym typeface="+mn-ea"/>
              </a:rPr>
              <a:t>Pulmonary </a:t>
            </a:r>
            <a:r>
              <a:rPr lang="en-US" sz="1600" dirty="0">
                <a:solidFill>
                  <a:srgbClr val="FF0000"/>
                </a:solidFill>
                <a:latin typeface="Arial" panose="020B0604020202020204" pitchFamily="34" charset="0"/>
                <a:cs typeface="Arial" panose="020B0604020202020204" pitchFamily="34" charset="0"/>
                <a:sym typeface="+mn-ea"/>
              </a:rPr>
              <a:t>Rehabilitation (PR) Model helps to understand patients’ features and offer self-care guidance, excercise training and behavioural changes. </a:t>
            </a:r>
            <a:endParaRPr lang="en-US" sz="1600" dirty="0">
              <a:latin typeface="Arial" panose="020B0604020202020204" pitchFamily="34" charset="0"/>
              <a:cs typeface="Arial" panose="020B0604020202020204" pitchFamily="34" charset="0"/>
            </a:endParaRPr>
          </a:p>
          <a:p>
            <a:pPr algn="just" fontAlgn="base">
              <a:lnSpc>
                <a:spcPct val="150000"/>
              </a:lnSpc>
            </a:pPr>
            <a:endParaRPr lang="en-US" sz="1600" dirty="0">
              <a:solidFill>
                <a:srgbClr val="FF0000"/>
              </a:solidFill>
              <a:latin typeface="Arial" panose="020B0604020202020204" pitchFamily="34" charset="0"/>
              <a:cs typeface="Arial" panose="020B0604020202020204" pitchFamily="34" charset="0"/>
            </a:endParaRPr>
          </a:p>
        </p:txBody>
      </p:sp>
      <p:sp>
        <p:nvSpPr>
          <p:cNvPr id="5" name="Rectangle 4"/>
          <p:cNvSpPr/>
          <p:nvPr/>
        </p:nvSpPr>
        <p:spPr>
          <a:xfrm>
            <a:off x="5169752" y="5229200"/>
            <a:ext cx="3600400" cy="553998"/>
          </a:xfrm>
          <a:prstGeom prst="rect">
            <a:avLst/>
          </a:prstGeom>
        </p:spPr>
        <p:txBody>
          <a:bodyPr wrap="square">
            <a:spAutoFit/>
          </a:bodyPr>
          <a:lstStyle/>
          <a:p>
            <a:pPr algn="ctr">
              <a:lnSpc>
                <a:spcPct val="150000"/>
              </a:lnSpc>
            </a:pPr>
            <a:r>
              <a:rPr lang="en-US" sz="1000" dirty="0">
                <a:latin typeface="Arial" panose="020B0604020202020204" pitchFamily="34" charset="0"/>
                <a:cs typeface="Arial" panose="020B0604020202020204" pitchFamily="34" charset="0"/>
              </a:rPr>
              <a:t>Figure: House of Care Model </a:t>
            </a:r>
          </a:p>
          <a:p>
            <a:pPr algn="ctr">
              <a:lnSpc>
                <a:spcPct val="150000"/>
              </a:lnSpc>
            </a:pPr>
            <a:r>
              <a:rPr lang="en-US" sz="1000" dirty="0">
                <a:latin typeface="Arial" panose="020B0604020202020204" pitchFamily="34" charset="0"/>
                <a:cs typeface="Arial" panose="020B0604020202020204" pitchFamily="34" charset="0"/>
              </a:rPr>
              <a:t>(Source: </a:t>
            </a:r>
            <a:r>
              <a:rPr lang="en-US" sz="1000" dirty="0" err="1">
                <a:latin typeface="Arial" panose="020B0604020202020204" pitchFamily="34" charset="0"/>
                <a:cs typeface="Arial" panose="020B0604020202020204" pitchFamily="34" charset="0"/>
              </a:rPr>
              <a:t>Reidy</a:t>
            </a:r>
            <a:r>
              <a:rPr lang="en-US" sz="1000" dirty="0">
                <a:latin typeface="Arial" panose="020B0604020202020204" pitchFamily="34" charset="0"/>
                <a:cs typeface="Arial" panose="020B0604020202020204" pitchFamily="34" charset="0"/>
              </a:rPr>
              <a:t>, 2019))</a:t>
            </a:r>
            <a:endParaRPr lang="en-US" sz="1000" b="0" dirty="0">
              <a:effectLst/>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3587" y="1841178"/>
            <a:ext cx="3992730" cy="3388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COPD treatment in the UK</a:t>
            </a:r>
          </a:p>
        </p:txBody>
      </p:sp>
      <p:sp>
        <p:nvSpPr>
          <p:cNvPr id="3" name="Content Placeholder 2"/>
          <p:cNvSpPr>
            <a:spLocks noGrp="1"/>
          </p:cNvSpPr>
          <p:nvPr>
            <p:ph idx="1"/>
          </p:nvPr>
        </p:nvSpPr>
        <p:spPr/>
        <p:txBody>
          <a:bodyPr>
            <a:normAutofit/>
          </a:bodyPr>
          <a:lstStyle/>
          <a:p>
            <a:pPr lvl="0" algn="just">
              <a:lnSpc>
                <a:spcPct val="150000"/>
              </a:lnSpc>
            </a:pPr>
            <a:r>
              <a:rPr lang="en-IN" sz="2400" dirty="0">
                <a:latin typeface="Arial" panose="020B0604020202020204" pitchFamily="34" charset="0"/>
                <a:cs typeface="Arial" panose="020B0604020202020204" pitchFamily="34" charset="0"/>
              </a:rPr>
              <a:t>Bronchodilators: SABA, LABA and LAMA</a:t>
            </a:r>
            <a:r>
              <a:rPr lang="en-US" altLang="en-IN" sz="2400" dirty="0">
                <a:latin typeface="Arial" panose="020B0604020202020204" pitchFamily="34" charset="0"/>
                <a:cs typeface="Arial" panose="020B0604020202020204" pitchFamily="34" charset="0"/>
              </a:rPr>
              <a:t> (</a:t>
            </a:r>
            <a:r>
              <a:rPr lang="en-US" altLang="en-US" sz="2400" dirty="0">
                <a:latin typeface="Arial" panose="020B0604020202020204" pitchFamily="34" charset="0"/>
                <a:cs typeface="Arial" panose="020B0604020202020204" pitchFamily="34" charset="0"/>
              </a:rPr>
              <a:t>NCBI, 2025</a:t>
            </a:r>
            <a:r>
              <a:rPr lang="en-US" altLang="en-IN" sz="2400" dirty="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a:p>
            <a:pPr lvl="0" algn="just">
              <a:lnSpc>
                <a:spcPct val="150000"/>
              </a:lnSpc>
            </a:pPr>
            <a:r>
              <a:rPr lang="en-IN" sz="2400" dirty="0">
                <a:latin typeface="Arial" panose="020B0604020202020204" pitchFamily="34" charset="0"/>
                <a:cs typeface="Arial" panose="020B0604020202020204" pitchFamily="34" charset="0"/>
              </a:rPr>
              <a:t>Pulmonary corticosteroids in frequent exacerbations</a:t>
            </a:r>
          </a:p>
          <a:p>
            <a:pPr lvl="0" algn="just">
              <a:lnSpc>
                <a:spcPct val="150000"/>
              </a:lnSpc>
            </a:pPr>
            <a:r>
              <a:rPr lang="en-IN" sz="2400" dirty="0">
                <a:latin typeface="Arial" panose="020B0604020202020204" pitchFamily="34" charset="0"/>
                <a:cs typeface="Arial" panose="020B0604020202020204" pitchFamily="34" charset="0"/>
              </a:rPr>
              <a:t>Pulmonary rehabilitation through NHS Trusts and British Lung Foundation programmes (NHS, 2024)</a:t>
            </a:r>
          </a:p>
          <a:p>
            <a:pPr lvl="0" algn="just">
              <a:lnSpc>
                <a:spcPct val="150000"/>
              </a:lnSpc>
            </a:pPr>
            <a:r>
              <a:rPr lang="en-IN" sz="2400" dirty="0">
                <a:latin typeface="Arial" panose="020B0604020202020204" pitchFamily="34" charset="0"/>
                <a:cs typeface="Arial" panose="020B0604020202020204" pitchFamily="34" charset="0"/>
              </a:rPr>
              <a:t>Oxygen therapy when necessary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Comorbidities with COPD</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pPr algn="just" fontAlgn="base">
              <a:lnSpc>
                <a:spcPct val="150000"/>
              </a:lnSpc>
            </a:pPr>
            <a:r>
              <a:rPr lang="en-IN" sz="1800" dirty="0">
                <a:latin typeface="Arial" panose="020B0604020202020204" pitchFamily="34" charset="0"/>
                <a:cs typeface="Arial" panose="020B0604020202020204" pitchFamily="34" charset="0"/>
              </a:rPr>
              <a:t>Cardiovascular disease (most common)</a:t>
            </a:r>
          </a:p>
          <a:p>
            <a:pPr algn="just" fontAlgn="base">
              <a:lnSpc>
                <a:spcPct val="150000"/>
              </a:lnSpc>
            </a:pPr>
            <a:r>
              <a:rPr lang="en-IN" sz="1800" dirty="0">
                <a:latin typeface="Arial" panose="020B0604020202020204" pitchFamily="34" charset="0"/>
                <a:cs typeface="Arial" panose="020B0604020202020204" pitchFamily="34" charset="0"/>
              </a:rPr>
              <a:t>Depression and anxiety (</a:t>
            </a:r>
            <a:r>
              <a:rPr lang="en-IN" sz="1800" dirty="0" err="1">
                <a:latin typeface="Arial" panose="020B0604020202020204" pitchFamily="34" charset="0"/>
                <a:cs typeface="Arial" panose="020B0604020202020204" pitchFamily="34" charset="0"/>
              </a:rPr>
              <a:t>Mariniello</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2024, p.743)</a:t>
            </a:r>
          </a:p>
          <a:p>
            <a:pPr algn="just" fontAlgn="base">
              <a:lnSpc>
                <a:spcPct val="150000"/>
              </a:lnSpc>
            </a:pPr>
            <a:r>
              <a:rPr lang="en-IN" sz="1800" dirty="0">
                <a:latin typeface="Arial" panose="020B0604020202020204" pitchFamily="34" charset="0"/>
                <a:cs typeface="Arial" panose="020B0604020202020204" pitchFamily="34" charset="0"/>
              </a:rPr>
              <a:t>Lung cancer and frequent infections</a:t>
            </a:r>
          </a:p>
          <a:p>
            <a:pPr algn="just" fontAlgn="base">
              <a:lnSpc>
                <a:spcPct val="150000"/>
              </a:lnSpc>
            </a:pPr>
            <a:r>
              <a:rPr lang="en-IN" sz="1800" dirty="0">
                <a:latin typeface="Arial" panose="020B0604020202020204" pitchFamily="34" charset="0"/>
                <a:cs typeface="Arial" panose="020B0604020202020204" pitchFamily="34" charset="0"/>
              </a:rPr>
              <a:t>Steroid-induced osteoporosis and inactivity</a:t>
            </a:r>
            <a:r>
              <a:rPr lang="en-US" altLang="en-IN" sz="1800" dirty="0">
                <a:latin typeface="Arial" panose="020B0604020202020204" pitchFamily="34" charset="0"/>
                <a:cs typeface="Arial" panose="020B0604020202020204" pitchFamily="34" charset="0"/>
              </a:rPr>
              <a:t> (</a:t>
            </a:r>
            <a:r>
              <a:rPr lang="en-US" altLang="en-US" sz="1800" dirty="0">
                <a:solidFill>
                  <a:srgbClr val="FF0000"/>
                </a:solidFill>
                <a:latin typeface="Arial" panose="020B0604020202020204" pitchFamily="34" charset="0"/>
                <a:cs typeface="Arial" panose="020B0604020202020204" pitchFamily="34" charset="0"/>
              </a:rPr>
              <a:t>NICE, 2023</a:t>
            </a:r>
            <a:r>
              <a:rPr lang="en-US" altLang="en-IN"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algn="just" fontAlgn="base">
              <a:lnSpc>
                <a:spcPct val="150000"/>
              </a:lnSpc>
            </a:pPr>
            <a:r>
              <a:rPr lang="en-IN" sz="1800" dirty="0">
                <a:latin typeface="Arial" panose="020B0604020202020204" pitchFamily="34" charset="0"/>
                <a:cs typeface="Arial" panose="020B0604020202020204" pitchFamily="34" charset="0"/>
              </a:rPr>
              <a:t>Risk of diabetes and metabolic syndrome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1160" y="2204864"/>
            <a:ext cx="3672408" cy="3031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292080" y="5589240"/>
            <a:ext cx="3412944" cy="600164"/>
          </a:xfrm>
          <a:prstGeom prst="rect">
            <a:avLst/>
          </a:prstGeom>
        </p:spPr>
        <p:txBody>
          <a:bodyPr wrap="square">
            <a:spAutoFit/>
          </a:bodyPr>
          <a:lstStyle/>
          <a:p>
            <a:pPr algn="ctr">
              <a:lnSpc>
                <a:spcPct val="150000"/>
              </a:lnSpc>
            </a:pPr>
            <a:r>
              <a:rPr lang="en-US" sz="1100" dirty="0">
                <a:latin typeface="Arial" panose="020B0604020202020204" pitchFamily="34" charset="0"/>
                <a:cs typeface="Arial" panose="020B0604020202020204" pitchFamily="34" charset="0"/>
              </a:rPr>
              <a:t>Figure: Comorbidities with COPD </a:t>
            </a:r>
          </a:p>
          <a:p>
            <a:pPr algn="ctr">
              <a:lnSpc>
                <a:spcPct val="150000"/>
              </a:lnSpc>
            </a:pPr>
            <a:r>
              <a:rPr lang="en-US" sz="1100" dirty="0">
                <a:latin typeface="Arial" panose="020B0604020202020204" pitchFamily="34" charset="0"/>
                <a:cs typeface="Arial" panose="020B0604020202020204" pitchFamily="34" charset="0"/>
              </a:rPr>
              <a:t>(Source: Lu </a:t>
            </a:r>
            <a:r>
              <a:rPr lang="en-US" sz="1100" i="1" dirty="0">
                <a:latin typeface="Arial" panose="020B0604020202020204" pitchFamily="34" charset="0"/>
                <a:cs typeface="Arial" panose="020B0604020202020204" pitchFamily="34" charset="0"/>
              </a:rPr>
              <a:t>et al., </a:t>
            </a:r>
            <a:r>
              <a:rPr lang="en-US" sz="1100" dirty="0">
                <a:latin typeface="Arial" panose="020B0604020202020204" pitchFamily="34" charset="0"/>
                <a:cs typeface="Arial" panose="020B0604020202020204" pitchFamily="34" charset="0"/>
              </a:rPr>
              <a:t>2024)</a:t>
            </a:r>
            <a:endParaRPr lang="en-US" sz="1100" b="0" dirty="0">
              <a:effectLst/>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Prevention of COPD</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474840" cy="4853136"/>
          </a:xfrm>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Awareness campaigns on smoking prevention and cessation</a:t>
            </a:r>
          </a:p>
          <a:p>
            <a:pPr lvl="0" algn="just">
              <a:lnSpc>
                <a:spcPct val="150000"/>
              </a:lnSpc>
            </a:pPr>
            <a:r>
              <a:rPr lang="en-IN" sz="1800" dirty="0">
                <a:latin typeface="Arial" panose="020B0604020202020204" pitchFamily="34" charset="0"/>
                <a:cs typeface="Arial" panose="020B0604020202020204" pitchFamily="34" charset="0"/>
              </a:rPr>
              <a:t>Professional safeguards against dust and fumes</a:t>
            </a:r>
          </a:p>
          <a:p>
            <a:pPr lvl="0" algn="just">
              <a:lnSpc>
                <a:spcPct val="150000"/>
              </a:lnSpc>
            </a:pPr>
            <a:r>
              <a:rPr lang="en-IN" sz="1800" dirty="0">
                <a:latin typeface="Arial" panose="020B0604020202020204" pitchFamily="34" charset="0"/>
                <a:cs typeface="Arial" panose="020B0604020202020204" pitchFamily="34" charset="0"/>
              </a:rPr>
              <a:t>UK Clean Air policies to improve air quality (GOV.UK, 2019)</a:t>
            </a:r>
          </a:p>
          <a:p>
            <a:pPr lvl="0" algn="just">
              <a:lnSpc>
                <a:spcPct val="150000"/>
              </a:lnSpc>
            </a:pPr>
            <a:r>
              <a:rPr lang="en-IN" sz="1800" dirty="0">
                <a:latin typeface="Arial" panose="020B0604020202020204" pitchFamily="34" charset="0"/>
                <a:cs typeface="Arial" panose="020B0604020202020204" pitchFamily="34" charset="0"/>
              </a:rPr>
              <a:t>Vaccinations: pneumococcal and influenza</a:t>
            </a:r>
            <a:r>
              <a:rPr lang="en-US" altLang="en-IN" sz="1800" dirty="0">
                <a:latin typeface="Arial" panose="020B0604020202020204" pitchFamily="34" charset="0"/>
                <a:cs typeface="Arial" panose="020B0604020202020204" pitchFamily="34" charset="0"/>
              </a:rPr>
              <a:t> (</a:t>
            </a:r>
            <a:r>
              <a:rPr lang="en-US" altLang="en-US" sz="1800" dirty="0">
                <a:solidFill>
                  <a:srgbClr val="FF0000"/>
                </a:solidFill>
                <a:latin typeface="Arial" panose="020B0604020202020204" pitchFamily="34" charset="0"/>
                <a:cs typeface="Arial" panose="020B0604020202020204" pitchFamily="34" charset="0"/>
              </a:rPr>
              <a:t>NICE, 2018</a:t>
            </a:r>
            <a:r>
              <a:rPr lang="en-US" altLang="en-IN"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gn="just">
              <a:lnSpc>
                <a:spcPct val="150000"/>
              </a:lnSpc>
            </a:pPr>
            <a:r>
              <a:rPr lang="en-IN" sz="1800" dirty="0">
                <a:latin typeface="Arial" panose="020B0604020202020204" pitchFamily="34" charset="0"/>
                <a:cs typeface="Arial" panose="020B0604020202020204" pitchFamily="34" charset="0"/>
              </a:rPr>
              <a:t>Early diagnosis of susceptible populations</a:t>
            </a:r>
          </a:p>
        </p:txBody>
      </p:sp>
      <p:sp>
        <p:nvSpPr>
          <p:cNvPr id="5" name="AutoShape 2" descr="Prevention of HF–COPD. Created with BioRender.com; accessed on 8 June 2025."/>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IN"/>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2132856"/>
            <a:ext cx="3470763" cy="3057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220072" y="5445224"/>
            <a:ext cx="3429000" cy="600164"/>
          </a:xfrm>
          <a:prstGeom prst="rect">
            <a:avLst/>
          </a:prstGeom>
        </p:spPr>
        <p:txBody>
          <a:bodyPr wrap="square">
            <a:spAutoFit/>
          </a:bodyPr>
          <a:lstStyle/>
          <a:p>
            <a:pPr algn="ctr">
              <a:lnSpc>
                <a:spcPct val="150000"/>
              </a:lnSpc>
            </a:pPr>
            <a:r>
              <a:rPr lang="en-US" sz="1100" dirty="0">
                <a:latin typeface="Arial" panose="020B0604020202020204" pitchFamily="34" charset="0"/>
                <a:cs typeface="Arial" panose="020B0604020202020204" pitchFamily="34" charset="0"/>
              </a:rPr>
              <a:t>Figure: Prevention of COPD </a:t>
            </a:r>
          </a:p>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Corneanu</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et al., </a:t>
            </a:r>
            <a:r>
              <a:rPr lang="en-US" sz="1100" dirty="0">
                <a:latin typeface="Arial" panose="020B0604020202020204" pitchFamily="34" charset="0"/>
                <a:cs typeface="Arial" panose="020B0604020202020204" pitchFamily="34" charset="0"/>
              </a:rPr>
              <a:t>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800" b="1" dirty="0">
                <a:latin typeface="Arial" panose="020B0604020202020204" pitchFamily="34" charset="0"/>
                <a:cs typeface="Arial" panose="020B0604020202020204" pitchFamily="34" charset="0"/>
              </a:rPr>
              <a:t>Skills, Values and Behaviours for Co-Productive Care in COPD</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186808" cy="4525963"/>
          </a:xfrm>
        </p:spPr>
        <p:txBody>
          <a:bodyPr>
            <a:normAutofit lnSpcReduction="10000"/>
          </a:bodyPr>
          <a:lstStyle/>
          <a:p>
            <a:pPr lvl="0" algn="just">
              <a:lnSpc>
                <a:spcPct val="150000"/>
              </a:lnSpc>
            </a:pPr>
            <a:r>
              <a:rPr lang="en-IN" sz="1800" dirty="0"/>
              <a:t>Skills: Active listening, motivational communication, common decision making (Cook </a:t>
            </a:r>
            <a:r>
              <a:rPr lang="en-IN" sz="1800" i="1" dirty="0"/>
              <a:t>et al</a:t>
            </a:r>
            <a:r>
              <a:rPr lang="en-IN" sz="1800" dirty="0"/>
              <a:t>., 2019, p.7)</a:t>
            </a:r>
          </a:p>
          <a:p>
            <a:pPr lvl="0" algn="just">
              <a:lnSpc>
                <a:spcPct val="150000"/>
              </a:lnSpc>
            </a:pPr>
            <a:r>
              <a:rPr lang="en-IN" sz="1800" dirty="0"/>
              <a:t>Values: Culture, empathy, patient autonomy, respect</a:t>
            </a:r>
          </a:p>
          <a:p>
            <a:pPr lvl="0" algn="just">
              <a:lnSpc>
                <a:spcPct val="150000"/>
              </a:lnSpc>
            </a:pPr>
            <a:r>
              <a:rPr lang="en-IN" sz="1800" dirty="0"/>
              <a:t>Behaviours: Non-judgemental practice, transparency, consistency and collaboration</a:t>
            </a:r>
          </a:p>
          <a:p>
            <a:pPr lvl="0" algn="just">
              <a:lnSpc>
                <a:spcPct val="150000"/>
              </a:lnSpc>
            </a:pPr>
            <a:r>
              <a:rPr lang="en-IN" sz="1800" dirty="0"/>
              <a:t>Promoting self-management using trust-building and effective COPD education</a:t>
            </a:r>
          </a:p>
        </p:txBody>
      </p:sp>
      <p:graphicFrame>
        <p:nvGraphicFramePr>
          <p:cNvPr id="4" name="Diagram 3"/>
          <p:cNvGraphicFramePr/>
          <p:nvPr/>
        </p:nvGraphicFramePr>
        <p:xfrm>
          <a:off x="4932040" y="1628800"/>
          <a:ext cx="4032448" cy="3816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220072" y="5445224"/>
            <a:ext cx="3429000" cy="600164"/>
          </a:xfrm>
          <a:prstGeom prst="rect">
            <a:avLst/>
          </a:prstGeom>
        </p:spPr>
        <p:txBody>
          <a:bodyPr wrap="square">
            <a:spAutoFit/>
          </a:bodyPr>
          <a:lstStyle/>
          <a:p>
            <a:pPr algn="ctr">
              <a:lnSpc>
                <a:spcPct val="150000"/>
              </a:lnSpc>
            </a:pPr>
            <a:r>
              <a:rPr lang="en-US" sz="1100" dirty="0">
                <a:latin typeface="Arial" panose="020B0604020202020204" pitchFamily="34" charset="0"/>
                <a:cs typeface="Arial" panose="020B0604020202020204" pitchFamily="34" charset="0"/>
              </a:rPr>
              <a:t>Figure: Skills Needed to Care COPD </a:t>
            </a:r>
          </a:p>
          <a:p>
            <a:pPr algn="ctr">
              <a:lnSpc>
                <a:spcPct val="150000"/>
              </a:lnSpc>
            </a:pPr>
            <a:r>
              <a:rPr lang="en-US" sz="1100" dirty="0">
                <a:latin typeface="Arial" panose="020B0604020202020204" pitchFamily="34" charset="0"/>
                <a:cs typeface="Arial" panose="020B0604020202020204" pitchFamily="34" charset="0"/>
              </a:rPr>
              <a:t>(Source: Self created)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Arial" panose="020B0604020202020204" pitchFamily="34" charset="0"/>
                <a:cs typeface="Arial" panose="020B0604020202020204" pitchFamily="34" charset="0"/>
              </a:rPr>
              <a:t>Recommendations Through Comprehensive </a:t>
            </a:r>
            <a:r>
              <a:rPr lang="en-US" sz="2800" b="1" dirty="0" err="1">
                <a:latin typeface="Arial" panose="020B0604020202020204" pitchFamily="34" charset="0"/>
                <a:cs typeface="Arial" panose="020B0604020202020204" pitchFamily="34" charset="0"/>
              </a:rPr>
              <a:t>Personalised</a:t>
            </a:r>
            <a:r>
              <a:rPr lang="en-US" sz="2800" b="1" dirty="0">
                <a:latin typeface="Arial" panose="020B0604020202020204" pitchFamily="34" charset="0"/>
                <a:cs typeface="Arial" panose="020B0604020202020204" pitchFamily="34" charset="0"/>
              </a:rPr>
              <a:t> Care Models (Components 1 -3) </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618856" cy="4853136"/>
          </a:xfrm>
        </p:spPr>
        <p:txBody>
          <a:bodyPr>
            <a:normAutofit/>
          </a:bodyPr>
          <a:lstStyle/>
          <a:p>
            <a:pPr lvl="0" algn="l">
              <a:lnSpc>
                <a:spcPct val="150000"/>
              </a:lnSpc>
            </a:pPr>
            <a:r>
              <a:rPr lang="en-IN" sz="1400" dirty="0">
                <a:latin typeface="Arial" panose="020B0604020202020204" pitchFamily="34" charset="0"/>
                <a:cs typeface="Arial" panose="020B0604020202020204" pitchFamily="34" charset="0"/>
              </a:rPr>
              <a:t>Shared Decision Making: Discuss inhaler preferences, pulmonary rehabilitation and care preferences (</a:t>
            </a:r>
            <a:r>
              <a:rPr lang="en-IN" sz="1400" dirty="0" err="1">
                <a:latin typeface="Arial" panose="020B0604020202020204" pitchFamily="34" charset="0"/>
                <a:cs typeface="Arial" panose="020B0604020202020204" pitchFamily="34" charset="0"/>
              </a:rPr>
              <a:t>Cravo</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2022, p.231)</a:t>
            </a:r>
          </a:p>
          <a:p>
            <a:pPr lvl="0" algn="l">
              <a:lnSpc>
                <a:spcPct val="150000"/>
              </a:lnSpc>
            </a:pPr>
            <a:r>
              <a:rPr lang="en-IN" sz="1400" dirty="0">
                <a:latin typeface="Arial" panose="020B0604020202020204" pitchFamily="34" charset="0"/>
                <a:cs typeface="Arial" panose="020B0604020202020204" pitchFamily="34" charset="0"/>
              </a:rPr>
              <a:t>Personalised Care and Support Planning: Construct COPD action plans in response to symptoms</a:t>
            </a:r>
          </a:p>
          <a:p>
            <a:pPr lvl="0" algn="l">
              <a:lnSpc>
                <a:spcPct val="150000"/>
              </a:lnSpc>
            </a:pPr>
            <a:r>
              <a:rPr lang="en-IN" sz="1400" dirty="0">
                <a:latin typeface="Arial" panose="020B0604020202020204" pitchFamily="34" charset="0"/>
                <a:cs typeface="Arial" panose="020B0604020202020204" pitchFamily="34" charset="0"/>
              </a:rPr>
              <a:t>Enabling Choice: Provide access to NHS respiratory services, community rehabilitation and remote monitoring systems</a:t>
            </a:r>
          </a:p>
          <a:p>
            <a:pPr lvl="0" algn="l">
              <a:lnSpc>
                <a:spcPct val="150000"/>
              </a:lnSpc>
            </a:pPr>
            <a:r>
              <a:rPr lang="en-US" altLang="en-US" sz="1400" dirty="0">
                <a:solidFill>
                  <a:srgbClr val="FF0000"/>
                </a:solidFill>
                <a:latin typeface="Arial" panose="020B0604020202020204" pitchFamily="34" charset="0"/>
                <a:cs typeface="Arial" panose="020B0604020202020204" pitchFamily="34" charset="0"/>
                <a:sym typeface="+mn-ea"/>
              </a:rPr>
              <a:t>Utilisation of Pulmonary </a:t>
            </a:r>
            <a:r>
              <a:rPr lang="en-US" sz="1400" dirty="0">
                <a:solidFill>
                  <a:srgbClr val="FF0000"/>
                </a:solidFill>
                <a:latin typeface="Arial" panose="020B0604020202020204" pitchFamily="34" charset="0"/>
                <a:cs typeface="Arial" panose="020B0604020202020204" pitchFamily="34" charset="0"/>
                <a:sym typeface="+mn-ea"/>
              </a:rPr>
              <a:t>Rehabilitation (PR) Model for featuring patients’ conditions and self-management training (</a:t>
            </a:r>
            <a:r>
              <a:rPr lang="en-US" altLang="en-US" sz="1400" dirty="0">
                <a:solidFill>
                  <a:srgbClr val="FF0000"/>
                </a:solidFill>
                <a:latin typeface="Arial" panose="020B0604020202020204" pitchFamily="34" charset="0"/>
                <a:cs typeface="Arial" panose="020B0604020202020204" pitchFamily="34" charset="0"/>
                <a:sym typeface="+mn-ea"/>
              </a:rPr>
              <a:t>NICE, 2023</a:t>
            </a:r>
            <a:r>
              <a:rPr lang="en-US" sz="1400" dirty="0">
                <a:solidFill>
                  <a:srgbClr val="FF0000"/>
                </a:solidFill>
                <a:latin typeface="Arial" panose="020B0604020202020204" pitchFamily="34" charset="0"/>
                <a:cs typeface="Arial" panose="020B0604020202020204" pitchFamily="34" charset="0"/>
                <a:sym typeface="+mn-ea"/>
              </a:rPr>
              <a:t>).</a:t>
            </a:r>
            <a:endParaRPr lang="en-IN" sz="14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916832"/>
            <a:ext cx="3528392" cy="3305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557800" y="5445224"/>
            <a:ext cx="3140968" cy="600164"/>
          </a:xfrm>
          <a:prstGeom prst="rect">
            <a:avLst/>
          </a:prstGeom>
        </p:spPr>
        <p:txBody>
          <a:bodyPr wrap="square">
            <a:spAutoFit/>
          </a:bodyPr>
          <a:lstStyle/>
          <a:p>
            <a:pPr algn="ctr"/>
            <a:r>
              <a:rPr lang="en-US" sz="1100" dirty="0">
                <a:latin typeface="Arial" panose="020B0604020202020204" pitchFamily="34" charset="0"/>
                <a:cs typeface="Arial" panose="020B0604020202020204" pitchFamily="34" charset="0"/>
              </a:rPr>
              <a:t>Figure: Comprehensive </a:t>
            </a:r>
            <a:r>
              <a:rPr lang="en-US" sz="1100" dirty="0" err="1">
                <a:latin typeface="Arial" panose="020B0604020202020204" pitchFamily="34" charset="0"/>
                <a:cs typeface="Arial" panose="020B0604020202020204" pitchFamily="34" charset="0"/>
              </a:rPr>
              <a:t>Personalised</a:t>
            </a:r>
            <a:r>
              <a:rPr lang="en-US" sz="1100" dirty="0">
                <a:latin typeface="Arial" panose="020B0604020202020204" pitchFamily="34" charset="0"/>
                <a:cs typeface="Arial" panose="020B0604020202020204" pitchFamily="34" charset="0"/>
              </a:rPr>
              <a:t> Care Model</a:t>
            </a:r>
          </a:p>
          <a:p>
            <a:pPr algn="ctr"/>
            <a:r>
              <a:rPr lang="en-US" sz="1100" dirty="0">
                <a:latin typeface="Arial" panose="020B0604020202020204" pitchFamily="34" charset="0"/>
                <a:cs typeface="Arial" panose="020B0604020202020204" pitchFamily="34" charset="0"/>
              </a:rPr>
              <a:t>(Source: Vaughan and </a:t>
            </a:r>
            <a:r>
              <a:rPr lang="en-US" sz="1100" dirty="0" err="1">
                <a:latin typeface="Arial" panose="020B0604020202020204" pitchFamily="34" charset="0"/>
                <a:cs typeface="Arial" panose="020B0604020202020204" pitchFamily="34" charset="0"/>
              </a:rPr>
              <a:t>Lavery</a:t>
            </a:r>
            <a:r>
              <a:rPr lang="en-US" sz="1100" dirty="0">
                <a:latin typeface="Arial" panose="020B0604020202020204" pitchFamily="34" charset="0"/>
                <a:cs typeface="Arial" panose="020B0604020202020204" pitchFamily="34" charset="0"/>
              </a:rPr>
              <a:t>, 2024)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2400" b="1" dirty="0">
                <a:latin typeface="Arial" panose="020B0604020202020204" pitchFamily="34" charset="0"/>
                <a:cs typeface="Arial" panose="020B0604020202020204" pitchFamily="34" charset="0"/>
              </a:rPr>
              <a:t>Recommendations on the basis of the Comprehensive Personalised Care Model (Components 4–6)</a:t>
            </a:r>
          </a:p>
        </p:txBody>
      </p:sp>
      <p:sp>
        <p:nvSpPr>
          <p:cNvPr id="3" name="Content Placeholder 2"/>
          <p:cNvSpPr>
            <a:spLocks noGrp="1"/>
          </p:cNvSpPr>
          <p:nvPr>
            <p:ph idx="1"/>
          </p:nvPr>
        </p:nvSpPr>
        <p:spPr>
          <a:xfrm>
            <a:off x="457200" y="1700808"/>
            <a:ext cx="8229600" cy="4425355"/>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Social Prescribing: Refer patients to exercise classes, quit smoking classes and wellbeing classes (Johnson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2023, p.6)</a:t>
            </a:r>
          </a:p>
          <a:p>
            <a:pPr algn="just" fontAlgn="base">
              <a:lnSpc>
                <a:spcPct val="150000"/>
              </a:lnSpc>
            </a:pPr>
            <a:r>
              <a:rPr lang="en-US" sz="2000" dirty="0">
                <a:latin typeface="Arial" panose="020B0604020202020204" pitchFamily="34" charset="0"/>
                <a:cs typeface="Arial" panose="020B0604020202020204" pitchFamily="34" charset="0"/>
              </a:rPr>
              <a:t>Supported Self-Management: Educate on inhaler, symptom awareness and breathing activities.</a:t>
            </a:r>
          </a:p>
          <a:p>
            <a:pPr algn="just" fontAlgn="base">
              <a:lnSpc>
                <a:spcPct val="150000"/>
              </a:lnSpc>
            </a:pPr>
            <a:r>
              <a:rPr lang="en-US" sz="2000" dirty="0">
                <a:latin typeface="Arial" panose="020B0604020202020204" pitchFamily="34" charset="0"/>
                <a:cs typeface="Arial" panose="020B0604020202020204" pitchFamily="34" charset="0"/>
              </a:rPr>
              <a:t>Personal Health Budgets: They support individual rehabilitation, home oxygen or </a:t>
            </a:r>
            <a:r>
              <a:rPr lang="en-US" sz="2000" dirty="0" err="1">
                <a:latin typeface="Arial" panose="020B0604020202020204" pitchFamily="34" charset="0"/>
                <a:cs typeface="Arial" panose="020B0604020202020204" pitchFamily="34" charset="0"/>
              </a:rPr>
              <a:t>customised</a:t>
            </a:r>
            <a:r>
              <a:rPr lang="en-US" sz="2000" dirty="0">
                <a:latin typeface="Arial" panose="020B0604020202020204" pitchFamily="34" charset="0"/>
                <a:cs typeface="Arial" panose="020B0604020202020204" pitchFamily="34" charset="0"/>
              </a:rPr>
              <a:t> community services (Wong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2022, p.281)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3760"/>
            <a:ext cx="8229600" cy="634082"/>
          </a:xfrm>
        </p:spPr>
        <p:txBody>
          <a:bodyPr/>
          <a:lstStyle/>
          <a:p>
            <a:r>
              <a:rPr lang="en-US" sz="2800" b="1" dirty="0">
                <a:latin typeface="Arial" panose="020B0604020202020204" pitchFamily="34" charset="0"/>
                <a:cs typeface="Arial" panose="020B0604020202020204" pitchFamily="34" charset="0"/>
              </a:rPr>
              <a:t>References</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79512" y="692696"/>
            <a:ext cx="8784976" cy="6165304"/>
          </a:xfrm>
        </p:spPr>
        <p:txBody>
          <a:bodyPr>
            <a:noAutofit/>
          </a:bodyPr>
          <a:lstStyle/>
          <a:p>
            <a:r>
              <a:rPr lang="en-IN" sz="700" dirty="0" err="1">
                <a:latin typeface="Arial" panose="020B0604020202020204" pitchFamily="34" charset="0"/>
                <a:cs typeface="Arial" panose="020B0604020202020204" pitchFamily="34" charset="0"/>
              </a:rPr>
              <a:t>Andreen</a:t>
            </a:r>
            <a:r>
              <a:rPr lang="en-IN" sz="700" dirty="0">
                <a:latin typeface="Arial" panose="020B0604020202020204" pitchFamily="34" charset="0"/>
                <a:cs typeface="Arial" panose="020B0604020202020204" pitchFamily="34" charset="0"/>
              </a:rPr>
              <a:t>, N., Westin, J. and </a:t>
            </a:r>
            <a:r>
              <a:rPr lang="en-IN" sz="700" dirty="0" err="1">
                <a:latin typeface="Arial" panose="020B0604020202020204" pitchFamily="34" charset="0"/>
                <a:cs typeface="Arial" panose="020B0604020202020204" pitchFamily="34" charset="0"/>
              </a:rPr>
              <a:t>Vanfleteren</a:t>
            </a:r>
            <a:r>
              <a:rPr lang="en-IN" sz="700" dirty="0">
                <a:latin typeface="Arial" panose="020B0604020202020204" pitchFamily="34" charset="0"/>
                <a:cs typeface="Arial" panose="020B0604020202020204" pitchFamily="34" charset="0"/>
              </a:rPr>
              <a:t>, L.E. (2023) Hospital admission rates in patients with COPD throughout the COVID-19 pandemic. </a:t>
            </a:r>
            <a:r>
              <a:rPr lang="en-IN" sz="700" i="1" dirty="0">
                <a:latin typeface="Arial" panose="020B0604020202020204" pitchFamily="34" charset="0"/>
                <a:cs typeface="Arial" panose="020B0604020202020204" pitchFamily="34" charset="0"/>
              </a:rPr>
              <a:t>International Journal of Chronic Obstructive Pulmonary Disease</a:t>
            </a:r>
            <a:r>
              <a:rPr lang="en-IN" sz="700" dirty="0">
                <a:latin typeface="Arial" panose="020B0604020202020204" pitchFamily="34" charset="0"/>
                <a:cs typeface="Arial" panose="020B0604020202020204" pitchFamily="34" charset="0"/>
              </a:rPr>
              <a:t>, pp.1-11.</a:t>
            </a:r>
          </a:p>
          <a:p>
            <a:r>
              <a:rPr lang="en-IN" sz="700" dirty="0">
                <a:latin typeface="Arial" panose="020B0604020202020204" pitchFamily="34" charset="0"/>
                <a:cs typeface="Arial" panose="020B0604020202020204" pitchFamily="34" charset="0"/>
              </a:rPr>
              <a:t>Bhatt, S.P., </a:t>
            </a:r>
            <a:r>
              <a:rPr lang="en-IN" sz="700" dirty="0" err="1">
                <a:latin typeface="Arial" panose="020B0604020202020204" pitchFamily="34" charset="0"/>
                <a:cs typeface="Arial" panose="020B0604020202020204" pitchFamily="34" charset="0"/>
              </a:rPr>
              <a:t>Nakhmani</a:t>
            </a:r>
            <a:r>
              <a:rPr lang="en-IN" sz="700" dirty="0">
                <a:latin typeface="Arial" panose="020B0604020202020204" pitchFamily="34" charset="0"/>
                <a:cs typeface="Arial" panose="020B0604020202020204" pitchFamily="34" charset="0"/>
              </a:rPr>
              <a:t>, A., Fortis, S., Strand, M.J., Silverman, E.K., </a:t>
            </a:r>
            <a:r>
              <a:rPr lang="en-IN" sz="700" dirty="0" err="1">
                <a:latin typeface="Arial" panose="020B0604020202020204" pitchFamily="34" charset="0"/>
                <a:cs typeface="Arial" panose="020B0604020202020204" pitchFamily="34" charset="0"/>
              </a:rPr>
              <a:t>Sciurba</a:t>
            </a:r>
            <a:r>
              <a:rPr lang="en-IN" sz="700" dirty="0">
                <a:latin typeface="Arial" panose="020B0604020202020204" pitchFamily="34" charset="0"/>
                <a:cs typeface="Arial" panose="020B0604020202020204" pitchFamily="34" charset="0"/>
              </a:rPr>
              <a:t>, F.C. and </a:t>
            </a:r>
            <a:r>
              <a:rPr lang="en-IN" sz="700" dirty="0" err="1">
                <a:latin typeface="Arial" panose="020B0604020202020204" pitchFamily="34" charset="0"/>
                <a:cs typeface="Arial" panose="020B0604020202020204" pitchFamily="34" charset="0"/>
              </a:rPr>
              <a:t>Bodduluri</a:t>
            </a:r>
            <a:r>
              <a:rPr lang="en-IN" sz="700" dirty="0">
                <a:latin typeface="Arial" panose="020B0604020202020204" pitchFamily="34" charset="0"/>
                <a:cs typeface="Arial" panose="020B0604020202020204" pitchFamily="34" charset="0"/>
              </a:rPr>
              <a:t>, S. (2023) FEV1/FVC severity stages for chronic obstructive pulmonary disease. </a:t>
            </a:r>
            <a:r>
              <a:rPr lang="en-IN" sz="700" i="1" dirty="0">
                <a:latin typeface="Arial" panose="020B0604020202020204" pitchFamily="34" charset="0"/>
                <a:cs typeface="Arial" panose="020B0604020202020204" pitchFamily="34" charset="0"/>
              </a:rPr>
              <a:t>American journal of respiratory and critical care medicine</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208</a:t>
            </a:r>
            <a:r>
              <a:rPr lang="en-IN" sz="700" dirty="0">
                <a:latin typeface="Arial" panose="020B0604020202020204" pitchFamily="34" charset="0"/>
                <a:cs typeface="Arial" panose="020B0604020202020204" pitchFamily="34" charset="0"/>
              </a:rPr>
              <a:t>(6), pp.676-684.</a:t>
            </a:r>
          </a:p>
          <a:p>
            <a:r>
              <a:rPr lang="en-IN" sz="700" dirty="0" err="1">
                <a:latin typeface="Arial" panose="020B0604020202020204" pitchFamily="34" charset="0"/>
                <a:cs typeface="Arial" panose="020B0604020202020204" pitchFamily="34" charset="0"/>
              </a:rPr>
              <a:t>Bourbeau</a:t>
            </a:r>
            <a:r>
              <a:rPr lang="en-IN" sz="700" dirty="0">
                <a:latin typeface="Arial" panose="020B0604020202020204" pitchFamily="34" charset="0"/>
                <a:cs typeface="Arial" panose="020B0604020202020204" pitchFamily="34" charset="0"/>
              </a:rPr>
              <a:t>, J. and </a:t>
            </a:r>
            <a:r>
              <a:rPr lang="en-IN" sz="700" dirty="0" err="1">
                <a:latin typeface="Arial" panose="020B0604020202020204" pitchFamily="34" charset="0"/>
                <a:cs typeface="Arial" panose="020B0604020202020204" pitchFamily="34" charset="0"/>
              </a:rPr>
              <a:t>Echevarria</a:t>
            </a:r>
            <a:r>
              <a:rPr lang="en-IN" sz="700" dirty="0">
                <a:latin typeface="Arial" panose="020B0604020202020204" pitchFamily="34" charset="0"/>
                <a:cs typeface="Arial" panose="020B0604020202020204" pitchFamily="34" charset="0"/>
              </a:rPr>
              <a:t>, C. (2020) Models of care across the continuum of exacerbations for patients with chronic obstructive pulmonary disease. </a:t>
            </a:r>
            <a:r>
              <a:rPr lang="en-IN" sz="700" i="1" dirty="0">
                <a:latin typeface="Arial" panose="020B0604020202020204" pitchFamily="34" charset="0"/>
                <a:cs typeface="Arial" panose="020B0604020202020204" pitchFamily="34" charset="0"/>
              </a:rPr>
              <a:t>Chronic respiratory disease</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17</a:t>
            </a:r>
            <a:r>
              <a:rPr lang="en-IN" sz="700" dirty="0">
                <a:latin typeface="Arial" panose="020B0604020202020204" pitchFamily="34" charset="0"/>
                <a:cs typeface="Arial" panose="020B0604020202020204" pitchFamily="34" charset="0"/>
              </a:rPr>
              <a:t>, p.1479973119895457.</a:t>
            </a:r>
          </a:p>
          <a:p>
            <a:r>
              <a:rPr lang="en-IN" sz="700" dirty="0">
                <a:latin typeface="Arial" panose="020B0604020202020204" pitchFamily="34" charset="0"/>
                <a:cs typeface="Arial" panose="020B0604020202020204" pitchFamily="34" charset="0"/>
              </a:rPr>
              <a:t>Cook, N.S., </a:t>
            </a:r>
            <a:r>
              <a:rPr lang="en-IN" sz="700" dirty="0" err="1">
                <a:latin typeface="Arial" panose="020B0604020202020204" pitchFamily="34" charset="0"/>
                <a:cs typeface="Arial" panose="020B0604020202020204" pitchFamily="34" charset="0"/>
              </a:rPr>
              <a:t>Kostikas</a:t>
            </a:r>
            <a:r>
              <a:rPr lang="en-IN" sz="700" dirty="0">
                <a:latin typeface="Arial" panose="020B0604020202020204" pitchFamily="34" charset="0"/>
                <a:cs typeface="Arial" panose="020B0604020202020204" pitchFamily="34" charset="0"/>
              </a:rPr>
              <a:t>, K., </a:t>
            </a:r>
            <a:r>
              <a:rPr lang="en-IN" sz="700" dirty="0" err="1">
                <a:latin typeface="Arial" panose="020B0604020202020204" pitchFamily="34" charset="0"/>
                <a:cs typeface="Arial" panose="020B0604020202020204" pitchFamily="34" charset="0"/>
              </a:rPr>
              <a:t>Gruenberger</a:t>
            </a:r>
            <a:r>
              <a:rPr lang="en-IN" sz="700" dirty="0">
                <a:latin typeface="Arial" panose="020B0604020202020204" pitchFamily="34" charset="0"/>
                <a:cs typeface="Arial" panose="020B0604020202020204" pitchFamily="34" charset="0"/>
              </a:rPr>
              <a:t>, J.B., Shah, B., </a:t>
            </a:r>
            <a:r>
              <a:rPr lang="en-IN" sz="700" dirty="0" err="1">
                <a:latin typeface="Arial" panose="020B0604020202020204" pitchFamily="34" charset="0"/>
                <a:cs typeface="Arial" panose="020B0604020202020204" pitchFamily="34" charset="0"/>
              </a:rPr>
              <a:t>Pathak</a:t>
            </a:r>
            <a:r>
              <a:rPr lang="en-IN" sz="700" dirty="0">
                <a:latin typeface="Arial" panose="020B0604020202020204" pitchFamily="34" charset="0"/>
                <a:cs typeface="Arial" panose="020B0604020202020204" pitchFamily="34" charset="0"/>
              </a:rPr>
              <a:t>, P., </a:t>
            </a:r>
            <a:r>
              <a:rPr lang="en-IN" sz="700" dirty="0" err="1">
                <a:latin typeface="Arial" panose="020B0604020202020204" pitchFamily="34" charset="0"/>
                <a:cs typeface="Arial" panose="020B0604020202020204" pitchFamily="34" charset="0"/>
              </a:rPr>
              <a:t>Kaur</a:t>
            </a:r>
            <a:r>
              <a:rPr lang="en-IN" sz="700" dirty="0">
                <a:latin typeface="Arial" panose="020B0604020202020204" pitchFamily="34" charset="0"/>
                <a:cs typeface="Arial" panose="020B0604020202020204" pitchFamily="34" charset="0"/>
              </a:rPr>
              <a:t>, V.P., </a:t>
            </a:r>
            <a:r>
              <a:rPr lang="en-IN" sz="700" dirty="0" err="1">
                <a:latin typeface="Arial" panose="020B0604020202020204" pitchFamily="34" charset="0"/>
                <a:cs typeface="Arial" panose="020B0604020202020204" pitchFamily="34" charset="0"/>
              </a:rPr>
              <a:t>Mudumby</a:t>
            </a:r>
            <a:r>
              <a:rPr lang="en-IN" sz="700" dirty="0">
                <a:latin typeface="Arial" panose="020B0604020202020204" pitchFamily="34" charset="0"/>
                <a:cs typeface="Arial" panose="020B0604020202020204" pitchFamily="34" charset="0"/>
              </a:rPr>
              <a:t>, A., Sharma, R. and </a:t>
            </a:r>
            <a:r>
              <a:rPr lang="en-IN" sz="700" dirty="0" err="1">
                <a:latin typeface="Arial" panose="020B0604020202020204" pitchFamily="34" charset="0"/>
                <a:cs typeface="Arial" panose="020B0604020202020204" pitchFamily="34" charset="0"/>
              </a:rPr>
              <a:t>Gutzwiller</a:t>
            </a:r>
            <a:r>
              <a:rPr lang="en-IN" sz="700" dirty="0">
                <a:latin typeface="Arial" panose="020B0604020202020204" pitchFamily="34" charset="0"/>
                <a:cs typeface="Arial" panose="020B0604020202020204" pitchFamily="34" charset="0"/>
              </a:rPr>
              <a:t>, F.S. (2019) Patients' perspectives on COPD: findings from a social media listening study. </a:t>
            </a:r>
            <a:r>
              <a:rPr lang="en-IN" sz="700" i="1" dirty="0">
                <a:latin typeface="Arial" panose="020B0604020202020204" pitchFamily="34" charset="0"/>
                <a:cs typeface="Arial" panose="020B0604020202020204" pitchFamily="34" charset="0"/>
              </a:rPr>
              <a:t>ERJ open research</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5</a:t>
            </a:r>
            <a:r>
              <a:rPr lang="en-IN" sz="700" dirty="0">
                <a:latin typeface="Arial" panose="020B0604020202020204" pitchFamily="34" charset="0"/>
                <a:cs typeface="Arial" panose="020B0604020202020204" pitchFamily="34" charset="0"/>
              </a:rPr>
              <a:t>(1), pp.1-10.</a:t>
            </a:r>
          </a:p>
          <a:p>
            <a:r>
              <a:rPr lang="en-IN" sz="700" dirty="0" err="1">
                <a:latin typeface="Arial" panose="020B0604020202020204" pitchFamily="34" charset="0"/>
                <a:cs typeface="Arial" panose="020B0604020202020204" pitchFamily="34" charset="0"/>
              </a:rPr>
              <a:t>Corneanu</a:t>
            </a:r>
            <a:r>
              <a:rPr lang="en-IN" sz="700" dirty="0">
                <a:latin typeface="Arial" panose="020B0604020202020204" pitchFamily="34" charset="0"/>
                <a:cs typeface="Arial" panose="020B0604020202020204" pitchFamily="34" charset="0"/>
              </a:rPr>
              <a:t>, L.E., </a:t>
            </a:r>
            <a:r>
              <a:rPr lang="en-IN" sz="700" dirty="0" err="1">
                <a:latin typeface="Arial" panose="020B0604020202020204" pitchFamily="34" charset="0"/>
                <a:cs typeface="Arial" panose="020B0604020202020204" pitchFamily="34" charset="0"/>
              </a:rPr>
              <a:t>Sîngeap</a:t>
            </a:r>
            <a:r>
              <a:rPr lang="en-IN" sz="700" dirty="0">
                <a:latin typeface="Arial" panose="020B0604020202020204" pitchFamily="34" charset="0"/>
                <a:cs typeface="Arial" panose="020B0604020202020204" pitchFamily="34" charset="0"/>
              </a:rPr>
              <a:t>, M.S., </a:t>
            </a:r>
            <a:r>
              <a:rPr lang="en-IN" sz="700" dirty="0" err="1">
                <a:latin typeface="Arial" panose="020B0604020202020204" pitchFamily="34" charset="0"/>
                <a:cs typeface="Arial" panose="020B0604020202020204" pitchFamily="34" charset="0"/>
              </a:rPr>
              <a:t>Mutruc</a:t>
            </a:r>
            <a:r>
              <a:rPr lang="en-IN" sz="700" dirty="0">
                <a:latin typeface="Arial" panose="020B0604020202020204" pitchFamily="34" charset="0"/>
                <a:cs typeface="Arial" panose="020B0604020202020204" pitchFamily="34" charset="0"/>
              </a:rPr>
              <a:t>, V., </a:t>
            </a:r>
            <a:r>
              <a:rPr lang="en-IN" sz="700" dirty="0" err="1">
                <a:latin typeface="Arial" panose="020B0604020202020204" pitchFamily="34" charset="0"/>
                <a:cs typeface="Arial" panose="020B0604020202020204" pitchFamily="34" charset="0"/>
              </a:rPr>
              <a:t>Petriș</a:t>
            </a:r>
            <a:r>
              <a:rPr lang="en-IN" sz="700" dirty="0">
                <a:latin typeface="Arial" panose="020B0604020202020204" pitchFamily="34" charset="0"/>
                <a:cs typeface="Arial" panose="020B0604020202020204" pitchFamily="34" charset="0"/>
              </a:rPr>
              <a:t>, O.R., </a:t>
            </a:r>
            <a:r>
              <a:rPr lang="en-IN" sz="700" dirty="0" err="1">
                <a:latin typeface="Arial" panose="020B0604020202020204" pitchFamily="34" charset="0"/>
                <a:cs typeface="Arial" panose="020B0604020202020204" pitchFamily="34" charset="0"/>
              </a:rPr>
              <a:t>Toma</a:t>
            </a:r>
            <a:r>
              <a:rPr lang="en-IN" sz="700" dirty="0">
                <a:latin typeface="Arial" panose="020B0604020202020204" pitchFamily="34" charset="0"/>
                <a:cs typeface="Arial" panose="020B0604020202020204" pitchFamily="34" charset="0"/>
              </a:rPr>
              <a:t>, T.P., </a:t>
            </a:r>
            <a:r>
              <a:rPr lang="en-IN" sz="700" dirty="0" err="1">
                <a:latin typeface="Arial" panose="020B0604020202020204" pitchFamily="34" charset="0"/>
                <a:cs typeface="Arial" panose="020B0604020202020204" pitchFamily="34" charset="0"/>
              </a:rPr>
              <a:t>Șorodoc</a:t>
            </a:r>
            <a:r>
              <a:rPr lang="en-IN" sz="700" dirty="0">
                <a:latin typeface="Arial" panose="020B0604020202020204" pitchFamily="34" charset="0"/>
                <a:cs typeface="Arial" panose="020B0604020202020204" pitchFamily="34" charset="0"/>
              </a:rPr>
              <a:t>, V., </a:t>
            </a:r>
            <a:r>
              <a:rPr lang="en-IN" sz="700" dirty="0" err="1">
                <a:latin typeface="Arial" panose="020B0604020202020204" pitchFamily="34" charset="0"/>
                <a:cs typeface="Arial" panose="020B0604020202020204" pitchFamily="34" charset="0"/>
              </a:rPr>
              <a:t>Șorodoc</a:t>
            </a:r>
            <a:r>
              <a:rPr lang="en-IN" sz="700" dirty="0">
                <a:latin typeface="Arial" panose="020B0604020202020204" pitchFamily="34" charset="0"/>
                <a:cs typeface="Arial" panose="020B0604020202020204" pitchFamily="34" charset="0"/>
              </a:rPr>
              <a:t>, L. and </a:t>
            </a:r>
            <a:r>
              <a:rPr lang="en-IN" sz="700" dirty="0" err="1">
                <a:latin typeface="Arial" panose="020B0604020202020204" pitchFamily="34" charset="0"/>
                <a:cs typeface="Arial" panose="020B0604020202020204" pitchFamily="34" charset="0"/>
              </a:rPr>
              <a:t>Lionte</a:t>
            </a:r>
            <a:r>
              <a:rPr lang="en-IN" sz="700" dirty="0">
                <a:latin typeface="Arial" panose="020B0604020202020204" pitchFamily="34" charset="0"/>
                <a:cs typeface="Arial" panose="020B0604020202020204" pitchFamily="34" charset="0"/>
              </a:rPr>
              <a:t>, C., 2025. The complex relationship between heart failure and chronic obstructive pulmonary disease: A comprehensive review. </a:t>
            </a:r>
            <a:r>
              <a:rPr lang="en-IN" sz="700" i="1" dirty="0">
                <a:latin typeface="Arial" panose="020B0604020202020204" pitchFamily="34" charset="0"/>
                <a:cs typeface="Arial" panose="020B0604020202020204" pitchFamily="34" charset="0"/>
              </a:rPr>
              <a:t>Journal of Clinical Medicine</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14</a:t>
            </a:r>
            <a:r>
              <a:rPr lang="en-IN" sz="700" dirty="0">
                <a:latin typeface="Arial" panose="020B0604020202020204" pitchFamily="34" charset="0"/>
                <a:cs typeface="Arial" panose="020B0604020202020204" pitchFamily="34" charset="0"/>
              </a:rPr>
              <a:t>(13), p.4774.</a:t>
            </a:r>
          </a:p>
          <a:p>
            <a:r>
              <a:rPr lang="en-IN" sz="700" dirty="0" err="1">
                <a:latin typeface="Arial" panose="020B0604020202020204" pitchFamily="34" charset="0"/>
                <a:cs typeface="Arial" panose="020B0604020202020204" pitchFamily="34" charset="0"/>
              </a:rPr>
              <a:t>Cravo</a:t>
            </a:r>
            <a:r>
              <a:rPr lang="en-IN" sz="700" dirty="0">
                <a:latin typeface="Arial" panose="020B0604020202020204" pitchFamily="34" charset="0"/>
                <a:cs typeface="Arial" panose="020B0604020202020204" pitchFamily="34" charset="0"/>
              </a:rPr>
              <a:t>, A., Attar, D., Freeman, D., Holmes, S., </a:t>
            </a:r>
            <a:r>
              <a:rPr lang="en-IN" sz="700" dirty="0" err="1">
                <a:latin typeface="Arial" panose="020B0604020202020204" pitchFamily="34" charset="0"/>
                <a:cs typeface="Arial" panose="020B0604020202020204" pitchFamily="34" charset="0"/>
              </a:rPr>
              <a:t>Ip</a:t>
            </a:r>
            <a:r>
              <a:rPr lang="en-IN" sz="700" dirty="0">
                <a:latin typeface="Arial" panose="020B0604020202020204" pitchFamily="34" charset="0"/>
                <a:cs typeface="Arial" panose="020B0604020202020204" pitchFamily="34" charset="0"/>
              </a:rPr>
              <a:t>, L. and Singh, S.J. (2022) The importance of self-management in the context of personalized care in COPD. </a:t>
            </a:r>
            <a:r>
              <a:rPr lang="en-IN" sz="700" i="1" dirty="0">
                <a:latin typeface="Arial" panose="020B0604020202020204" pitchFamily="34" charset="0"/>
                <a:cs typeface="Arial" panose="020B0604020202020204" pitchFamily="34" charset="0"/>
              </a:rPr>
              <a:t>International Journal of Chronic Obstructive Pulmonary Disease</a:t>
            </a:r>
            <a:r>
              <a:rPr lang="en-IN" sz="700" dirty="0">
                <a:latin typeface="Arial" panose="020B0604020202020204" pitchFamily="34" charset="0"/>
                <a:cs typeface="Arial" panose="020B0604020202020204" pitchFamily="34" charset="0"/>
              </a:rPr>
              <a:t>, pp.231-243.</a:t>
            </a:r>
          </a:p>
          <a:p>
            <a:r>
              <a:rPr lang="en-IN" sz="700" dirty="0" err="1">
                <a:latin typeface="Arial" panose="020B0604020202020204" pitchFamily="34" charset="0"/>
                <a:cs typeface="Arial" panose="020B0604020202020204" pitchFamily="34" charset="0"/>
              </a:rPr>
              <a:t>Gliedt</a:t>
            </a:r>
            <a:r>
              <a:rPr lang="en-IN" sz="700" dirty="0">
                <a:latin typeface="Arial" panose="020B0604020202020204" pitchFamily="34" charset="0"/>
                <a:cs typeface="Arial" panose="020B0604020202020204" pitchFamily="34" charset="0"/>
              </a:rPr>
              <a:t>, J.A., Schneider, M.J., Evans, M.W., King, J. and Eubanks </a:t>
            </a:r>
            <a:r>
              <a:rPr lang="en-IN" sz="700" dirty="0" err="1">
                <a:latin typeface="Arial" panose="020B0604020202020204" pitchFamily="34" charset="0"/>
                <a:cs typeface="Arial" panose="020B0604020202020204" pitchFamily="34" charset="0"/>
              </a:rPr>
              <a:t>Jr</a:t>
            </a:r>
            <a:r>
              <a:rPr lang="en-IN" sz="700" dirty="0">
                <a:latin typeface="Arial" panose="020B0604020202020204" pitchFamily="34" charset="0"/>
                <a:cs typeface="Arial" panose="020B0604020202020204" pitchFamily="34" charset="0"/>
              </a:rPr>
              <a:t>, J.E. (2017) The </a:t>
            </a:r>
            <a:r>
              <a:rPr lang="en-IN" sz="700" dirty="0" err="1">
                <a:latin typeface="Arial" panose="020B0604020202020204" pitchFamily="34" charset="0"/>
                <a:cs typeface="Arial" panose="020B0604020202020204" pitchFamily="34" charset="0"/>
              </a:rPr>
              <a:t>biopsychosocial</a:t>
            </a:r>
            <a:r>
              <a:rPr lang="en-IN" sz="700" dirty="0">
                <a:latin typeface="Arial" panose="020B0604020202020204" pitchFamily="34" charset="0"/>
                <a:cs typeface="Arial" panose="020B0604020202020204" pitchFamily="34" charset="0"/>
              </a:rPr>
              <a:t> model and chiropractic: a commentary with recommendations for the chiropractic profession. </a:t>
            </a:r>
            <a:r>
              <a:rPr lang="en-IN" sz="700" i="1" dirty="0">
                <a:latin typeface="Arial" panose="020B0604020202020204" pitchFamily="34" charset="0"/>
                <a:cs typeface="Arial" panose="020B0604020202020204" pitchFamily="34" charset="0"/>
              </a:rPr>
              <a:t>Chiropractic &amp; manual therapies</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25</a:t>
            </a:r>
            <a:r>
              <a:rPr lang="en-IN" sz="700" dirty="0">
                <a:latin typeface="Arial" panose="020B0604020202020204" pitchFamily="34" charset="0"/>
                <a:cs typeface="Arial" panose="020B0604020202020204" pitchFamily="34" charset="0"/>
              </a:rPr>
              <a:t>(1), p.16.</a:t>
            </a:r>
          </a:p>
          <a:p>
            <a:r>
              <a:rPr lang="en-IN" sz="700" dirty="0">
                <a:latin typeface="Arial" panose="020B0604020202020204" pitchFamily="34" charset="0"/>
                <a:cs typeface="Arial" panose="020B0604020202020204" pitchFamily="34" charset="0"/>
              </a:rPr>
              <a:t>GOV.UK (2019) </a:t>
            </a:r>
            <a:r>
              <a:rPr lang="en-IN" sz="700" i="1" dirty="0">
                <a:latin typeface="Arial" panose="020B0604020202020204" pitchFamily="34" charset="0"/>
                <a:cs typeface="Arial" panose="020B0604020202020204" pitchFamily="34" charset="0"/>
              </a:rPr>
              <a:t>Clean Air Strategy 2019</a:t>
            </a:r>
            <a:r>
              <a:rPr lang="en-IN" sz="700" dirty="0">
                <a:latin typeface="Arial" panose="020B0604020202020204" pitchFamily="34" charset="0"/>
                <a:cs typeface="Arial" panose="020B0604020202020204" pitchFamily="34" charset="0"/>
              </a:rPr>
              <a:t>. Available at: https://www.gov.uk/government/publications/clean-air-strategy-2019 (Accessed: 25 November 2025).</a:t>
            </a:r>
          </a:p>
          <a:p>
            <a:r>
              <a:rPr lang="en-IN" sz="700" dirty="0">
                <a:latin typeface="Arial" panose="020B0604020202020204" pitchFamily="34" charset="0"/>
                <a:cs typeface="Arial" panose="020B0604020202020204" pitchFamily="34" charset="0"/>
              </a:rPr>
              <a:t>Johnson, L., Kirk, H., Clark, B., Heath, S., Royse, C., Adams, C. and Portillo, M.C. (2023) Improving personalised care, through the development of a service evaluation tool to assess, understand and monitor delivery. </a:t>
            </a:r>
            <a:r>
              <a:rPr lang="en-IN" sz="700" i="1" dirty="0">
                <a:latin typeface="Arial" panose="020B0604020202020204" pitchFamily="34" charset="0"/>
                <a:cs typeface="Arial" panose="020B0604020202020204" pitchFamily="34" charset="0"/>
              </a:rPr>
              <a:t>BMJ Open Quality</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12</a:t>
            </a:r>
            <a:r>
              <a:rPr lang="en-IN" sz="700" dirty="0">
                <a:latin typeface="Arial" panose="020B0604020202020204" pitchFamily="34" charset="0"/>
                <a:cs typeface="Arial" panose="020B0604020202020204" pitchFamily="34" charset="0"/>
              </a:rPr>
              <a:t>(3), pp.1-8.</a:t>
            </a:r>
          </a:p>
          <a:p>
            <a:r>
              <a:rPr lang="en-IN" sz="700" dirty="0">
                <a:latin typeface="Arial" panose="020B0604020202020204" pitchFamily="34" charset="0"/>
                <a:cs typeface="Arial" panose="020B0604020202020204" pitchFamily="34" charset="0"/>
              </a:rPr>
              <a:t>Lu, W., </a:t>
            </a:r>
            <a:r>
              <a:rPr lang="en-IN" sz="700" dirty="0" err="1">
                <a:latin typeface="Arial" panose="020B0604020202020204" pitchFamily="34" charset="0"/>
                <a:cs typeface="Arial" panose="020B0604020202020204" pitchFamily="34" charset="0"/>
              </a:rPr>
              <a:t>Aarsand</a:t>
            </a:r>
            <a:r>
              <a:rPr lang="en-IN" sz="700" dirty="0">
                <a:latin typeface="Arial" panose="020B0604020202020204" pitchFamily="34" charset="0"/>
                <a:cs typeface="Arial" panose="020B0604020202020204" pitchFamily="34" charset="0"/>
              </a:rPr>
              <a:t>, R., </a:t>
            </a:r>
            <a:r>
              <a:rPr lang="en-IN" sz="700" dirty="0" err="1">
                <a:latin typeface="Arial" panose="020B0604020202020204" pitchFamily="34" charset="0"/>
                <a:cs typeface="Arial" panose="020B0604020202020204" pitchFamily="34" charset="0"/>
              </a:rPr>
              <a:t>Schotte</a:t>
            </a:r>
            <a:r>
              <a:rPr lang="en-IN" sz="700" dirty="0">
                <a:latin typeface="Arial" panose="020B0604020202020204" pitchFamily="34" charset="0"/>
                <a:cs typeface="Arial" panose="020B0604020202020204" pitchFamily="34" charset="0"/>
              </a:rPr>
              <a:t>, K., Han, J., </a:t>
            </a:r>
            <a:r>
              <a:rPr lang="en-IN" sz="700" dirty="0" err="1">
                <a:latin typeface="Arial" panose="020B0604020202020204" pitchFamily="34" charset="0"/>
                <a:cs typeface="Arial" panose="020B0604020202020204" pitchFamily="34" charset="0"/>
              </a:rPr>
              <a:t>Lebedeva</a:t>
            </a:r>
            <a:r>
              <a:rPr lang="en-IN" sz="700" dirty="0">
                <a:latin typeface="Arial" panose="020B0604020202020204" pitchFamily="34" charset="0"/>
                <a:cs typeface="Arial" panose="020B0604020202020204" pitchFamily="34" charset="0"/>
              </a:rPr>
              <a:t>, E., </a:t>
            </a:r>
            <a:r>
              <a:rPr lang="en-IN" sz="700" dirty="0" err="1">
                <a:latin typeface="Arial" panose="020B0604020202020204" pitchFamily="34" charset="0"/>
                <a:cs typeface="Arial" panose="020B0604020202020204" pitchFamily="34" charset="0"/>
              </a:rPr>
              <a:t>Tsoy</a:t>
            </a:r>
            <a:r>
              <a:rPr lang="en-IN" sz="700" dirty="0">
                <a:latin typeface="Arial" panose="020B0604020202020204" pitchFamily="34" charset="0"/>
                <a:cs typeface="Arial" panose="020B0604020202020204" pitchFamily="34" charset="0"/>
              </a:rPr>
              <a:t>, E., </a:t>
            </a:r>
            <a:r>
              <a:rPr lang="en-IN" sz="700" dirty="0" err="1">
                <a:latin typeface="Arial" panose="020B0604020202020204" pitchFamily="34" charset="0"/>
                <a:cs typeface="Arial" panose="020B0604020202020204" pitchFamily="34" charset="0"/>
              </a:rPr>
              <a:t>Maglakelidze</a:t>
            </a:r>
            <a:r>
              <a:rPr lang="en-IN" sz="700" dirty="0">
                <a:latin typeface="Arial" panose="020B0604020202020204" pitchFamily="34" charset="0"/>
                <a:cs typeface="Arial" panose="020B0604020202020204" pitchFamily="34" charset="0"/>
              </a:rPr>
              <a:t>, N., Soriano, J.B., Bill, W., </a:t>
            </a:r>
            <a:r>
              <a:rPr lang="en-IN" sz="700" dirty="0" err="1">
                <a:latin typeface="Arial" panose="020B0604020202020204" pitchFamily="34" charset="0"/>
                <a:cs typeface="Arial" panose="020B0604020202020204" pitchFamily="34" charset="0"/>
              </a:rPr>
              <a:t>Halpin</a:t>
            </a:r>
            <a:r>
              <a:rPr lang="en-IN" sz="700" dirty="0">
                <a:latin typeface="Arial" panose="020B0604020202020204" pitchFamily="34" charset="0"/>
                <a:cs typeface="Arial" panose="020B0604020202020204" pitchFamily="34" charset="0"/>
              </a:rPr>
              <a:t>, D.M. and Rivera, M.P. (2024) Tobacco and COPD: presenting the world health organization (WHO) tobacco knowledge summary. </a:t>
            </a:r>
            <a:r>
              <a:rPr lang="en-IN" sz="700" i="1" dirty="0">
                <a:latin typeface="Arial" panose="020B0604020202020204" pitchFamily="34" charset="0"/>
                <a:cs typeface="Arial" panose="020B0604020202020204" pitchFamily="34" charset="0"/>
              </a:rPr>
              <a:t>Respiratory Research</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25</a:t>
            </a:r>
            <a:r>
              <a:rPr lang="en-IN" sz="700" dirty="0">
                <a:latin typeface="Arial" panose="020B0604020202020204" pitchFamily="34" charset="0"/>
                <a:cs typeface="Arial" panose="020B0604020202020204" pitchFamily="34" charset="0"/>
              </a:rPr>
              <a:t>(1), p.338.</a:t>
            </a:r>
          </a:p>
          <a:p>
            <a:r>
              <a:rPr lang="en-IN" sz="700" dirty="0" err="1">
                <a:latin typeface="Arial" panose="020B0604020202020204" pitchFamily="34" charset="0"/>
                <a:cs typeface="Arial" panose="020B0604020202020204" pitchFamily="34" charset="0"/>
              </a:rPr>
              <a:t>Mariniello</a:t>
            </a:r>
            <a:r>
              <a:rPr lang="en-IN" sz="700" dirty="0">
                <a:latin typeface="Arial" panose="020B0604020202020204" pitchFamily="34" charset="0"/>
                <a:cs typeface="Arial" panose="020B0604020202020204" pitchFamily="34" charset="0"/>
              </a:rPr>
              <a:t>, D.F., </a:t>
            </a:r>
            <a:r>
              <a:rPr lang="en-IN" sz="700" dirty="0" err="1">
                <a:latin typeface="Arial" panose="020B0604020202020204" pitchFamily="34" charset="0"/>
                <a:cs typeface="Arial" panose="020B0604020202020204" pitchFamily="34" charset="0"/>
              </a:rPr>
              <a:t>D’Agnano</a:t>
            </a:r>
            <a:r>
              <a:rPr lang="en-IN" sz="700" dirty="0">
                <a:latin typeface="Arial" panose="020B0604020202020204" pitchFamily="34" charset="0"/>
                <a:cs typeface="Arial" panose="020B0604020202020204" pitchFamily="34" charset="0"/>
              </a:rPr>
              <a:t>, V., </a:t>
            </a:r>
            <a:r>
              <a:rPr lang="en-IN" sz="700" dirty="0" err="1">
                <a:latin typeface="Arial" panose="020B0604020202020204" pitchFamily="34" charset="0"/>
                <a:cs typeface="Arial" panose="020B0604020202020204" pitchFamily="34" charset="0"/>
              </a:rPr>
              <a:t>Cennamo</a:t>
            </a:r>
            <a:r>
              <a:rPr lang="en-IN" sz="700" dirty="0">
                <a:latin typeface="Arial" panose="020B0604020202020204" pitchFamily="34" charset="0"/>
                <a:cs typeface="Arial" panose="020B0604020202020204" pitchFamily="34" charset="0"/>
              </a:rPr>
              <a:t>, D., Conte, S., </a:t>
            </a:r>
            <a:r>
              <a:rPr lang="en-IN" sz="700" dirty="0" err="1">
                <a:latin typeface="Arial" panose="020B0604020202020204" pitchFamily="34" charset="0"/>
                <a:cs typeface="Arial" panose="020B0604020202020204" pitchFamily="34" charset="0"/>
              </a:rPr>
              <a:t>Quarcio</a:t>
            </a:r>
            <a:r>
              <a:rPr lang="en-IN" sz="700" dirty="0">
                <a:latin typeface="Arial" panose="020B0604020202020204" pitchFamily="34" charset="0"/>
                <a:cs typeface="Arial" panose="020B0604020202020204" pitchFamily="34" charset="0"/>
              </a:rPr>
              <a:t>, G., </a:t>
            </a:r>
            <a:r>
              <a:rPr lang="en-IN" sz="700" dirty="0" err="1">
                <a:latin typeface="Arial" panose="020B0604020202020204" pitchFamily="34" charset="0"/>
                <a:cs typeface="Arial" panose="020B0604020202020204" pitchFamily="34" charset="0"/>
              </a:rPr>
              <a:t>Notizia</a:t>
            </a:r>
            <a:r>
              <a:rPr lang="en-IN" sz="700" dirty="0">
                <a:latin typeface="Arial" panose="020B0604020202020204" pitchFamily="34" charset="0"/>
                <a:cs typeface="Arial" panose="020B0604020202020204" pitchFamily="34" charset="0"/>
              </a:rPr>
              <a:t>, L., </a:t>
            </a:r>
            <a:r>
              <a:rPr lang="en-IN" sz="700" dirty="0" err="1">
                <a:latin typeface="Arial" panose="020B0604020202020204" pitchFamily="34" charset="0"/>
                <a:cs typeface="Arial" panose="020B0604020202020204" pitchFamily="34" charset="0"/>
              </a:rPr>
              <a:t>Pagliaro</a:t>
            </a:r>
            <a:r>
              <a:rPr lang="en-IN" sz="700" dirty="0">
                <a:latin typeface="Arial" panose="020B0604020202020204" pitchFamily="34" charset="0"/>
                <a:cs typeface="Arial" panose="020B0604020202020204" pitchFamily="34" charset="0"/>
              </a:rPr>
              <a:t>, R., </a:t>
            </a:r>
            <a:r>
              <a:rPr lang="en-IN" sz="700" dirty="0" err="1">
                <a:latin typeface="Arial" panose="020B0604020202020204" pitchFamily="34" charset="0"/>
                <a:cs typeface="Arial" panose="020B0604020202020204" pitchFamily="34" charset="0"/>
              </a:rPr>
              <a:t>Schiattarella</a:t>
            </a:r>
            <a:r>
              <a:rPr lang="en-IN" sz="700" dirty="0">
                <a:latin typeface="Arial" panose="020B0604020202020204" pitchFamily="34" charset="0"/>
                <a:cs typeface="Arial" panose="020B0604020202020204" pitchFamily="34" charset="0"/>
              </a:rPr>
              <a:t>, A., </a:t>
            </a:r>
            <a:r>
              <a:rPr lang="en-IN" sz="700" dirty="0" err="1">
                <a:latin typeface="Arial" panose="020B0604020202020204" pitchFamily="34" charset="0"/>
                <a:cs typeface="Arial" panose="020B0604020202020204" pitchFamily="34" charset="0"/>
              </a:rPr>
              <a:t>Salvi</a:t>
            </a:r>
            <a:r>
              <a:rPr lang="en-IN" sz="700" dirty="0">
                <a:latin typeface="Arial" panose="020B0604020202020204" pitchFamily="34" charset="0"/>
                <a:cs typeface="Arial" panose="020B0604020202020204" pitchFamily="34" charset="0"/>
              </a:rPr>
              <a:t>, R., </a:t>
            </a:r>
            <a:r>
              <a:rPr lang="en-IN" sz="700" dirty="0" err="1">
                <a:latin typeface="Arial" panose="020B0604020202020204" pitchFamily="34" charset="0"/>
                <a:cs typeface="Arial" panose="020B0604020202020204" pitchFamily="34" charset="0"/>
              </a:rPr>
              <a:t>Bianco</a:t>
            </a:r>
            <a:r>
              <a:rPr lang="en-IN" sz="700" dirty="0">
                <a:latin typeface="Arial" panose="020B0604020202020204" pitchFamily="34" charset="0"/>
                <a:cs typeface="Arial" panose="020B0604020202020204" pitchFamily="34" charset="0"/>
              </a:rPr>
              <a:t>, A. and </a:t>
            </a:r>
            <a:r>
              <a:rPr lang="en-IN" sz="700" dirty="0" err="1">
                <a:latin typeface="Arial" panose="020B0604020202020204" pitchFamily="34" charset="0"/>
                <a:cs typeface="Arial" panose="020B0604020202020204" pitchFamily="34" charset="0"/>
              </a:rPr>
              <a:t>Perrotta</a:t>
            </a:r>
            <a:r>
              <a:rPr lang="en-IN" sz="700" dirty="0">
                <a:latin typeface="Arial" panose="020B0604020202020204" pitchFamily="34" charset="0"/>
                <a:cs typeface="Arial" panose="020B0604020202020204" pitchFamily="34" charset="0"/>
              </a:rPr>
              <a:t>, F. (2024) Comorbidities in COPD: current and future treatment challenges. </a:t>
            </a:r>
            <a:r>
              <a:rPr lang="en-IN" sz="700" i="1" dirty="0">
                <a:latin typeface="Arial" panose="020B0604020202020204" pitchFamily="34" charset="0"/>
                <a:cs typeface="Arial" panose="020B0604020202020204" pitchFamily="34" charset="0"/>
              </a:rPr>
              <a:t>Journal of Clinical Medicine</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13</a:t>
            </a:r>
            <a:r>
              <a:rPr lang="en-IN" sz="700" dirty="0">
                <a:latin typeface="Arial" panose="020B0604020202020204" pitchFamily="34" charset="0"/>
                <a:cs typeface="Arial" panose="020B0604020202020204" pitchFamily="34" charset="0"/>
              </a:rPr>
              <a:t>(3), p.743.</a:t>
            </a:r>
          </a:p>
          <a:p>
            <a:r>
              <a:rPr lang="en-IN" sz="700" dirty="0">
                <a:latin typeface="Arial" panose="020B0604020202020204" pitchFamily="34" charset="0"/>
                <a:cs typeface="Arial" panose="020B0604020202020204" pitchFamily="34" charset="0"/>
              </a:rPr>
              <a:t>NHS (2024) </a:t>
            </a:r>
            <a:r>
              <a:rPr lang="en-IN" sz="700" i="1" dirty="0">
                <a:latin typeface="Arial" panose="020B0604020202020204" pitchFamily="34" charset="0"/>
                <a:cs typeface="Arial" panose="020B0604020202020204" pitchFamily="34" charset="0"/>
              </a:rPr>
              <a:t>NHS Improvement (LUNG).</a:t>
            </a:r>
            <a:r>
              <a:rPr lang="en-IN" sz="700" dirty="0">
                <a:latin typeface="Arial" panose="020B0604020202020204" pitchFamily="34" charset="0"/>
                <a:cs typeface="Arial" panose="020B0604020202020204" pitchFamily="34" charset="0"/>
              </a:rPr>
              <a:t> Available at: https://www.england.nhs.uk/improvement-hub/wp-content/uploads/sites/44/2017/11/Early-Diagnosis-of-COPD-Testing-the-Case-for-Change.pdf (Accessed: 27 November 2025).</a:t>
            </a:r>
          </a:p>
          <a:p>
            <a:r>
              <a:rPr lang="en-IN" sz="700" dirty="0">
                <a:latin typeface="Arial" panose="020B0604020202020204" pitchFamily="34" charset="0"/>
                <a:cs typeface="Arial" panose="020B0604020202020204" pitchFamily="34" charset="0"/>
              </a:rPr>
              <a:t>NHS (2024) </a:t>
            </a:r>
            <a:r>
              <a:rPr lang="en-IN" sz="700" i="1" dirty="0">
                <a:latin typeface="Arial" panose="020B0604020202020204" pitchFamily="34" charset="0"/>
                <a:cs typeface="Arial" panose="020B0604020202020204" pitchFamily="34" charset="0"/>
              </a:rPr>
              <a:t>NHS stop smoking services help you quit.</a:t>
            </a:r>
            <a:r>
              <a:rPr lang="en-IN" sz="700" dirty="0">
                <a:latin typeface="Arial" panose="020B0604020202020204" pitchFamily="34" charset="0"/>
                <a:cs typeface="Arial" panose="020B0604020202020204" pitchFamily="34" charset="0"/>
              </a:rPr>
              <a:t> Available at: https://www.nhs.uk/live-well/quit-smoking/nhs-stop-smoking-services-help-you-quit/ (Accessed: 25 November 2025).</a:t>
            </a:r>
          </a:p>
          <a:p>
            <a:r>
              <a:rPr lang="en-IN" sz="700" dirty="0">
                <a:latin typeface="Arial" panose="020B0604020202020204" pitchFamily="34" charset="0"/>
                <a:cs typeface="Arial" panose="020B0604020202020204" pitchFamily="34" charset="0"/>
              </a:rPr>
              <a:t>NHS (2024) </a:t>
            </a:r>
            <a:r>
              <a:rPr lang="en-IN" sz="700" i="1" dirty="0">
                <a:latin typeface="Arial" panose="020B0604020202020204" pitchFamily="34" charset="0"/>
                <a:cs typeface="Arial" panose="020B0604020202020204" pitchFamily="34" charset="0"/>
              </a:rPr>
              <a:t>Pulmonary rehabilitation.</a:t>
            </a:r>
            <a:r>
              <a:rPr lang="en-IN" sz="700" dirty="0">
                <a:latin typeface="Arial" panose="020B0604020202020204" pitchFamily="34" charset="0"/>
                <a:cs typeface="Arial" panose="020B0604020202020204" pitchFamily="34" charset="0"/>
              </a:rPr>
              <a:t> Available at: https://www.england.nhs.uk/ourwork/clinical-policy/respiratory-disease/pulmonary-rehabilitation/ (Accessed: 23 November 2025).</a:t>
            </a:r>
          </a:p>
          <a:p>
            <a:r>
              <a:rPr lang="en-IN" sz="700" dirty="0">
                <a:latin typeface="Arial" panose="020B0604020202020204" pitchFamily="34" charset="0"/>
                <a:cs typeface="Arial" panose="020B0604020202020204" pitchFamily="34" charset="0"/>
              </a:rPr>
              <a:t>NHS (2024) </a:t>
            </a:r>
            <a:r>
              <a:rPr lang="en-IN" sz="700" i="1" dirty="0">
                <a:latin typeface="Arial" panose="020B0604020202020204" pitchFamily="34" charset="0"/>
                <a:cs typeface="Arial" panose="020B0604020202020204" pitchFamily="34" charset="0"/>
              </a:rPr>
              <a:t>Respiratory disease.</a:t>
            </a:r>
            <a:r>
              <a:rPr lang="en-IN" sz="700" dirty="0">
                <a:latin typeface="Arial" panose="020B0604020202020204" pitchFamily="34" charset="0"/>
                <a:cs typeface="Arial" panose="020B0604020202020204" pitchFamily="34" charset="0"/>
              </a:rPr>
              <a:t> Available at: https://www.england.nhs.uk/ourwork/clinical-policy/respiratory-disease/ (Accessed: 24 November 2025).</a:t>
            </a:r>
          </a:p>
          <a:p>
            <a:r>
              <a:rPr lang="en-IN" sz="700" dirty="0">
                <a:latin typeface="Arial" panose="020B0604020202020204" pitchFamily="34" charset="0"/>
                <a:cs typeface="Arial" panose="020B0604020202020204" pitchFamily="34" charset="0"/>
              </a:rPr>
              <a:t>NHS (2025) </a:t>
            </a:r>
            <a:r>
              <a:rPr lang="en-IN" sz="700" i="1" dirty="0">
                <a:latin typeface="Arial" panose="020B0604020202020204" pitchFamily="34" charset="0"/>
                <a:cs typeface="Arial" panose="020B0604020202020204" pitchFamily="34" charset="0"/>
              </a:rPr>
              <a:t>Chronic Obstructive Pulmonary Disease (COPD) Management. </a:t>
            </a:r>
            <a:r>
              <a:rPr lang="en-IN" sz="700" dirty="0">
                <a:latin typeface="Arial" panose="020B0604020202020204" pitchFamily="34" charset="0"/>
                <a:cs typeface="Arial" panose="020B0604020202020204" pitchFamily="34" charset="0"/>
              </a:rPr>
              <a:t>Available at: https://www.derbyshiremedicinesmanagement.nhs.uk/assets/Clinical_Guidelines/Formulary_by_BNF_chapter_prescribing_guidelines/BNF_chapter_3/COPD_management.pdf (Accessed: 25 November 2025).</a:t>
            </a:r>
          </a:p>
          <a:p>
            <a:r>
              <a:rPr lang="en-IN" sz="700" dirty="0">
                <a:latin typeface="Arial" panose="020B0604020202020204" pitchFamily="34" charset="0"/>
                <a:cs typeface="Arial" panose="020B0604020202020204" pitchFamily="34" charset="0"/>
              </a:rPr>
              <a:t>NICE (2025) </a:t>
            </a:r>
            <a:r>
              <a:rPr lang="en-IN" sz="700" i="1" dirty="0">
                <a:latin typeface="Arial" panose="020B0604020202020204" pitchFamily="34" charset="0"/>
                <a:cs typeface="Arial" panose="020B0604020202020204" pitchFamily="34" charset="0"/>
              </a:rPr>
              <a:t>Quality standards and indicators Briefing paper</a:t>
            </a:r>
            <a:r>
              <a:rPr lang="en-IN" sz="700" dirty="0">
                <a:latin typeface="Arial" panose="020B0604020202020204" pitchFamily="34" charset="0"/>
                <a:cs typeface="Arial" panose="020B0604020202020204" pitchFamily="34" charset="0"/>
              </a:rPr>
              <a:t>. Available at: https://www.nice.org.uk/guidance/qs10/documents/briefing-paper (Accessed: 24 November 2025).</a:t>
            </a:r>
          </a:p>
          <a:p>
            <a:r>
              <a:rPr lang="en-IN" sz="700" dirty="0">
                <a:latin typeface="Arial" panose="020B0604020202020204" pitchFamily="34" charset="0"/>
                <a:cs typeface="Arial" panose="020B0604020202020204" pitchFamily="34" charset="0"/>
              </a:rPr>
              <a:t>PRASAD, B. (2020) Chronic obstructive pulmonary disease (COPD). </a:t>
            </a:r>
            <a:r>
              <a:rPr lang="en-IN" sz="700" i="1" dirty="0">
                <a:latin typeface="Arial" panose="020B0604020202020204" pitchFamily="34" charset="0"/>
                <a:cs typeface="Arial" panose="020B0604020202020204" pitchFamily="34" charset="0"/>
              </a:rPr>
              <a:t>International Journal of Pharmacy Research &amp; Technology (IJPRT)</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10</a:t>
            </a:r>
            <a:r>
              <a:rPr lang="en-IN" sz="700" dirty="0">
                <a:latin typeface="Arial" panose="020B0604020202020204" pitchFamily="34" charset="0"/>
                <a:cs typeface="Arial" panose="020B0604020202020204" pitchFamily="34" charset="0"/>
              </a:rPr>
              <a:t>(1), pp.67-71.</a:t>
            </a:r>
          </a:p>
          <a:p>
            <a:r>
              <a:rPr lang="en-IN" sz="700" dirty="0" err="1">
                <a:latin typeface="Arial" panose="020B0604020202020204" pitchFamily="34" charset="0"/>
                <a:cs typeface="Arial" panose="020B0604020202020204" pitchFamily="34" charset="0"/>
              </a:rPr>
              <a:t>Reidy</a:t>
            </a:r>
            <a:r>
              <a:rPr lang="en-IN" sz="700" dirty="0">
                <a:latin typeface="Arial" panose="020B0604020202020204" pitchFamily="34" charset="0"/>
                <a:cs typeface="Arial" panose="020B0604020202020204" pitchFamily="34" charset="0"/>
              </a:rPr>
              <a:t>, C. (2019) </a:t>
            </a:r>
            <a:r>
              <a:rPr lang="en-IN" sz="700" i="1" dirty="0">
                <a:latin typeface="Arial" panose="020B0604020202020204" pitchFamily="34" charset="0"/>
                <a:cs typeface="Arial" panose="020B0604020202020204" pitchFamily="34" charset="0"/>
              </a:rPr>
              <a:t>The factors that support people living with Type 1 diabetes to incorporate an insulin pump into their everyday lives</a:t>
            </a:r>
            <a:r>
              <a:rPr lang="en-IN" sz="700" dirty="0">
                <a:latin typeface="Arial" panose="020B0604020202020204" pitchFamily="34" charset="0"/>
                <a:cs typeface="Arial" panose="020B0604020202020204" pitchFamily="34" charset="0"/>
              </a:rPr>
              <a:t>, p.207.</a:t>
            </a:r>
          </a:p>
          <a:p>
            <a:r>
              <a:rPr lang="en-IN" sz="700" dirty="0" err="1">
                <a:latin typeface="Arial" panose="020B0604020202020204" pitchFamily="34" charset="0"/>
                <a:cs typeface="Arial" panose="020B0604020202020204" pitchFamily="34" charset="0"/>
              </a:rPr>
              <a:t>Siraj</a:t>
            </a:r>
            <a:r>
              <a:rPr lang="en-IN" sz="700" dirty="0">
                <a:latin typeface="Arial" panose="020B0604020202020204" pitchFamily="34" charset="0"/>
                <a:cs typeface="Arial" panose="020B0604020202020204" pitchFamily="34" charset="0"/>
              </a:rPr>
              <a:t>, R.A. (2025) COPD and comorbid mental health: addressing anxiety, and depression, and their clinical management. </a:t>
            </a:r>
            <a:r>
              <a:rPr lang="en-IN" sz="700" i="1" dirty="0" err="1">
                <a:latin typeface="Arial" panose="020B0604020202020204" pitchFamily="34" charset="0"/>
                <a:cs typeface="Arial" panose="020B0604020202020204" pitchFamily="34" charset="0"/>
              </a:rPr>
              <a:t>Medicina</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61</a:t>
            </a:r>
            <a:r>
              <a:rPr lang="en-IN" sz="700" dirty="0">
                <a:latin typeface="Arial" panose="020B0604020202020204" pitchFamily="34" charset="0"/>
                <a:cs typeface="Arial" panose="020B0604020202020204" pitchFamily="34" charset="0"/>
              </a:rPr>
              <a:t>(8), p.1426.</a:t>
            </a:r>
          </a:p>
          <a:p>
            <a:r>
              <a:rPr lang="en-IN" sz="700" dirty="0" err="1">
                <a:latin typeface="Arial" panose="020B0604020202020204" pitchFamily="34" charset="0"/>
                <a:cs typeface="Arial" panose="020B0604020202020204" pitchFamily="34" charset="0"/>
              </a:rPr>
              <a:t>Statista</a:t>
            </a:r>
            <a:r>
              <a:rPr lang="en-IN" sz="700" dirty="0">
                <a:latin typeface="Arial" panose="020B0604020202020204" pitchFamily="34" charset="0"/>
                <a:cs typeface="Arial" panose="020B0604020202020204" pitchFamily="34" charset="0"/>
              </a:rPr>
              <a:t> (2016) </a:t>
            </a:r>
            <a:r>
              <a:rPr lang="en-IN" sz="700" i="1" dirty="0">
                <a:latin typeface="Arial" panose="020B0604020202020204" pitchFamily="34" charset="0"/>
                <a:cs typeface="Arial" panose="020B0604020202020204" pitchFamily="34" charset="0"/>
              </a:rPr>
              <a:t>COPD: number of people diagnosed 2004-2012 Kingdom</a:t>
            </a:r>
            <a:r>
              <a:rPr lang="en-IN" sz="700" dirty="0">
                <a:latin typeface="Arial" panose="020B0604020202020204" pitchFamily="34" charset="0"/>
                <a:cs typeface="Arial" panose="020B0604020202020204" pitchFamily="34" charset="0"/>
              </a:rPr>
              <a:t>, </a:t>
            </a:r>
            <a:r>
              <a:rPr lang="en-IN" sz="700" i="1" dirty="0" err="1">
                <a:latin typeface="Arial" panose="020B0604020202020204" pitchFamily="34" charset="0"/>
                <a:cs typeface="Arial" panose="020B0604020202020204" pitchFamily="34" charset="0"/>
              </a:rPr>
              <a:t>Statista</a:t>
            </a:r>
            <a:r>
              <a:rPr lang="en-IN" sz="700" dirty="0">
                <a:latin typeface="Arial" panose="020B0604020202020204" pitchFamily="34" charset="0"/>
                <a:cs typeface="Arial" panose="020B0604020202020204" pitchFamily="34" charset="0"/>
              </a:rPr>
              <a:t>. Available at: https://www.statista.com/statistics/569925/individuals-diagnosed-with-copd-in-the-united-kingdom-uk/?srsltid=AfmBOortyaKh5NUgxnn-Oj9HxlwFHkKj7G1Fpw6-KMwCqfa01OJ0I8kI (Accessed: 25 November 2025).</a:t>
            </a:r>
          </a:p>
          <a:p>
            <a:r>
              <a:rPr lang="en-IN" sz="700" dirty="0">
                <a:latin typeface="Arial" panose="020B0604020202020204" pitchFamily="34" charset="0"/>
                <a:cs typeface="Arial" panose="020B0604020202020204" pitchFamily="34" charset="0"/>
              </a:rPr>
              <a:t>Stone, P.W., </a:t>
            </a:r>
            <a:r>
              <a:rPr lang="en-IN" sz="700" dirty="0" err="1">
                <a:latin typeface="Arial" panose="020B0604020202020204" pitchFamily="34" charset="0"/>
                <a:cs typeface="Arial" panose="020B0604020202020204" pitchFamily="34" charset="0"/>
              </a:rPr>
              <a:t>Osen</a:t>
            </a:r>
            <a:r>
              <a:rPr lang="en-IN" sz="700" dirty="0">
                <a:latin typeface="Arial" panose="020B0604020202020204" pitchFamily="34" charset="0"/>
                <a:cs typeface="Arial" panose="020B0604020202020204" pitchFamily="34" charset="0"/>
              </a:rPr>
              <a:t>, M., Ellis, A., </a:t>
            </a:r>
            <a:r>
              <a:rPr lang="en-IN" sz="700" dirty="0" err="1">
                <a:latin typeface="Arial" panose="020B0604020202020204" pitchFamily="34" charset="0"/>
                <a:cs typeface="Arial" panose="020B0604020202020204" pitchFamily="34" charset="0"/>
              </a:rPr>
              <a:t>Coaker</a:t>
            </a:r>
            <a:r>
              <a:rPr lang="en-IN" sz="700" dirty="0">
                <a:latin typeface="Arial" panose="020B0604020202020204" pitchFamily="34" charset="0"/>
                <a:cs typeface="Arial" panose="020B0604020202020204" pitchFamily="34" charset="0"/>
              </a:rPr>
              <a:t>, R. and Quint, J.K. (2023) Prevalence of chronic obstructive pulmonary disease in England from 2000 to 2019. </a:t>
            </a:r>
            <a:r>
              <a:rPr lang="en-IN" sz="700" i="1" dirty="0">
                <a:latin typeface="Arial" panose="020B0604020202020204" pitchFamily="34" charset="0"/>
                <a:cs typeface="Arial" panose="020B0604020202020204" pitchFamily="34" charset="0"/>
              </a:rPr>
              <a:t>International Journal of Chronic Obstructive Pulmonary Disease</a:t>
            </a:r>
            <a:r>
              <a:rPr lang="en-IN" sz="700" dirty="0">
                <a:latin typeface="Arial" panose="020B0604020202020204" pitchFamily="34" charset="0"/>
                <a:cs typeface="Arial" panose="020B0604020202020204" pitchFamily="34" charset="0"/>
              </a:rPr>
              <a:t>, pp.1565-1574.</a:t>
            </a:r>
          </a:p>
          <a:p>
            <a:r>
              <a:rPr lang="en-IN" sz="700" dirty="0">
                <a:latin typeface="Arial" panose="020B0604020202020204" pitchFamily="34" charset="0"/>
                <a:cs typeface="Arial" panose="020B0604020202020204" pitchFamily="34" charset="0"/>
              </a:rPr>
              <a:t>Vaughan, K. and </a:t>
            </a:r>
            <a:r>
              <a:rPr lang="en-IN" sz="700" dirty="0" err="1">
                <a:latin typeface="Arial" panose="020B0604020202020204" pitchFamily="34" charset="0"/>
                <a:cs typeface="Arial" panose="020B0604020202020204" pitchFamily="34" charset="0"/>
              </a:rPr>
              <a:t>Lavery</a:t>
            </a:r>
            <a:r>
              <a:rPr lang="en-IN" sz="700" dirty="0">
                <a:latin typeface="Arial" panose="020B0604020202020204" pitchFamily="34" charset="0"/>
                <a:cs typeface="Arial" panose="020B0604020202020204" pitchFamily="34" charset="0"/>
              </a:rPr>
              <a:t> (2024) Self-management of long-term conditions: A district nursing perspective of patient engagement. </a:t>
            </a:r>
            <a:r>
              <a:rPr lang="en-IN" sz="700" i="1" dirty="0">
                <a:latin typeface="Arial" panose="020B0604020202020204" pitchFamily="34" charset="0"/>
                <a:cs typeface="Arial" panose="020B0604020202020204" pitchFamily="34" charset="0"/>
              </a:rPr>
              <a:t>British Journal of Community Nursing, 29(10),</a:t>
            </a:r>
            <a:r>
              <a:rPr lang="en-IN" sz="700" dirty="0">
                <a:latin typeface="Arial" panose="020B0604020202020204" pitchFamily="34" charset="0"/>
                <a:cs typeface="Arial" panose="020B0604020202020204" pitchFamily="34" charset="0"/>
              </a:rPr>
              <a:t> pp.474-479.</a:t>
            </a:r>
          </a:p>
          <a:p>
            <a:r>
              <a:rPr lang="en-IN" sz="700" dirty="0">
                <a:latin typeface="Arial" panose="020B0604020202020204" pitchFamily="34" charset="0"/>
                <a:cs typeface="Arial" panose="020B0604020202020204" pitchFamily="34" charset="0"/>
              </a:rPr>
              <a:t>WHO (2024) </a:t>
            </a:r>
            <a:r>
              <a:rPr lang="en-IN" sz="700" i="1" dirty="0">
                <a:latin typeface="Arial" panose="020B0604020202020204" pitchFamily="34" charset="0"/>
                <a:cs typeface="Arial" panose="020B0604020202020204" pitchFamily="34" charset="0"/>
              </a:rPr>
              <a:t>Chronic obstructive pulmonary disease (COPD)</a:t>
            </a:r>
            <a:r>
              <a:rPr lang="en-IN" sz="700" dirty="0">
                <a:latin typeface="Arial" panose="020B0604020202020204" pitchFamily="34" charset="0"/>
                <a:cs typeface="Arial" panose="020B0604020202020204" pitchFamily="34" charset="0"/>
              </a:rPr>
              <a:t>_</a:t>
            </a:r>
            <a:r>
              <a:rPr lang="en-IN" sz="700" i="1" dirty="0">
                <a:latin typeface="Arial" panose="020B0604020202020204" pitchFamily="34" charset="0"/>
                <a:cs typeface="Arial" panose="020B0604020202020204" pitchFamily="34" charset="0"/>
              </a:rPr>
              <a:t>World Health Organization</a:t>
            </a:r>
            <a:r>
              <a:rPr lang="en-IN" sz="700" dirty="0">
                <a:latin typeface="Arial" panose="020B0604020202020204" pitchFamily="34" charset="0"/>
                <a:cs typeface="Arial" panose="020B0604020202020204" pitchFamily="34" charset="0"/>
              </a:rPr>
              <a:t>. Available at: https://www.who.int/news-room/fact-sheets/detail/chronic-obstructive-pulmonary-disease-(copd) (Accessed: 23 November 2025).</a:t>
            </a:r>
          </a:p>
          <a:p>
            <a:r>
              <a:rPr lang="en-IN" sz="700" dirty="0">
                <a:latin typeface="Arial" panose="020B0604020202020204" pitchFamily="34" charset="0"/>
                <a:cs typeface="Arial" panose="020B0604020202020204" pitchFamily="34" charset="0"/>
              </a:rPr>
              <a:t>Wong, E., </a:t>
            </a:r>
            <a:r>
              <a:rPr lang="en-IN" sz="700" dirty="0" err="1">
                <a:latin typeface="Arial" panose="020B0604020202020204" pitchFamily="34" charset="0"/>
                <a:cs typeface="Arial" panose="020B0604020202020204" pitchFamily="34" charset="0"/>
              </a:rPr>
              <a:t>Mavondo</a:t>
            </a:r>
            <a:r>
              <a:rPr lang="en-IN" sz="700" dirty="0">
                <a:latin typeface="Arial" panose="020B0604020202020204" pitchFamily="34" charset="0"/>
                <a:cs typeface="Arial" panose="020B0604020202020204" pitchFamily="34" charset="0"/>
              </a:rPr>
              <a:t>, F., </a:t>
            </a:r>
            <a:r>
              <a:rPr lang="en-IN" sz="700" dirty="0" err="1">
                <a:latin typeface="Arial" panose="020B0604020202020204" pitchFamily="34" charset="0"/>
                <a:cs typeface="Arial" panose="020B0604020202020204" pitchFamily="34" charset="0"/>
              </a:rPr>
              <a:t>Horvat</a:t>
            </a:r>
            <a:r>
              <a:rPr lang="en-IN" sz="700" dirty="0">
                <a:latin typeface="Arial" panose="020B0604020202020204" pitchFamily="34" charset="0"/>
                <a:cs typeface="Arial" panose="020B0604020202020204" pitchFamily="34" charset="0"/>
              </a:rPr>
              <a:t>, L., </a:t>
            </a:r>
            <a:r>
              <a:rPr lang="en-IN" sz="700" dirty="0" err="1">
                <a:latin typeface="Arial" panose="020B0604020202020204" pitchFamily="34" charset="0"/>
                <a:cs typeface="Arial" panose="020B0604020202020204" pitchFamily="34" charset="0"/>
              </a:rPr>
              <a:t>McKinlay</a:t>
            </a:r>
            <a:r>
              <a:rPr lang="en-IN" sz="700" dirty="0">
                <a:latin typeface="Arial" panose="020B0604020202020204" pitchFamily="34" charset="0"/>
                <a:cs typeface="Arial" panose="020B0604020202020204" pitchFamily="34" charset="0"/>
              </a:rPr>
              <a:t>, L. and Fisher, J. (2022) Healthcare professionals’ perspective on delivering personalised and holistic care: using the Theoretical Domains Framework. </a:t>
            </a:r>
            <a:r>
              <a:rPr lang="en-IN" sz="700" i="1" dirty="0">
                <a:latin typeface="Arial" panose="020B0604020202020204" pitchFamily="34" charset="0"/>
                <a:cs typeface="Arial" panose="020B0604020202020204" pitchFamily="34" charset="0"/>
              </a:rPr>
              <a:t>BMC Health Services Research</a:t>
            </a:r>
            <a:r>
              <a:rPr lang="en-IN" sz="700" dirty="0">
                <a:latin typeface="Arial" panose="020B0604020202020204" pitchFamily="34" charset="0"/>
                <a:cs typeface="Arial" panose="020B0604020202020204" pitchFamily="34" charset="0"/>
              </a:rPr>
              <a:t>, </a:t>
            </a:r>
            <a:r>
              <a:rPr lang="en-IN" sz="700" i="1" dirty="0">
                <a:latin typeface="Arial" panose="020B0604020202020204" pitchFamily="34" charset="0"/>
                <a:cs typeface="Arial" panose="020B0604020202020204" pitchFamily="34" charset="0"/>
              </a:rPr>
              <a:t>22</a:t>
            </a:r>
            <a:r>
              <a:rPr lang="en-IN" sz="700" dirty="0">
                <a:latin typeface="Arial" panose="020B0604020202020204" pitchFamily="34" charset="0"/>
                <a:cs typeface="Arial" panose="020B0604020202020204" pitchFamily="34" charset="0"/>
              </a:rPr>
              <a:t>(1), p.281.</a:t>
            </a:r>
          </a:p>
          <a:p>
            <a:r>
              <a:rPr lang="en-US" altLang="en-US" sz="700" dirty="0">
                <a:solidFill>
                  <a:srgbClr val="FF0000"/>
                </a:solidFill>
                <a:latin typeface="Arial" panose="020B0604020202020204" pitchFamily="34" charset="0"/>
                <a:cs typeface="Arial" panose="020B0604020202020204" pitchFamily="34" charset="0"/>
              </a:rPr>
              <a:t>WHO, 2024, ‘Chronic obstructive pulmonary disease (COPD)’, available at: https://www.who.int/news-room/fact-sheets/detail/chronic-obstructive-pulmonary-disease-(copd) Accessed on: 08-12-2025</a:t>
            </a:r>
          </a:p>
          <a:p>
            <a:r>
              <a:rPr lang="en-US" altLang="en-US" sz="700" dirty="0">
                <a:solidFill>
                  <a:srgbClr val="FF0000"/>
                </a:solidFill>
                <a:latin typeface="Arial" panose="020B0604020202020204" pitchFamily="34" charset="0"/>
                <a:cs typeface="Arial" panose="020B0604020202020204" pitchFamily="34" charset="0"/>
              </a:rPr>
              <a:t>WHO, 2025, ‘Shining a spotlight on COPD - raising awareness through media workshops’, available at: https://www.who.int/news/item/18-11-2025-shining-a-spotlight-on-copd---raising-awareness-through-media-workshops Accessed on: 08-12-2025</a:t>
            </a:r>
          </a:p>
          <a:p>
            <a:r>
              <a:rPr lang="en-US" altLang="en-US" sz="700" dirty="0">
                <a:solidFill>
                  <a:srgbClr val="FF0000"/>
                </a:solidFill>
                <a:latin typeface="Arial" panose="020B0604020202020204" pitchFamily="34" charset="0"/>
                <a:cs typeface="Arial" panose="020B0604020202020204" pitchFamily="34" charset="0"/>
              </a:rPr>
              <a:t>NICE, 2024, ‘Chronic obstructive pulmonary disease in over 16s: diagnosis and Management’, available at https://www.nice.org.uk/guidance/ng115 Accessed on: 08-12-2025</a:t>
            </a:r>
          </a:p>
          <a:p>
            <a:r>
              <a:rPr lang="en-US" altLang="en-US" sz="700" dirty="0">
                <a:solidFill>
                  <a:srgbClr val="FF0000"/>
                </a:solidFill>
                <a:latin typeface="Arial" panose="020B0604020202020204" pitchFamily="34" charset="0"/>
                <a:cs typeface="Arial" panose="020B0604020202020204" pitchFamily="34" charset="0"/>
              </a:rPr>
              <a:t>NICE, 2023, ‘Chronic obstructive pulmonary disease in adults’,  available at: https://www.nice.org.uk/guidance/qs10 Accessed on: 08-12-2025</a:t>
            </a:r>
          </a:p>
          <a:p>
            <a:r>
              <a:rPr lang="en-US" altLang="en-US" sz="700" dirty="0">
                <a:solidFill>
                  <a:srgbClr val="FF0000"/>
                </a:solidFill>
                <a:latin typeface="Arial" panose="020B0604020202020204" pitchFamily="34" charset="0"/>
                <a:cs typeface="Arial" panose="020B0604020202020204" pitchFamily="34" charset="0"/>
              </a:rPr>
              <a:t>NICE, 2018 ‘Chronic obstructive pulmonary disease ( acute exacerbation): antimicrobial prescribing’, available at: https://www.nice.org.uk/guidance/ng114 Accessed on: 07-12-2025</a:t>
            </a:r>
          </a:p>
          <a:p>
            <a:r>
              <a:rPr lang="en-US" altLang="en-US" sz="700" dirty="0">
                <a:solidFill>
                  <a:srgbClr val="FF0000"/>
                </a:solidFill>
                <a:latin typeface="Arial" panose="020B0604020202020204" pitchFamily="34" charset="0"/>
                <a:cs typeface="Arial" panose="020B0604020202020204" pitchFamily="34" charset="0"/>
              </a:rPr>
              <a:t>NICE, 2023, ‘Chronic obstructive pulmonary disease in adults’, available at: https://www.nice.org.uk/guidance/qs10/chapter/quality-statement-4-pulmonary-rehabilitation-for-stable-copd-and-exercise-limitation accessed on: 09-12-2025</a:t>
            </a:r>
          </a:p>
          <a:p>
            <a:r>
              <a:rPr lang="en-US" altLang="en-US" sz="700" dirty="0">
                <a:solidFill>
                  <a:srgbClr val="FF0000"/>
                </a:solidFill>
                <a:latin typeface="Arial" panose="020B0604020202020204" pitchFamily="34" charset="0"/>
                <a:cs typeface="Arial" panose="020B0604020202020204" pitchFamily="34" charset="0"/>
              </a:rPr>
              <a:t>NCBI, 2025, ‘Bronchodilators’, available at: https://www.ncbi.nlm.nih.gov/books/NBK519028/ accessed on: 09-12-2025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hank you doctor Images - Free Download on Freepik"/>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0" y="20544"/>
            <a:ext cx="9144000" cy="68415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3388</Words>
  <Application>Microsoft Office PowerPoint</Application>
  <PresentationFormat>On-screen Show (4:3)</PresentationFormat>
  <Paragraphs>159</Paragraphs>
  <Slides>15</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Overview of COPD</vt:lpstr>
      <vt:lpstr>UK and Worldwide Prevalence</vt:lpstr>
      <vt:lpstr>COPD Economic and Social Burden</vt:lpstr>
      <vt:lpstr>COPD Diagnosis and Initial Assessment</vt:lpstr>
      <vt:lpstr>COPD management (UK Guidance and Models)</vt:lpstr>
      <vt:lpstr>UK Models and Frameworks of Management</vt:lpstr>
      <vt:lpstr>COPD treatment in the UK</vt:lpstr>
      <vt:lpstr>Comorbidities with COPD</vt:lpstr>
      <vt:lpstr>Prevention of COPD</vt:lpstr>
      <vt:lpstr>Skills, Values and Behaviours for Co-Productive Care in COPD</vt:lpstr>
      <vt:lpstr>Recommendations Through Comprehensive Personalised Care Models (Components 1 -3) </vt:lpstr>
      <vt:lpstr>Recommendations on the basis of the Comprehensive Personalised Care Model (Components 4–6)</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Vihar Patel</cp:lastModifiedBy>
  <cp:revision>22</cp:revision>
  <dcterms:created xsi:type="dcterms:W3CDTF">2025-11-25T13:02:00Z</dcterms:created>
  <dcterms:modified xsi:type="dcterms:W3CDTF">2025-12-09T22:25:44Z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0830F50A1E7E47A4B5F8D62C0DE9AD02_13</vt:lpwstr>
  </property>
  <property fmtid="{D5CDD505-2E9C-101B-9397-08002B2CF9AE}" pid="3" name="KSOProductBuildVer">
    <vt:lpwstr>1033-12.2.0.23155</vt:lpwstr>
  </property>
</Properties>
</file>