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0" r:id="rId1"/>
  </p:sldMasterIdLst>
  <p:notesMasterIdLst>
    <p:notesMasterId r:id="rId12"/>
  </p:notesMasterIdLst>
  <p:sldIdLst>
    <p:sldId id="256" r:id="rId2"/>
    <p:sldId id="260" r:id="rId3"/>
    <p:sldId id="261" r:id="rId4"/>
    <p:sldId id="259" r:id="rId5"/>
    <p:sldId id="286" r:id="rId6"/>
    <p:sldId id="287" r:id="rId7"/>
    <p:sldId id="290" r:id="rId8"/>
    <p:sldId id="288" r:id="rId9"/>
    <p:sldId id="291" r:id="rId10"/>
    <p:sldId id="292" r:id="rId11"/>
  </p:sldIdLst>
  <p:sldSz cx="9144000" cy="5143500" type="screen16x9"/>
  <p:notesSz cx="6858000" cy="9144000"/>
  <p:embeddedFontLst>
    <p:embeddedFont>
      <p:font typeface="DM Serif Display" panose="020B0604020202020204" charset="0"/>
      <p:regular r:id="rId13"/>
      <p:italic r:id="rId14"/>
    </p:embeddedFont>
    <p:embeddedFont>
      <p:font typeface="Oxygen" panose="020B0604020202020204" charset="0"/>
      <p:regular r:id="rId15"/>
      <p:bold r:id="rId16"/>
    </p:embeddedFont>
    <p:embeddedFont>
      <p:font typeface="Roboto" panose="02000000000000000000" pitchFamily="2"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A003DBD-38AA-47E1-A8C1-CEA9F67DFBBE}">
  <a:tblStyle styleId="{4A003DBD-38AA-47E1-A8C1-CEA9F67DFBB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77" autoAdjust="0"/>
    <p:restoredTop sz="93792" autoAdjust="0"/>
  </p:normalViewPr>
  <p:slideViewPr>
    <p:cSldViewPr snapToGrid="0">
      <p:cViewPr varScale="1">
        <p:scale>
          <a:sx n="83" d="100"/>
          <a:sy n="83" d="100"/>
        </p:scale>
        <p:origin x="25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95b86ccad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95b86ccad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Murray-Webster (2018) described change management as being “the overarching approach taken in an organization to move from the current to a future desirable state using a coordinated and structured approach in collaboration with stakeholders”.</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6f1bce38b0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6f1bce38b0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The Marriott are one of the worlds most notorious hotel chains and have a global presence, with 7,642 hotels worldwide as of 2019 in accordance to Statista (2020). There is a big pressure on </a:t>
            </a:r>
            <a:r>
              <a:rPr lang="en-US" dirty="0" err="1"/>
              <a:t>organisations</a:t>
            </a:r>
            <a:r>
              <a:rPr lang="en-US" dirty="0"/>
              <a:t> such as the size of Marriott to continue to change and grow. </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6f1bce38b0_0_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1" name="Google Shape;291;g6f1bce38b0_0_2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The change I will be discussing today and in the report is the introduction of Homes and Villas by Marriott, which is a reaction by Marriott to enter the holiday home rental market to meet the needs and wants of modern-day customers and will allow guests to have security of a Marriott hotel without the limitations staying in a hotel can bring. This aspect of change has been chosen due to interest in the rise in sharing economy and to evaluate its impact on the hotel industry. </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6ed1d3ee59_0_100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2" name="Google Shape;272;g6ed1d3ee59_0_100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One of the main reasons for the change was due to the rise of the sharing economy, which Stephany (2015) articulates is “the value in taking underutilized assets and making them accessible online to a community, leading to a reduced need for ownership of those assets” Sundararajan (2016) stated that 70m people had stayed in someone’s spare bedroom or rented someone’s entire home through Airbnb. This highlights the prevalence of the market and the need for the hotel industry to adapt to avoid losing even more customers.  This was also discussed by </a:t>
            </a:r>
            <a:r>
              <a:rPr lang="en-US" dirty="0" err="1"/>
              <a:t>Karmin</a:t>
            </a:r>
            <a:r>
              <a:rPr lang="en-US" dirty="0"/>
              <a:t> (2019) who illustrated that “Marriott’s foray into the home-rental business shows how far the hotel industry has come in recognizing the threat to its business from Airbnb”. Cameron and Green (2019)  discussed the importance for organizations to continually adapt in response to fierce competition in the current demanding economy and the need to do more with less and this change is Marriott doing exactly that.</a:t>
            </a:r>
          </a:p>
          <a:p>
            <a:pPr marL="0" lvl="0" indent="0" algn="l" rtl="0">
              <a:spcBef>
                <a:spcPts val="0"/>
              </a:spcBef>
              <a:spcAft>
                <a:spcPts val="0"/>
              </a:spcAft>
              <a:buNone/>
            </a:pPr>
            <a:endParaRPr lang="en-US" dirty="0"/>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Google Shape;724;g6f391b0f03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5" name="Google Shape;725;g6f391b0f03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The force field analysis was first introduced by Lewin (1951) and is used in change management to help weigh up the options before deciding on whether the forces for outweigh the against forces. By looking at the introduction of Homes and Villas, the force field model gives a good platform to see the forces for and against the change, and as seen on the slide, the forces for change include keeping up with consumer demands, continued expansion into other markets, to stay competitive with Airbnb, new destinations, and a fresh product as well as if successful there will be satisfied stakeholders. On the other hand, the forces against were that Marriott are already established in the hotel market, there could be the same bad reputation Airbnb get from host destinations who feel home rentals are attacking local hotels, the fear of the unknown and financial risks involved with the change, risk of stakeholders not wanting the change and government legislations. </a:t>
            </a:r>
          </a:p>
          <a:p>
            <a:pPr marL="0" lvl="0" indent="0" algn="l" rtl="0">
              <a:spcBef>
                <a:spcPts val="0"/>
              </a:spcBef>
              <a:spcAft>
                <a:spcPts val="0"/>
              </a:spcAft>
              <a:buNone/>
            </a:pPr>
            <a:r>
              <a:rPr lang="en-US" dirty="0"/>
              <a:t>The score which was ranked from 0 lowest to 5 highest impact on the change, shows that there was more important reasons for the change than against it with the For change scoring 24, and 20 against. Despite the model being developed in 1951, it is still useful when considering whether a change is worth it for the </a:t>
            </a:r>
            <a:r>
              <a:rPr lang="en-US" dirty="0" err="1"/>
              <a:t>organisation</a:t>
            </a:r>
            <a:r>
              <a:rPr lang="en-US" dirty="0"/>
              <a:t> or not and provides a good base for </a:t>
            </a:r>
            <a:r>
              <a:rPr lang="en-US" dirty="0" err="1"/>
              <a:t>organisations</a:t>
            </a:r>
            <a:r>
              <a:rPr lang="en-US" dirty="0"/>
              <a:t>. There are critics to the force field analysis. As stated by </a:t>
            </a:r>
            <a:r>
              <a:rPr lang="en-US" dirty="0" err="1"/>
              <a:t>Hustedde</a:t>
            </a:r>
            <a:r>
              <a:rPr lang="en-US" dirty="0"/>
              <a:t> (1995) “critics assert there is a large grey area or a third force factor that must be dealt with. This third force could be called the ‘rainbow effect’ because it is a combination of both negative and positive forces and so this must be considered during the process.</a:t>
            </a:r>
          </a:p>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Google Shape;724;g6f391b0f03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5" name="Google Shape;725;g6f391b0f03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err="1"/>
              <a:t>Bourne</a:t>
            </a:r>
            <a:r>
              <a:rPr lang="en-US" dirty="0"/>
              <a:t> 2016 stated that </a:t>
            </a:r>
            <a:r>
              <a:rPr lang="en-US" dirty="0" err="1"/>
              <a:t>organisations</a:t>
            </a:r>
            <a:r>
              <a:rPr lang="en-US" dirty="0"/>
              <a:t> “must understand the expectations of all stakeholders and how they can be managed through targeted communication”. It is vital then that before undergoing projects that the stakeholders are separated into those with more interest in the company to understand which stakeholders’ opinions matter most. </a:t>
            </a:r>
            <a:r>
              <a:rPr lang="en-US" dirty="0" err="1"/>
              <a:t>Mendelow</a:t>
            </a:r>
            <a:r>
              <a:rPr lang="en-US" dirty="0"/>
              <a:t> (1981) devised the Power Interest Matrix which articulated that any analysis of stakeholder management needs to be based on the stakeholder’s power as well as their ability to influence decisions and the business. The matrix shows how all stakeholders have an interest in the business, although some ‘Key Players’ have more power and interest than others and so must be on board with any changes before they can go ahead. As shown on the slide, The Key stakeholders with high interest and power for the Marriott are Shareholders and Executives due to the power they have and the money invested into the </a:t>
            </a:r>
            <a:r>
              <a:rPr lang="en-US" dirty="0" err="1"/>
              <a:t>organisation</a:t>
            </a:r>
            <a:r>
              <a:rPr lang="en-US" dirty="0"/>
              <a:t> wanted to ensure of return, loyal customers to ensure that they are also on board not to alienate them from the </a:t>
            </a:r>
            <a:r>
              <a:rPr lang="en-US" dirty="0" err="1"/>
              <a:t>organisation</a:t>
            </a:r>
            <a:r>
              <a:rPr lang="en-US" dirty="0"/>
              <a:t>, as well as franchisees and hotel owners. The quadrant down from manage closely is keep informed which includes the press to help promote the Homes and Villas, Sponsors and Partners that also have need to be kept informed of changes, travel agents, all levels of employees, the banks also as well as governments and Marriott’s suppliers who also need to be kept informed. The stakeholders to keep satisfied are wandering customers who might decide to use Homes and Villa’s, and existing business to ensure that they are not impacted. </a:t>
            </a:r>
          </a:p>
          <a:p>
            <a:pPr marL="0" lvl="0" indent="0" algn="l" rtl="0">
              <a:spcBef>
                <a:spcPts val="0"/>
              </a:spcBef>
              <a:spcAft>
                <a:spcPts val="0"/>
              </a:spcAft>
              <a:buNone/>
            </a:pPr>
            <a:r>
              <a:rPr lang="en-US" dirty="0"/>
              <a:t>Although the power interest matrix is not a new model, the relevancy is still evident with key stakeholders’ power and interest still effecting what changes happen within </a:t>
            </a:r>
            <a:r>
              <a:rPr lang="en-US" dirty="0" err="1"/>
              <a:t>organisations</a:t>
            </a:r>
            <a:r>
              <a:rPr lang="en-US" dirty="0"/>
              <a:t> and gives </a:t>
            </a:r>
            <a:r>
              <a:rPr lang="en-US" dirty="0" err="1"/>
              <a:t>organisations</a:t>
            </a:r>
            <a:r>
              <a:rPr lang="en-US" dirty="0"/>
              <a:t> a metric to understand if their current strategy is fulfilling stakeholders’ interests and power, specifically the key players who without the </a:t>
            </a:r>
            <a:r>
              <a:rPr lang="en-US" dirty="0" err="1"/>
              <a:t>organisation</a:t>
            </a:r>
            <a:r>
              <a:rPr lang="en-US" dirty="0"/>
              <a:t> would not cope.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5109230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Going forward for the report there will be detailed secondary research on the change management and impact of the change, as well as a critical evaluation of change strategy with application of academic theories and an analysis of reasons for the change and the impact of Airbnb and the sharing economy on the hotel industry.</a:t>
            </a:r>
          </a:p>
          <a:p>
            <a:endParaRPr lang="en-US" dirty="0"/>
          </a:p>
          <a:p>
            <a:r>
              <a:rPr lang="en-US" dirty="0"/>
              <a:t>Conclusions</a:t>
            </a:r>
          </a:p>
          <a:p>
            <a:r>
              <a:rPr lang="en-US" dirty="0"/>
              <a:t>To conclude, the element of change although fairly recently will be critically </a:t>
            </a:r>
            <a:r>
              <a:rPr lang="en-US" dirty="0" err="1"/>
              <a:t>analysed</a:t>
            </a:r>
            <a:r>
              <a:rPr lang="en-US" dirty="0"/>
              <a:t> further in the report, as well as if there was a need for the change and the impact the change has had so far, being mindful that Covid-19 stopped some of the progress that was being made by the change. </a:t>
            </a:r>
          </a:p>
          <a:p>
            <a:endParaRPr lang="en-GB" dirty="0"/>
          </a:p>
        </p:txBody>
      </p:sp>
    </p:spTree>
    <p:extLst>
      <p:ext uri="{BB962C8B-B14F-4D97-AF65-F5344CB8AC3E}">
        <p14:creationId xmlns:p14="http://schemas.microsoft.com/office/powerpoint/2010/main" val="6626748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Google Shape;724;g6f391b0f03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5" name="Google Shape;725;g6f391b0f03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05742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8"/>
        <p:cNvGrpSpPr/>
        <p:nvPr/>
      </p:nvGrpSpPr>
      <p:grpSpPr>
        <a:xfrm>
          <a:off x="0" y="0"/>
          <a:ext cx="0" cy="0"/>
          <a:chOff x="0" y="0"/>
          <a:chExt cx="0" cy="0"/>
        </a:xfrm>
      </p:grpSpPr>
      <p:pic>
        <p:nvPicPr>
          <p:cNvPr id="9" name="Google Shape;9;p2"/>
          <p:cNvPicPr preferRelativeResize="0"/>
          <p:nvPr/>
        </p:nvPicPr>
        <p:blipFill>
          <a:blip r:embed="rId2">
            <a:alphaModFix amt="50000"/>
          </a:blip>
          <a:stretch>
            <a:fillRect/>
          </a:stretch>
        </p:blipFill>
        <p:spPr>
          <a:xfrm>
            <a:off x="0" y="-26"/>
            <a:ext cx="9144000" cy="5143541"/>
          </a:xfrm>
          <a:prstGeom prst="rect">
            <a:avLst/>
          </a:prstGeom>
          <a:noFill/>
          <a:ln>
            <a:noFill/>
          </a:ln>
        </p:spPr>
      </p:pic>
      <p:sp>
        <p:nvSpPr>
          <p:cNvPr id="10" name="Google Shape;10;p2"/>
          <p:cNvSpPr/>
          <p:nvPr/>
        </p:nvSpPr>
        <p:spPr>
          <a:xfrm>
            <a:off x="359100" y="1376100"/>
            <a:ext cx="6765600" cy="2391300"/>
          </a:xfrm>
          <a:prstGeom prst="snip1Rect">
            <a:avLst>
              <a:gd name="adj" fmla="val 16667"/>
            </a:avLst>
          </a:prstGeom>
          <a:solidFill>
            <a:srgbClr val="E3E6EC">
              <a:alpha val="27370"/>
            </a:srgbClr>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rot="5400000">
            <a:off x="4429050" y="428700"/>
            <a:ext cx="285900" cy="9144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723900" y="1576688"/>
            <a:ext cx="6162600" cy="1496400"/>
          </a:xfrm>
          <a:prstGeom prst="rect">
            <a:avLst/>
          </a:prstGeom>
        </p:spPr>
        <p:txBody>
          <a:bodyPr spcFirstLastPara="1" wrap="square" lIns="91425" tIns="91425" rIns="91425" bIns="91425" anchor="ctr" anchorCtr="0">
            <a:noAutofit/>
          </a:bodyPr>
          <a:lstStyle>
            <a:lvl1pPr lvl="0">
              <a:lnSpc>
                <a:spcPct val="90000"/>
              </a:lnSpc>
              <a:spcBef>
                <a:spcPts val="0"/>
              </a:spcBef>
              <a:spcAft>
                <a:spcPts val="0"/>
              </a:spcAft>
              <a:buSzPts val="5200"/>
              <a:buNone/>
              <a:defRPr sz="6500" b="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3" name="Google Shape;13;p2"/>
          <p:cNvSpPr txBox="1">
            <a:spLocks noGrp="1"/>
          </p:cNvSpPr>
          <p:nvPr>
            <p:ph type="subTitle" idx="1"/>
          </p:nvPr>
        </p:nvSpPr>
        <p:spPr>
          <a:xfrm>
            <a:off x="723900" y="3196913"/>
            <a:ext cx="4362600" cy="369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1800" b="0">
                <a:solidFill>
                  <a:schemeClr val="dk1"/>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3"/>
        <p:cNvGrpSpPr/>
        <p:nvPr/>
      </p:nvGrpSpPr>
      <p:grpSpPr>
        <a:xfrm>
          <a:off x="0" y="0"/>
          <a:ext cx="0" cy="0"/>
          <a:chOff x="0" y="0"/>
          <a:chExt cx="0" cy="0"/>
        </a:xfrm>
      </p:grpSpPr>
      <p:pic>
        <p:nvPicPr>
          <p:cNvPr id="44" name="Google Shape;44;p7"/>
          <p:cNvPicPr preferRelativeResize="0"/>
          <p:nvPr/>
        </p:nvPicPr>
        <p:blipFill>
          <a:blip r:embed="rId2">
            <a:alphaModFix amt="48000"/>
          </a:blip>
          <a:stretch>
            <a:fillRect/>
          </a:stretch>
        </p:blipFill>
        <p:spPr>
          <a:xfrm flipH="1">
            <a:off x="0" y="-26"/>
            <a:ext cx="9144000" cy="5143541"/>
          </a:xfrm>
          <a:prstGeom prst="rect">
            <a:avLst/>
          </a:prstGeom>
          <a:noFill/>
          <a:ln>
            <a:noFill/>
          </a:ln>
        </p:spPr>
      </p:pic>
      <p:sp>
        <p:nvSpPr>
          <p:cNvPr id="45" name="Google Shape;45;p7"/>
          <p:cNvSpPr/>
          <p:nvPr/>
        </p:nvSpPr>
        <p:spPr>
          <a:xfrm flipH="1">
            <a:off x="723900" y="1019250"/>
            <a:ext cx="8420100" cy="3105000"/>
          </a:xfrm>
          <a:prstGeom prst="snip1Rect">
            <a:avLst>
              <a:gd name="adj" fmla="val 16667"/>
            </a:avLst>
          </a:prstGeom>
          <a:solidFill>
            <a:srgbClr val="E3E6EC">
              <a:alpha val="28490"/>
            </a:srgbClr>
          </a:solidFill>
          <a:ln w="1905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7"/>
          <p:cNvSpPr/>
          <p:nvPr/>
        </p:nvSpPr>
        <p:spPr>
          <a:xfrm rot="5400000">
            <a:off x="4429050" y="-4429075"/>
            <a:ext cx="285900" cy="9144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7"/>
          <p:cNvSpPr txBox="1">
            <a:spLocks noGrp="1"/>
          </p:cNvSpPr>
          <p:nvPr>
            <p:ph type="title"/>
          </p:nvPr>
        </p:nvSpPr>
        <p:spPr>
          <a:xfrm>
            <a:off x="5485800" y="1347950"/>
            <a:ext cx="2934300" cy="6501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400"/>
              <a:buNone/>
              <a:defRPr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48" name="Google Shape;48;p7"/>
          <p:cNvSpPr txBox="1">
            <a:spLocks noGrp="1"/>
          </p:cNvSpPr>
          <p:nvPr>
            <p:ph type="body" idx="1"/>
          </p:nvPr>
        </p:nvSpPr>
        <p:spPr>
          <a:xfrm>
            <a:off x="4572000" y="1997950"/>
            <a:ext cx="3848100" cy="1797600"/>
          </a:xfrm>
          <a:prstGeom prst="rect">
            <a:avLst/>
          </a:prstGeom>
        </p:spPr>
        <p:txBody>
          <a:bodyPr spcFirstLastPara="1" wrap="square" lIns="91425" tIns="91425" rIns="91425" bIns="91425" anchor="t" anchorCtr="0">
            <a:noAutofit/>
          </a:bodyPr>
          <a:lstStyle>
            <a:lvl1pPr marL="457200" lvl="0" indent="-330200" algn="r" rtl="0">
              <a:lnSpc>
                <a:spcPct val="100000"/>
              </a:lnSpc>
              <a:spcBef>
                <a:spcPts val="0"/>
              </a:spcBef>
              <a:spcAft>
                <a:spcPts val="0"/>
              </a:spcAft>
              <a:buClr>
                <a:schemeClr val="dk1"/>
              </a:buClr>
              <a:buSzPts val="1600"/>
              <a:buChar char="●"/>
              <a:defRPr b="0">
                <a:solidFill>
                  <a:schemeClr val="dk1"/>
                </a:solidFill>
              </a:defRPr>
            </a:lvl1pPr>
            <a:lvl2pPr marL="914400" lvl="1" indent="-317500" rtl="0">
              <a:spcBef>
                <a:spcPts val="0"/>
              </a:spcBef>
              <a:spcAft>
                <a:spcPts val="0"/>
              </a:spcAft>
              <a:buClr>
                <a:schemeClr val="dk1"/>
              </a:buClr>
              <a:buSzPts val="1400"/>
              <a:buChar char="○"/>
              <a:defRPr>
                <a:solidFill>
                  <a:schemeClr val="dk1"/>
                </a:solidFill>
              </a:defRPr>
            </a:lvl2pPr>
            <a:lvl3pPr marL="1371600" lvl="2" indent="-317500" rtl="0">
              <a:spcBef>
                <a:spcPts val="1600"/>
              </a:spcBef>
              <a:spcAft>
                <a:spcPts val="0"/>
              </a:spcAft>
              <a:buClr>
                <a:schemeClr val="dk1"/>
              </a:buClr>
              <a:buSzPts val="1400"/>
              <a:buChar char="■"/>
              <a:defRPr>
                <a:solidFill>
                  <a:schemeClr val="dk1"/>
                </a:solidFill>
              </a:defRPr>
            </a:lvl3pPr>
            <a:lvl4pPr marL="1828800" lvl="3" indent="-317500" rtl="0">
              <a:spcBef>
                <a:spcPts val="1600"/>
              </a:spcBef>
              <a:spcAft>
                <a:spcPts val="0"/>
              </a:spcAft>
              <a:buClr>
                <a:schemeClr val="dk1"/>
              </a:buClr>
              <a:buSzPts val="1400"/>
              <a:buChar char="●"/>
              <a:defRPr>
                <a:solidFill>
                  <a:schemeClr val="dk1"/>
                </a:solidFill>
              </a:defRPr>
            </a:lvl4pPr>
            <a:lvl5pPr marL="2286000" lvl="4" indent="-317500" rtl="0">
              <a:spcBef>
                <a:spcPts val="1600"/>
              </a:spcBef>
              <a:spcAft>
                <a:spcPts val="0"/>
              </a:spcAft>
              <a:buClr>
                <a:schemeClr val="dk1"/>
              </a:buClr>
              <a:buSzPts val="1400"/>
              <a:buChar char="○"/>
              <a:defRPr>
                <a:solidFill>
                  <a:schemeClr val="dk1"/>
                </a:solidFill>
              </a:defRPr>
            </a:lvl5pPr>
            <a:lvl6pPr marL="2743200" lvl="5" indent="-317500" rtl="0">
              <a:spcBef>
                <a:spcPts val="1600"/>
              </a:spcBef>
              <a:spcAft>
                <a:spcPts val="0"/>
              </a:spcAft>
              <a:buClr>
                <a:schemeClr val="dk1"/>
              </a:buClr>
              <a:buSzPts val="1400"/>
              <a:buChar char="■"/>
              <a:defRPr>
                <a:solidFill>
                  <a:schemeClr val="dk1"/>
                </a:solidFill>
              </a:defRPr>
            </a:lvl6pPr>
            <a:lvl7pPr marL="3200400" lvl="6" indent="-317500" rtl="0">
              <a:spcBef>
                <a:spcPts val="1600"/>
              </a:spcBef>
              <a:spcAft>
                <a:spcPts val="0"/>
              </a:spcAft>
              <a:buClr>
                <a:schemeClr val="dk1"/>
              </a:buClr>
              <a:buSzPts val="1400"/>
              <a:buChar char="●"/>
              <a:defRPr>
                <a:solidFill>
                  <a:schemeClr val="dk1"/>
                </a:solidFill>
              </a:defRPr>
            </a:lvl7pPr>
            <a:lvl8pPr marL="3657600" lvl="7" indent="-317500" rtl="0">
              <a:spcBef>
                <a:spcPts val="1600"/>
              </a:spcBef>
              <a:spcAft>
                <a:spcPts val="0"/>
              </a:spcAft>
              <a:buClr>
                <a:schemeClr val="dk1"/>
              </a:buClr>
              <a:buSzPts val="1400"/>
              <a:buChar char="○"/>
              <a:defRPr>
                <a:solidFill>
                  <a:schemeClr val="dk1"/>
                </a:solidFill>
              </a:defRPr>
            </a:lvl8pPr>
            <a:lvl9pPr marL="4114800" lvl="8" indent="-317500" rtl="0">
              <a:spcBef>
                <a:spcPts val="1600"/>
              </a:spcBef>
              <a:spcAft>
                <a:spcPts val="1600"/>
              </a:spcAft>
              <a:buClr>
                <a:schemeClr val="dk1"/>
              </a:buClr>
              <a:buSzPts val="1400"/>
              <a:buChar char="■"/>
              <a:defRPr>
                <a:solidFill>
                  <a:schemeClr val="dk1"/>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accent3"/>
        </a:solidFill>
        <a:effectLst/>
      </p:bgPr>
    </p:bg>
    <p:spTree>
      <p:nvGrpSpPr>
        <p:cNvPr id="1" name="Shape 54"/>
        <p:cNvGrpSpPr/>
        <p:nvPr/>
      </p:nvGrpSpPr>
      <p:grpSpPr>
        <a:xfrm>
          <a:off x="0" y="0"/>
          <a:ext cx="0" cy="0"/>
          <a:chOff x="0" y="0"/>
          <a:chExt cx="0" cy="0"/>
        </a:xfrm>
      </p:grpSpPr>
      <p:pic>
        <p:nvPicPr>
          <p:cNvPr id="55" name="Google Shape;55;p9"/>
          <p:cNvPicPr preferRelativeResize="0"/>
          <p:nvPr/>
        </p:nvPicPr>
        <p:blipFill>
          <a:blip r:embed="rId2">
            <a:alphaModFix amt="24000"/>
          </a:blip>
          <a:stretch>
            <a:fillRect/>
          </a:stretch>
        </p:blipFill>
        <p:spPr>
          <a:xfrm flipH="1">
            <a:off x="0" y="-26"/>
            <a:ext cx="9144000" cy="5143541"/>
          </a:xfrm>
          <a:prstGeom prst="rect">
            <a:avLst/>
          </a:prstGeom>
          <a:noFill/>
          <a:ln>
            <a:noFill/>
          </a:ln>
        </p:spPr>
      </p:pic>
      <p:sp>
        <p:nvSpPr>
          <p:cNvPr id="56" name="Google Shape;56;p9"/>
          <p:cNvSpPr/>
          <p:nvPr/>
        </p:nvSpPr>
        <p:spPr>
          <a:xfrm>
            <a:off x="359100" y="1019250"/>
            <a:ext cx="3393900" cy="3105000"/>
          </a:xfrm>
          <a:prstGeom prst="snip1Rect">
            <a:avLst>
              <a:gd name="adj" fmla="val 16667"/>
            </a:avLst>
          </a:prstGeom>
          <a:solidFill>
            <a:srgbClr val="E3E6EC">
              <a:alpha val="30170"/>
            </a:srgbClr>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9"/>
          <p:cNvSpPr/>
          <p:nvPr/>
        </p:nvSpPr>
        <p:spPr>
          <a:xfrm rot="5400000">
            <a:off x="4429050" y="-4429075"/>
            <a:ext cx="285900" cy="91440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9"/>
          <p:cNvSpPr txBox="1">
            <a:spLocks noGrp="1"/>
          </p:cNvSpPr>
          <p:nvPr>
            <p:ph type="title"/>
          </p:nvPr>
        </p:nvSpPr>
        <p:spPr>
          <a:xfrm>
            <a:off x="723900" y="1693750"/>
            <a:ext cx="2850900" cy="606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9" name="Google Shape;59;p9"/>
          <p:cNvSpPr txBox="1">
            <a:spLocks noGrp="1"/>
          </p:cNvSpPr>
          <p:nvPr>
            <p:ph type="subTitle" idx="1"/>
          </p:nvPr>
        </p:nvSpPr>
        <p:spPr>
          <a:xfrm>
            <a:off x="723900" y="2300450"/>
            <a:ext cx="2850900" cy="1149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800"/>
              <a:buNone/>
              <a:defRPr b="0">
                <a:solidFill>
                  <a:schemeClr val="dk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0"/>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body 1">
  <p:cSld name="ONE_COLUMN_TEXT_1_1_1_1">
    <p:bg>
      <p:bgPr>
        <a:solidFill>
          <a:schemeClr val="accent3"/>
        </a:solidFill>
        <a:effectLst/>
      </p:bgPr>
    </p:bg>
    <p:spTree>
      <p:nvGrpSpPr>
        <p:cNvPr id="1" name="Shape 116"/>
        <p:cNvGrpSpPr/>
        <p:nvPr/>
      </p:nvGrpSpPr>
      <p:grpSpPr>
        <a:xfrm>
          <a:off x="0" y="0"/>
          <a:ext cx="0" cy="0"/>
          <a:chOff x="0" y="0"/>
          <a:chExt cx="0" cy="0"/>
        </a:xfrm>
      </p:grpSpPr>
      <p:sp>
        <p:nvSpPr>
          <p:cNvPr id="117" name="Google Shape;117;p19"/>
          <p:cNvSpPr/>
          <p:nvPr/>
        </p:nvSpPr>
        <p:spPr>
          <a:xfrm>
            <a:off x="0" y="1032675"/>
            <a:ext cx="4134900" cy="3078300"/>
          </a:xfrm>
          <a:prstGeom prst="snip1Rect">
            <a:avLst>
              <a:gd name="adj" fmla="val 16667"/>
            </a:avLst>
          </a:prstGeom>
          <a:solidFill>
            <a:schemeClr val="lt2"/>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8" name="Google Shape;118;p19"/>
          <p:cNvPicPr preferRelativeResize="0"/>
          <p:nvPr/>
        </p:nvPicPr>
        <p:blipFill>
          <a:blip r:embed="rId2">
            <a:alphaModFix amt="24000"/>
          </a:blip>
          <a:stretch>
            <a:fillRect/>
          </a:stretch>
        </p:blipFill>
        <p:spPr>
          <a:xfrm>
            <a:off x="0" y="-26"/>
            <a:ext cx="9144000" cy="5143541"/>
          </a:xfrm>
          <a:prstGeom prst="rect">
            <a:avLst/>
          </a:prstGeom>
          <a:noFill/>
          <a:ln>
            <a:noFill/>
          </a:ln>
        </p:spPr>
      </p:pic>
      <p:sp>
        <p:nvSpPr>
          <p:cNvPr id="119" name="Google Shape;119;p19"/>
          <p:cNvSpPr/>
          <p:nvPr/>
        </p:nvSpPr>
        <p:spPr>
          <a:xfrm rot="5400000">
            <a:off x="4429050" y="428575"/>
            <a:ext cx="285900" cy="91440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9"/>
          <p:cNvSpPr txBox="1">
            <a:spLocks noGrp="1"/>
          </p:cNvSpPr>
          <p:nvPr>
            <p:ph type="subTitle" idx="1"/>
          </p:nvPr>
        </p:nvSpPr>
        <p:spPr>
          <a:xfrm>
            <a:off x="723900" y="2266300"/>
            <a:ext cx="3068400" cy="117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800"/>
              <a:buNone/>
              <a:defRPr sz="1400" b="0">
                <a:solidFill>
                  <a:schemeClr val="dk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1" name="Google Shape;121;p19"/>
          <p:cNvSpPr txBox="1">
            <a:spLocks noGrp="1"/>
          </p:cNvSpPr>
          <p:nvPr>
            <p:ph type="title"/>
          </p:nvPr>
        </p:nvSpPr>
        <p:spPr>
          <a:xfrm>
            <a:off x="723900" y="1702100"/>
            <a:ext cx="3068400" cy="548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b="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body 3">
  <p:cSld name="TITLE_AND_BODY_1">
    <p:bg>
      <p:bgPr>
        <a:solidFill>
          <a:schemeClr val="lt2"/>
        </a:solidFill>
        <a:effectLst/>
      </p:bgPr>
    </p:bg>
    <p:spTree>
      <p:nvGrpSpPr>
        <p:cNvPr id="1" name="Shape 219"/>
        <p:cNvGrpSpPr/>
        <p:nvPr/>
      </p:nvGrpSpPr>
      <p:grpSpPr>
        <a:xfrm>
          <a:off x="0" y="0"/>
          <a:ext cx="0" cy="0"/>
          <a:chOff x="0" y="0"/>
          <a:chExt cx="0" cy="0"/>
        </a:xfrm>
      </p:grpSpPr>
      <p:pic>
        <p:nvPicPr>
          <p:cNvPr id="220" name="Google Shape;220;p29"/>
          <p:cNvPicPr preferRelativeResize="0"/>
          <p:nvPr/>
        </p:nvPicPr>
        <p:blipFill>
          <a:blip r:embed="rId2">
            <a:alphaModFix amt="20000"/>
          </a:blip>
          <a:stretch>
            <a:fillRect/>
          </a:stretch>
        </p:blipFill>
        <p:spPr>
          <a:xfrm rot="10800000">
            <a:off x="0" y="-26"/>
            <a:ext cx="9144000" cy="5143541"/>
          </a:xfrm>
          <a:prstGeom prst="rect">
            <a:avLst/>
          </a:prstGeom>
          <a:noFill/>
          <a:ln>
            <a:noFill/>
          </a:ln>
        </p:spPr>
      </p:pic>
      <p:sp>
        <p:nvSpPr>
          <p:cNvPr id="221" name="Google Shape;221;p29"/>
          <p:cNvSpPr/>
          <p:nvPr/>
        </p:nvSpPr>
        <p:spPr>
          <a:xfrm rot="5400000">
            <a:off x="4429050" y="428700"/>
            <a:ext cx="285900" cy="91440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9"/>
          <p:cNvSpPr txBox="1">
            <a:spLocks noGrp="1"/>
          </p:cNvSpPr>
          <p:nvPr>
            <p:ph type="body" idx="1"/>
          </p:nvPr>
        </p:nvSpPr>
        <p:spPr>
          <a:xfrm>
            <a:off x="723900" y="1139075"/>
            <a:ext cx="7696200" cy="3461400"/>
          </a:xfrm>
          <a:prstGeom prst="rect">
            <a:avLst/>
          </a:prstGeom>
        </p:spPr>
        <p:txBody>
          <a:bodyPr spcFirstLastPara="1" wrap="square" lIns="91425" tIns="91425" rIns="91425" bIns="91425" anchor="t" anchorCtr="0">
            <a:noAutofit/>
          </a:bodyPr>
          <a:lstStyle>
            <a:lvl1pPr marL="457200" lvl="0" indent="-330200" rtl="0">
              <a:lnSpc>
                <a:spcPct val="100000"/>
              </a:lnSpc>
              <a:spcBef>
                <a:spcPts val="0"/>
              </a:spcBef>
              <a:spcAft>
                <a:spcPts val="0"/>
              </a:spcAft>
              <a:buSzPts val="1600"/>
              <a:buChar char="●"/>
              <a:defRPr sz="1200" b="0">
                <a:solidFill>
                  <a:schemeClr val="dk1"/>
                </a:solidFill>
              </a:defRPr>
            </a:lvl1pPr>
            <a:lvl2pPr marL="914400" lvl="1" indent="-317500" rtl="0">
              <a:spcBef>
                <a:spcPts val="0"/>
              </a:spcBef>
              <a:spcAft>
                <a:spcPts val="0"/>
              </a:spcAft>
              <a:buSzPts val="1400"/>
              <a:buChar char="○"/>
              <a:defRPr>
                <a:solidFill>
                  <a:schemeClr val="dk1"/>
                </a:solidFill>
              </a:defRPr>
            </a:lvl2pPr>
            <a:lvl3pPr marL="1371600" lvl="2" indent="-317500" rtl="0">
              <a:spcBef>
                <a:spcPts val="1600"/>
              </a:spcBef>
              <a:spcAft>
                <a:spcPts val="0"/>
              </a:spcAft>
              <a:buSzPts val="1400"/>
              <a:buChar char="■"/>
              <a:defRPr>
                <a:solidFill>
                  <a:schemeClr val="dk1"/>
                </a:solidFill>
              </a:defRPr>
            </a:lvl3pPr>
            <a:lvl4pPr marL="1828800" lvl="3" indent="-317500" rtl="0">
              <a:spcBef>
                <a:spcPts val="1600"/>
              </a:spcBef>
              <a:spcAft>
                <a:spcPts val="0"/>
              </a:spcAft>
              <a:buSzPts val="1400"/>
              <a:buChar char="●"/>
              <a:defRPr>
                <a:solidFill>
                  <a:schemeClr val="dk1"/>
                </a:solidFill>
              </a:defRPr>
            </a:lvl4pPr>
            <a:lvl5pPr marL="2286000" lvl="4" indent="-317500" rtl="0">
              <a:spcBef>
                <a:spcPts val="1600"/>
              </a:spcBef>
              <a:spcAft>
                <a:spcPts val="0"/>
              </a:spcAft>
              <a:buSzPts val="1400"/>
              <a:buChar char="○"/>
              <a:defRPr>
                <a:solidFill>
                  <a:schemeClr val="dk1"/>
                </a:solidFill>
              </a:defRPr>
            </a:lvl5pPr>
            <a:lvl6pPr marL="2743200" lvl="5" indent="-317500" rtl="0">
              <a:spcBef>
                <a:spcPts val="1600"/>
              </a:spcBef>
              <a:spcAft>
                <a:spcPts val="0"/>
              </a:spcAft>
              <a:buSzPts val="1400"/>
              <a:buChar char="■"/>
              <a:defRPr>
                <a:solidFill>
                  <a:schemeClr val="dk1"/>
                </a:solidFill>
              </a:defRPr>
            </a:lvl6pPr>
            <a:lvl7pPr marL="3200400" lvl="6" indent="-317500" rtl="0">
              <a:spcBef>
                <a:spcPts val="1600"/>
              </a:spcBef>
              <a:spcAft>
                <a:spcPts val="0"/>
              </a:spcAft>
              <a:buSzPts val="1400"/>
              <a:buChar char="●"/>
              <a:defRPr>
                <a:solidFill>
                  <a:schemeClr val="dk1"/>
                </a:solidFill>
              </a:defRPr>
            </a:lvl7pPr>
            <a:lvl8pPr marL="3657600" lvl="7" indent="-317500" rtl="0">
              <a:spcBef>
                <a:spcPts val="1600"/>
              </a:spcBef>
              <a:spcAft>
                <a:spcPts val="0"/>
              </a:spcAft>
              <a:buSzPts val="1400"/>
              <a:buChar char="○"/>
              <a:defRPr>
                <a:solidFill>
                  <a:schemeClr val="dk1"/>
                </a:solidFill>
              </a:defRPr>
            </a:lvl8pPr>
            <a:lvl9pPr marL="4114800" lvl="8" indent="-317500" rtl="0">
              <a:spcBef>
                <a:spcPts val="1600"/>
              </a:spcBef>
              <a:spcAft>
                <a:spcPts val="1600"/>
              </a:spcAft>
              <a:buSzPts val="1400"/>
              <a:buChar char="■"/>
              <a:defRPr>
                <a:solidFill>
                  <a:schemeClr val="dk1"/>
                </a:solidFill>
              </a:defRPr>
            </a:lvl9pPr>
          </a:lstStyle>
          <a:p>
            <a:endParaRPr/>
          </a:p>
        </p:txBody>
      </p:sp>
      <p:sp>
        <p:nvSpPr>
          <p:cNvPr id="223" name="Google Shape;223;p29"/>
          <p:cNvSpPr txBox="1">
            <a:spLocks noGrp="1"/>
          </p:cNvSpPr>
          <p:nvPr>
            <p:ph type="title"/>
          </p:nvPr>
        </p:nvSpPr>
        <p:spPr>
          <a:xfrm>
            <a:off x="723900" y="542925"/>
            <a:ext cx="7696200" cy="548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b="0"/>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224" name="Google Shape;224;p29"/>
          <p:cNvSpPr txBox="1"/>
          <p:nvPr/>
        </p:nvSpPr>
        <p:spPr>
          <a:xfrm>
            <a:off x="-295875" y="3054825"/>
            <a:ext cx="2159700" cy="504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latin typeface="Roboto"/>
              <a:ea typeface="Roboto"/>
              <a:cs typeface="Roboto"/>
              <a:sym typeface="Roboto"/>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p:cSld name="CUSTOM_3">
    <p:spTree>
      <p:nvGrpSpPr>
        <p:cNvPr id="1" name="Shape 225"/>
        <p:cNvGrpSpPr/>
        <p:nvPr/>
      </p:nvGrpSpPr>
      <p:grpSpPr>
        <a:xfrm>
          <a:off x="0" y="0"/>
          <a:ext cx="0" cy="0"/>
          <a:chOff x="0" y="0"/>
          <a:chExt cx="0" cy="0"/>
        </a:xfrm>
      </p:grpSpPr>
      <p:pic>
        <p:nvPicPr>
          <p:cNvPr id="226" name="Google Shape;226;p30"/>
          <p:cNvPicPr preferRelativeResize="0"/>
          <p:nvPr/>
        </p:nvPicPr>
        <p:blipFill rotWithShape="1">
          <a:blip r:embed="rId2">
            <a:alphaModFix amt="20000"/>
          </a:blip>
          <a:srcRect l="34866" b="-20"/>
          <a:stretch/>
        </p:blipFill>
        <p:spPr>
          <a:xfrm rot="10800000" flipH="1">
            <a:off x="-19050" y="-19051"/>
            <a:ext cx="9163051" cy="5162576"/>
          </a:xfrm>
          <a:prstGeom prst="rect">
            <a:avLst/>
          </a:prstGeom>
          <a:noFill/>
          <a:ln>
            <a:noFill/>
          </a:ln>
        </p:spPr>
      </p:pic>
      <p:sp>
        <p:nvSpPr>
          <p:cNvPr id="227" name="Google Shape;227;p30"/>
          <p:cNvSpPr/>
          <p:nvPr/>
        </p:nvSpPr>
        <p:spPr>
          <a:xfrm rot="5400000">
            <a:off x="4429050" y="428700"/>
            <a:ext cx="285900" cy="91440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1">
  <p:cSld name="CUSTOM_3_1">
    <p:spTree>
      <p:nvGrpSpPr>
        <p:cNvPr id="1" name="Shape 228"/>
        <p:cNvGrpSpPr/>
        <p:nvPr/>
      </p:nvGrpSpPr>
      <p:grpSpPr>
        <a:xfrm>
          <a:off x="0" y="0"/>
          <a:ext cx="0" cy="0"/>
          <a:chOff x="0" y="0"/>
          <a:chExt cx="0" cy="0"/>
        </a:xfrm>
      </p:grpSpPr>
      <p:pic>
        <p:nvPicPr>
          <p:cNvPr id="229" name="Google Shape;229;p31"/>
          <p:cNvPicPr preferRelativeResize="0"/>
          <p:nvPr/>
        </p:nvPicPr>
        <p:blipFill rotWithShape="1">
          <a:blip r:embed="rId2">
            <a:alphaModFix amt="20000"/>
          </a:blip>
          <a:srcRect l="34866"/>
          <a:stretch/>
        </p:blipFill>
        <p:spPr>
          <a:xfrm rot="10800000">
            <a:off x="-19050" y="10701"/>
            <a:ext cx="9163051" cy="5132824"/>
          </a:xfrm>
          <a:prstGeom prst="rect">
            <a:avLst/>
          </a:prstGeom>
          <a:noFill/>
          <a:ln>
            <a:noFill/>
          </a:ln>
        </p:spPr>
      </p:pic>
      <p:sp>
        <p:nvSpPr>
          <p:cNvPr id="230" name="Google Shape;230;p31"/>
          <p:cNvSpPr/>
          <p:nvPr/>
        </p:nvSpPr>
        <p:spPr>
          <a:xfrm rot="5400000">
            <a:off x="4419525" y="-4429050"/>
            <a:ext cx="285900" cy="91440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200"/>
              <a:buFont typeface="DM Serif Display"/>
              <a:buNone/>
              <a:defRPr sz="3200" b="1">
                <a:solidFill>
                  <a:schemeClr val="dk1"/>
                </a:solidFill>
                <a:latin typeface="DM Serif Display"/>
                <a:ea typeface="DM Serif Display"/>
                <a:cs typeface="DM Serif Display"/>
                <a:sym typeface="DM Serif Display"/>
              </a:defRPr>
            </a:lvl1pPr>
            <a:lvl2pPr lvl="1">
              <a:spcBef>
                <a:spcPts val="0"/>
              </a:spcBef>
              <a:spcAft>
                <a:spcPts val="0"/>
              </a:spcAft>
              <a:buClr>
                <a:schemeClr val="dk1"/>
              </a:buClr>
              <a:buSzPts val="3200"/>
              <a:buFont typeface="DM Serif Display"/>
              <a:buNone/>
              <a:defRPr sz="3200">
                <a:solidFill>
                  <a:schemeClr val="dk1"/>
                </a:solidFill>
                <a:latin typeface="DM Serif Display"/>
                <a:ea typeface="DM Serif Display"/>
                <a:cs typeface="DM Serif Display"/>
                <a:sym typeface="DM Serif Display"/>
              </a:defRPr>
            </a:lvl2pPr>
            <a:lvl3pPr lvl="2">
              <a:spcBef>
                <a:spcPts val="0"/>
              </a:spcBef>
              <a:spcAft>
                <a:spcPts val="0"/>
              </a:spcAft>
              <a:buClr>
                <a:schemeClr val="dk1"/>
              </a:buClr>
              <a:buSzPts val="3200"/>
              <a:buFont typeface="DM Serif Display"/>
              <a:buNone/>
              <a:defRPr sz="3200">
                <a:solidFill>
                  <a:schemeClr val="dk1"/>
                </a:solidFill>
                <a:latin typeface="DM Serif Display"/>
                <a:ea typeface="DM Serif Display"/>
                <a:cs typeface="DM Serif Display"/>
                <a:sym typeface="DM Serif Display"/>
              </a:defRPr>
            </a:lvl3pPr>
            <a:lvl4pPr lvl="3">
              <a:spcBef>
                <a:spcPts val="0"/>
              </a:spcBef>
              <a:spcAft>
                <a:spcPts val="0"/>
              </a:spcAft>
              <a:buClr>
                <a:schemeClr val="dk1"/>
              </a:buClr>
              <a:buSzPts val="3200"/>
              <a:buFont typeface="DM Serif Display"/>
              <a:buNone/>
              <a:defRPr sz="3200">
                <a:solidFill>
                  <a:schemeClr val="dk1"/>
                </a:solidFill>
                <a:latin typeface="DM Serif Display"/>
                <a:ea typeface="DM Serif Display"/>
                <a:cs typeface="DM Serif Display"/>
                <a:sym typeface="DM Serif Display"/>
              </a:defRPr>
            </a:lvl4pPr>
            <a:lvl5pPr lvl="4">
              <a:spcBef>
                <a:spcPts val="0"/>
              </a:spcBef>
              <a:spcAft>
                <a:spcPts val="0"/>
              </a:spcAft>
              <a:buClr>
                <a:schemeClr val="dk1"/>
              </a:buClr>
              <a:buSzPts val="3200"/>
              <a:buFont typeface="DM Serif Display"/>
              <a:buNone/>
              <a:defRPr sz="3200">
                <a:solidFill>
                  <a:schemeClr val="dk1"/>
                </a:solidFill>
                <a:latin typeface="DM Serif Display"/>
                <a:ea typeface="DM Serif Display"/>
                <a:cs typeface="DM Serif Display"/>
                <a:sym typeface="DM Serif Display"/>
              </a:defRPr>
            </a:lvl5pPr>
            <a:lvl6pPr lvl="5">
              <a:spcBef>
                <a:spcPts val="0"/>
              </a:spcBef>
              <a:spcAft>
                <a:spcPts val="0"/>
              </a:spcAft>
              <a:buClr>
                <a:schemeClr val="dk1"/>
              </a:buClr>
              <a:buSzPts val="3200"/>
              <a:buFont typeface="DM Serif Display"/>
              <a:buNone/>
              <a:defRPr sz="3200">
                <a:solidFill>
                  <a:schemeClr val="dk1"/>
                </a:solidFill>
                <a:latin typeface="DM Serif Display"/>
                <a:ea typeface="DM Serif Display"/>
                <a:cs typeface="DM Serif Display"/>
                <a:sym typeface="DM Serif Display"/>
              </a:defRPr>
            </a:lvl6pPr>
            <a:lvl7pPr lvl="6">
              <a:spcBef>
                <a:spcPts val="0"/>
              </a:spcBef>
              <a:spcAft>
                <a:spcPts val="0"/>
              </a:spcAft>
              <a:buClr>
                <a:schemeClr val="dk1"/>
              </a:buClr>
              <a:buSzPts val="3200"/>
              <a:buFont typeface="DM Serif Display"/>
              <a:buNone/>
              <a:defRPr sz="3200">
                <a:solidFill>
                  <a:schemeClr val="dk1"/>
                </a:solidFill>
                <a:latin typeface="DM Serif Display"/>
                <a:ea typeface="DM Serif Display"/>
                <a:cs typeface="DM Serif Display"/>
                <a:sym typeface="DM Serif Display"/>
              </a:defRPr>
            </a:lvl7pPr>
            <a:lvl8pPr lvl="7">
              <a:spcBef>
                <a:spcPts val="0"/>
              </a:spcBef>
              <a:spcAft>
                <a:spcPts val="0"/>
              </a:spcAft>
              <a:buClr>
                <a:schemeClr val="dk1"/>
              </a:buClr>
              <a:buSzPts val="3200"/>
              <a:buFont typeface="DM Serif Display"/>
              <a:buNone/>
              <a:defRPr sz="3200">
                <a:solidFill>
                  <a:schemeClr val="dk1"/>
                </a:solidFill>
                <a:latin typeface="DM Serif Display"/>
                <a:ea typeface="DM Serif Display"/>
                <a:cs typeface="DM Serif Display"/>
                <a:sym typeface="DM Serif Display"/>
              </a:defRPr>
            </a:lvl8pPr>
            <a:lvl9pPr lvl="8">
              <a:spcBef>
                <a:spcPts val="0"/>
              </a:spcBef>
              <a:spcAft>
                <a:spcPts val="0"/>
              </a:spcAft>
              <a:buClr>
                <a:schemeClr val="dk1"/>
              </a:buClr>
              <a:buSzPts val="3200"/>
              <a:buFont typeface="DM Serif Display"/>
              <a:buNone/>
              <a:defRPr sz="3200">
                <a:solidFill>
                  <a:schemeClr val="dk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311700" y="1152475"/>
            <a:ext cx="6188100" cy="3416400"/>
          </a:xfrm>
          <a:prstGeom prst="rect">
            <a:avLst/>
          </a:prstGeom>
          <a:noFill/>
          <a:ln>
            <a:noFill/>
          </a:ln>
        </p:spPr>
        <p:txBody>
          <a:bodyPr spcFirstLastPara="1" wrap="square" lIns="91425" tIns="91425" rIns="91425" bIns="91425" anchor="t" anchorCtr="0">
            <a:noAutofit/>
          </a:bodyPr>
          <a:lstStyle>
            <a:lvl1pPr marL="457200" lvl="0" indent="-330200" rtl="0">
              <a:lnSpc>
                <a:spcPct val="115000"/>
              </a:lnSpc>
              <a:spcBef>
                <a:spcPts val="0"/>
              </a:spcBef>
              <a:spcAft>
                <a:spcPts val="0"/>
              </a:spcAft>
              <a:buClr>
                <a:schemeClr val="dk1"/>
              </a:buClr>
              <a:buSzPts val="1600"/>
              <a:buFont typeface="Oxygen"/>
              <a:buChar char="●"/>
              <a:defRPr sz="1600">
                <a:solidFill>
                  <a:schemeClr val="dk1"/>
                </a:solidFill>
                <a:latin typeface="Oxygen"/>
                <a:ea typeface="Oxygen"/>
                <a:cs typeface="Oxygen"/>
                <a:sym typeface="Oxygen"/>
              </a:defRPr>
            </a:lvl1pPr>
            <a:lvl2pPr marL="914400" lvl="1" indent="-317500" rtl="0">
              <a:lnSpc>
                <a:spcPct val="115000"/>
              </a:lnSpc>
              <a:spcBef>
                <a:spcPts val="1600"/>
              </a:spcBef>
              <a:spcAft>
                <a:spcPts val="0"/>
              </a:spcAft>
              <a:buClr>
                <a:schemeClr val="dk1"/>
              </a:buClr>
              <a:buSzPts val="1400"/>
              <a:buFont typeface="Oxygen"/>
              <a:buChar char="○"/>
              <a:defRPr>
                <a:solidFill>
                  <a:schemeClr val="dk1"/>
                </a:solidFill>
                <a:latin typeface="Oxygen"/>
                <a:ea typeface="Oxygen"/>
                <a:cs typeface="Oxygen"/>
                <a:sym typeface="Oxygen"/>
              </a:defRPr>
            </a:lvl2pPr>
            <a:lvl3pPr marL="1371600" lvl="2" indent="-317500" rtl="0">
              <a:lnSpc>
                <a:spcPct val="115000"/>
              </a:lnSpc>
              <a:spcBef>
                <a:spcPts val="1600"/>
              </a:spcBef>
              <a:spcAft>
                <a:spcPts val="0"/>
              </a:spcAft>
              <a:buClr>
                <a:schemeClr val="dk1"/>
              </a:buClr>
              <a:buSzPts val="1400"/>
              <a:buFont typeface="Oxygen"/>
              <a:buChar char="■"/>
              <a:defRPr>
                <a:solidFill>
                  <a:schemeClr val="dk1"/>
                </a:solidFill>
                <a:latin typeface="Oxygen"/>
                <a:ea typeface="Oxygen"/>
                <a:cs typeface="Oxygen"/>
                <a:sym typeface="Oxygen"/>
              </a:defRPr>
            </a:lvl3pPr>
            <a:lvl4pPr marL="1828800" lvl="3" indent="-317500" rtl="0">
              <a:lnSpc>
                <a:spcPct val="115000"/>
              </a:lnSpc>
              <a:spcBef>
                <a:spcPts val="1600"/>
              </a:spcBef>
              <a:spcAft>
                <a:spcPts val="0"/>
              </a:spcAft>
              <a:buClr>
                <a:schemeClr val="dk1"/>
              </a:buClr>
              <a:buSzPts val="1400"/>
              <a:buFont typeface="Oxygen"/>
              <a:buChar char="●"/>
              <a:defRPr>
                <a:solidFill>
                  <a:schemeClr val="dk1"/>
                </a:solidFill>
                <a:latin typeface="Oxygen"/>
                <a:ea typeface="Oxygen"/>
                <a:cs typeface="Oxygen"/>
                <a:sym typeface="Oxygen"/>
              </a:defRPr>
            </a:lvl4pPr>
            <a:lvl5pPr marL="2286000" lvl="4" indent="-317500" rtl="0">
              <a:lnSpc>
                <a:spcPct val="115000"/>
              </a:lnSpc>
              <a:spcBef>
                <a:spcPts val="1600"/>
              </a:spcBef>
              <a:spcAft>
                <a:spcPts val="0"/>
              </a:spcAft>
              <a:buClr>
                <a:schemeClr val="dk1"/>
              </a:buClr>
              <a:buSzPts val="1400"/>
              <a:buFont typeface="Oxygen"/>
              <a:buChar char="○"/>
              <a:defRPr>
                <a:solidFill>
                  <a:schemeClr val="dk1"/>
                </a:solidFill>
                <a:latin typeface="Oxygen"/>
                <a:ea typeface="Oxygen"/>
                <a:cs typeface="Oxygen"/>
                <a:sym typeface="Oxygen"/>
              </a:defRPr>
            </a:lvl5pPr>
            <a:lvl6pPr marL="2743200" lvl="5" indent="-317500" rtl="0">
              <a:lnSpc>
                <a:spcPct val="115000"/>
              </a:lnSpc>
              <a:spcBef>
                <a:spcPts val="1600"/>
              </a:spcBef>
              <a:spcAft>
                <a:spcPts val="0"/>
              </a:spcAft>
              <a:buClr>
                <a:schemeClr val="dk1"/>
              </a:buClr>
              <a:buSzPts val="1400"/>
              <a:buFont typeface="Oxygen"/>
              <a:buChar char="■"/>
              <a:defRPr>
                <a:solidFill>
                  <a:schemeClr val="dk1"/>
                </a:solidFill>
                <a:latin typeface="Oxygen"/>
                <a:ea typeface="Oxygen"/>
                <a:cs typeface="Oxygen"/>
                <a:sym typeface="Oxygen"/>
              </a:defRPr>
            </a:lvl6pPr>
            <a:lvl7pPr marL="3200400" lvl="6" indent="-317500" rtl="0">
              <a:lnSpc>
                <a:spcPct val="115000"/>
              </a:lnSpc>
              <a:spcBef>
                <a:spcPts val="1600"/>
              </a:spcBef>
              <a:spcAft>
                <a:spcPts val="0"/>
              </a:spcAft>
              <a:buClr>
                <a:schemeClr val="dk1"/>
              </a:buClr>
              <a:buSzPts val="1400"/>
              <a:buFont typeface="Oxygen"/>
              <a:buChar char="●"/>
              <a:defRPr>
                <a:solidFill>
                  <a:schemeClr val="dk1"/>
                </a:solidFill>
                <a:latin typeface="Oxygen"/>
                <a:ea typeface="Oxygen"/>
                <a:cs typeface="Oxygen"/>
                <a:sym typeface="Oxygen"/>
              </a:defRPr>
            </a:lvl7pPr>
            <a:lvl8pPr marL="3657600" lvl="7" indent="-317500" rtl="0">
              <a:lnSpc>
                <a:spcPct val="115000"/>
              </a:lnSpc>
              <a:spcBef>
                <a:spcPts val="1600"/>
              </a:spcBef>
              <a:spcAft>
                <a:spcPts val="0"/>
              </a:spcAft>
              <a:buClr>
                <a:schemeClr val="dk1"/>
              </a:buClr>
              <a:buSzPts val="1400"/>
              <a:buFont typeface="Oxygen"/>
              <a:buChar char="○"/>
              <a:defRPr>
                <a:solidFill>
                  <a:schemeClr val="dk1"/>
                </a:solidFill>
                <a:latin typeface="Oxygen"/>
                <a:ea typeface="Oxygen"/>
                <a:cs typeface="Oxygen"/>
                <a:sym typeface="Oxygen"/>
              </a:defRPr>
            </a:lvl8pPr>
            <a:lvl9pPr marL="4114800" lvl="8" indent="-317500" rtl="0">
              <a:lnSpc>
                <a:spcPct val="115000"/>
              </a:lnSpc>
              <a:spcBef>
                <a:spcPts val="1600"/>
              </a:spcBef>
              <a:spcAft>
                <a:spcPts val="1600"/>
              </a:spcAft>
              <a:buClr>
                <a:schemeClr val="dk1"/>
              </a:buClr>
              <a:buSzPts val="1400"/>
              <a:buFont typeface="Oxygen"/>
              <a:buChar char="■"/>
              <a:defRPr>
                <a:solidFill>
                  <a:schemeClr val="dk1"/>
                </a:solidFill>
                <a:latin typeface="Oxygen"/>
                <a:ea typeface="Oxygen"/>
                <a:cs typeface="Oxygen"/>
                <a:sym typeface="Oxygen"/>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3" r:id="rId2"/>
    <p:sldLayoutId id="2147483655" r:id="rId3"/>
    <p:sldLayoutId id="2147483658" r:id="rId4"/>
    <p:sldLayoutId id="2147483665" r:id="rId5"/>
    <p:sldLayoutId id="2147483675" r:id="rId6"/>
    <p:sldLayoutId id="2147483676" r:id="rId7"/>
    <p:sldLayoutId id="2147483677"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456">
          <p15:clr>
            <a:srgbClr val="EA4335"/>
          </p15:clr>
        </p15:guide>
        <p15:guide id="2" orient="horz" pos="342">
          <p15:clr>
            <a:srgbClr val="EA4335"/>
          </p15:clr>
        </p15:guide>
        <p15:guide id="3" pos="5304">
          <p15:clr>
            <a:srgbClr val="EA4335"/>
          </p15:clr>
        </p15:guide>
        <p15:guide id="4" orient="horz" pos="2898">
          <p15:clr>
            <a:srgbClr val="EA4335"/>
          </p15:clr>
        </p15:guide>
        <p15:guide id="5" pos="2880">
          <p15:clr>
            <a:srgbClr val="EA4335"/>
          </p15:clr>
        </p15:guide>
        <p15:guide id="6" orient="horz" pos="1620">
          <p15:clr>
            <a:srgbClr val="EA4335"/>
          </p15:clr>
        </p15:guide>
        <p15:guide id="7" pos="1668">
          <p15:clr>
            <a:srgbClr val="EA4335"/>
          </p15:clr>
        </p15:guide>
        <p15:guide id="8" pos="4094">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243"/>
        <p:cNvGrpSpPr/>
        <p:nvPr/>
      </p:nvGrpSpPr>
      <p:grpSpPr>
        <a:xfrm>
          <a:off x="0" y="0"/>
          <a:ext cx="0" cy="0"/>
          <a:chOff x="0" y="0"/>
          <a:chExt cx="0" cy="0"/>
        </a:xfrm>
      </p:grpSpPr>
      <p:sp>
        <p:nvSpPr>
          <p:cNvPr id="244" name="Google Shape;244;p36"/>
          <p:cNvSpPr txBox="1">
            <a:spLocks noGrp="1"/>
          </p:cNvSpPr>
          <p:nvPr>
            <p:ph type="ctrTitle"/>
          </p:nvPr>
        </p:nvSpPr>
        <p:spPr>
          <a:xfrm>
            <a:off x="723900" y="1576688"/>
            <a:ext cx="6162600" cy="1496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800" dirty="0"/>
              <a:t>Managing Change in the Marriott</a:t>
            </a:r>
            <a:endParaRPr sz="4800" dirty="0"/>
          </a:p>
        </p:txBody>
      </p:sp>
      <p:sp>
        <p:nvSpPr>
          <p:cNvPr id="245" name="Google Shape;245;p36"/>
          <p:cNvSpPr txBox="1">
            <a:spLocks noGrp="1"/>
          </p:cNvSpPr>
          <p:nvPr>
            <p:ph type="subTitle" idx="1"/>
          </p:nvPr>
        </p:nvSpPr>
        <p:spPr>
          <a:xfrm>
            <a:off x="723900" y="3196913"/>
            <a:ext cx="4362600" cy="369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By Rhodri Stranaghan</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40"/>
          <p:cNvSpPr txBox="1">
            <a:spLocks noGrp="1"/>
          </p:cNvSpPr>
          <p:nvPr>
            <p:ph type="title"/>
          </p:nvPr>
        </p:nvSpPr>
        <p:spPr>
          <a:xfrm>
            <a:off x="5485800" y="1347950"/>
            <a:ext cx="2934300" cy="6501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Clr>
                <a:schemeClr val="dk1"/>
              </a:buClr>
              <a:buSzPts val="1100"/>
              <a:buFont typeface="Arial"/>
              <a:buNone/>
            </a:pPr>
            <a:r>
              <a:rPr lang="en" dirty="0"/>
              <a:t>The Marriott</a:t>
            </a:r>
            <a:endParaRPr dirty="0"/>
          </a:p>
        </p:txBody>
      </p:sp>
      <p:sp>
        <p:nvSpPr>
          <p:cNvPr id="284" name="Google Shape;284;p40"/>
          <p:cNvSpPr txBox="1">
            <a:spLocks noGrp="1"/>
          </p:cNvSpPr>
          <p:nvPr>
            <p:ph type="body" idx="1"/>
          </p:nvPr>
        </p:nvSpPr>
        <p:spPr>
          <a:xfrm>
            <a:off x="4572000" y="1997950"/>
            <a:ext cx="3848100" cy="1797600"/>
          </a:xfrm>
          <a:prstGeom prst="rect">
            <a:avLst/>
          </a:prstGeom>
        </p:spPr>
        <p:txBody>
          <a:bodyPr spcFirstLastPara="1" wrap="square" lIns="91425" tIns="91425" rIns="91425" bIns="91425" anchor="t" anchorCtr="0">
            <a:noAutofit/>
          </a:bodyPr>
          <a:lstStyle/>
          <a:p>
            <a:pPr marL="742950" indent="-285750"/>
            <a:r>
              <a:rPr lang="en-GB" dirty="0"/>
              <a:t>One of the world’s most notorious hotel brands</a:t>
            </a:r>
          </a:p>
          <a:p>
            <a:pPr marL="742950" indent="-285750"/>
            <a:endParaRPr lang="en-GB" dirty="0"/>
          </a:p>
          <a:p>
            <a:pPr marL="742950" indent="-285750"/>
            <a:r>
              <a:rPr lang="en-GB" dirty="0"/>
              <a:t>Global presence and continuing to expand</a:t>
            </a:r>
          </a:p>
          <a:p>
            <a:pPr marL="742950" indent="-285750"/>
            <a:r>
              <a:rPr lang="en-GB" dirty="0">
                <a:solidFill>
                  <a:schemeClr val="tx1"/>
                </a:solidFill>
              </a:rPr>
              <a:t>7,642 Hotels Worldwide as of 2019. Statista (2020)</a:t>
            </a:r>
          </a:p>
          <a:p>
            <a:pPr marL="457200" lvl="0" indent="0" algn="r" rtl="0">
              <a:spcBef>
                <a:spcPts val="0"/>
              </a:spcBef>
              <a:spcAft>
                <a:spcPts val="0"/>
              </a:spcAft>
              <a:buNone/>
            </a:pPr>
            <a:endParaRPr dirty="0"/>
          </a:p>
        </p:txBody>
      </p:sp>
      <p:pic>
        <p:nvPicPr>
          <p:cNvPr id="2" name="Picture 1">
            <a:extLst>
              <a:ext uri="{FF2B5EF4-FFF2-40B4-BE49-F238E27FC236}">
                <a16:creationId xmlns:a16="http://schemas.microsoft.com/office/drawing/2014/main" id="{9FEB866E-8C42-419D-BD8B-BB84AE2940AC}"/>
              </a:ext>
            </a:extLst>
          </p:cNvPr>
          <p:cNvPicPr>
            <a:picLocks noChangeAspect="1"/>
          </p:cNvPicPr>
          <p:nvPr/>
        </p:nvPicPr>
        <p:blipFill>
          <a:blip r:embed="rId3"/>
          <a:stretch>
            <a:fillRect/>
          </a:stretch>
        </p:blipFill>
        <p:spPr>
          <a:xfrm>
            <a:off x="1055372" y="1564280"/>
            <a:ext cx="3769932" cy="157080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292"/>
        <p:cNvGrpSpPr/>
        <p:nvPr/>
      </p:nvGrpSpPr>
      <p:grpSpPr>
        <a:xfrm>
          <a:off x="0" y="0"/>
          <a:ext cx="0" cy="0"/>
          <a:chOff x="0" y="0"/>
          <a:chExt cx="0" cy="0"/>
        </a:xfrm>
      </p:grpSpPr>
      <p:sp>
        <p:nvSpPr>
          <p:cNvPr id="293" name="Google Shape;293;p41"/>
          <p:cNvSpPr txBox="1">
            <a:spLocks noGrp="1"/>
          </p:cNvSpPr>
          <p:nvPr>
            <p:ph type="title"/>
          </p:nvPr>
        </p:nvSpPr>
        <p:spPr>
          <a:xfrm>
            <a:off x="723900" y="1702100"/>
            <a:ext cx="3068400" cy="548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 dirty="0"/>
              <a:t>The Change- Homes and Villas by Marriott</a:t>
            </a:r>
            <a:endParaRPr b="0" u="none" dirty="0"/>
          </a:p>
        </p:txBody>
      </p:sp>
      <p:sp>
        <p:nvSpPr>
          <p:cNvPr id="294" name="Google Shape;294;p41"/>
          <p:cNvSpPr txBox="1">
            <a:spLocks noGrp="1"/>
          </p:cNvSpPr>
          <p:nvPr>
            <p:ph type="subTitle" idx="1"/>
          </p:nvPr>
        </p:nvSpPr>
        <p:spPr>
          <a:xfrm>
            <a:off x="4572000" y="2571750"/>
            <a:ext cx="4187798" cy="2358999"/>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Clr>
                <a:schemeClr val="dk1"/>
              </a:buClr>
              <a:buSzPts val="1100"/>
              <a:buFont typeface="Wingdings" panose="05000000000000000000" pitchFamily="2" charset="2"/>
              <a:buChar char="§"/>
            </a:pPr>
            <a:r>
              <a:rPr lang="en-GB" dirty="0"/>
              <a:t>Marriott entering the home rentals market</a:t>
            </a:r>
          </a:p>
          <a:p>
            <a:pPr marL="285750" lvl="0" indent="-285750" algn="l" rtl="0">
              <a:spcBef>
                <a:spcPts val="0"/>
              </a:spcBef>
              <a:spcAft>
                <a:spcPts val="0"/>
              </a:spcAft>
              <a:buClr>
                <a:schemeClr val="dk1"/>
              </a:buClr>
              <a:buSzPts val="1100"/>
              <a:buFont typeface="Wingdings" panose="05000000000000000000" pitchFamily="2" charset="2"/>
              <a:buChar char="§"/>
            </a:pPr>
            <a:endParaRPr lang="en-GB" dirty="0"/>
          </a:p>
          <a:p>
            <a:pPr marL="285750" lvl="0" indent="-285750" algn="l" rtl="0">
              <a:spcBef>
                <a:spcPts val="0"/>
              </a:spcBef>
              <a:spcAft>
                <a:spcPts val="0"/>
              </a:spcAft>
              <a:buClr>
                <a:schemeClr val="dk1"/>
              </a:buClr>
              <a:buSzPts val="1100"/>
              <a:buFont typeface="Wingdings" panose="05000000000000000000" pitchFamily="2" charset="2"/>
              <a:buChar char="§"/>
            </a:pPr>
            <a:r>
              <a:rPr lang="en-GB" dirty="0"/>
              <a:t>Allows guests to have the security of a Marriott without limitations of hotel</a:t>
            </a:r>
          </a:p>
          <a:p>
            <a:pPr marL="285750" lvl="0" indent="-285750" algn="l" rtl="0">
              <a:spcBef>
                <a:spcPts val="0"/>
              </a:spcBef>
              <a:spcAft>
                <a:spcPts val="0"/>
              </a:spcAft>
              <a:buClr>
                <a:schemeClr val="dk1"/>
              </a:buClr>
              <a:buSzPts val="1100"/>
              <a:buFont typeface="Wingdings" panose="05000000000000000000" pitchFamily="2" charset="2"/>
              <a:buChar char="§"/>
            </a:pPr>
            <a:endParaRPr lang="en-GB" dirty="0"/>
          </a:p>
          <a:p>
            <a:pPr marL="285750" lvl="0" indent="-285750" algn="l" rtl="0">
              <a:spcBef>
                <a:spcPts val="0"/>
              </a:spcBef>
              <a:spcAft>
                <a:spcPts val="0"/>
              </a:spcAft>
              <a:buClr>
                <a:schemeClr val="dk1"/>
              </a:buClr>
              <a:buSzPts val="1100"/>
              <a:buFont typeface="Wingdings" panose="05000000000000000000" pitchFamily="2" charset="2"/>
              <a:buChar char="§"/>
            </a:pPr>
            <a:r>
              <a:rPr lang="en-GB" dirty="0"/>
              <a:t>Reaction to modern needs and wants of customers in the sharing economy. </a:t>
            </a:r>
          </a:p>
          <a:p>
            <a:pPr marL="285750" lvl="0" indent="-285750" algn="l" rtl="0">
              <a:spcBef>
                <a:spcPts val="0"/>
              </a:spcBef>
              <a:spcAft>
                <a:spcPts val="0"/>
              </a:spcAft>
              <a:buClr>
                <a:schemeClr val="dk1"/>
              </a:buClr>
              <a:buSzPts val="1100"/>
              <a:buFont typeface="Wingdings" panose="05000000000000000000" pitchFamily="2" charset="2"/>
              <a:buChar char="§"/>
            </a:pPr>
            <a:endParaRPr lang="en-GB" dirty="0"/>
          </a:p>
          <a:p>
            <a:pPr marL="285750" lvl="0" indent="-285750" algn="l" rtl="0">
              <a:spcBef>
                <a:spcPts val="0"/>
              </a:spcBef>
              <a:spcAft>
                <a:spcPts val="0"/>
              </a:spcAft>
              <a:buClr>
                <a:schemeClr val="dk1"/>
              </a:buClr>
              <a:buSzPts val="1100"/>
              <a:buFont typeface="Wingdings" panose="05000000000000000000" pitchFamily="2" charset="2"/>
              <a:buChar char="§"/>
            </a:pPr>
            <a:r>
              <a:rPr lang="en-GB" dirty="0"/>
              <a:t>Chosen due to interest in change of hotel industry due to Airbnb. </a:t>
            </a:r>
            <a:endParaRPr dirty="0"/>
          </a:p>
        </p:txBody>
      </p:sp>
      <p:pic>
        <p:nvPicPr>
          <p:cNvPr id="2" name="Picture 1">
            <a:extLst>
              <a:ext uri="{FF2B5EF4-FFF2-40B4-BE49-F238E27FC236}">
                <a16:creationId xmlns:a16="http://schemas.microsoft.com/office/drawing/2014/main" id="{30319178-63F6-4B18-AF98-12B5AFF05FF7}"/>
              </a:ext>
            </a:extLst>
          </p:cNvPr>
          <p:cNvPicPr>
            <a:picLocks noChangeAspect="1"/>
          </p:cNvPicPr>
          <p:nvPr/>
        </p:nvPicPr>
        <p:blipFill>
          <a:blip r:embed="rId3"/>
          <a:stretch>
            <a:fillRect/>
          </a:stretch>
        </p:blipFill>
        <p:spPr>
          <a:xfrm>
            <a:off x="4179204" y="115200"/>
            <a:ext cx="2651902" cy="2135600"/>
          </a:xfrm>
          <a:prstGeom prst="rect">
            <a:avLst/>
          </a:prstGeom>
        </p:spPr>
      </p:pic>
      <p:pic>
        <p:nvPicPr>
          <p:cNvPr id="3" name="Picture 2">
            <a:extLst>
              <a:ext uri="{FF2B5EF4-FFF2-40B4-BE49-F238E27FC236}">
                <a16:creationId xmlns:a16="http://schemas.microsoft.com/office/drawing/2014/main" id="{16FC8DF6-C167-4B11-B46D-40BB0F27DCB7}"/>
              </a:ext>
            </a:extLst>
          </p:cNvPr>
          <p:cNvPicPr>
            <a:picLocks noChangeAspect="1"/>
          </p:cNvPicPr>
          <p:nvPr/>
        </p:nvPicPr>
        <p:blipFill>
          <a:blip r:embed="rId4"/>
          <a:stretch>
            <a:fillRect/>
          </a:stretch>
        </p:blipFill>
        <p:spPr>
          <a:xfrm>
            <a:off x="6831106" y="115200"/>
            <a:ext cx="2312894" cy="2135600"/>
          </a:xfrm>
          <a:prstGeom prst="rect">
            <a:avLst/>
          </a:prstGeom>
        </p:spPr>
      </p:pic>
      <p:sp>
        <p:nvSpPr>
          <p:cNvPr id="4" name="TextBox 3">
            <a:extLst>
              <a:ext uri="{FF2B5EF4-FFF2-40B4-BE49-F238E27FC236}">
                <a16:creationId xmlns:a16="http://schemas.microsoft.com/office/drawing/2014/main" id="{3CEE29B4-85ED-4FFF-B402-E1FE373B8336}"/>
              </a:ext>
            </a:extLst>
          </p:cNvPr>
          <p:cNvSpPr txBox="1"/>
          <p:nvPr/>
        </p:nvSpPr>
        <p:spPr>
          <a:xfrm>
            <a:off x="4572000" y="2286611"/>
            <a:ext cx="1990165" cy="400110"/>
          </a:xfrm>
          <a:prstGeom prst="rect">
            <a:avLst/>
          </a:prstGeom>
          <a:noFill/>
        </p:spPr>
        <p:txBody>
          <a:bodyPr wrap="square" rtlCol="0">
            <a:spAutoFit/>
          </a:bodyPr>
          <a:lstStyle/>
          <a:p>
            <a:r>
              <a:rPr lang="en-GB" sz="1000" dirty="0"/>
              <a:t>Image courtesy of Turner (2019)</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273"/>
        <p:cNvGrpSpPr/>
        <p:nvPr/>
      </p:nvGrpSpPr>
      <p:grpSpPr>
        <a:xfrm>
          <a:off x="0" y="0"/>
          <a:ext cx="0" cy="0"/>
          <a:chOff x="0" y="0"/>
          <a:chExt cx="0" cy="0"/>
        </a:xfrm>
      </p:grpSpPr>
      <p:sp>
        <p:nvSpPr>
          <p:cNvPr id="274" name="Google Shape;274;p39"/>
          <p:cNvSpPr txBox="1">
            <a:spLocks noGrp="1"/>
          </p:cNvSpPr>
          <p:nvPr>
            <p:ph type="title"/>
          </p:nvPr>
        </p:nvSpPr>
        <p:spPr>
          <a:xfrm>
            <a:off x="723900" y="1693750"/>
            <a:ext cx="2850900" cy="606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Clr>
                <a:schemeClr val="dk1"/>
              </a:buClr>
              <a:buSzPts val="1100"/>
              <a:buFont typeface="Arial"/>
              <a:buNone/>
            </a:pPr>
            <a:r>
              <a:rPr lang="en" dirty="0"/>
              <a:t>Reasons for the change</a:t>
            </a:r>
            <a:endParaRPr dirty="0"/>
          </a:p>
        </p:txBody>
      </p:sp>
      <p:sp>
        <p:nvSpPr>
          <p:cNvPr id="275" name="Google Shape;275;p39"/>
          <p:cNvSpPr txBox="1">
            <a:spLocks noGrp="1"/>
          </p:cNvSpPr>
          <p:nvPr>
            <p:ph type="subTitle" idx="1"/>
          </p:nvPr>
        </p:nvSpPr>
        <p:spPr>
          <a:xfrm>
            <a:off x="3772749" y="1390809"/>
            <a:ext cx="5394192" cy="2735517"/>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Clr>
                <a:schemeClr val="dk1"/>
              </a:buClr>
              <a:buSzPts val="1100"/>
              <a:buFont typeface="Arial" panose="020B0604020202020204" pitchFamily="34" charset="0"/>
              <a:buChar char="•"/>
            </a:pPr>
            <a:r>
              <a:rPr lang="en-US" sz="1400" dirty="0"/>
              <a:t>Meet the growing demand for home rentals in popular destinations. </a:t>
            </a:r>
          </a:p>
          <a:p>
            <a:pPr marL="285750" lvl="0" indent="-285750" algn="l" rtl="0">
              <a:spcBef>
                <a:spcPts val="0"/>
              </a:spcBef>
              <a:spcAft>
                <a:spcPts val="0"/>
              </a:spcAft>
              <a:buClr>
                <a:schemeClr val="dk1"/>
              </a:buClr>
              <a:buSzPts val="1100"/>
              <a:buFont typeface="Arial" panose="020B0604020202020204" pitchFamily="34" charset="0"/>
              <a:buChar char="•"/>
            </a:pPr>
            <a:endParaRPr lang="en-US" sz="1400" dirty="0"/>
          </a:p>
          <a:p>
            <a:pPr marL="285750" lvl="0" indent="-285750" algn="l" rtl="0">
              <a:spcBef>
                <a:spcPts val="0"/>
              </a:spcBef>
              <a:spcAft>
                <a:spcPts val="0"/>
              </a:spcAft>
              <a:buClr>
                <a:schemeClr val="dk1"/>
              </a:buClr>
              <a:buSzPts val="1100"/>
              <a:buFont typeface="Arial" panose="020B0604020202020204" pitchFamily="34" charset="0"/>
              <a:buChar char="•"/>
            </a:pPr>
            <a:r>
              <a:rPr lang="en-US" sz="1400" dirty="0"/>
              <a:t>“Marriott’s foray into the home-rental business shows how far the hotel industry has come in recognizing the threat to its business from Airbnb”. </a:t>
            </a:r>
            <a:r>
              <a:rPr lang="en-US" sz="1400" dirty="0" err="1"/>
              <a:t>Karmin</a:t>
            </a:r>
            <a:r>
              <a:rPr lang="en-US" sz="1400" dirty="0"/>
              <a:t> (2019)</a:t>
            </a:r>
          </a:p>
          <a:p>
            <a:pPr marL="0" lvl="0" indent="0" algn="l" rtl="0">
              <a:spcBef>
                <a:spcPts val="0"/>
              </a:spcBef>
              <a:spcAft>
                <a:spcPts val="0"/>
              </a:spcAft>
              <a:buClr>
                <a:schemeClr val="dk1"/>
              </a:buClr>
              <a:buSzPts val="1100"/>
            </a:pPr>
            <a:endParaRPr lang="en-US" sz="1400" dirty="0"/>
          </a:p>
          <a:p>
            <a:pPr marL="285750" lvl="0" indent="-285750" algn="l" rtl="0">
              <a:spcBef>
                <a:spcPts val="0"/>
              </a:spcBef>
              <a:spcAft>
                <a:spcPts val="0"/>
              </a:spcAft>
              <a:buClr>
                <a:schemeClr val="dk1"/>
              </a:buClr>
              <a:buSzPts val="1100"/>
              <a:buFont typeface="Arial" panose="020B0604020202020204" pitchFamily="34" charset="0"/>
              <a:buChar char="•"/>
            </a:pPr>
            <a:r>
              <a:rPr lang="en-US" sz="1400" dirty="0"/>
              <a:t>Rise of sharing economy and to compete with Airbnb. </a:t>
            </a:r>
          </a:p>
          <a:p>
            <a:pPr marL="285750" lvl="0" indent="-285750" algn="l" rtl="0">
              <a:spcBef>
                <a:spcPts val="0"/>
              </a:spcBef>
              <a:spcAft>
                <a:spcPts val="0"/>
              </a:spcAft>
              <a:buClr>
                <a:schemeClr val="dk1"/>
              </a:buClr>
              <a:buSzPts val="1100"/>
              <a:buFont typeface="Arial" panose="020B0604020202020204" pitchFamily="34" charset="0"/>
              <a:buChar char="•"/>
            </a:pPr>
            <a:endParaRPr lang="en-US" sz="1400" dirty="0"/>
          </a:p>
          <a:p>
            <a:pPr marL="0" lvl="0" indent="0" algn="l" rtl="0">
              <a:spcBef>
                <a:spcPts val="0"/>
              </a:spcBef>
              <a:spcAft>
                <a:spcPts val="0"/>
              </a:spcAft>
              <a:buClr>
                <a:schemeClr val="dk1"/>
              </a:buClr>
              <a:buSzPts val="1100"/>
              <a:buFont typeface="Arial"/>
              <a:buNone/>
            </a:pPr>
            <a:endParaRPr dirty="0"/>
          </a:p>
        </p:txBody>
      </p:sp>
      <p:pic>
        <p:nvPicPr>
          <p:cNvPr id="2" name="Picture 1">
            <a:extLst>
              <a:ext uri="{FF2B5EF4-FFF2-40B4-BE49-F238E27FC236}">
                <a16:creationId xmlns:a16="http://schemas.microsoft.com/office/drawing/2014/main" id="{CC6A4495-ED9F-46EE-9A6B-14A5BD017317}"/>
              </a:ext>
            </a:extLst>
          </p:cNvPr>
          <p:cNvPicPr>
            <a:picLocks noChangeAspect="1"/>
          </p:cNvPicPr>
          <p:nvPr/>
        </p:nvPicPr>
        <p:blipFill>
          <a:blip r:embed="rId3"/>
          <a:stretch>
            <a:fillRect/>
          </a:stretch>
        </p:blipFill>
        <p:spPr>
          <a:xfrm>
            <a:off x="348983" y="2300350"/>
            <a:ext cx="3423766" cy="192586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26"/>
        <p:cNvGrpSpPr/>
        <p:nvPr/>
      </p:nvGrpSpPr>
      <p:grpSpPr>
        <a:xfrm>
          <a:off x="0" y="0"/>
          <a:ext cx="0" cy="0"/>
          <a:chOff x="0" y="0"/>
          <a:chExt cx="0" cy="0"/>
        </a:xfrm>
      </p:grpSpPr>
      <p:sp>
        <p:nvSpPr>
          <p:cNvPr id="727" name="Google Shape;727;p66"/>
          <p:cNvSpPr txBox="1">
            <a:spLocks noGrp="1"/>
          </p:cNvSpPr>
          <p:nvPr>
            <p:ph type="title"/>
          </p:nvPr>
        </p:nvSpPr>
        <p:spPr>
          <a:xfrm>
            <a:off x="2099342" y="-81242"/>
            <a:ext cx="7696200" cy="548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800" dirty="0"/>
              <a:t>Lewin’s Forcefield Model (1951)</a:t>
            </a:r>
            <a:endParaRPr sz="2800" dirty="0"/>
          </a:p>
        </p:txBody>
      </p:sp>
      <p:pic>
        <p:nvPicPr>
          <p:cNvPr id="3" name="Picture 2">
            <a:extLst>
              <a:ext uri="{FF2B5EF4-FFF2-40B4-BE49-F238E27FC236}">
                <a16:creationId xmlns:a16="http://schemas.microsoft.com/office/drawing/2014/main" id="{67158A74-BCFF-47E7-9F64-109DBD2D5C3C}"/>
              </a:ext>
            </a:extLst>
          </p:cNvPr>
          <p:cNvPicPr>
            <a:picLocks noChangeAspect="1"/>
          </p:cNvPicPr>
          <p:nvPr/>
        </p:nvPicPr>
        <p:blipFill>
          <a:blip r:embed="rId3"/>
          <a:stretch>
            <a:fillRect/>
          </a:stretch>
        </p:blipFill>
        <p:spPr>
          <a:xfrm rot="10800000">
            <a:off x="4774138" y="2423043"/>
            <a:ext cx="909848" cy="692276"/>
          </a:xfrm>
          <a:prstGeom prst="rect">
            <a:avLst/>
          </a:prstGeom>
        </p:spPr>
      </p:pic>
      <p:sp>
        <p:nvSpPr>
          <p:cNvPr id="4" name="TextBox 3">
            <a:extLst>
              <a:ext uri="{FF2B5EF4-FFF2-40B4-BE49-F238E27FC236}">
                <a16:creationId xmlns:a16="http://schemas.microsoft.com/office/drawing/2014/main" id="{472BF5D2-F783-4B5A-A3EC-DBF9F2B7CFF6}"/>
              </a:ext>
            </a:extLst>
          </p:cNvPr>
          <p:cNvSpPr txBox="1"/>
          <p:nvPr/>
        </p:nvSpPr>
        <p:spPr>
          <a:xfrm>
            <a:off x="3942705" y="1545660"/>
            <a:ext cx="1133421" cy="1569660"/>
          </a:xfrm>
          <a:prstGeom prst="rect">
            <a:avLst/>
          </a:prstGeom>
          <a:noFill/>
        </p:spPr>
        <p:txBody>
          <a:bodyPr wrap="square" rtlCol="0">
            <a:spAutoFit/>
          </a:bodyPr>
          <a:lstStyle/>
          <a:p>
            <a:endParaRPr lang="en-GB" sz="1200" dirty="0"/>
          </a:p>
          <a:p>
            <a:r>
              <a:rPr lang="en-GB" sz="1200" dirty="0"/>
              <a:t>Change Proposal </a:t>
            </a:r>
          </a:p>
          <a:p>
            <a:endParaRPr lang="en-GB" sz="1200" dirty="0"/>
          </a:p>
          <a:p>
            <a:endParaRPr lang="en-GB" sz="1200" dirty="0"/>
          </a:p>
          <a:p>
            <a:r>
              <a:rPr lang="en-GB" sz="1200" dirty="0"/>
              <a:t>Homes and Villas by Marriot</a:t>
            </a:r>
          </a:p>
        </p:txBody>
      </p:sp>
      <p:pic>
        <p:nvPicPr>
          <p:cNvPr id="5" name="Picture 4">
            <a:extLst>
              <a:ext uri="{FF2B5EF4-FFF2-40B4-BE49-F238E27FC236}">
                <a16:creationId xmlns:a16="http://schemas.microsoft.com/office/drawing/2014/main" id="{DEC7A722-FF47-4CF5-BE46-097506D49655}"/>
              </a:ext>
            </a:extLst>
          </p:cNvPr>
          <p:cNvPicPr>
            <a:picLocks noChangeAspect="1"/>
          </p:cNvPicPr>
          <p:nvPr/>
        </p:nvPicPr>
        <p:blipFill>
          <a:blip r:embed="rId4"/>
          <a:stretch>
            <a:fillRect/>
          </a:stretch>
        </p:blipFill>
        <p:spPr>
          <a:xfrm rot="10800000">
            <a:off x="3063595" y="2420397"/>
            <a:ext cx="909846" cy="694922"/>
          </a:xfrm>
          <a:prstGeom prst="rect">
            <a:avLst/>
          </a:prstGeom>
        </p:spPr>
      </p:pic>
      <p:graphicFrame>
        <p:nvGraphicFramePr>
          <p:cNvPr id="8" name="Table 8">
            <a:extLst>
              <a:ext uri="{FF2B5EF4-FFF2-40B4-BE49-F238E27FC236}">
                <a16:creationId xmlns:a16="http://schemas.microsoft.com/office/drawing/2014/main" id="{65D9ADDE-EDBB-4966-944F-708D56E116D5}"/>
              </a:ext>
            </a:extLst>
          </p:cNvPr>
          <p:cNvGraphicFramePr>
            <a:graphicFrameLocks noGrp="1"/>
          </p:cNvGraphicFramePr>
          <p:nvPr>
            <p:extLst>
              <p:ext uri="{D42A27DB-BD31-4B8C-83A1-F6EECF244321}">
                <p14:modId xmlns:p14="http://schemas.microsoft.com/office/powerpoint/2010/main" val="3910362236"/>
              </p:ext>
            </p:extLst>
          </p:nvPr>
        </p:nvGraphicFramePr>
        <p:xfrm>
          <a:off x="5683986" y="467458"/>
          <a:ext cx="3204840" cy="4663440"/>
        </p:xfrm>
        <a:graphic>
          <a:graphicData uri="http://schemas.openxmlformats.org/drawingml/2006/table">
            <a:tbl>
              <a:tblPr firstRow="1" bandRow="1">
                <a:tableStyleId>{4A003DBD-38AA-47E1-A8C1-CEA9F67DFBBE}</a:tableStyleId>
              </a:tblPr>
              <a:tblGrid>
                <a:gridCol w="1602420">
                  <a:extLst>
                    <a:ext uri="{9D8B030D-6E8A-4147-A177-3AD203B41FA5}">
                      <a16:colId xmlns:a16="http://schemas.microsoft.com/office/drawing/2014/main" val="1074715276"/>
                    </a:ext>
                  </a:extLst>
                </a:gridCol>
                <a:gridCol w="1602420">
                  <a:extLst>
                    <a:ext uri="{9D8B030D-6E8A-4147-A177-3AD203B41FA5}">
                      <a16:colId xmlns:a16="http://schemas.microsoft.com/office/drawing/2014/main" val="2448037415"/>
                    </a:ext>
                  </a:extLst>
                </a:gridCol>
              </a:tblGrid>
              <a:tr h="487002">
                <a:tc>
                  <a:txBody>
                    <a:bodyPr/>
                    <a:lstStyle/>
                    <a:p>
                      <a:r>
                        <a:rPr lang="en-GB" dirty="0"/>
                        <a:t>Forces AGAINST change</a:t>
                      </a:r>
                    </a:p>
                  </a:txBody>
                  <a:tcPr/>
                </a:tc>
                <a:tc>
                  <a:txBody>
                    <a:bodyPr/>
                    <a:lstStyle/>
                    <a:p>
                      <a:r>
                        <a:rPr lang="en-GB" dirty="0"/>
                        <a:t>Score</a:t>
                      </a:r>
                    </a:p>
                  </a:txBody>
                  <a:tcPr/>
                </a:tc>
                <a:extLst>
                  <a:ext uri="{0D108BD9-81ED-4DB2-BD59-A6C34878D82A}">
                    <a16:rowId xmlns:a16="http://schemas.microsoft.com/office/drawing/2014/main" val="3165939428"/>
                  </a:ext>
                </a:extLst>
              </a:tr>
              <a:tr h="487002">
                <a:tc>
                  <a:txBody>
                    <a:bodyPr/>
                    <a:lstStyle/>
                    <a:p>
                      <a:pPr marL="171450" indent="-171450">
                        <a:buFont typeface="Wingdings" panose="05000000000000000000" pitchFamily="2" charset="2"/>
                        <a:buChar char="§"/>
                      </a:pPr>
                      <a:r>
                        <a:rPr lang="en-GB" sz="1200" dirty="0"/>
                        <a:t>Marriott Already established in hotel market</a:t>
                      </a:r>
                    </a:p>
                    <a:p>
                      <a:pPr marL="171450" indent="-171450">
                        <a:buFont typeface="Wingdings" panose="05000000000000000000" pitchFamily="2" charset="2"/>
                        <a:buChar char="§"/>
                      </a:pPr>
                      <a:endParaRPr lang="en-GB" sz="1200" dirty="0"/>
                    </a:p>
                    <a:p>
                      <a:pPr marL="171450" indent="-171450">
                        <a:buFont typeface="Wingdings" panose="05000000000000000000" pitchFamily="2" charset="2"/>
                        <a:buChar char="§"/>
                      </a:pPr>
                      <a:r>
                        <a:rPr lang="en-GB" sz="1200" dirty="0"/>
                        <a:t>Bad reputation Airbnb have could be passed on to Marriott</a:t>
                      </a:r>
                    </a:p>
                    <a:p>
                      <a:pPr marL="171450" indent="-171450">
                        <a:buFont typeface="Wingdings" panose="05000000000000000000" pitchFamily="2" charset="2"/>
                        <a:buChar char="§"/>
                      </a:pPr>
                      <a:endParaRPr lang="en-GB" sz="1200" dirty="0"/>
                    </a:p>
                    <a:p>
                      <a:pPr marL="171450" indent="-171450">
                        <a:buFont typeface="Wingdings" panose="05000000000000000000" pitchFamily="2" charset="2"/>
                        <a:buChar char="§"/>
                      </a:pPr>
                      <a:r>
                        <a:rPr lang="en-GB" sz="1200" dirty="0"/>
                        <a:t>Fear of unknown and financial risk</a:t>
                      </a:r>
                    </a:p>
                    <a:p>
                      <a:pPr marL="171450" indent="-171450">
                        <a:buFont typeface="Wingdings" panose="05000000000000000000" pitchFamily="2" charset="2"/>
                        <a:buChar char="§"/>
                      </a:pPr>
                      <a:endParaRPr lang="en-GB" sz="1200" dirty="0"/>
                    </a:p>
                    <a:p>
                      <a:pPr marL="171450" indent="-171450">
                        <a:buFont typeface="Wingdings" panose="05000000000000000000" pitchFamily="2" charset="2"/>
                        <a:buChar char="§"/>
                      </a:pPr>
                      <a:r>
                        <a:rPr lang="en-GB" sz="1200" dirty="0"/>
                        <a:t>Risk of Stakeholders not wanting the change</a:t>
                      </a:r>
                    </a:p>
                    <a:p>
                      <a:pPr marL="171450" indent="-171450">
                        <a:buFont typeface="Wingdings" panose="05000000000000000000" pitchFamily="2" charset="2"/>
                        <a:buChar char="§"/>
                      </a:pPr>
                      <a:endParaRPr lang="en-GB" sz="1200" dirty="0"/>
                    </a:p>
                    <a:p>
                      <a:pPr marL="171450" indent="-171450">
                        <a:buFont typeface="Wingdings" panose="05000000000000000000" pitchFamily="2" charset="2"/>
                        <a:buChar char="§"/>
                      </a:pPr>
                      <a:r>
                        <a:rPr lang="en-GB" sz="1200" dirty="0"/>
                        <a:t>Government Legislations</a:t>
                      </a:r>
                    </a:p>
                    <a:p>
                      <a:endParaRPr lang="en-GB" sz="1200" dirty="0"/>
                    </a:p>
                    <a:p>
                      <a:endParaRPr lang="en-GB" sz="1200" dirty="0"/>
                    </a:p>
                  </a:txBody>
                  <a:tcPr/>
                </a:tc>
                <a:tc>
                  <a:txBody>
                    <a:bodyPr/>
                    <a:lstStyle/>
                    <a:p>
                      <a:r>
                        <a:rPr lang="en-GB" dirty="0"/>
                        <a:t>3/5</a:t>
                      </a:r>
                    </a:p>
                    <a:p>
                      <a:endParaRPr lang="en-GB" dirty="0"/>
                    </a:p>
                    <a:p>
                      <a:endParaRPr lang="en-GB" dirty="0"/>
                    </a:p>
                    <a:p>
                      <a:endParaRPr lang="en-GB" dirty="0"/>
                    </a:p>
                    <a:p>
                      <a:r>
                        <a:rPr lang="en-GB" dirty="0"/>
                        <a:t>5/5</a:t>
                      </a:r>
                    </a:p>
                    <a:p>
                      <a:endParaRPr lang="en-GB" dirty="0"/>
                    </a:p>
                    <a:p>
                      <a:endParaRPr lang="en-GB" dirty="0"/>
                    </a:p>
                    <a:p>
                      <a:endParaRPr lang="en-GB" dirty="0"/>
                    </a:p>
                    <a:p>
                      <a:r>
                        <a:rPr lang="en-GB" dirty="0"/>
                        <a:t>5/5</a:t>
                      </a:r>
                    </a:p>
                    <a:p>
                      <a:endParaRPr lang="en-GB" dirty="0"/>
                    </a:p>
                    <a:p>
                      <a:endParaRPr lang="en-GB" dirty="0"/>
                    </a:p>
                    <a:p>
                      <a:r>
                        <a:rPr lang="en-GB" dirty="0"/>
                        <a:t>5/5</a:t>
                      </a:r>
                    </a:p>
                    <a:p>
                      <a:endParaRPr lang="en-GB" dirty="0"/>
                    </a:p>
                    <a:p>
                      <a:endParaRPr lang="en-GB" dirty="0"/>
                    </a:p>
                    <a:p>
                      <a:endParaRPr lang="en-GB" dirty="0"/>
                    </a:p>
                    <a:p>
                      <a:r>
                        <a:rPr lang="en-GB" dirty="0"/>
                        <a:t>3/5</a:t>
                      </a:r>
                    </a:p>
                    <a:p>
                      <a:endParaRPr lang="en-GB" dirty="0"/>
                    </a:p>
                    <a:p>
                      <a:endParaRPr lang="en-GB" dirty="0"/>
                    </a:p>
                    <a:p>
                      <a:r>
                        <a:rPr lang="en-GB" dirty="0"/>
                        <a:t>20 Total</a:t>
                      </a:r>
                    </a:p>
                  </a:txBody>
                  <a:tcPr/>
                </a:tc>
                <a:extLst>
                  <a:ext uri="{0D108BD9-81ED-4DB2-BD59-A6C34878D82A}">
                    <a16:rowId xmlns:a16="http://schemas.microsoft.com/office/drawing/2014/main" val="3355981727"/>
                  </a:ext>
                </a:extLst>
              </a:tr>
            </a:tbl>
          </a:graphicData>
        </a:graphic>
      </p:graphicFrame>
      <p:graphicFrame>
        <p:nvGraphicFramePr>
          <p:cNvPr id="9" name="Table 9">
            <a:extLst>
              <a:ext uri="{FF2B5EF4-FFF2-40B4-BE49-F238E27FC236}">
                <a16:creationId xmlns:a16="http://schemas.microsoft.com/office/drawing/2014/main" id="{D78C3913-F12E-4EE9-B579-99D82459E56B}"/>
              </a:ext>
            </a:extLst>
          </p:cNvPr>
          <p:cNvGraphicFramePr>
            <a:graphicFrameLocks noGrp="1"/>
          </p:cNvGraphicFramePr>
          <p:nvPr>
            <p:extLst>
              <p:ext uri="{D42A27DB-BD31-4B8C-83A1-F6EECF244321}">
                <p14:modId xmlns:p14="http://schemas.microsoft.com/office/powerpoint/2010/main" val="2762865216"/>
              </p:ext>
            </p:extLst>
          </p:nvPr>
        </p:nvGraphicFramePr>
        <p:xfrm>
          <a:off x="276856" y="467458"/>
          <a:ext cx="2795568" cy="4663440"/>
        </p:xfrm>
        <a:graphic>
          <a:graphicData uri="http://schemas.openxmlformats.org/drawingml/2006/table">
            <a:tbl>
              <a:tblPr firstRow="1" bandRow="1">
                <a:tableStyleId>{4A003DBD-38AA-47E1-A8C1-CEA9F67DFBBE}</a:tableStyleId>
              </a:tblPr>
              <a:tblGrid>
                <a:gridCol w="1397784">
                  <a:extLst>
                    <a:ext uri="{9D8B030D-6E8A-4147-A177-3AD203B41FA5}">
                      <a16:colId xmlns:a16="http://schemas.microsoft.com/office/drawing/2014/main" val="3749535090"/>
                    </a:ext>
                  </a:extLst>
                </a:gridCol>
                <a:gridCol w="1397784">
                  <a:extLst>
                    <a:ext uri="{9D8B030D-6E8A-4147-A177-3AD203B41FA5}">
                      <a16:colId xmlns:a16="http://schemas.microsoft.com/office/drawing/2014/main" val="2922636471"/>
                    </a:ext>
                  </a:extLst>
                </a:gridCol>
              </a:tblGrid>
              <a:tr h="467269">
                <a:tc>
                  <a:txBody>
                    <a:bodyPr/>
                    <a:lstStyle/>
                    <a:p>
                      <a:r>
                        <a:rPr lang="en-GB" dirty="0"/>
                        <a:t>Forces FOR change</a:t>
                      </a:r>
                    </a:p>
                  </a:txBody>
                  <a:tcPr/>
                </a:tc>
                <a:tc>
                  <a:txBody>
                    <a:bodyPr/>
                    <a:lstStyle/>
                    <a:p>
                      <a:r>
                        <a:rPr lang="en-GB" dirty="0"/>
                        <a:t>Score</a:t>
                      </a:r>
                    </a:p>
                  </a:txBody>
                  <a:tcPr/>
                </a:tc>
                <a:extLst>
                  <a:ext uri="{0D108BD9-81ED-4DB2-BD59-A6C34878D82A}">
                    <a16:rowId xmlns:a16="http://schemas.microsoft.com/office/drawing/2014/main" val="3679506534"/>
                  </a:ext>
                </a:extLst>
              </a:tr>
              <a:tr h="3435804">
                <a:tc>
                  <a:txBody>
                    <a:bodyPr/>
                    <a:lstStyle/>
                    <a:p>
                      <a:pPr marL="171450" indent="-171450">
                        <a:buFont typeface="Wingdings" panose="05000000000000000000" pitchFamily="2" charset="2"/>
                        <a:buChar char="§"/>
                      </a:pPr>
                      <a:r>
                        <a:rPr lang="en-GB" sz="1100" dirty="0"/>
                        <a:t>Keep up with Consumer Demands</a:t>
                      </a:r>
                    </a:p>
                    <a:p>
                      <a:pPr marL="171450" indent="-171450">
                        <a:buFont typeface="Wingdings" panose="05000000000000000000" pitchFamily="2" charset="2"/>
                        <a:buChar char="§"/>
                      </a:pPr>
                      <a:endParaRPr lang="en-GB" sz="1200" dirty="0"/>
                    </a:p>
                    <a:p>
                      <a:pPr marL="171450" indent="-171450">
                        <a:buFont typeface="Wingdings" panose="05000000000000000000" pitchFamily="2" charset="2"/>
                        <a:buChar char="§"/>
                      </a:pPr>
                      <a:r>
                        <a:rPr lang="en-GB" sz="1100" dirty="0"/>
                        <a:t>Continued Expansion in to other markets</a:t>
                      </a:r>
                    </a:p>
                    <a:p>
                      <a:pPr marL="171450" indent="-171450">
                        <a:buFont typeface="Wingdings" panose="05000000000000000000" pitchFamily="2" charset="2"/>
                        <a:buChar char="§"/>
                      </a:pPr>
                      <a:endParaRPr lang="en-GB" sz="1100" dirty="0"/>
                    </a:p>
                    <a:p>
                      <a:pPr marL="171450" indent="-171450">
                        <a:buFont typeface="Wingdings" panose="05000000000000000000" pitchFamily="2" charset="2"/>
                        <a:buChar char="§"/>
                      </a:pPr>
                      <a:r>
                        <a:rPr lang="en-GB" sz="1100" dirty="0"/>
                        <a:t>Stay competitive and compete with Airbnb</a:t>
                      </a:r>
                    </a:p>
                    <a:p>
                      <a:pPr marL="171450" indent="-171450">
                        <a:buFont typeface="Wingdings" panose="05000000000000000000" pitchFamily="2" charset="2"/>
                        <a:buChar char="§"/>
                      </a:pPr>
                      <a:endParaRPr lang="en-GB" sz="1100" dirty="0"/>
                    </a:p>
                    <a:p>
                      <a:pPr marL="171450" indent="-171450">
                        <a:buFont typeface="Wingdings" panose="05000000000000000000" pitchFamily="2" charset="2"/>
                        <a:buChar char="§"/>
                      </a:pPr>
                      <a:r>
                        <a:rPr lang="en-GB" sz="1100" dirty="0"/>
                        <a:t>New destinations </a:t>
                      </a:r>
                    </a:p>
                    <a:p>
                      <a:pPr marL="171450" indent="-171450">
                        <a:buFont typeface="Wingdings" panose="05000000000000000000" pitchFamily="2" charset="2"/>
                        <a:buChar char="§"/>
                      </a:pPr>
                      <a:endParaRPr lang="en-GB" sz="1100" dirty="0"/>
                    </a:p>
                    <a:p>
                      <a:pPr marL="171450" indent="-171450">
                        <a:buFont typeface="Wingdings" panose="05000000000000000000" pitchFamily="2" charset="2"/>
                        <a:buChar char="§"/>
                      </a:pPr>
                      <a:r>
                        <a:rPr lang="en-GB" sz="1100" dirty="0"/>
                        <a:t>Fresh product to attract new customers</a:t>
                      </a:r>
                    </a:p>
                    <a:p>
                      <a:pPr marL="171450" indent="-171450">
                        <a:buFont typeface="Wingdings" panose="05000000000000000000" pitchFamily="2" charset="2"/>
                        <a:buChar char="§"/>
                      </a:pPr>
                      <a:endParaRPr lang="en-GB" sz="1100" dirty="0"/>
                    </a:p>
                    <a:p>
                      <a:pPr marL="171450" indent="-171450">
                        <a:buFont typeface="Wingdings" panose="05000000000000000000" pitchFamily="2" charset="2"/>
                        <a:buChar char="§"/>
                      </a:pPr>
                      <a:r>
                        <a:rPr lang="en-GB" sz="1100" dirty="0"/>
                        <a:t>If successful stakeholders will be happy</a:t>
                      </a:r>
                    </a:p>
                    <a:p>
                      <a:endParaRPr lang="en-GB" dirty="0"/>
                    </a:p>
                  </a:txBody>
                  <a:tcPr/>
                </a:tc>
                <a:tc>
                  <a:txBody>
                    <a:bodyPr/>
                    <a:lstStyle/>
                    <a:p>
                      <a:r>
                        <a:rPr lang="en-GB" dirty="0"/>
                        <a:t>5/5</a:t>
                      </a:r>
                    </a:p>
                    <a:p>
                      <a:endParaRPr lang="en-GB" dirty="0"/>
                    </a:p>
                    <a:p>
                      <a:endParaRPr lang="en-GB" dirty="0"/>
                    </a:p>
                    <a:p>
                      <a:endParaRPr lang="en-GB" dirty="0"/>
                    </a:p>
                    <a:p>
                      <a:r>
                        <a:rPr lang="en-GB" dirty="0"/>
                        <a:t>3/5</a:t>
                      </a:r>
                    </a:p>
                    <a:p>
                      <a:endParaRPr lang="en-GB" dirty="0"/>
                    </a:p>
                    <a:p>
                      <a:endParaRPr lang="en-GB" dirty="0"/>
                    </a:p>
                    <a:p>
                      <a:r>
                        <a:rPr lang="en-GB" dirty="0"/>
                        <a:t>5/5</a:t>
                      </a:r>
                    </a:p>
                    <a:p>
                      <a:endParaRPr lang="en-GB" dirty="0"/>
                    </a:p>
                    <a:p>
                      <a:endParaRPr lang="en-GB" dirty="0"/>
                    </a:p>
                    <a:p>
                      <a:r>
                        <a:rPr lang="en-GB" dirty="0"/>
                        <a:t>3/5</a:t>
                      </a:r>
                    </a:p>
                    <a:p>
                      <a:endParaRPr lang="en-GB" dirty="0"/>
                    </a:p>
                    <a:p>
                      <a:r>
                        <a:rPr lang="en-GB" dirty="0"/>
                        <a:t>3/5</a:t>
                      </a:r>
                    </a:p>
                    <a:p>
                      <a:endParaRPr lang="en-GB" dirty="0"/>
                    </a:p>
                    <a:p>
                      <a:endParaRPr lang="en-GB" dirty="0"/>
                    </a:p>
                    <a:p>
                      <a:endParaRPr lang="en-GB" dirty="0"/>
                    </a:p>
                    <a:p>
                      <a:r>
                        <a:rPr lang="en-GB" dirty="0"/>
                        <a:t>5/5</a:t>
                      </a:r>
                    </a:p>
                    <a:p>
                      <a:endParaRPr lang="en-GB" dirty="0"/>
                    </a:p>
                    <a:p>
                      <a:r>
                        <a:rPr lang="en-GB" dirty="0"/>
                        <a:t>24 Total</a:t>
                      </a:r>
                    </a:p>
                  </a:txBody>
                  <a:tcPr/>
                </a:tc>
                <a:extLst>
                  <a:ext uri="{0D108BD9-81ED-4DB2-BD59-A6C34878D82A}">
                    <a16:rowId xmlns:a16="http://schemas.microsoft.com/office/drawing/2014/main" val="2947297254"/>
                  </a:ext>
                </a:extLst>
              </a:tr>
            </a:tbl>
          </a:graphicData>
        </a:graphic>
      </p:graphicFrame>
      <p:sp>
        <p:nvSpPr>
          <p:cNvPr id="10" name="TextBox 9">
            <a:extLst>
              <a:ext uri="{FF2B5EF4-FFF2-40B4-BE49-F238E27FC236}">
                <a16:creationId xmlns:a16="http://schemas.microsoft.com/office/drawing/2014/main" id="{228994A4-878B-4AA2-BBA8-F44B404DC004}"/>
              </a:ext>
            </a:extLst>
          </p:cNvPr>
          <p:cNvSpPr txBox="1"/>
          <p:nvPr/>
        </p:nvSpPr>
        <p:spPr>
          <a:xfrm>
            <a:off x="3500788" y="4264639"/>
            <a:ext cx="1721994" cy="461665"/>
          </a:xfrm>
          <a:prstGeom prst="rect">
            <a:avLst/>
          </a:prstGeom>
          <a:noFill/>
        </p:spPr>
        <p:txBody>
          <a:bodyPr wrap="square" rtlCol="0">
            <a:spAutoFit/>
          </a:bodyPr>
          <a:lstStyle/>
          <a:p>
            <a:r>
              <a:rPr lang="en-GB" sz="1200" dirty="0"/>
              <a:t>0- No impact</a:t>
            </a:r>
          </a:p>
          <a:p>
            <a:r>
              <a:rPr lang="en-GB" sz="1200" dirty="0"/>
              <a:t>5- High Impact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6"/>
        <p:cNvGrpSpPr/>
        <p:nvPr/>
      </p:nvGrpSpPr>
      <p:grpSpPr>
        <a:xfrm>
          <a:off x="0" y="0"/>
          <a:ext cx="0" cy="0"/>
          <a:chOff x="0" y="0"/>
          <a:chExt cx="0" cy="0"/>
        </a:xfrm>
      </p:grpSpPr>
      <p:sp>
        <p:nvSpPr>
          <p:cNvPr id="727" name="Google Shape;727;p66"/>
          <p:cNvSpPr txBox="1">
            <a:spLocks noGrp="1"/>
          </p:cNvSpPr>
          <p:nvPr>
            <p:ph type="title"/>
          </p:nvPr>
        </p:nvSpPr>
        <p:spPr>
          <a:xfrm>
            <a:off x="1928090" y="64142"/>
            <a:ext cx="7343734" cy="464385"/>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800" dirty="0"/>
              <a:t>Mendelows Power Interest Matrix</a:t>
            </a:r>
            <a:endParaRPr sz="2800" dirty="0"/>
          </a:p>
        </p:txBody>
      </p:sp>
      <p:graphicFrame>
        <p:nvGraphicFramePr>
          <p:cNvPr id="2" name="Table 2">
            <a:extLst>
              <a:ext uri="{FF2B5EF4-FFF2-40B4-BE49-F238E27FC236}">
                <a16:creationId xmlns:a16="http://schemas.microsoft.com/office/drawing/2014/main" id="{B251B9D7-6031-4BDE-A70A-C018223807F9}"/>
              </a:ext>
            </a:extLst>
          </p:cNvPr>
          <p:cNvGraphicFramePr>
            <a:graphicFrameLocks noGrp="1"/>
          </p:cNvGraphicFramePr>
          <p:nvPr>
            <p:extLst>
              <p:ext uri="{D42A27DB-BD31-4B8C-83A1-F6EECF244321}">
                <p14:modId xmlns:p14="http://schemas.microsoft.com/office/powerpoint/2010/main" val="207292178"/>
              </p:ext>
            </p:extLst>
          </p:nvPr>
        </p:nvGraphicFramePr>
        <p:xfrm>
          <a:off x="2136395" y="700307"/>
          <a:ext cx="4871210" cy="4374726"/>
        </p:xfrm>
        <a:graphic>
          <a:graphicData uri="http://schemas.openxmlformats.org/drawingml/2006/table">
            <a:tbl>
              <a:tblPr firstRow="1" bandRow="1">
                <a:tableStyleId>{327F97BB-C833-4FB7-BDE5-3F7075034690}</a:tableStyleId>
              </a:tblPr>
              <a:tblGrid>
                <a:gridCol w="2435605">
                  <a:extLst>
                    <a:ext uri="{9D8B030D-6E8A-4147-A177-3AD203B41FA5}">
                      <a16:colId xmlns:a16="http://schemas.microsoft.com/office/drawing/2014/main" val="1204286050"/>
                    </a:ext>
                  </a:extLst>
                </a:gridCol>
                <a:gridCol w="2435605">
                  <a:extLst>
                    <a:ext uri="{9D8B030D-6E8A-4147-A177-3AD203B41FA5}">
                      <a16:colId xmlns:a16="http://schemas.microsoft.com/office/drawing/2014/main" val="1866589524"/>
                    </a:ext>
                  </a:extLst>
                </a:gridCol>
              </a:tblGrid>
              <a:tr h="2180166">
                <a:tc>
                  <a:txBody>
                    <a:bodyPr/>
                    <a:lstStyle/>
                    <a:p>
                      <a:r>
                        <a:rPr lang="en-GB" dirty="0"/>
                        <a:t>Keep Satisfied</a:t>
                      </a:r>
                    </a:p>
                    <a:p>
                      <a:endParaRPr lang="en-GB" dirty="0"/>
                    </a:p>
                    <a:p>
                      <a:pPr marL="171450" indent="-171450">
                        <a:buFont typeface="Arial" panose="020B0604020202020204" pitchFamily="34" charset="0"/>
                        <a:buChar char="•"/>
                      </a:pPr>
                      <a:r>
                        <a:rPr lang="en-GB" sz="1200" b="0" dirty="0"/>
                        <a:t>Wandering Customers</a:t>
                      </a:r>
                    </a:p>
                    <a:p>
                      <a:pPr marL="171450" indent="-171450">
                        <a:buFont typeface="Arial" panose="020B0604020202020204" pitchFamily="34" charset="0"/>
                        <a:buChar char="•"/>
                      </a:pPr>
                      <a:r>
                        <a:rPr lang="en-GB" sz="1200" b="0" dirty="0"/>
                        <a:t>Existing Business</a:t>
                      </a:r>
                    </a:p>
                    <a:p>
                      <a:endParaRPr lang="en-GB" dirty="0"/>
                    </a:p>
                  </a:txBody>
                  <a:tcPr/>
                </a:tc>
                <a:tc>
                  <a:txBody>
                    <a:bodyPr/>
                    <a:lstStyle/>
                    <a:p>
                      <a:r>
                        <a:rPr lang="en-GB" dirty="0"/>
                        <a:t>Manage Closely (Key Players) </a:t>
                      </a:r>
                    </a:p>
                    <a:p>
                      <a:endParaRPr lang="en-GB" dirty="0"/>
                    </a:p>
                    <a:p>
                      <a:pPr marL="285750" indent="-285750">
                        <a:buFont typeface="Arial" panose="020B0604020202020204" pitchFamily="34" charset="0"/>
                        <a:buChar char="•"/>
                      </a:pPr>
                      <a:r>
                        <a:rPr lang="en-GB" sz="1200" b="0" dirty="0"/>
                        <a:t>Shareholders and Executives</a:t>
                      </a:r>
                    </a:p>
                    <a:p>
                      <a:pPr marL="285750" indent="-285750">
                        <a:buFont typeface="Arial" panose="020B0604020202020204" pitchFamily="34" charset="0"/>
                        <a:buChar char="•"/>
                      </a:pPr>
                      <a:r>
                        <a:rPr lang="en-GB" sz="1200" b="0" dirty="0"/>
                        <a:t>Loyal Customers</a:t>
                      </a:r>
                    </a:p>
                    <a:p>
                      <a:pPr marL="285750" indent="-285750">
                        <a:buFont typeface="Arial" panose="020B0604020202020204" pitchFamily="34" charset="0"/>
                        <a:buChar char="•"/>
                      </a:pPr>
                      <a:r>
                        <a:rPr lang="en-GB" sz="1200" b="0" dirty="0"/>
                        <a:t>Marriott Franchisees</a:t>
                      </a:r>
                    </a:p>
                    <a:p>
                      <a:pPr marL="285750" indent="-285750">
                        <a:buFont typeface="Arial" panose="020B0604020202020204" pitchFamily="34" charset="0"/>
                        <a:buChar char="•"/>
                      </a:pPr>
                      <a:r>
                        <a:rPr lang="en-GB" sz="1200" b="0" dirty="0"/>
                        <a:t>Local Communities</a:t>
                      </a:r>
                    </a:p>
                    <a:p>
                      <a:pPr marL="285750" indent="-285750">
                        <a:buFont typeface="Arial" panose="020B0604020202020204" pitchFamily="34" charset="0"/>
                        <a:buChar char="•"/>
                      </a:pPr>
                      <a:r>
                        <a:rPr lang="en-GB" sz="1200" b="0" dirty="0"/>
                        <a:t>Industry Associations</a:t>
                      </a:r>
                    </a:p>
                  </a:txBody>
                  <a:tcPr/>
                </a:tc>
                <a:extLst>
                  <a:ext uri="{0D108BD9-81ED-4DB2-BD59-A6C34878D82A}">
                    <a16:rowId xmlns:a16="http://schemas.microsoft.com/office/drawing/2014/main" val="1511226985"/>
                  </a:ext>
                </a:extLst>
              </a:tr>
              <a:tr h="1798636">
                <a:tc>
                  <a:txBody>
                    <a:bodyPr/>
                    <a:lstStyle/>
                    <a:p>
                      <a:r>
                        <a:rPr lang="en-GB" dirty="0"/>
                        <a:t>Monitor (Minimum Effect) </a:t>
                      </a:r>
                    </a:p>
                    <a:p>
                      <a:endParaRPr lang="en-GB" dirty="0"/>
                    </a:p>
                    <a:p>
                      <a:pPr marL="171450" indent="-171450">
                        <a:buFont typeface="Arial" panose="020B0604020202020204" pitchFamily="34" charset="0"/>
                        <a:buChar char="•"/>
                      </a:pPr>
                      <a:r>
                        <a:rPr lang="en-GB" sz="1200" dirty="0"/>
                        <a:t>Competitors such as Airbnb</a:t>
                      </a:r>
                    </a:p>
                    <a:p>
                      <a:endParaRPr lang="en-GB" dirty="0"/>
                    </a:p>
                    <a:p>
                      <a:endParaRPr lang="en-GB" dirty="0"/>
                    </a:p>
                    <a:p>
                      <a:endParaRPr lang="en-GB" dirty="0"/>
                    </a:p>
                  </a:txBody>
                  <a:tcPr/>
                </a:tc>
                <a:tc>
                  <a:txBody>
                    <a:bodyPr/>
                    <a:lstStyle/>
                    <a:p>
                      <a:r>
                        <a:rPr lang="en-GB" dirty="0"/>
                        <a:t>Keep Informed</a:t>
                      </a:r>
                    </a:p>
                    <a:p>
                      <a:endParaRPr lang="en-GB" dirty="0"/>
                    </a:p>
                    <a:p>
                      <a:pPr marL="171450" indent="-171450">
                        <a:buFont typeface="Arial" panose="020B0604020202020204" pitchFamily="34" charset="0"/>
                        <a:buChar char="•"/>
                      </a:pPr>
                      <a:r>
                        <a:rPr lang="en-GB" sz="1200" dirty="0"/>
                        <a:t>The Press (Help promote)</a:t>
                      </a:r>
                    </a:p>
                    <a:p>
                      <a:pPr marL="171450" indent="-171450">
                        <a:buFont typeface="Arial" panose="020B0604020202020204" pitchFamily="34" charset="0"/>
                        <a:buChar char="•"/>
                      </a:pPr>
                      <a:r>
                        <a:rPr lang="en-GB" sz="1200" dirty="0"/>
                        <a:t>Travel Agents</a:t>
                      </a:r>
                    </a:p>
                    <a:p>
                      <a:pPr marL="171450" indent="-171450">
                        <a:buFont typeface="Arial" panose="020B0604020202020204" pitchFamily="34" charset="0"/>
                        <a:buChar char="•"/>
                      </a:pPr>
                      <a:r>
                        <a:rPr lang="en-GB" sz="1200" dirty="0"/>
                        <a:t>Employees</a:t>
                      </a:r>
                    </a:p>
                    <a:p>
                      <a:pPr marL="171450" indent="-171450">
                        <a:buFont typeface="Arial" panose="020B0604020202020204" pitchFamily="34" charset="0"/>
                        <a:buChar char="•"/>
                      </a:pPr>
                      <a:r>
                        <a:rPr lang="en-GB" sz="1200" dirty="0"/>
                        <a:t>Suppliers</a:t>
                      </a:r>
                    </a:p>
                    <a:p>
                      <a:pPr marL="171450" indent="-171450">
                        <a:buFont typeface="Arial" panose="020B0604020202020204" pitchFamily="34" charset="0"/>
                        <a:buChar char="•"/>
                      </a:pPr>
                      <a:r>
                        <a:rPr lang="en-GB" sz="1200" dirty="0"/>
                        <a:t>Banks</a:t>
                      </a:r>
                    </a:p>
                    <a:p>
                      <a:pPr marL="171450" indent="-171450">
                        <a:buFont typeface="Arial" panose="020B0604020202020204" pitchFamily="34" charset="0"/>
                        <a:buChar char="•"/>
                      </a:pPr>
                      <a:r>
                        <a:rPr lang="en-GB" sz="1200" dirty="0"/>
                        <a:t>Governments</a:t>
                      </a:r>
                    </a:p>
                    <a:p>
                      <a:pPr marL="171450" indent="-171450">
                        <a:buFont typeface="Arial" panose="020B0604020202020204" pitchFamily="34" charset="0"/>
                        <a:buChar char="•"/>
                      </a:pPr>
                      <a:r>
                        <a:rPr lang="en-GB" sz="1200" dirty="0"/>
                        <a:t>Sponsors</a:t>
                      </a:r>
                    </a:p>
                    <a:p>
                      <a:pPr marL="171450" indent="-171450">
                        <a:buFont typeface="Arial" panose="020B0604020202020204" pitchFamily="34" charset="0"/>
                        <a:buChar char="•"/>
                      </a:pPr>
                      <a:endParaRPr lang="en-GB" sz="1200" dirty="0"/>
                    </a:p>
                    <a:p>
                      <a:endParaRPr lang="en-GB" dirty="0"/>
                    </a:p>
                  </a:txBody>
                  <a:tcPr/>
                </a:tc>
                <a:extLst>
                  <a:ext uri="{0D108BD9-81ED-4DB2-BD59-A6C34878D82A}">
                    <a16:rowId xmlns:a16="http://schemas.microsoft.com/office/drawing/2014/main" val="3760756773"/>
                  </a:ext>
                </a:extLst>
              </a:tr>
            </a:tbl>
          </a:graphicData>
        </a:graphic>
      </p:graphicFrame>
    </p:spTree>
    <p:extLst>
      <p:ext uri="{BB962C8B-B14F-4D97-AF65-F5344CB8AC3E}">
        <p14:creationId xmlns:p14="http://schemas.microsoft.com/office/powerpoint/2010/main" val="22244766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278EC27-95FF-43D6-9444-C3C70D181163}"/>
              </a:ext>
            </a:extLst>
          </p:cNvPr>
          <p:cNvSpPr>
            <a:spLocks noGrp="1"/>
          </p:cNvSpPr>
          <p:nvPr>
            <p:ph type="body" idx="1"/>
          </p:nvPr>
        </p:nvSpPr>
        <p:spPr>
          <a:xfrm>
            <a:off x="1169574" y="1481746"/>
            <a:ext cx="5269646" cy="2706051"/>
          </a:xfrm>
        </p:spPr>
        <p:txBody>
          <a:bodyPr/>
          <a:lstStyle/>
          <a:p>
            <a:pPr marL="127000" indent="0">
              <a:buNone/>
            </a:pPr>
            <a:endParaRPr lang="en-US" sz="1600" dirty="0"/>
          </a:p>
          <a:p>
            <a:pPr marL="127000" indent="0">
              <a:buNone/>
            </a:pPr>
            <a:endParaRPr lang="en-US" sz="1600" dirty="0"/>
          </a:p>
          <a:p>
            <a:pPr>
              <a:buFont typeface="Arial" panose="020B0604020202020204" pitchFamily="34" charset="0"/>
              <a:buChar char="•"/>
            </a:pPr>
            <a:r>
              <a:rPr lang="en-US" sz="1600" dirty="0"/>
              <a:t>Detailed secondary research on the change and the impact of the change.</a:t>
            </a:r>
          </a:p>
          <a:p>
            <a:pPr>
              <a:buFont typeface="Arial" panose="020B0604020202020204" pitchFamily="34" charset="0"/>
              <a:buChar char="•"/>
            </a:pPr>
            <a:endParaRPr lang="en-US" sz="1600" dirty="0"/>
          </a:p>
          <a:p>
            <a:pPr>
              <a:buFont typeface="Arial" panose="020B0604020202020204" pitchFamily="34" charset="0"/>
              <a:buChar char="•"/>
            </a:pPr>
            <a:r>
              <a:rPr lang="en-US" sz="1600" dirty="0"/>
              <a:t>Critical evaluation of change strategy with application of academic theories</a:t>
            </a:r>
          </a:p>
          <a:p>
            <a:pPr>
              <a:buFont typeface="Arial" panose="020B0604020202020204" pitchFamily="34" charset="0"/>
              <a:buChar char="•"/>
            </a:pPr>
            <a:endParaRPr lang="en-US" sz="1600" dirty="0"/>
          </a:p>
          <a:p>
            <a:pPr>
              <a:buFont typeface="Arial" panose="020B0604020202020204" pitchFamily="34" charset="0"/>
              <a:buChar char="•"/>
            </a:pPr>
            <a:r>
              <a:rPr lang="en-US" sz="1600" dirty="0"/>
              <a:t>Analysis of reasons for the change and the impact of Airbnb and shared economy on hotel industry</a:t>
            </a:r>
          </a:p>
          <a:p>
            <a:pPr marL="127000" indent="0">
              <a:buNone/>
            </a:pPr>
            <a:endParaRPr lang="en-US" sz="1600" dirty="0"/>
          </a:p>
          <a:p>
            <a:pPr marL="127000" indent="0">
              <a:buNone/>
            </a:pPr>
            <a:endParaRPr lang="en-US" sz="1600" dirty="0"/>
          </a:p>
          <a:p>
            <a:pPr marL="127000" indent="0">
              <a:buNone/>
            </a:pPr>
            <a:endParaRPr lang="en-US" sz="1600" dirty="0"/>
          </a:p>
        </p:txBody>
      </p:sp>
      <p:sp>
        <p:nvSpPr>
          <p:cNvPr id="3" name="Title 2">
            <a:extLst>
              <a:ext uri="{FF2B5EF4-FFF2-40B4-BE49-F238E27FC236}">
                <a16:creationId xmlns:a16="http://schemas.microsoft.com/office/drawing/2014/main" id="{04B7D42F-6354-4F5C-9E92-371787CABFDD}"/>
              </a:ext>
            </a:extLst>
          </p:cNvPr>
          <p:cNvSpPr>
            <a:spLocks noGrp="1"/>
          </p:cNvSpPr>
          <p:nvPr>
            <p:ph type="title"/>
          </p:nvPr>
        </p:nvSpPr>
        <p:spPr>
          <a:xfrm>
            <a:off x="914400" y="542925"/>
            <a:ext cx="7505700" cy="596150"/>
          </a:xfrm>
        </p:spPr>
        <p:txBody>
          <a:bodyPr/>
          <a:lstStyle/>
          <a:p>
            <a:r>
              <a:rPr lang="en-GB" dirty="0"/>
              <a:t>Next steps in the research</a:t>
            </a:r>
          </a:p>
        </p:txBody>
      </p:sp>
      <p:pic>
        <p:nvPicPr>
          <p:cNvPr id="4" name="Picture 3">
            <a:extLst>
              <a:ext uri="{FF2B5EF4-FFF2-40B4-BE49-F238E27FC236}">
                <a16:creationId xmlns:a16="http://schemas.microsoft.com/office/drawing/2014/main" id="{5424A2C2-1C3E-4B26-8AB1-784ABB8CFA09}"/>
              </a:ext>
            </a:extLst>
          </p:cNvPr>
          <p:cNvPicPr>
            <a:picLocks noChangeAspect="1"/>
          </p:cNvPicPr>
          <p:nvPr/>
        </p:nvPicPr>
        <p:blipFill rotWithShape="1">
          <a:blip r:embed="rId3"/>
          <a:srcRect r="-392" b="13795"/>
          <a:stretch/>
        </p:blipFill>
        <p:spPr>
          <a:xfrm>
            <a:off x="6613789" y="542925"/>
            <a:ext cx="1969275" cy="1821084"/>
          </a:xfrm>
          <a:prstGeom prst="rect">
            <a:avLst/>
          </a:prstGeom>
        </p:spPr>
      </p:pic>
      <p:sp>
        <p:nvSpPr>
          <p:cNvPr id="5" name="TextBox 4">
            <a:extLst>
              <a:ext uri="{FF2B5EF4-FFF2-40B4-BE49-F238E27FC236}">
                <a16:creationId xmlns:a16="http://schemas.microsoft.com/office/drawing/2014/main" id="{EB3046EB-6CF8-4B3D-9CB4-5A20FCACB074}"/>
              </a:ext>
            </a:extLst>
          </p:cNvPr>
          <p:cNvSpPr txBox="1"/>
          <p:nvPr/>
        </p:nvSpPr>
        <p:spPr>
          <a:xfrm>
            <a:off x="6613789" y="2456334"/>
            <a:ext cx="1836484" cy="230832"/>
          </a:xfrm>
          <a:prstGeom prst="rect">
            <a:avLst/>
          </a:prstGeom>
          <a:noFill/>
        </p:spPr>
        <p:txBody>
          <a:bodyPr wrap="square" rtlCol="0">
            <a:spAutoFit/>
          </a:bodyPr>
          <a:lstStyle/>
          <a:p>
            <a:r>
              <a:rPr lang="en-GB" sz="900" dirty="0"/>
              <a:t>(Image courtesy of Shutterstock)</a:t>
            </a:r>
          </a:p>
        </p:txBody>
      </p:sp>
    </p:spTree>
    <p:extLst>
      <p:ext uri="{BB962C8B-B14F-4D97-AF65-F5344CB8AC3E}">
        <p14:creationId xmlns:p14="http://schemas.microsoft.com/office/powerpoint/2010/main" val="1858235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26"/>
        <p:cNvGrpSpPr/>
        <p:nvPr/>
      </p:nvGrpSpPr>
      <p:grpSpPr>
        <a:xfrm>
          <a:off x="0" y="0"/>
          <a:ext cx="0" cy="0"/>
          <a:chOff x="0" y="0"/>
          <a:chExt cx="0" cy="0"/>
        </a:xfrm>
      </p:grpSpPr>
      <p:sp>
        <p:nvSpPr>
          <p:cNvPr id="727" name="Google Shape;727;p66"/>
          <p:cNvSpPr txBox="1">
            <a:spLocks noGrp="1"/>
          </p:cNvSpPr>
          <p:nvPr>
            <p:ph type="title"/>
          </p:nvPr>
        </p:nvSpPr>
        <p:spPr>
          <a:xfrm>
            <a:off x="2741593" y="101698"/>
            <a:ext cx="7696200" cy="548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Bibliography 1/3</a:t>
            </a:r>
            <a:endParaRPr dirty="0"/>
          </a:p>
        </p:txBody>
      </p:sp>
      <p:sp>
        <p:nvSpPr>
          <p:cNvPr id="728" name="Google Shape;728;p66"/>
          <p:cNvSpPr txBox="1">
            <a:spLocks noGrp="1"/>
          </p:cNvSpPr>
          <p:nvPr>
            <p:ph type="body" idx="1"/>
          </p:nvPr>
        </p:nvSpPr>
        <p:spPr>
          <a:xfrm>
            <a:off x="785372" y="715617"/>
            <a:ext cx="7696200" cy="3519432"/>
          </a:xfrm>
          <a:prstGeom prst="rect">
            <a:avLst/>
          </a:prstGeom>
        </p:spPr>
        <p:txBody>
          <a:bodyPr spcFirstLastPara="1" wrap="square" lIns="91425" tIns="91425" rIns="91425" bIns="91425" anchor="t" anchorCtr="0">
            <a:noAutofit/>
          </a:bodyPr>
          <a:lstStyle/>
          <a:p>
            <a:pPr marL="171450" indent="-171450">
              <a:lnSpc>
                <a:spcPct val="200000"/>
              </a:lnSpc>
            </a:pPr>
            <a:r>
              <a:rPr lang="en-US" sz="1000" dirty="0" err="1"/>
              <a:t>Bourne</a:t>
            </a:r>
            <a:r>
              <a:rPr lang="en-US" sz="1000" dirty="0"/>
              <a:t>, L. (2016). Stakeholder Relationship Management: A Maturity Model for </a:t>
            </a:r>
            <a:r>
              <a:rPr lang="en-US" sz="1000" dirty="0" err="1"/>
              <a:t>Organisational</a:t>
            </a:r>
            <a:r>
              <a:rPr lang="en-US" sz="1000" dirty="0"/>
              <a:t> Implementation. [ebook] Taylor and Francis. Available at: https://www.perlego.com/book/1570672/</a:t>
            </a:r>
          </a:p>
          <a:p>
            <a:pPr marL="171450" indent="-171450">
              <a:lnSpc>
                <a:spcPct val="200000"/>
              </a:lnSpc>
            </a:pPr>
            <a:r>
              <a:rPr lang="en-US" sz="1000" dirty="0"/>
              <a:t>Cameron, E. and Green, M. (2019). Making Sense of Change Management: A Complete Guide to the Models, Tools and Techniques of Organizational Change. 5th ed. [ebook] Kogan Page. Available at: https://www.perlego.com/book/1589596/</a:t>
            </a:r>
          </a:p>
          <a:p>
            <a:pPr marL="171450" indent="-171450">
              <a:lnSpc>
                <a:spcPct val="200000"/>
              </a:lnSpc>
            </a:pPr>
            <a:r>
              <a:rPr lang="en-US" sz="1000" dirty="0" err="1"/>
              <a:t>Hustedde</a:t>
            </a:r>
            <a:r>
              <a:rPr lang="en-US" sz="1000" dirty="0"/>
              <a:t>, R. (1995). Force Field Analysis: Incorporating Critical Thinking. Available: https://files.eric.ed.gov/fulltext/ED384712.pdf. Last accessed 16th May 2021.</a:t>
            </a:r>
          </a:p>
          <a:p>
            <a:pPr marL="171450" indent="-171450">
              <a:lnSpc>
                <a:spcPct val="200000"/>
              </a:lnSpc>
            </a:pPr>
            <a:r>
              <a:rPr lang="en-US" sz="1000" dirty="0" err="1"/>
              <a:t>Karmin</a:t>
            </a:r>
            <a:r>
              <a:rPr lang="en-US" sz="1000" dirty="0"/>
              <a:t>, C. (2019). Marriott to Take On Airbnb in Booming Home-Rental Market. Available: Marriott International. (2019). Marriott International Launches Home Rentals In Over 100 Markets. Available: https://news.marriott.com/news/2019/04/29/marriott-international-launches-home-rentals-in-o. Last accessed 17th May 2021.</a:t>
            </a:r>
          </a:p>
          <a:p>
            <a:pPr marL="171450" indent="-171450">
              <a:lnSpc>
                <a:spcPct val="200000"/>
              </a:lnSpc>
            </a:pPr>
            <a:r>
              <a:rPr lang="en-US" sz="1000" dirty="0"/>
              <a:t>Lewin, K. (1951) Field Theory in Social Science, Harper and Row, New York.</a:t>
            </a:r>
          </a:p>
          <a:p>
            <a:pPr marL="171450" indent="-171450">
              <a:lnSpc>
                <a:spcPct val="200000"/>
              </a:lnSpc>
            </a:pPr>
            <a:r>
              <a:rPr lang="en-US" sz="1000" dirty="0"/>
              <a:t>Lock, S. (2020). Marriott International- Statistics and Facts. Available: https://www.statista.com/topics/1872/marriott-international/#dossierSummary. Last accessed 17th May 2021.</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304509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C9C76D4-1EFF-4167-BDAB-68D45CD200B5}"/>
              </a:ext>
            </a:extLst>
          </p:cNvPr>
          <p:cNvSpPr>
            <a:spLocks noGrp="1"/>
          </p:cNvSpPr>
          <p:nvPr>
            <p:ph type="body" idx="1"/>
          </p:nvPr>
        </p:nvSpPr>
        <p:spPr>
          <a:xfrm>
            <a:off x="723900" y="841050"/>
            <a:ext cx="7696200" cy="3461400"/>
          </a:xfrm>
        </p:spPr>
        <p:txBody>
          <a:bodyPr/>
          <a:lstStyle/>
          <a:p>
            <a:pPr>
              <a:lnSpc>
                <a:spcPct val="200000"/>
              </a:lnSpc>
            </a:pPr>
            <a:r>
              <a:rPr lang="en-US" sz="1000" dirty="0"/>
              <a:t>Marriott International. (2019). Marriott International Launches Home Rentals In Over 100 Markets. Available: https://news.marriott.com/news/2019/04/29/marriott-international-launches-home-rentals-in-over-100-markets. Last accessed 17th May 2021.</a:t>
            </a:r>
          </a:p>
          <a:p>
            <a:pPr>
              <a:lnSpc>
                <a:spcPct val="200000"/>
              </a:lnSpc>
            </a:pPr>
            <a:r>
              <a:rPr lang="en-US" sz="1000" dirty="0"/>
              <a:t>McKee, D., </a:t>
            </a:r>
            <a:r>
              <a:rPr lang="en-US" sz="1000" dirty="0" err="1"/>
              <a:t>Makela</a:t>
            </a:r>
            <a:r>
              <a:rPr lang="en-US" sz="1000" dirty="0"/>
              <a:t>, F. and </a:t>
            </a:r>
            <a:r>
              <a:rPr lang="en-US" sz="1000" dirty="0" err="1"/>
              <a:t>Scassa</a:t>
            </a:r>
            <a:r>
              <a:rPr lang="en-US" sz="1000" dirty="0"/>
              <a:t>, T. (eds.) (2018). Law and the "Sharing Economy": Regulating Online Market Platforms. [ebook] University of Ottawa Press. Available at: https://www.perlego.com/book/858942/</a:t>
            </a:r>
          </a:p>
          <a:p>
            <a:pPr>
              <a:lnSpc>
                <a:spcPct val="200000"/>
              </a:lnSpc>
            </a:pPr>
            <a:r>
              <a:rPr lang="en-US" sz="1000" dirty="0" err="1"/>
              <a:t>Mendelow</a:t>
            </a:r>
            <a:r>
              <a:rPr lang="en-US" sz="1000" dirty="0"/>
              <a:t>, A.L, (1981), Environmental Scanning- The impact of the Stakeholder Concept. ICIS 1981 Proceedings. 20. </a:t>
            </a:r>
          </a:p>
          <a:p>
            <a:pPr>
              <a:lnSpc>
                <a:spcPct val="200000"/>
              </a:lnSpc>
            </a:pPr>
            <a:r>
              <a:rPr lang="en-US" sz="1000" dirty="0"/>
              <a:t>Murray-Webster, D. R. (2018). APM Body of knowledge 7th edition. . Available: https://www.apm.org.uk/media/24069/bok7-whats-changed-akt11950-with-links.pdf. Last accessed 17th May 2021.</a:t>
            </a:r>
          </a:p>
          <a:p>
            <a:pPr>
              <a:lnSpc>
                <a:spcPct val="200000"/>
              </a:lnSpc>
            </a:pPr>
            <a:r>
              <a:rPr lang="en-US" sz="1000" dirty="0"/>
              <a:t>Shutterstock. (Unknown). Image Used. Available: https://www.shutterstock.com/search/magnifying+glass+icon. Last accessed 17th May 2021.</a:t>
            </a:r>
          </a:p>
          <a:p>
            <a:pPr>
              <a:lnSpc>
                <a:spcPct val="200000"/>
              </a:lnSpc>
            </a:pPr>
            <a:r>
              <a:rPr lang="en-US" sz="1000" dirty="0"/>
              <a:t>Stephany, A, (2015), The business of sharing: Making it in the new sharing economy: (London) Palgrave Macmillan, 9. </a:t>
            </a:r>
          </a:p>
          <a:p>
            <a:endParaRPr lang="en-GB" dirty="0"/>
          </a:p>
        </p:txBody>
      </p:sp>
      <p:sp>
        <p:nvSpPr>
          <p:cNvPr id="3" name="Title 2">
            <a:extLst>
              <a:ext uri="{FF2B5EF4-FFF2-40B4-BE49-F238E27FC236}">
                <a16:creationId xmlns:a16="http://schemas.microsoft.com/office/drawing/2014/main" id="{5F1D2663-8B8B-4CA9-AA2A-4E0632F16FB1}"/>
              </a:ext>
            </a:extLst>
          </p:cNvPr>
          <p:cNvSpPr>
            <a:spLocks noGrp="1"/>
          </p:cNvSpPr>
          <p:nvPr>
            <p:ph type="title"/>
          </p:nvPr>
        </p:nvSpPr>
        <p:spPr>
          <a:xfrm>
            <a:off x="2629540" y="143356"/>
            <a:ext cx="7696200" cy="548700"/>
          </a:xfrm>
        </p:spPr>
        <p:txBody>
          <a:bodyPr/>
          <a:lstStyle/>
          <a:p>
            <a:r>
              <a:rPr lang="en-GB" dirty="0"/>
              <a:t>Bibliography 2/3</a:t>
            </a:r>
          </a:p>
        </p:txBody>
      </p:sp>
    </p:spTree>
    <p:extLst>
      <p:ext uri="{BB962C8B-B14F-4D97-AF65-F5344CB8AC3E}">
        <p14:creationId xmlns:p14="http://schemas.microsoft.com/office/powerpoint/2010/main" val="2259620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3AE7DD6-1109-455A-97D3-14911174A92C}"/>
              </a:ext>
            </a:extLst>
          </p:cNvPr>
          <p:cNvSpPr>
            <a:spLocks noGrp="1"/>
          </p:cNvSpPr>
          <p:nvPr>
            <p:ph type="body" idx="1"/>
          </p:nvPr>
        </p:nvSpPr>
        <p:spPr>
          <a:xfrm>
            <a:off x="723900" y="1682100"/>
            <a:ext cx="7696200" cy="3461400"/>
          </a:xfrm>
        </p:spPr>
        <p:txBody>
          <a:bodyPr/>
          <a:lstStyle/>
          <a:p>
            <a:pPr>
              <a:lnSpc>
                <a:spcPct val="200000"/>
              </a:lnSpc>
            </a:pPr>
            <a:r>
              <a:rPr lang="en-US" sz="1000" dirty="0"/>
              <a:t>Sundararajan, A. (2016) The Sharing Economy: The end of employment and the rise of crowd-based capitalism. (London). MIT Press, 1. </a:t>
            </a:r>
          </a:p>
          <a:p>
            <a:pPr>
              <a:lnSpc>
                <a:spcPct val="200000"/>
              </a:lnSpc>
            </a:pPr>
            <a:r>
              <a:rPr lang="en-US" sz="1000" dirty="0"/>
              <a:t>Turner, M. (2019). Image Used. Available: https://www.luxurytraveladvisor.com/hotels/marriott-international-launches-home-rentals-across-globe. Last accessed 17th May 2020.</a:t>
            </a:r>
          </a:p>
          <a:p>
            <a:pPr>
              <a:lnSpc>
                <a:spcPct val="200000"/>
              </a:lnSpc>
            </a:pPr>
            <a:r>
              <a:rPr lang="en-US" sz="1000" dirty="0"/>
              <a:t>Westerman, K. (2021). Punta </a:t>
            </a:r>
            <a:r>
              <a:rPr lang="en-US" sz="1000" dirty="0" err="1"/>
              <a:t>Mita</a:t>
            </a:r>
            <a:r>
              <a:rPr lang="en-US" sz="1000" dirty="0"/>
              <a:t> Paradise: Rent A Home Through St. Regis + Homes &amp; Villas By Marriott International. Available: https://www.forbes.com/sites/kimwesterman/2021/04/30/punta-mita-paradise-rent-a-home-through-st-regis--homes--villas-by-marriott-international/?sh=2f42445f70c0. Last accessed 17th May 2021.</a:t>
            </a:r>
          </a:p>
          <a:p>
            <a:endParaRPr lang="en-GB" dirty="0"/>
          </a:p>
        </p:txBody>
      </p:sp>
      <p:sp>
        <p:nvSpPr>
          <p:cNvPr id="3" name="Title 2">
            <a:extLst>
              <a:ext uri="{FF2B5EF4-FFF2-40B4-BE49-F238E27FC236}">
                <a16:creationId xmlns:a16="http://schemas.microsoft.com/office/drawing/2014/main" id="{B93167A9-6740-4410-AD32-EA2586BF56C5}"/>
              </a:ext>
            </a:extLst>
          </p:cNvPr>
          <p:cNvSpPr>
            <a:spLocks noGrp="1"/>
          </p:cNvSpPr>
          <p:nvPr>
            <p:ph type="title"/>
          </p:nvPr>
        </p:nvSpPr>
        <p:spPr>
          <a:xfrm>
            <a:off x="2744801" y="489137"/>
            <a:ext cx="7696200" cy="548700"/>
          </a:xfrm>
        </p:spPr>
        <p:txBody>
          <a:bodyPr/>
          <a:lstStyle/>
          <a:p>
            <a:r>
              <a:rPr lang="en-GB" dirty="0"/>
              <a:t>Bibliography 3/3</a:t>
            </a:r>
          </a:p>
        </p:txBody>
      </p:sp>
    </p:spTree>
    <p:extLst>
      <p:ext uri="{BB962C8B-B14F-4D97-AF65-F5344CB8AC3E}">
        <p14:creationId xmlns:p14="http://schemas.microsoft.com/office/powerpoint/2010/main" val="3543042370"/>
      </p:ext>
    </p:extLst>
  </p:cSld>
  <p:clrMapOvr>
    <a:masterClrMapping/>
  </p:clrMapOvr>
</p:sld>
</file>

<file path=ppt/theme/theme1.xml><?xml version="1.0" encoding="utf-8"?>
<a:theme xmlns:a="http://schemas.openxmlformats.org/drawingml/2006/main" name="General Custom Pitch Deck by Slidesgo">
  <a:themeElements>
    <a:clrScheme name="Simple Light">
      <a:dk1>
        <a:srgbClr val="101122"/>
      </a:dk1>
      <a:lt1>
        <a:srgbClr val="FFFFFF"/>
      </a:lt1>
      <a:dk2>
        <a:srgbClr val="101122"/>
      </a:dk2>
      <a:lt2>
        <a:srgbClr val="C6CBD6"/>
      </a:lt2>
      <a:accent1>
        <a:srgbClr val="80889B"/>
      </a:accent1>
      <a:accent2>
        <a:srgbClr val="B9C6E4"/>
      </a:accent2>
      <a:accent3>
        <a:srgbClr val="E3E6EC"/>
      </a:accent3>
      <a:accent4>
        <a:srgbClr val="8896B8"/>
      </a:accent4>
      <a:accent5>
        <a:srgbClr val="101122"/>
      </a:accent5>
      <a:accent6>
        <a:srgbClr val="80889B"/>
      </a:accent6>
      <a:hlink>
        <a:srgbClr val="10112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1229</TotalTime>
  <Words>2079</Words>
  <Application>Microsoft Office PowerPoint</Application>
  <PresentationFormat>On-screen Show (16:9)</PresentationFormat>
  <Paragraphs>157</Paragraphs>
  <Slides>10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Roboto</vt:lpstr>
      <vt:lpstr>Oxygen</vt:lpstr>
      <vt:lpstr>Arial</vt:lpstr>
      <vt:lpstr>DM Serif Display</vt:lpstr>
      <vt:lpstr>Wingdings</vt:lpstr>
      <vt:lpstr>General Custom Pitch Deck by Slidesgo</vt:lpstr>
      <vt:lpstr>Managing Change in the Marriott</vt:lpstr>
      <vt:lpstr>The Marriott</vt:lpstr>
      <vt:lpstr>The Change- Homes and Villas by Marriott</vt:lpstr>
      <vt:lpstr>Reasons for the change</vt:lpstr>
      <vt:lpstr>Lewin’s Forcefield Model (1951)</vt:lpstr>
      <vt:lpstr>Mendelows Power Interest Matrix</vt:lpstr>
      <vt:lpstr>Next steps in the research</vt:lpstr>
      <vt:lpstr>Bibliography 1/3</vt:lpstr>
      <vt:lpstr>Bibliography 2/3</vt:lpstr>
      <vt:lpstr>Bibliography 3/3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Change in the Marriott</dc:title>
  <dc:creator>Rhodri Stranaghan</dc:creator>
  <cp:lastModifiedBy>Rhodri Stranaghan</cp:lastModifiedBy>
  <cp:revision>34</cp:revision>
  <dcterms:modified xsi:type="dcterms:W3CDTF">2021-05-18T22:46:24Z</dcterms:modified>
</cp:coreProperties>
</file>