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065" r:id="rId2"/>
    <p:sldId id="257" r:id="rId3"/>
    <p:sldId id="258" r:id="rId4"/>
    <p:sldId id="2066" r:id="rId5"/>
    <p:sldId id="206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63E64"/>
    <a:srgbClr val="174875"/>
    <a:srgbClr val="334C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8DF911-1475-57EB-8A5D-D82CB4638326}" v="69" dt="2025-04-28T13:59:41.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6" autoAdjust="0"/>
    <p:restoredTop sz="94660"/>
  </p:normalViewPr>
  <p:slideViewPr>
    <p:cSldViewPr snapToGrid="0">
      <p:cViewPr varScale="1">
        <p:scale>
          <a:sx n="117" d="100"/>
          <a:sy n="117" d="100"/>
        </p:scale>
        <p:origin x="208"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Yeomans (2305057)" userId="S::2305057@student.uwtsd.ac.uk::bfa20ca9-46c3-4577-aa22-d9a46bfe97f1" providerId="AD" clId="Web-{B70C3449-E493-2934-51CF-922E3C1833A2}"/>
    <pc:docChg chg="modSld">
      <pc:chgData name="Beau Yeomans (2305057)" userId="S::2305057@student.uwtsd.ac.uk::bfa20ca9-46c3-4577-aa22-d9a46bfe97f1" providerId="AD" clId="Web-{B70C3449-E493-2934-51CF-922E3C1833A2}" dt="2025-04-08T15:35:23.723" v="651"/>
      <pc:docMkLst>
        <pc:docMk/>
      </pc:docMkLst>
      <pc:sldChg chg="modSp">
        <pc:chgData name="Beau Yeomans (2305057)" userId="S::2305057@student.uwtsd.ac.uk::bfa20ca9-46c3-4577-aa22-d9a46bfe97f1" providerId="AD" clId="Web-{B70C3449-E493-2934-51CF-922E3C1833A2}" dt="2025-04-08T15:35:23.723" v="651"/>
        <pc:sldMkLst>
          <pc:docMk/>
          <pc:sldMk cId="2023811516" sldId="2065"/>
        </pc:sldMkLst>
        <pc:spChg chg="mod">
          <ac:chgData name="Beau Yeomans (2305057)" userId="S::2305057@student.uwtsd.ac.uk::bfa20ca9-46c3-4577-aa22-d9a46bfe97f1" providerId="AD" clId="Web-{B70C3449-E493-2934-51CF-922E3C1833A2}" dt="2025-04-08T15:26:47.751" v="115" actId="14100"/>
          <ac:spMkLst>
            <pc:docMk/>
            <pc:sldMk cId="2023811516" sldId="2065"/>
            <ac:spMk id="3" creationId="{6BFDD017-C159-BC70-424F-CCA49C84C1F5}"/>
          </ac:spMkLst>
        </pc:spChg>
        <pc:graphicFrameChg chg="mod modGraphic">
          <ac:chgData name="Beau Yeomans (2305057)" userId="S::2305057@student.uwtsd.ac.uk::bfa20ca9-46c3-4577-aa22-d9a46bfe97f1" providerId="AD" clId="Web-{B70C3449-E493-2934-51CF-922E3C1833A2}" dt="2025-04-08T15:35:23.723" v="651"/>
          <ac:graphicFrameMkLst>
            <pc:docMk/>
            <pc:sldMk cId="2023811516" sldId="2065"/>
            <ac:graphicFrameMk id="5" creationId="{EDB12038-6563-21DB-660A-EAD68AFDB22C}"/>
          </ac:graphicFrameMkLst>
        </pc:graphicFrameChg>
        <pc:picChg chg="mod">
          <ac:chgData name="Beau Yeomans (2305057)" userId="S::2305057@student.uwtsd.ac.uk::bfa20ca9-46c3-4577-aa22-d9a46bfe97f1" providerId="AD" clId="Web-{B70C3449-E493-2934-51CF-922E3C1833A2}" dt="2025-04-08T15:26:55.032" v="116" actId="14100"/>
          <ac:picMkLst>
            <pc:docMk/>
            <pc:sldMk cId="2023811516" sldId="2065"/>
            <ac:picMk id="10" creationId="{5C04D737-E822-B8A2-8939-955875F5852F}"/>
          </ac:picMkLst>
        </pc:picChg>
      </pc:sldChg>
    </pc:docChg>
  </pc:docChgLst>
  <pc:docChgLst>
    <pc:chgData name="Beau Yeomans (2305057)" userId="S::2305057@student.uwtsd.ac.uk::bfa20ca9-46c3-4577-aa22-d9a46bfe97f1" providerId="AD" clId="Web-{C58DF911-1475-57EB-8A5D-D82CB4638326}"/>
    <pc:docChg chg="addSld delSld modSld">
      <pc:chgData name="Beau Yeomans (2305057)" userId="S::2305057@student.uwtsd.ac.uk::bfa20ca9-46c3-4577-aa22-d9a46bfe97f1" providerId="AD" clId="Web-{C58DF911-1475-57EB-8A5D-D82CB4638326}" dt="2025-04-28T13:59:41.342" v="66" actId="1076"/>
      <pc:docMkLst>
        <pc:docMk/>
      </pc:docMkLst>
      <pc:sldChg chg="add">
        <pc:chgData name="Beau Yeomans (2305057)" userId="S::2305057@student.uwtsd.ac.uk::bfa20ca9-46c3-4577-aa22-d9a46bfe97f1" providerId="AD" clId="Web-{C58DF911-1475-57EB-8A5D-D82CB4638326}" dt="2025-04-28T13:54:57.331" v="1"/>
        <pc:sldMkLst>
          <pc:docMk/>
          <pc:sldMk cId="674839923" sldId="257"/>
        </pc:sldMkLst>
      </pc:sldChg>
      <pc:sldChg chg="add">
        <pc:chgData name="Beau Yeomans (2305057)" userId="S::2305057@student.uwtsd.ac.uk::bfa20ca9-46c3-4577-aa22-d9a46bfe97f1" providerId="AD" clId="Web-{C58DF911-1475-57EB-8A5D-D82CB4638326}" dt="2025-04-28T13:55:09.144" v="3"/>
        <pc:sldMkLst>
          <pc:docMk/>
          <pc:sldMk cId="1488364456" sldId="258"/>
        </pc:sldMkLst>
      </pc:sldChg>
      <pc:sldChg chg="delSp modSp new">
        <pc:chgData name="Beau Yeomans (2305057)" userId="S::2305057@student.uwtsd.ac.uk::bfa20ca9-46c3-4577-aa22-d9a46bfe97f1" providerId="AD" clId="Web-{C58DF911-1475-57EB-8A5D-D82CB4638326}" dt="2025-04-28T13:59:41.342" v="66" actId="1076"/>
        <pc:sldMkLst>
          <pc:docMk/>
          <pc:sldMk cId="2134394333" sldId="2066"/>
        </pc:sldMkLst>
        <pc:spChg chg="del">
          <ac:chgData name="Beau Yeomans (2305057)" userId="S::2305057@student.uwtsd.ac.uk::bfa20ca9-46c3-4577-aa22-d9a46bfe97f1" providerId="AD" clId="Web-{C58DF911-1475-57EB-8A5D-D82CB4638326}" dt="2025-04-28T13:56:49.023" v="11"/>
          <ac:spMkLst>
            <pc:docMk/>
            <pc:sldMk cId="2134394333" sldId="2066"/>
            <ac:spMk id="2" creationId="{5053DFC0-8069-4719-CD04-0485EC5B7913}"/>
          </ac:spMkLst>
        </pc:spChg>
        <pc:spChg chg="mod">
          <ac:chgData name="Beau Yeomans (2305057)" userId="S::2305057@student.uwtsd.ac.uk::bfa20ca9-46c3-4577-aa22-d9a46bfe97f1" providerId="AD" clId="Web-{C58DF911-1475-57EB-8A5D-D82CB4638326}" dt="2025-04-28T13:59:41.342" v="66" actId="1076"/>
          <ac:spMkLst>
            <pc:docMk/>
            <pc:sldMk cId="2134394333" sldId="2066"/>
            <ac:spMk id="3" creationId="{082231A1-9B35-F1E0-0729-7B6AD7817BAB}"/>
          </ac:spMkLst>
        </pc:spChg>
      </pc:sldChg>
      <pc:sldChg chg="new del">
        <pc:chgData name="Beau Yeomans (2305057)" userId="S::2305057@student.uwtsd.ac.uk::bfa20ca9-46c3-4577-aa22-d9a46bfe97f1" providerId="AD" clId="Web-{C58DF911-1475-57EB-8A5D-D82CB4638326}" dt="2025-04-28T13:55:01.128" v="2"/>
        <pc:sldMkLst>
          <pc:docMk/>
          <pc:sldMk cId="2152963385" sldId="2066"/>
        </pc:sldMkLst>
      </pc:sldChg>
      <pc:sldChg chg="delSp modSp new">
        <pc:chgData name="Beau Yeomans (2305057)" userId="S::2305057@student.uwtsd.ac.uk::bfa20ca9-46c3-4577-aa22-d9a46bfe97f1" providerId="AD" clId="Web-{C58DF911-1475-57EB-8A5D-D82CB4638326}" dt="2025-04-28T13:58:57.043" v="62" actId="20577"/>
        <pc:sldMkLst>
          <pc:docMk/>
          <pc:sldMk cId="770954348" sldId="2067"/>
        </pc:sldMkLst>
        <pc:spChg chg="del">
          <ac:chgData name="Beau Yeomans (2305057)" userId="S::2305057@student.uwtsd.ac.uk::bfa20ca9-46c3-4577-aa22-d9a46bfe97f1" providerId="AD" clId="Web-{C58DF911-1475-57EB-8A5D-D82CB4638326}" dt="2025-04-28T13:57:23.930" v="22"/>
          <ac:spMkLst>
            <pc:docMk/>
            <pc:sldMk cId="770954348" sldId="2067"/>
            <ac:spMk id="2" creationId="{679F237A-8FC3-7F70-93FE-28961794EBFB}"/>
          </ac:spMkLst>
        </pc:spChg>
        <pc:spChg chg="mod">
          <ac:chgData name="Beau Yeomans (2305057)" userId="S::2305057@student.uwtsd.ac.uk::bfa20ca9-46c3-4577-aa22-d9a46bfe97f1" providerId="AD" clId="Web-{C58DF911-1475-57EB-8A5D-D82CB4638326}" dt="2025-04-28T13:58:57.043" v="62" actId="20577"/>
          <ac:spMkLst>
            <pc:docMk/>
            <pc:sldMk cId="770954348" sldId="2067"/>
            <ac:spMk id="3" creationId="{D7C3E897-B13D-1A8A-A65A-982736D58432}"/>
          </ac:spMkLst>
        </pc:spChg>
      </pc:sldChg>
    </pc:docChg>
  </pc:docChgLst>
  <pc:docChgLst>
    <pc:chgData name="Beau Yeomans (2305057)" userId="S::2305057@student.uwtsd.ac.uk::bfa20ca9-46c3-4577-aa22-d9a46bfe97f1" providerId="AD" clId="Web-{58EA5FD8-27EE-B5F1-24F3-C3E80268F6F9}"/>
    <pc:docChg chg="modSld">
      <pc:chgData name="Beau Yeomans (2305057)" userId="S::2305057@student.uwtsd.ac.uk::bfa20ca9-46c3-4577-aa22-d9a46bfe97f1" providerId="AD" clId="Web-{58EA5FD8-27EE-B5F1-24F3-C3E80268F6F9}" dt="2025-04-08T12:10:53.810" v="1130"/>
      <pc:docMkLst>
        <pc:docMk/>
      </pc:docMkLst>
      <pc:sldChg chg="modSp">
        <pc:chgData name="Beau Yeomans (2305057)" userId="S::2305057@student.uwtsd.ac.uk::bfa20ca9-46c3-4577-aa22-d9a46bfe97f1" providerId="AD" clId="Web-{58EA5FD8-27EE-B5F1-24F3-C3E80268F6F9}" dt="2025-04-08T12:10:53.810" v="1130"/>
        <pc:sldMkLst>
          <pc:docMk/>
          <pc:sldMk cId="2023811516" sldId="2065"/>
        </pc:sldMkLst>
        <pc:graphicFrameChg chg="mod modGraphic">
          <ac:chgData name="Beau Yeomans (2305057)" userId="S::2305057@student.uwtsd.ac.uk::bfa20ca9-46c3-4577-aa22-d9a46bfe97f1" providerId="AD" clId="Web-{58EA5FD8-27EE-B5F1-24F3-C3E80268F6F9}" dt="2025-04-08T12:10:53.810" v="1130"/>
          <ac:graphicFrameMkLst>
            <pc:docMk/>
            <pc:sldMk cId="2023811516" sldId="2065"/>
            <ac:graphicFrameMk id="5" creationId="{EDB12038-6563-21DB-660A-EAD68AFDB22C}"/>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DA32BF-5339-471A-9071-27ACFB4726EA}" type="datetimeFigureOut">
              <a:t>4/28/2025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F3598-5E57-4584-9685-2192A9882759}" type="slidenum">
              <a:t>‹#›</a:t>
            </a:fld>
            <a:endParaRPr lang="en-US"/>
          </a:p>
        </p:txBody>
      </p:sp>
    </p:spTree>
    <p:extLst>
      <p:ext uri="{BB962C8B-B14F-4D97-AF65-F5344CB8AC3E}">
        <p14:creationId xmlns:p14="http://schemas.microsoft.com/office/powerpoint/2010/main" val="4289815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720577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curriculum-for-wales/introduction-to-curriculum-for-wales-guidance/" TargetMode="External"/><Relationship Id="rId2" Type="http://schemas.openxmlformats.org/officeDocument/2006/relationships/hyperlink" Target="https://hwb.gov.wales/curriculum-2008/key-stages-2-to-4/welsh-second-language-in-the-national-curriculum-for-wales-guidance-for-key-stages-2-and-3/" TargetMode="External"/><Relationship Id="rId1" Type="http://schemas.openxmlformats.org/officeDocument/2006/relationships/slideLayout" Target="../slideLayouts/slideLayout2.xml"/><Relationship Id="rId4" Type="http://schemas.openxmlformats.org/officeDocument/2006/relationships/hyperlink" Target="https://educationwales.blog.gov.wales/2022/10/18/the-welsh-language-in-english-medium-education/#:~:text=Every%20learner%2C%20regardless%20of%20their%20place%20of%20birth,in%20learning%20and%20teaching%20Welsh%20in%20their%20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A blue rectangular object with a white strip&#10;&#10;Description automatically generated">
            <a:extLst>
              <a:ext uri="{FF2B5EF4-FFF2-40B4-BE49-F238E27FC236}">
                <a16:creationId xmlns:a16="http://schemas.microsoft.com/office/drawing/2014/main" id="{5C04D737-E822-B8A2-8939-955875F5852F}"/>
              </a:ext>
            </a:extLst>
          </p:cNvPr>
          <p:cNvPicPr>
            <a:picLocks noChangeAspect="1"/>
          </p:cNvPicPr>
          <p:nvPr/>
        </p:nvPicPr>
        <p:blipFill>
          <a:blip r:embed="rId3"/>
          <a:srcRect l="560" t="3941" r="196" b="13460"/>
          <a:stretch/>
        </p:blipFill>
        <p:spPr>
          <a:xfrm>
            <a:off x="2281" y="6450156"/>
            <a:ext cx="12191014" cy="407883"/>
          </a:xfrm>
          <a:prstGeom prst="rect">
            <a:avLst/>
          </a:prstGeom>
          <a:noFill/>
          <a:ln cap="flat">
            <a:noFill/>
          </a:ln>
        </p:spPr>
      </p:pic>
      <p:sp>
        <p:nvSpPr>
          <p:cNvPr id="3" name="TextBox 2">
            <a:extLst>
              <a:ext uri="{FF2B5EF4-FFF2-40B4-BE49-F238E27FC236}">
                <a16:creationId xmlns:a16="http://schemas.microsoft.com/office/drawing/2014/main" id="{6BFDD017-C159-BC70-424F-CCA49C84C1F5}"/>
              </a:ext>
            </a:extLst>
          </p:cNvPr>
          <p:cNvSpPr txBox="1"/>
          <p:nvPr/>
        </p:nvSpPr>
        <p:spPr>
          <a:xfrm>
            <a:off x="3908743" y="-556"/>
            <a:ext cx="4375580" cy="510778"/>
          </a:xfrm>
          <a:prstGeom prst="roundRect">
            <a:avLst/>
          </a:prstGeom>
          <a:solidFill>
            <a:schemeClr val="tx2">
              <a:lumMod val="90000"/>
              <a:lumOff val="10000"/>
            </a:schemeClr>
          </a:solidFill>
          <a:ln w="28575">
            <a:solidFill>
              <a:srgbClr val="002060"/>
            </a:solidFill>
          </a:ln>
        </p:spPr>
        <p:txBody>
          <a:bodyPr wrap="square" lIns="91440" tIns="45720" rIns="91440" bIns="45720" rtlCol="0" anchor="t">
            <a:spAutoFit/>
          </a:bodyPr>
          <a:lstStyle/>
          <a:p>
            <a:pPr algn="ctr"/>
            <a:r>
              <a:rPr lang="en-US" sz="2400" b="1" err="1">
                <a:solidFill>
                  <a:schemeClr val="bg1"/>
                </a:solidFill>
                <a:latin typeface="Aptos"/>
                <a:cs typeface="Arial"/>
              </a:rPr>
              <a:t>Cynllun</a:t>
            </a:r>
            <a:r>
              <a:rPr lang="en-US" sz="2400" b="1" dirty="0">
                <a:solidFill>
                  <a:schemeClr val="bg1"/>
                </a:solidFill>
                <a:latin typeface="Aptos"/>
                <a:cs typeface="Arial"/>
              </a:rPr>
              <a:t> </a:t>
            </a:r>
            <a:r>
              <a:rPr lang="en-US" sz="2400" b="1" err="1">
                <a:solidFill>
                  <a:schemeClr val="bg1"/>
                </a:solidFill>
                <a:latin typeface="Aptos"/>
                <a:cs typeface="Arial"/>
              </a:rPr>
              <a:t>Gwers</a:t>
            </a:r>
            <a:r>
              <a:rPr lang="en-US" sz="2400" b="1" dirty="0">
                <a:solidFill>
                  <a:schemeClr val="bg1"/>
                </a:solidFill>
                <a:latin typeface="Aptos"/>
                <a:cs typeface="Arial"/>
              </a:rPr>
              <a:t>   </a:t>
            </a:r>
            <a:r>
              <a:rPr lang="en-US" sz="2400" i="1" dirty="0">
                <a:solidFill>
                  <a:schemeClr val="bg1"/>
                </a:solidFill>
                <a:latin typeface="Aptos"/>
                <a:cs typeface="Arial"/>
              </a:rPr>
              <a:t>Lesson Plan</a:t>
            </a:r>
          </a:p>
        </p:txBody>
      </p:sp>
      <p:graphicFrame>
        <p:nvGraphicFramePr>
          <p:cNvPr id="5" name="Table 4">
            <a:extLst>
              <a:ext uri="{FF2B5EF4-FFF2-40B4-BE49-F238E27FC236}">
                <a16:creationId xmlns:a16="http://schemas.microsoft.com/office/drawing/2014/main" id="{EDB12038-6563-21DB-660A-EAD68AFDB22C}"/>
              </a:ext>
            </a:extLst>
          </p:cNvPr>
          <p:cNvGraphicFramePr>
            <a:graphicFrameLocks noGrp="1"/>
          </p:cNvGraphicFramePr>
          <p:nvPr>
            <p:extLst>
              <p:ext uri="{D42A27DB-BD31-4B8C-83A1-F6EECF244321}">
                <p14:modId xmlns:p14="http://schemas.microsoft.com/office/powerpoint/2010/main" val="3375344119"/>
              </p:ext>
            </p:extLst>
          </p:nvPr>
        </p:nvGraphicFramePr>
        <p:xfrm>
          <a:off x="151139" y="505571"/>
          <a:ext cx="11887198" cy="6085840"/>
        </p:xfrm>
        <a:graphic>
          <a:graphicData uri="http://schemas.openxmlformats.org/drawingml/2006/table">
            <a:tbl>
              <a:tblPr bandRow="1">
                <a:tableStyleId>{5C22544A-7EE6-4342-B048-85BDC9FD1C3A}</a:tableStyleId>
              </a:tblPr>
              <a:tblGrid>
                <a:gridCol w="3400425">
                  <a:extLst>
                    <a:ext uri="{9D8B030D-6E8A-4147-A177-3AD203B41FA5}">
                      <a16:colId xmlns:a16="http://schemas.microsoft.com/office/drawing/2014/main" val="1590422023"/>
                    </a:ext>
                  </a:extLst>
                </a:gridCol>
                <a:gridCol w="4237463">
                  <a:extLst>
                    <a:ext uri="{9D8B030D-6E8A-4147-A177-3AD203B41FA5}">
                      <a16:colId xmlns:a16="http://schemas.microsoft.com/office/drawing/2014/main" val="1519707528"/>
                    </a:ext>
                  </a:extLst>
                </a:gridCol>
                <a:gridCol w="4249310">
                  <a:extLst>
                    <a:ext uri="{9D8B030D-6E8A-4147-A177-3AD203B41FA5}">
                      <a16:colId xmlns:a16="http://schemas.microsoft.com/office/drawing/2014/main" val="2916761981"/>
                    </a:ext>
                  </a:extLst>
                </a:gridCol>
              </a:tblGrid>
              <a:tr h="1205023">
                <a:tc>
                  <a:txBody>
                    <a:bodyPr/>
                    <a:lstStyle/>
                    <a:p>
                      <a:pPr fontAlgn="base">
                        <a:lnSpc>
                          <a:spcPts val="2175"/>
                        </a:lnSpc>
                      </a:pPr>
                      <a:r>
                        <a:rPr lang="cy-GB" sz="1600" b="1" dirty="0">
                          <a:solidFill>
                            <a:srgbClr val="002060"/>
                          </a:solidFill>
                          <a:effectLst/>
                          <a:latin typeface="Aptos"/>
                        </a:rPr>
                        <a:t>Blwyddyn:</a:t>
                      </a:r>
                    </a:p>
                    <a:p>
                      <a:pPr lvl="0">
                        <a:lnSpc>
                          <a:spcPts val="2175"/>
                        </a:lnSpc>
                        <a:buNone/>
                      </a:pPr>
                      <a:r>
                        <a:rPr lang="cy-GB" sz="1600" b="0" i="1" err="1">
                          <a:solidFill>
                            <a:srgbClr val="002060"/>
                          </a:solidFill>
                          <a:effectLst/>
                          <a:latin typeface="Aptos"/>
                        </a:rPr>
                        <a:t>Year</a:t>
                      </a:r>
                      <a:r>
                        <a:rPr lang="cy-GB" sz="1600" b="0" i="1" dirty="0">
                          <a:solidFill>
                            <a:srgbClr val="002060"/>
                          </a:solidFill>
                          <a:effectLst/>
                          <a:latin typeface="Aptos"/>
                        </a:rPr>
                        <a:t>: </a:t>
                      </a:r>
                      <a:r>
                        <a:rPr lang="cy-GB" sz="1600" b="1" i="1" err="1">
                          <a:solidFill>
                            <a:srgbClr val="002060"/>
                          </a:solidFill>
                          <a:effectLst/>
                          <a:latin typeface="Calibri"/>
                        </a:rPr>
                        <a:t>Year</a:t>
                      </a:r>
                      <a:r>
                        <a:rPr lang="cy-GB" sz="1600" b="1" i="1" dirty="0">
                          <a:solidFill>
                            <a:srgbClr val="002060"/>
                          </a:solidFill>
                          <a:effectLst/>
                          <a:latin typeface="Calibri"/>
                        </a:rPr>
                        <a:t> 3</a:t>
                      </a: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a:txBody>
                    <a:bodyPr/>
                    <a:lstStyle/>
                    <a:p>
                      <a:pPr fontAlgn="base">
                        <a:lnSpc>
                          <a:spcPts val="1950"/>
                        </a:lnSpc>
                      </a:pPr>
                      <a:r>
                        <a:rPr lang="cy-GB" sz="1600" b="1" dirty="0">
                          <a:solidFill>
                            <a:srgbClr val="002060"/>
                          </a:solidFill>
                          <a:effectLst/>
                          <a:latin typeface="Aptos"/>
                        </a:rPr>
                        <a:t>Maes Dysgu a Phrofiad: </a:t>
                      </a:r>
                      <a:endParaRPr lang="cy-GB" b="0" i="1">
                        <a:solidFill>
                          <a:srgbClr val="002060"/>
                        </a:solidFill>
                        <a:effectLst/>
                        <a:latin typeface="Aptos"/>
                      </a:endParaRPr>
                    </a:p>
                    <a:p>
                      <a:pPr lvl="0">
                        <a:lnSpc>
                          <a:spcPts val="1950"/>
                        </a:lnSpc>
                        <a:buNone/>
                      </a:pPr>
                      <a:r>
                        <a:rPr lang="cy-GB" sz="1600" b="0" i="1" err="1">
                          <a:solidFill>
                            <a:srgbClr val="002060"/>
                          </a:solidFill>
                          <a:effectLst/>
                          <a:latin typeface="Aptos"/>
                        </a:rPr>
                        <a:t>Area</a:t>
                      </a:r>
                      <a:r>
                        <a:rPr lang="cy-GB" sz="1600" b="0" i="1" dirty="0">
                          <a:solidFill>
                            <a:srgbClr val="002060"/>
                          </a:solidFill>
                          <a:effectLst/>
                          <a:latin typeface="Aptos"/>
                        </a:rPr>
                        <a:t> of </a:t>
                      </a:r>
                      <a:r>
                        <a:rPr lang="cy-GB" sz="1600" b="0" i="1" err="1">
                          <a:solidFill>
                            <a:srgbClr val="002060"/>
                          </a:solidFill>
                          <a:effectLst/>
                          <a:latin typeface="Aptos"/>
                        </a:rPr>
                        <a:t>Learning</a:t>
                      </a:r>
                      <a:r>
                        <a:rPr lang="cy-GB" sz="1600" b="0" i="1" dirty="0">
                          <a:solidFill>
                            <a:srgbClr val="002060"/>
                          </a:solidFill>
                          <a:effectLst/>
                          <a:latin typeface="Aptos"/>
                        </a:rPr>
                        <a:t> </a:t>
                      </a:r>
                      <a:r>
                        <a:rPr lang="cy-GB" sz="1600" b="0" i="1" err="1">
                          <a:solidFill>
                            <a:srgbClr val="002060"/>
                          </a:solidFill>
                          <a:effectLst/>
                          <a:latin typeface="Aptos"/>
                        </a:rPr>
                        <a:t>and</a:t>
                      </a:r>
                      <a:r>
                        <a:rPr lang="cy-GB" sz="1600" b="0" i="1" dirty="0">
                          <a:solidFill>
                            <a:srgbClr val="002060"/>
                          </a:solidFill>
                          <a:effectLst/>
                          <a:latin typeface="Aptos"/>
                        </a:rPr>
                        <a:t> </a:t>
                      </a:r>
                      <a:r>
                        <a:rPr lang="cy-GB" sz="1600" b="0" i="1" err="1">
                          <a:solidFill>
                            <a:srgbClr val="002060"/>
                          </a:solidFill>
                          <a:effectLst/>
                          <a:latin typeface="Aptos"/>
                        </a:rPr>
                        <a:t>Experience</a:t>
                      </a:r>
                      <a:r>
                        <a:rPr lang="cy-GB" sz="1600" b="0" i="1" dirty="0">
                          <a:solidFill>
                            <a:srgbClr val="002060"/>
                          </a:solidFill>
                          <a:effectLst/>
                          <a:latin typeface="Aptos"/>
                        </a:rPr>
                        <a:t>:</a:t>
                      </a:r>
                    </a:p>
                    <a:p>
                      <a:pPr lvl="0">
                        <a:lnSpc>
                          <a:spcPts val="1950"/>
                        </a:lnSpc>
                        <a:buNone/>
                      </a:pPr>
                      <a:endParaRPr lang="cy-GB" sz="1000" b="1" i="1" u="none" strike="noStrike" noProof="0" dirty="0">
                        <a:solidFill>
                          <a:srgbClr val="002060"/>
                        </a:solidFill>
                        <a:effectLst/>
                        <a:latin typeface="Calibri"/>
                      </a:endParaRPr>
                    </a:p>
                    <a:p>
                      <a:pPr lvl="0">
                        <a:lnSpc>
                          <a:spcPts val="1950"/>
                        </a:lnSpc>
                        <a:buNone/>
                      </a:pPr>
                      <a:r>
                        <a:rPr lang="cy-GB" sz="1200" b="1" i="1" u="none" strike="noStrike" noProof="0" err="1">
                          <a:solidFill>
                            <a:srgbClr val="002060"/>
                          </a:solidFill>
                          <a:effectLst/>
                          <a:latin typeface="Calibri"/>
                        </a:rPr>
                        <a:t>Language</a:t>
                      </a:r>
                      <a:r>
                        <a:rPr lang="cy-GB" sz="1200" b="1" i="1" u="none" strike="noStrike" noProof="0" dirty="0">
                          <a:solidFill>
                            <a:srgbClr val="002060"/>
                          </a:solidFill>
                          <a:effectLst/>
                          <a:latin typeface="Calibri"/>
                        </a:rPr>
                        <a:t>, </a:t>
                      </a:r>
                      <a:r>
                        <a:rPr lang="cy-GB" sz="1200" b="1" i="1" u="none" strike="noStrike" noProof="0" err="1">
                          <a:solidFill>
                            <a:srgbClr val="002060"/>
                          </a:solidFill>
                          <a:effectLst/>
                          <a:latin typeface="Calibri"/>
                        </a:rPr>
                        <a:t>Literacy</a:t>
                      </a:r>
                      <a:r>
                        <a:rPr lang="cy-GB" sz="1200" b="1" i="1" u="none" strike="noStrike" noProof="0" dirty="0">
                          <a:solidFill>
                            <a:srgbClr val="002060"/>
                          </a:solidFill>
                          <a:effectLst/>
                          <a:latin typeface="Calibri"/>
                        </a:rPr>
                        <a:t>, </a:t>
                      </a:r>
                      <a:r>
                        <a:rPr lang="cy-GB" sz="1200" b="1" i="1" u="none" strike="noStrike" noProof="0" err="1">
                          <a:solidFill>
                            <a:srgbClr val="002060"/>
                          </a:solidFill>
                          <a:effectLst/>
                          <a:latin typeface="Calibri"/>
                        </a:rPr>
                        <a:t>and</a:t>
                      </a:r>
                      <a:r>
                        <a:rPr lang="cy-GB" sz="1200" b="1" i="1" u="none" strike="noStrike" noProof="0" dirty="0">
                          <a:solidFill>
                            <a:srgbClr val="002060"/>
                          </a:solidFill>
                          <a:effectLst/>
                          <a:latin typeface="Calibri"/>
                        </a:rPr>
                        <a:t> </a:t>
                      </a:r>
                      <a:r>
                        <a:rPr lang="cy-GB" sz="1200" b="1" i="1" u="none" strike="noStrike" noProof="0" err="1">
                          <a:solidFill>
                            <a:srgbClr val="002060"/>
                          </a:solidFill>
                          <a:effectLst/>
                          <a:latin typeface="Calibri"/>
                        </a:rPr>
                        <a:t>Communication</a:t>
                      </a:r>
                      <a:endParaRPr lang="cy-GB" sz="1200" b="1" i="1">
                        <a:latin typeface="Calibri"/>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a:txBody>
                    <a:bodyPr/>
                    <a:lstStyle/>
                    <a:p>
                      <a:pPr fontAlgn="base">
                        <a:lnSpc>
                          <a:spcPts val="1950"/>
                        </a:lnSpc>
                      </a:pPr>
                      <a:r>
                        <a:rPr lang="cy-GB" sz="1600" b="1" dirty="0">
                          <a:solidFill>
                            <a:srgbClr val="002060"/>
                          </a:solidFill>
                          <a:effectLst/>
                          <a:latin typeface="Aptos"/>
                        </a:rPr>
                        <a:t>Amcan y wers:</a:t>
                      </a:r>
                      <a:endParaRPr lang="cy-GB" b="1" dirty="0">
                        <a:solidFill>
                          <a:srgbClr val="002060"/>
                        </a:solidFill>
                        <a:effectLst/>
                        <a:latin typeface="Aptos"/>
                      </a:endParaRPr>
                    </a:p>
                    <a:p>
                      <a:pPr lvl="0">
                        <a:lnSpc>
                          <a:spcPts val="1950"/>
                        </a:lnSpc>
                        <a:buNone/>
                      </a:pPr>
                      <a:r>
                        <a:rPr lang="cy-GB" sz="1600" b="0" i="1" dirty="0" err="1">
                          <a:solidFill>
                            <a:srgbClr val="002060"/>
                          </a:solidFill>
                          <a:effectLst/>
                          <a:latin typeface="Aptos"/>
                        </a:rPr>
                        <a:t>Aims</a:t>
                      </a:r>
                      <a:r>
                        <a:rPr lang="cy-GB" sz="1600" b="0" i="1" dirty="0">
                          <a:solidFill>
                            <a:srgbClr val="002060"/>
                          </a:solidFill>
                          <a:effectLst/>
                          <a:latin typeface="Aptos"/>
                        </a:rPr>
                        <a:t> of the </a:t>
                      </a:r>
                      <a:r>
                        <a:rPr lang="cy-GB" sz="1600" b="0" i="1" dirty="0" err="1">
                          <a:solidFill>
                            <a:srgbClr val="002060"/>
                          </a:solidFill>
                          <a:effectLst/>
                          <a:latin typeface="Aptos"/>
                        </a:rPr>
                        <a:t>lesson</a:t>
                      </a:r>
                      <a:r>
                        <a:rPr lang="cy-GB" sz="1600" b="0" i="1" dirty="0">
                          <a:solidFill>
                            <a:srgbClr val="002060"/>
                          </a:solidFill>
                          <a:effectLst/>
                          <a:latin typeface="Aptos"/>
                        </a:rPr>
                        <a:t>:</a:t>
                      </a:r>
                    </a:p>
                    <a:p>
                      <a:pPr lvl="0">
                        <a:lnSpc>
                          <a:spcPct val="100000"/>
                        </a:lnSpc>
                        <a:buNone/>
                      </a:pPr>
                      <a:r>
                        <a:rPr lang="en-GB" sz="1000" b="0" i="0" u="none" strike="noStrike" noProof="0" dirty="0">
                          <a:solidFill>
                            <a:srgbClr val="163E64"/>
                          </a:solidFill>
                          <a:effectLst/>
                          <a:latin typeface="Calibri"/>
                        </a:rPr>
                        <a:t>The aim of the Welsh lesson is to practice third-person sentence structures, improve pronunciation and fluency, and enhance listening through interactive activities. Students gain confidence in speaking while collaborating with peers in a fun, engaging way.</a:t>
                      </a:r>
                      <a:endParaRPr lang="en-GB" sz="1000" dirty="0">
                        <a:solidFill>
                          <a:srgbClr val="163E64"/>
                        </a:solidFill>
                        <a:latin typeface="Calibri"/>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extLst>
                  <a:ext uri="{0D108BD9-81ED-4DB2-BD59-A6C34878D82A}">
                    <a16:rowId xmlns:a16="http://schemas.microsoft.com/office/drawing/2014/main" val="531562860"/>
                  </a:ext>
                </a:extLst>
              </a:tr>
              <a:tr h="2339162">
                <a:tc>
                  <a:txBody>
                    <a:bodyPr/>
                    <a:lstStyle/>
                    <a:p>
                      <a:pPr fontAlgn="base">
                        <a:lnSpc>
                          <a:spcPts val="2175"/>
                        </a:lnSpc>
                      </a:pPr>
                      <a:r>
                        <a:rPr lang="cy-GB" sz="1600" b="1" dirty="0">
                          <a:solidFill>
                            <a:srgbClr val="002060"/>
                          </a:solidFill>
                          <a:effectLst/>
                          <a:latin typeface="Aptos"/>
                        </a:rPr>
                        <a:t>Gwybodaeth flaenorol: </a:t>
                      </a:r>
                      <a:endParaRPr lang="en-US" dirty="0"/>
                    </a:p>
                    <a:p>
                      <a:pPr lvl="0">
                        <a:lnSpc>
                          <a:spcPts val="2175"/>
                        </a:lnSpc>
                        <a:buNone/>
                      </a:pPr>
                      <a:r>
                        <a:rPr lang="cy-GB" sz="1600" b="0" i="1" dirty="0" err="1">
                          <a:solidFill>
                            <a:srgbClr val="002060"/>
                          </a:solidFill>
                          <a:effectLst/>
                          <a:latin typeface="Aptos"/>
                        </a:rPr>
                        <a:t>Previous</a:t>
                      </a:r>
                      <a:r>
                        <a:rPr lang="cy-GB" sz="1600" b="0" i="1" dirty="0">
                          <a:solidFill>
                            <a:srgbClr val="002060"/>
                          </a:solidFill>
                          <a:effectLst/>
                          <a:latin typeface="Aptos"/>
                        </a:rPr>
                        <a:t> </a:t>
                      </a:r>
                      <a:r>
                        <a:rPr lang="cy-GB" sz="1600" b="0" i="1" dirty="0" err="1">
                          <a:solidFill>
                            <a:srgbClr val="002060"/>
                          </a:solidFill>
                          <a:effectLst/>
                          <a:latin typeface="Aptos"/>
                        </a:rPr>
                        <a:t>knowledge</a:t>
                      </a:r>
                      <a:r>
                        <a:rPr lang="cy-GB" sz="1600" b="0" i="1" dirty="0">
                          <a:solidFill>
                            <a:srgbClr val="002060"/>
                          </a:solidFill>
                          <a:effectLst/>
                          <a:latin typeface="Aptos"/>
                        </a:rPr>
                        <a:t>:</a:t>
                      </a:r>
                    </a:p>
                    <a:p>
                      <a:pPr lvl="0" algn="l">
                        <a:lnSpc>
                          <a:spcPct val="100000"/>
                        </a:lnSpc>
                        <a:spcBef>
                          <a:spcPts val="0"/>
                        </a:spcBef>
                        <a:spcAft>
                          <a:spcPts val="0"/>
                        </a:spcAft>
                        <a:buNone/>
                      </a:pPr>
                      <a:r>
                        <a:rPr lang="en-GB" sz="1000" b="0" i="0" u="none" strike="noStrike" noProof="0" dirty="0">
                          <a:solidFill>
                            <a:srgbClr val="163E64"/>
                          </a:solidFill>
                          <a:effectLst/>
                          <a:latin typeface="Calibri"/>
                        </a:rPr>
                        <a:t>In the previous lesson learners were presented with a short video from the website Y </a:t>
                      </a:r>
                      <a:r>
                        <a:rPr lang="en-GB" sz="1000" b="0" i="0" u="none" strike="noStrike" noProof="0" dirty="0" err="1">
                          <a:solidFill>
                            <a:srgbClr val="163E64"/>
                          </a:solidFill>
                          <a:effectLst/>
                          <a:latin typeface="Calibri"/>
                        </a:rPr>
                        <a:t>Gromech</a:t>
                      </a:r>
                      <a:r>
                        <a:rPr lang="en-GB" sz="1000" b="0" i="0" u="none" strike="noStrike" noProof="0" dirty="0">
                          <a:solidFill>
                            <a:srgbClr val="163E64"/>
                          </a:solidFill>
                          <a:effectLst/>
                          <a:latin typeface="Calibri"/>
                        </a:rPr>
                        <a:t> that features a conversation using third person pronouns. </a:t>
                      </a:r>
                      <a:endParaRPr lang="cy-GB" sz="1000" b="0" i="0" u="none" strike="noStrike" noProof="0" dirty="0">
                        <a:solidFill>
                          <a:srgbClr val="163E64"/>
                        </a:solidFill>
                        <a:effectLst/>
                        <a:latin typeface="Calibri"/>
                      </a:endParaRPr>
                    </a:p>
                    <a:p>
                      <a:pPr lvl="0" algn="l">
                        <a:lnSpc>
                          <a:spcPct val="100000"/>
                        </a:lnSpc>
                        <a:spcBef>
                          <a:spcPts val="0"/>
                        </a:spcBef>
                        <a:spcAft>
                          <a:spcPts val="0"/>
                        </a:spcAft>
                        <a:buNone/>
                      </a:pPr>
                      <a:endParaRPr lang="en-GB" sz="1000" b="0" i="0" u="none" strike="noStrike" noProof="0" dirty="0">
                        <a:solidFill>
                          <a:srgbClr val="163E64"/>
                        </a:solidFill>
                        <a:effectLst/>
                        <a:latin typeface="Calibri"/>
                      </a:endParaRPr>
                    </a:p>
                    <a:p>
                      <a:pPr lvl="0" algn="l">
                        <a:lnSpc>
                          <a:spcPct val="100000"/>
                        </a:lnSpc>
                        <a:spcBef>
                          <a:spcPts val="0"/>
                        </a:spcBef>
                        <a:spcAft>
                          <a:spcPts val="0"/>
                        </a:spcAft>
                        <a:buNone/>
                      </a:pPr>
                      <a:r>
                        <a:rPr lang="en-GB" sz="1000" b="0" i="0" u="none" strike="noStrike" noProof="0" dirty="0">
                          <a:solidFill>
                            <a:srgbClr val="163E64"/>
                          </a:solidFill>
                          <a:effectLst/>
                          <a:latin typeface="Calibri"/>
                        </a:rPr>
                        <a:t>They then listened to the video again and translated what is being said into English, helping them to better understand the usage of third-person pronouns.</a:t>
                      </a:r>
                      <a:endParaRPr lang="cy-GB" sz="1000" b="0" i="0" u="none" strike="noStrike" noProof="0">
                        <a:solidFill>
                          <a:srgbClr val="163E64"/>
                        </a:solidFill>
                        <a:effectLst/>
                        <a:latin typeface="Calibri"/>
                      </a:endParaRPr>
                    </a:p>
                    <a:p>
                      <a:pPr lvl="0" algn="l">
                        <a:lnSpc>
                          <a:spcPct val="100000"/>
                        </a:lnSpc>
                        <a:spcBef>
                          <a:spcPts val="0"/>
                        </a:spcBef>
                        <a:spcAft>
                          <a:spcPts val="0"/>
                        </a:spcAft>
                        <a:buNone/>
                      </a:pPr>
                      <a:endParaRPr lang="en-GB" sz="1000" b="0" i="0" u="none" strike="noStrike" noProof="0" dirty="0">
                        <a:solidFill>
                          <a:srgbClr val="163E64"/>
                        </a:solidFill>
                        <a:effectLst/>
                        <a:latin typeface="Calibri"/>
                      </a:endParaRPr>
                    </a:p>
                    <a:p>
                      <a:pPr lvl="0" algn="l">
                        <a:lnSpc>
                          <a:spcPct val="100000"/>
                        </a:lnSpc>
                        <a:spcBef>
                          <a:spcPts val="0"/>
                        </a:spcBef>
                        <a:spcAft>
                          <a:spcPts val="0"/>
                        </a:spcAft>
                        <a:buNone/>
                      </a:pPr>
                      <a:r>
                        <a:rPr lang="en-GB" sz="1000" b="0" i="0" u="none" strike="noStrike" noProof="0" dirty="0">
                          <a:solidFill>
                            <a:srgbClr val="163E64"/>
                          </a:solidFill>
                          <a:effectLst/>
                          <a:latin typeface="Calibri"/>
                        </a:rPr>
                        <a:t>The conversation followed a similar sentence structure and third-person usage as seen in this lesson.</a:t>
                      </a:r>
                      <a:endParaRPr lang="cy-GB" sz="1000">
                        <a:solidFill>
                          <a:srgbClr val="163E64"/>
                        </a:solidFill>
                        <a:latin typeface="Calibri"/>
                      </a:endParaRPr>
                    </a:p>
                    <a:p>
                      <a:pPr lvl="0" algn="l">
                        <a:lnSpc>
                          <a:spcPct val="100000"/>
                        </a:lnSpc>
                        <a:spcBef>
                          <a:spcPts val="0"/>
                        </a:spcBef>
                        <a:spcAft>
                          <a:spcPts val="0"/>
                        </a:spcAft>
                        <a:buNone/>
                      </a:pPr>
                      <a:r>
                        <a:rPr lang="en-GB" sz="1000" b="0" i="0" u="none" strike="noStrike" noProof="0" dirty="0">
                          <a:solidFill>
                            <a:srgbClr val="163E64"/>
                          </a:solidFill>
                          <a:effectLst/>
                          <a:latin typeface="Calibri"/>
                        </a:rPr>
                        <a:t>During the previous lesson they also briefly looked at the third-person sentences, which will be the main focus for this lesson. </a:t>
                      </a: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rowSpan="2">
                  <a:txBody>
                    <a:bodyPr/>
                    <a:lstStyle/>
                    <a:p>
                      <a:pPr fontAlgn="base">
                        <a:lnSpc>
                          <a:spcPts val="2175"/>
                        </a:lnSpc>
                      </a:pPr>
                      <a:r>
                        <a:rPr lang="cy-GB" sz="1600" b="1" dirty="0">
                          <a:solidFill>
                            <a:srgbClr val="002060"/>
                          </a:solidFill>
                          <a:effectLst/>
                          <a:latin typeface="Aptos"/>
                        </a:rPr>
                        <a:t>Geirfa allweddol / Ffocws iaith:</a:t>
                      </a:r>
                      <a:endParaRPr lang="cy-GB" sz="1600" dirty="0">
                        <a:solidFill>
                          <a:srgbClr val="002060"/>
                        </a:solidFill>
                        <a:effectLst/>
                        <a:latin typeface="Aptos"/>
                      </a:endParaRPr>
                    </a:p>
                    <a:p>
                      <a:pPr lvl="0">
                        <a:lnSpc>
                          <a:spcPts val="2175"/>
                        </a:lnSpc>
                        <a:buNone/>
                      </a:pPr>
                      <a:r>
                        <a:rPr lang="cy-GB" sz="1600" b="0" i="1" dirty="0" err="1">
                          <a:solidFill>
                            <a:srgbClr val="002060"/>
                          </a:solidFill>
                          <a:effectLst/>
                          <a:latin typeface="Aptos"/>
                        </a:rPr>
                        <a:t>Key</a:t>
                      </a:r>
                      <a:r>
                        <a:rPr lang="cy-GB" sz="1600" b="0" i="1" dirty="0">
                          <a:solidFill>
                            <a:srgbClr val="002060"/>
                          </a:solidFill>
                          <a:effectLst/>
                          <a:latin typeface="Aptos"/>
                        </a:rPr>
                        <a:t> </a:t>
                      </a:r>
                      <a:r>
                        <a:rPr lang="cy-GB" sz="1600" b="0" i="1" dirty="0" err="1">
                          <a:solidFill>
                            <a:srgbClr val="002060"/>
                          </a:solidFill>
                          <a:effectLst/>
                          <a:latin typeface="Aptos"/>
                        </a:rPr>
                        <a:t>vocabulary</a:t>
                      </a:r>
                      <a:r>
                        <a:rPr lang="cy-GB" sz="1600" b="0" i="1" dirty="0">
                          <a:solidFill>
                            <a:srgbClr val="002060"/>
                          </a:solidFill>
                          <a:effectLst/>
                          <a:latin typeface="Aptos"/>
                        </a:rPr>
                        <a:t> / </a:t>
                      </a:r>
                      <a:r>
                        <a:rPr lang="cy-GB" sz="1600" b="0" i="1" dirty="0" err="1">
                          <a:solidFill>
                            <a:srgbClr val="002060"/>
                          </a:solidFill>
                          <a:effectLst/>
                          <a:latin typeface="Aptos"/>
                        </a:rPr>
                        <a:t>Language</a:t>
                      </a:r>
                      <a:r>
                        <a:rPr lang="cy-GB" sz="1600" b="0" i="1" dirty="0">
                          <a:solidFill>
                            <a:srgbClr val="002060"/>
                          </a:solidFill>
                          <a:effectLst/>
                          <a:latin typeface="Aptos"/>
                        </a:rPr>
                        <a:t> </a:t>
                      </a:r>
                      <a:r>
                        <a:rPr lang="cy-GB" sz="1600" b="0" i="1" dirty="0" err="1">
                          <a:solidFill>
                            <a:srgbClr val="002060"/>
                          </a:solidFill>
                          <a:effectLst/>
                          <a:latin typeface="Aptos"/>
                        </a:rPr>
                        <a:t>focus</a:t>
                      </a:r>
                      <a:r>
                        <a:rPr lang="cy-GB" sz="1600" b="0" i="1" dirty="0">
                          <a:solidFill>
                            <a:srgbClr val="002060"/>
                          </a:solidFill>
                          <a:effectLst/>
                          <a:latin typeface="Aptos"/>
                        </a:rPr>
                        <a:t>:</a:t>
                      </a:r>
                    </a:p>
                    <a:p>
                      <a:pPr lvl="0">
                        <a:lnSpc>
                          <a:spcPts val="2175"/>
                        </a:lnSpc>
                        <a:buNone/>
                      </a:pPr>
                      <a:endParaRPr lang="cy-GB" sz="1200" b="1" i="1" dirty="0">
                        <a:solidFill>
                          <a:srgbClr val="002060"/>
                        </a:solidFill>
                        <a:effectLst/>
                        <a:latin typeface="Calibri"/>
                      </a:endParaRPr>
                    </a:p>
                    <a:p>
                      <a:pPr lvl="0">
                        <a:lnSpc>
                          <a:spcPts val="2175"/>
                        </a:lnSpc>
                        <a:buNone/>
                      </a:pPr>
                      <a:r>
                        <a:rPr lang="cy-GB" sz="1400" b="1" i="1" dirty="0" err="1">
                          <a:solidFill>
                            <a:srgbClr val="002060"/>
                          </a:solidFill>
                          <a:effectLst/>
                          <a:latin typeface="Calibri"/>
                        </a:rPr>
                        <a:t>Language</a:t>
                      </a:r>
                      <a:r>
                        <a:rPr lang="cy-GB" sz="1400" b="1" i="1" dirty="0">
                          <a:solidFill>
                            <a:srgbClr val="002060"/>
                          </a:solidFill>
                          <a:effectLst/>
                          <a:latin typeface="Calibri"/>
                        </a:rPr>
                        <a:t> </a:t>
                      </a:r>
                      <a:r>
                        <a:rPr lang="cy-GB" sz="1400" b="1" i="1" dirty="0" err="1">
                          <a:solidFill>
                            <a:srgbClr val="002060"/>
                          </a:solidFill>
                          <a:effectLst/>
                          <a:latin typeface="Calibri"/>
                        </a:rPr>
                        <a:t>Focus</a:t>
                      </a:r>
                      <a:r>
                        <a:rPr lang="cy-GB" sz="1400" b="1" i="1" dirty="0">
                          <a:solidFill>
                            <a:srgbClr val="002060"/>
                          </a:solidFill>
                          <a:effectLst/>
                          <a:latin typeface="Calibri"/>
                        </a:rPr>
                        <a:t> – </a:t>
                      </a:r>
                      <a:r>
                        <a:rPr lang="cy-GB" sz="1400" b="0" i="1" dirty="0" err="1">
                          <a:solidFill>
                            <a:srgbClr val="002060"/>
                          </a:solidFill>
                          <a:effectLst/>
                          <a:latin typeface="Calibri"/>
                        </a:rPr>
                        <a:t>Third</a:t>
                      </a:r>
                      <a:r>
                        <a:rPr lang="cy-GB" sz="1400" b="0" i="1" dirty="0">
                          <a:solidFill>
                            <a:srgbClr val="002060"/>
                          </a:solidFill>
                          <a:effectLst/>
                          <a:latin typeface="Calibri"/>
                        </a:rPr>
                        <a:t> Person </a:t>
                      </a:r>
                      <a:endParaRPr lang="cy-GB" sz="1400" b="1" i="1" dirty="0">
                        <a:solidFill>
                          <a:srgbClr val="002060"/>
                        </a:solidFill>
                        <a:effectLst/>
                        <a:latin typeface="Calibri"/>
                      </a:endParaRPr>
                    </a:p>
                    <a:p>
                      <a:pPr marL="285750" lvl="0" indent="-285750" algn="l">
                        <a:lnSpc>
                          <a:spcPct val="100000"/>
                        </a:lnSpc>
                        <a:spcBef>
                          <a:spcPts val="0"/>
                        </a:spcBef>
                        <a:spcAft>
                          <a:spcPts val="0"/>
                        </a:spcAft>
                        <a:buFont typeface="Arial"/>
                        <a:buChar char="•"/>
                      </a:pPr>
                      <a:r>
                        <a:rPr lang="cy-GB" sz="1400" b="0" i="1" u="none" strike="noStrike" noProof="0" dirty="0">
                          <a:solidFill>
                            <a:srgbClr val="002060"/>
                          </a:solidFill>
                          <a:effectLst/>
                          <a:latin typeface="Calibri"/>
                        </a:rPr>
                        <a:t>fe </a:t>
                      </a:r>
                      <a:r>
                        <a:rPr lang="cy-GB" sz="1400" b="0" i="0" u="none" strike="noStrike" noProof="0" dirty="0">
                          <a:solidFill>
                            <a:srgbClr val="002060"/>
                          </a:solidFill>
                          <a:effectLst/>
                          <a:latin typeface="Calibri"/>
                        </a:rPr>
                        <a:t>(</a:t>
                      </a:r>
                      <a:r>
                        <a:rPr lang="cy-GB" sz="1400" b="0" i="0" u="none" strike="noStrike" noProof="0" dirty="0" err="1">
                          <a:solidFill>
                            <a:srgbClr val="002060"/>
                          </a:solidFill>
                          <a:effectLst/>
                          <a:latin typeface="Calibri"/>
                        </a:rPr>
                        <a:t>he</a:t>
                      </a:r>
                      <a:r>
                        <a:rPr lang="cy-GB" sz="1400" b="0" i="0" u="none" strike="noStrike" noProof="0" dirty="0">
                          <a:solidFill>
                            <a:srgbClr val="002060"/>
                          </a:solidFill>
                          <a:effectLst/>
                          <a:latin typeface="Calibri"/>
                        </a:rPr>
                        <a:t>)</a:t>
                      </a:r>
                      <a:endParaRPr lang="cy-GB" sz="1400">
                        <a:latin typeface="Calibri"/>
                      </a:endParaRPr>
                    </a:p>
                    <a:p>
                      <a:pPr marL="285750" lvl="0" indent="-285750" algn="l">
                        <a:lnSpc>
                          <a:spcPct val="100000"/>
                        </a:lnSpc>
                        <a:spcBef>
                          <a:spcPts val="0"/>
                        </a:spcBef>
                        <a:spcAft>
                          <a:spcPts val="0"/>
                        </a:spcAft>
                        <a:buFont typeface="Arial"/>
                        <a:buChar char="•"/>
                      </a:pPr>
                      <a:r>
                        <a:rPr lang="cy-GB" sz="1400" b="0" i="1" u="none" strike="noStrike" noProof="0" dirty="0">
                          <a:solidFill>
                            <a:srgbClr val="002060"/>
                          </a:solidFill>
                          <a:effectLst/>
                          <a:latin typeface="Calibri"/>
                        </a:rPr>
                        <a:t>hi</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she</a:t>
                      </a:r>
                      <a:r>
                        <a:rPr lang="cy-GB" sz="1400" b="0" i="0" u="none" strike="noStrike" noProof="0" dirty="0">
                          <a:solidFill>
                            <a:srgbClr val="002060"/>
                          </a:solidFill>
                          <a:effectLst/>
                          <a:latin typeface="Calibri"/>
                        </a:rPr>
                        <a:t>)</a:t>
                      </a:r>
                      <a:endParaRPr lang="cy-GB" sz="1400">
                        <a:latin typeface="Calibri"/>
                      </a:endParaRPr>
                    </a:p>
                    <a:p>
                      <a:pPr lvl="0">
                        <a:lnSpc>
                          <a:spcPts val="2175"/>
                        </a:lnSpc>
                        <a:buNone/>
                      </a:pPr>
                      <a:r>
                        <a:rPr lang="cy-GB" sz="1400" b="1" i="1" err="1">
                          <a:solidFill>
                            <a:srgbClr val="002060"/>
                          </a:solidFill>
                          <a:effectLst/>
                          <a:latin typeface="Calibri"/>
                        </a:rPr>
                        <a:t>Sentence</a:t>
                      </a:r>
                      <a:r>
                        <a:rPr lang="cy-GB" sz="1400" b="1" i="1" dirty="0">
                          <a:solidFill>
                            <a:srgbClr val="002060"/>
                          </a:solidFill>
                          <a:effectLst/>
                          <a:latin typeface="Calibri"/>
                        </a:rPr>
                        <a:t> </a:t>
                      </a:r>
                      <a:r>
                        <a:rPr lang="cy-GB" sz="1400" b="1" i="1" err="1">
                          <a:solidFill>
                            <a:srgbClr val="002060"/>
                          </a:solidFill>
                          <a:effectLst/>
                          <a:latin typeface="Calibri"/>
                        </a:rPr>
                        <a:t>Structure</a:t>
                      </a:r>
                      <a:r>
                        <a:rPr lang="cy-GB" sz="1400" b="1" i="1" dirty="0">
                          <a:solidFill>
                            <a:srgbClr val="002060"/>
                          </a:solidFill>
                          <a:effectLst/>
                          <a:latin typeface="Calibri"/>
                        </a:rPr>
                        <a:t>/</a:t>
                      </a:r>
                      <a:r>
                        <a:rPr lang="cy-GB" sz="1400" b="1" i="1" err="1">
                          <a:solidFill>
                            <a:srgbClr val="002060"/>
                          </a:solidFill>
                          <a:effectLst/>
                          <a:latin typeface="Calibri"/>
                        </a:rPr>
                        <a:t>Key</a:t>
                      </a:r>
                      <a:r>
                        <a:rPr lang="cy-GB" sz="1400" b="1" i="1" dirty="0">
                          <a:solidFill>
                            <a:srgbClr val="002060"/>
                          </a:solidFill>
                          <a:effectLst/>
                          <a:latin typeface="Calibri"/>
                        </a:rPr>
                        <a:t> </a:t>
                      </a:r>
                      <a:r>
                        <a:rPr lang="cy-GB" sz="1400" b="1" i="1" err="1">
                          <a:solidFill>
                            <a:srgbClr val="002060"/>
                          </a:solidFill>
                          <a:effectLst/>
                          <a:latin typeface="Calibri"/>
                        </a:rPr>
                        <a:t>Vocabulary</a:t>
                      </a:r>
                      <a:endParaRPr lang="cy-GB" sz="1400" b="1" i="1">
                        <a:solidFill>
                          <a:srgbClr val="002060"/>
                        </a:solidFill>
                        <a:effectLst/>
                        <a:latin typeface="Calibri"/>
                      </a:endParaRPr>
                    </a:p>
                    <a:p>
                      <a:pPr marL="285750" lvl="0" indent="-285750" algn="l">
                        <a:lnSpc>
                          <a:spcPct val="100000"/>
                        </a:lnSpc>
                        <a:spcBef>
                          <a:spcPts val="0"/>
                        </a:spcBef>
                        <a:spcAft>
                          <a:spcPts val="0"/>
                        </a:spcAft>
                        <a:buFont typeface="Arial"/>
                        <a:buChar char="•"/>
                      </a:pPr>
                      <a:r>
                        <a:rPr lang="cy-GB" sz="1400" b="0" i="1" u="none" strike="noStrike" noProof="0" dirty="0">
                          <a:solidFill>
                            <a:srgbClr val="002060"/>
                          </a:solidFill>
                          <a:effectLst/>
                          <a:latin typeface="Calibri"/>
                        </a:rPr>
                        <a:t>Mae hi'n…</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She</a:t>
                      </a:r>
                      <a:r>
                        <a:rPr lang="cy-GB" sz="1400" b="0" i="0" u="none" strike="noStrike" noProof="0" dirty="0">
                          <a:solidFill>
                            <a:srgbClr val="002060"/>
                          </a:solidFill>
                          <a:effectLst/>
                          <a:latin typeface="Calibri"/>
                        </a:rPr>
                        <a:t> is…)</a:t>
                      </a:r>
                      <a:endParaRPr lang="cy-GB" sz="1400">
                        <a:latin typeface="Calibri"/>
                      </a:endParaRPr>
                    </a:p>
                    <a:p>
                      <a:pPr marL="285750" lvl="0" indent="-285750" algn="l">
                        <a:lnSpc>
                          <a:spcPct val="100000"/>
                        </a:lnSpc>
                        <a:spcBef>
                          <a:spcPts val="0"/>
                        </a:spcBef>
                        <a:spcAft>
                          <a:spcPts val="0"/>
                        </a:spcAft>
                        <a:buFont typeface="Arial"/>
                        <a:buChar char="•"/>
                      </a:pPr>
                      <a:r>
                        <a:rPr lang="cy-GB" sz="1400" b="0" i="1" u="none" strike="noStrike" noProof="0" dirty="0">
                          <a:solidFill>
                            <a:srgbClr val="002060"/>
                          </a:solidFill>
                          <a:effectLst/>
                          <a:latin typeface="Calibri"/>
                        </a:rPr>
                        <a:t>Mae hi'n hoffi…</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She</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likes</a:t>
                      </a:r>
                      <a:r>
                        <a:rPr lang="cy-GB" sz="1400" b="0" i="0" u="none" strike="noStrike" noProof="0" dirty="0">
                          <a:solidFill>
                            <a:srgbClr val="002060"/>
                          </a:solidFill>
                          <a:effectLst/>
                          <a:latin typeface="Calibri"/>
                        </a:rPr>
                        <a:t>…)</a:t>
                      </a:r>
                      <a:endParaRPr lang="cy-GB" sz="1400">
                        <a:latin typeface="Calibri"/>
                      </a:endParaRPr>
                    </a:p>
                    <a:p>
                      <a:pPr lvl="0">
                        <a:lnSpc>
                          <a:spcPts val="2175"/>
                        </a:lnSpc>
                        <a:buNone/>
                      </a:pPr>
                      <a:r>
                        <a:rPr lang="cy-GB" sz="1400" b="1" i="1" dirty="0" err="1">
                          <a:solidFill>
                            <a:srgbClr val="002060"/>
                          </a:solidFill>
                          <a:effectLst/>
                          <a:latin typeface="Calibri"/>
                        </a:rPr>
                        <a:t>Key</a:t>
                      </a:r>
                      <a:r>
                        <a:rPr lang="cy-GB" sz="1400" b="1" i="1" dirty="0">
                          <a:solidFill>
                            <a:srgbClr val="002060"/>
                          </a:solidFill>
                          <a:effectLst/>
                          <a:latin typeface="Calibri"/>
                        </a:rPr>
                        <a:t> </a:t>
                      </a:r>
                      <a:r>
                        <a:rPr lang="cy-GB" sz="1400" b="1" i="1" dirty="0" err="1">
                          <a:solidFill>
                            <a:srgbClr val="002060"/>
                          </a:solidFill>
                          <a:effectLst/>
                          <a:latin typeface="Calibri"/>
                        </a:rPr>
                        <a:t>Vocabulary</a:t>
                      </a:r>
                      <a:endParaRPr lang="cy-GB" sz="1400" b="1" i="1" dirty="0">
                        <a:solidFill>
                          <a:srgbClr val="002060"/>
                        </a:solidFill>
                        <a:effectLst/>
                        <a:latin typeface="Calibri"/>
                      </a:endParaRPr>
                    </a:p>
                    <a:p>
                      <a:pPr marL="285750" lvl="0" indent="-285750" algn="l">
                        <a:lnSpc>
                          <a:spcPct val="100000"/>
                        </a:lnSpc>
                        <a:spcBef>
                          <a:spcPts val="0"/>
                        </a:spcBef>
                        <a:spcAft>
                          <a:spcPts val="0"/>
                        </a:spcAft>
                        <a:buClr>
                          <a:srgbClr val="000000"/>
                        </a:buClr>
                        <a:buFont typeface="Arial,Sans-Serif"/>
                        <a:buChar char="•"/>
                      </a:pPr>
                      <a:r>
                        <a:rPr lang="cy-GB" sz="1400" b="0" i="1" u="none" strike="noStrike" noProof="0" dirty="0">
                          <a:solidFill>
                            <a:srgbClr val="002060"/>
                          </a:solidFill>
                          <a:effectLst/>
                          <a:latin typeface="Calibri"/>
                        </a:rPr>
                        <a:t>Mae</a:t>
                      </a:r>
                      <a:r>
                        <a:rPr lang="cy-GB" sz="1400" b="0" i="0" u="none" strike="noStrike" noProof="0" dirty="0">
                          <a:solidFill>
                            <a:srgbClr val="002060"/>
                          </a:solidFill>
                          <a:effectLst/>
                          <a:latin typeface="Calibri"/>
                        </a:rPr>
                        <a:t> (is/</a:t>
                      </a:r>
                      <a:r>
                        <a:rPr lang="cy-GB" sz="1400" b="0" i="0" u="none" strike="noStrike" noProof="0" dirty="0" err="1">
                          <a:solidFill>
                            <a:srgbClr val="002060"/>
                          </a:solidFill>
                          <a:effectLst/>
                          <a:latin typeface="Calibri"/>
                        </a:rPr>
                        <a:t>are</a:t>
                      </a:r>
                      <a:r>
                        <a:rPr lang="cy-GB" sz="1400" b="0" i="0" u="none" strike="noStrike" noProof="0" dirty="0">
                          <a:solidFill>
                            <a:srgbClr val="002060"/>
                          </a:solidFill>
                          <a:effectLst/>
                          <a:latin typeface="Calibri"/>
                        </a:rPr>
                        <a:t>) </a:t>
                      </a:r>
                      <a:endParaRPr lang="cy-GB" sz="1400" b="0" i="0" u="none" strike="noStrike" noProof="0">
                        <a:solidFill>
                          <a:srgbClr val="000000"/>
                        </a:solidFill>
                        <a:effectLst/>
                        <a:latin typeface="Calibri"/>
                      </a:endParaRPr>
                    </a:p>
                    <a:p>
                      <a:pPr marL="285750" lvl="0" indent="-285750" algn="l">
                        <a:lnSpc>
                          <a:spcPct val="100000"/>
                        </a:lnSpc>
                        <a:spcBef>
                          <a:spcPts val="0"/>
                        </a:spcBef>
                        <a:spcAft>
                          <a:spcPts val="0"/>
                        </a:spcAft>
                        <a:buClr>
                          <a:srgbClr val="000000"/>
                        </a:buClr>
                        <a:buFont typeface="Arial,Sans-Serif"/>
                        <a:buChar char="•"/>
                      </a:pPr>
                      <a:r>
                        <a:rPr lang="cy-GB" sz="1400" b="0" i="1" u="none" strike="noStrike" noProof="0" dirty="0">
                          <a:solidFill>
                            <a:srgbClr val="002060"/>
                          </a:solidFill>
                          <a:effectLst/>
                          <a:latin typeface="Calibri"/>
                        </a:rPr>
                        <a:t>Mae hi'n</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she</a:t>
                      </a:r>
                      <a:r>
                        <a:rPr lang="cy-GB" sz="1400" b="0" i="0" u="none" strike="noStrike" noProof="0" dirty="0">
                          <a:solidFill>
                            <a:srgbClr val="002060"/>
                          </a:solidFill>
                          <a:effectLst/>
                          <a:latin typeface="Calibri"/>
                        </a:rPr>
                        <a:t> is)</a:t>
                      </a:r>
                      <a:endParaRPr lang="cy-GB" sz="1400" b="0" i="0" u="none" strike="noStrike" noProof="0">
                        <a:solidFill>
                          <a:srgbClr val="000000"/>
                        </a:solidFill>
                        <a:effectLst/>
                        <a:latin typeface="Calibri"/>
                      </a:endParaRPr>
                    </a:p>
                    <a:p>
                      <a:pPr marL="285750" lvl="0" indent="-285750" algn="l">
                        <a:lnSpc>
                          <a:spcPct val="100000"/>
                        </a:lnSpc>
                        <a:spcBef>
                          <a:spcPts val="0"/>
                        </a:spcBef>
                        <a:spcAft>
                          <a:spcPts val="0"/>
                        </a:spcAft>
                        <a:buClr>
                          <a:srgbClr val="000000"/>
                        </a:buClr>
                        <a:buFont typeface="Arial,Sans-Serif"/>
                        <a:buChar char="•"/>
                      </a:pPr>
                      <a:r>
                        <a:rPr lang="cy-GB" sz="1400" b="0" i="1" u="none" strike="noStrike" noProof="0" dirty="0">
                          <a:solidFill>
                            <a:srgbClr val="002060"/>
                          </a:solidFill>
                          <a:effectLst/>
                          <a:latin typeface="Calibri"/>
                        </a:rPr>
                        <a:t>Hoffi</a:t>
                      </a:r>
                      <a:r>
                        <a:rPr lang="cy-GB" sz="1400" b="0" i="0" u="none" strike="noStrike" noProof="0" dirty="0">
                          <a:solidFill>
                            <a:srgbClr val="002060"/>
                          </a:solidFill>
                          <a:effectLst/>
                          <a:latin typeface="Calibri"/>
                        </a:rPr>
                        <a:t> (to </a:t>
                      </a:r>
                      <a:r>
                        <a:rPr lang="cy-GB" sz="1400" b="0" i="0" u="none" strike="noStrike" noProof="0" dirty="0" err="1">
                          <a:solidFill>
                            <a:srgbClr val="002060"/>
                          </a:solidFill>
                          <a:effectLst/>
                          <a:latin typeface="Calibri"/>
                        </a:rPr>
                        <a:t>like</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a:solidFill>
                            <a:srgbClr val="002060"/>
                          </a:solidFill>
                          <a:effectLst/>
                          <a:latin typeface="Calibri"/>
                        </a:rPr>
                        <a:t>bwy</a:t>
                      </a:r>
                      <a:r>
                        <a:rPr lang="cy-GB" sz="1400" b="0" i="0" u="none" strike="noStrike" noProof="0" dirty="0">
                          <a:solidFill>
                            <a:srgbClr val="002060"/>
                          </a:solidFill>
                          <a:effectLst/>
                          <a:latin typeface="Calibri"/>
                        </a:rPr>
                        <a:t> (to </a:t>
                      </a:r>
                      <a:r>
                        <a:rPr lang="cy-GB" sz="1400" b="0" i="0" u="none" strike="noStrike" noProof="0" dirty="0" err="1">
                          <a:solidFill>
                            <a:srgbClr val="002060"/>
                          </a:solidFill>
                          <a:effectLst/>
                          <a:latin typeface="Calibri"/>
                        </a:rPr>
                        <a:t>live</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a:solidFill>
                            <a:srgbClr val="002060"/>
                          </a:solidFill>
                          <a:effectLst/>
                          <a:latin typeface="Calibri"/>
                        </a:rPr>
                        <a:t>gweithio</a:t>
                      </a:r>
                      <a:r>
                        <a:rPr lang="cy-GB" sz="1400" b="0" i="0" u="none" strike="noStrike" noProof="0" dirty="0">
                          <a:solidFill>
                            <a:srgbClr val="002060"/>
                          </a:solidFill>
                          <a:effectLst/>
                          <a:latin typeface="Calibri"/>
                        </a:rPr>
                        <a:t> (to </a:t>
                      </a:r>
                      <a:r>
                        <a:rPr lang="cy-GB" sz="1400" b="0" i="0" u="none" strike="noStrike" noProof="0" dirty="0" err="1">
                          <a:solidFill>
                            <a:srgbClr val="002060"/>
                          </a:solidFill>
                          <a:effectLst/>
                          <a:latin typeface="Calibri"/>
                        </a:rPr>
                        <a:t>work</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a:solidFill>
                            <a:srgbClr val="002060"/>
                          </a:solidFill>
                          <a:effectLst/>
                          <a:latin typeface="Calibri"/>
                        </a:rPr>
                        <a:t>siopa</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shopping</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a:solidFill>
                            <a:srgbClr val="002060"/>
                          </a:solidFill>
                          <a:effectLst/>
                          <a:latin typeface="Calibri"/>
                        </a:rPr>
                        <a:t>gwylio</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watching</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err="1">
                          <a:solidFill>
                            <a:srgbClr val="002060"/>
                          </a:solidFill>
                          <a:effectLst/>
                          <a:latin typeface="Calibri"/>
                        </a:rPr>
                        <a:t>rugbî</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rugby</a:t>
                      </a:r>
                      <a:r>
                        <a:rPr lang="cy-GB" sz="1400" b="0" i="0" u="none" strike="noStrike" noProof="0" dirty="0">
                          <a:solidFill>
                            <a:srgbClr val="002060"/>
                          </a:solidFill>
                          <a:effectLst/>
                          <a:latin typeface="Calibri"/>
                        </a:rPr>
                        <a:t>)</a:t>
                      </a:r>
                      <a:endParaRPr lang="cy-GB" sz="1400">
                        <a:latin typeface="Calibri"/>
                      </a:endParaRPr>
                    </a:p>
                    <a:p>
                      <a:pPr marL="285750" lvl="0" indent="-285750">
                        <a:lnSpc>
                          <a:spcPct val="100000"/>
                        </a:lnSpc>
                        <a:buFont typeface="Arial"/>
                        <a:buChar char="•"/>
                      </a:pPr>
                      <a:r>
                        <a:rPr lang="cy-GB" sz="1400" b="0" i="1" u="none" strike="noStrike" noProof="0" dirty="0">
                          <a:solidFill>
                            <a:srgbClr val="002060"/>
                          </a:solidFill>
                          <a:effectLst/>
                          <a:latin typeface="Calibri"/>
                        </a:rPr>
                        <a:t>teledu</a:t>
                      </a:r>
                      <a:r>
                        <a:rPr lang="cy-GB" sz="1400" b="0" i="0" u="none" strike="noStrike" noProof="0" dirty="0">
                          <a:solidFill>
                            <a:srgbClr val="002060"/>
                          </a:solidFill>
                          <a:effectLst/>
                          <a:latin typeface="Calibri"/>
                        </a:rPr>
                        <a:t> (</a:t>
                      </a:r>
                      <a:r>
                        <a:rPr lang="cy-GB" sz="1400" b="0" i="0" u="none" strike="noStrike" noProof="0" dirty="0" err="1">
                          <a:solidFill>
                            <a:srgbClr val="002060"/>
                          </a:solidFill>
                          <a:effectLst/>
                          <a:latin typeface="Calibri"/>
                        </a:rPr>
                        <a:t>television</a:t>
                      </a:r>
                      <a:r>
                        <a:rPr lang="cy-GB" sz="1400" b="0" i="0" u="none" strike="noStrike" noProof="0" dirty="0">
                          <a:solidFill>
                            <a:srgbClr val="002060"/>
                          </a:solidFill>
                          <a:effectLst/>
                          <a:latin typeface="Calibri"/>
                        </a:rPr>
                        <a:t>)</a:t>
                      </a:r>
                      <a:endParaRPr lang="cy-GB" sz="1400">
                        <a:latin typeface="Calibri"/>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rowSpan="2">
                  <a:txBody>
                    <a:bodyPr/>
                    <a:lstStyle/>
                    <a:p>
                      <a:pPr fontAlgn="base">
                        <a:lnSpc>
                          <a:spcPts val="2175"/>
                        </a:lnSpc>
                      </a:pPr>
                      <a:r>
                        <a:rPr lang="cy-GB" sz="1600" b="1" dirty="0">
                          <a:solidFill>
                            <a:srgbClr val="002060"/>
                          </a:solidFill>
                          <a:effectLst/>
                          <a:latin typeface="Aptos"/>
                        </a:rPr>
                        <a:t>Gweithgareddau Addysgu a Dysgu: </a:t>
                      </a:r>
                      <a:endParaRPr lang="en-US" sz="1600"/>
                    </a:p>
                    <a:p>
                      <a:pPr lvl="0">
                        <a:lnSpc>
                          <a:spcPts val="2175"/>
                        </a:lnSpc>
                        <a:buNone/>
                      </a:pPr>
                      <a:r>
                        <a:rPr lang="cy-GB" sz="1600" b="0" i="1" err="1">
                          <a:solidFill>
                            <a:srgbClr val="002060"/>
                          </a:solidFill>
                          <a:effectLst/>
                          <a:latin typeface="Aptos"/>
                        </a:rPr>
                        <a:t>Teaching</a:t>
                      </a:r>
                      <a:r>
                        <a:rPr lang="cy-GB" sz="1600" b="0" i="1" dirty="0">
                          <a:solidFill>
                            <a:srgbClr val="002060"/>
                          </a:solidFill>
                          <a:effectLst/>
                          <a:latin typeface="Aptos"/>
                        </a:rPr>
                        <a:t> </a:t>
                      </a:r>
                      <a:r>
                        <a:rPr lang="cy-GB" sz="1600" b="0" i="1" err="1">
                          <a:solidFill>
                            <a:srgbClr val="002060"/>
                          </a:solidFill>
                          <a:effectLst/>
                          <a:latin typeface="Aptos"/>
                        </a:rPr>
                        <a:t>and</a:t>
                      </a:r>
                      <a:r>
                        <a:rPr lang="cy-GB" sz="1600" b="0" i="1" dirty="0">
                          <a:solidFill>
                            <a:srgbClr val="002060"/>
                          </a:solidFill>
                          <a:effectLst/>
                          <a:latin typeface="Aptos"/>
                        </a:rPr>
                        <a:t> </a:t>
                      </a:r>
                      <a:r>
                        <a:rPr lang="cy-GB" sz="1600" b="0" i="1" err="1">
                          <a:solidFill>
                            <a:srgbClr val="002060"/>
                          </a:solidFill>
                          <a:effectLst/>
                          <a:latin typeface="Aptos"/>
                        </a:rPr>
                        <a:t>Learning</a:t>
                      </a:r>
                      <a:r>
                        <a:rPr lang="cy-GB" sz="1600" b="0" i="1" dirty="0">
                          <a:solidFill>
                            <a:srgbClr val="002060"/>
                          </a:solidFill>
                          <a:effectLst/>
                          <a:latin typeface="Aptos"/>
                        </a:rPr>
                        <a:t> </a:t>
                      </a:r>
                      <a:r>
                        <a:rPr lang="cy-GB" sz="1600" b="0" i="1" err="1">
                          <a:solidFill>
                            <a:srgbClr val="002060"/>
                          </a:solidFill>
                          <a:effectLst/>
                          <a:latin typeface="Aptos"/>
                        </a:rPr>
                        <a:t>Activities</a:t>
                      </a:r>
                      <a:r>
                        <a:rPr lang="cy-GB" sz="1600" b="0" i="1" dirty="0">
                          <a:solidFill>
                            <a:srgbClr val="002060"/>
                          </a:solidFill>
                          <a:effectLst/>
                          <a:latin typeface="Aptos"/>
                        </a:rPr>
                        <a:t>:</a:t>
                      </a:r>
                      <a:endParaRPr lang="cy-GB" sz="1600" u="none" dirty="0">
                        <a:latin typeface="Calibri"/>
                      </a:endParaRPr>
                    </a:p>
                    <a:p>
                      <a:pPr lvl="0">
                        <a:lnSpc>
                          <a:spcPct val="100000"/>
                        </a:lnSpc>
                        <a:buNone/>
                      </a:pPr>
                      <a:endParaRPr lang="cy-GB" sz="1000" b="0" i="1" u="none" dirty="0">
                        <a:solidFill>
                          <a:srgbClr val="002060"/>
                        </a:solidFill>
                        <a:effectLst/>
                        <a:latin typeface="Calibri"/>
                      </a:endParaRPr>
                    </a:p>
                    <a:p>
                      <a:pPr lvl="0">
                        <a:lnSpc>
                          <a:spcPct val="100000"/>
                        </a:lnSpc>
                        <a:buNone/>
                      </a:pPr>
                      <a:r>
                        <a:rPr lang="cy-GB" sz="1000" b="0" i="1" u="none" dirty="0">
                          <a:solidFill>
                            <a:srgbClr val="002060"/>
                          </a:solidFill>
                          <a:effectLst/>
                          <a:latin typeface="Calibri"/>
                        </a:rPr>
                        <a:t>At the </a:t>
                      </a:r>
                      <a:r>
                        <a:rPr lang="cy-GB" sz="1000" b="0" i="1" u="none" err="1">
                          <a:solidFill>
                            <a:srgbClr val="002060"/>
                          </a:solidFill>
                          <a:effectLst/>
                          <a:latin typeface="Calibri"/>
                        </a:rPr>
                        <a:t>beggining</a:t>
                      </a:r>
                      <a:r>
                        <a:rPr lang="cy-GB" sz="1000" b="0" i="1" u="none" dirty="0">
                          <a:solidFill>
                            <a:srgbClr val="002060"/>
                          </a:solidFill>
                          <a:effectLst/>
                          <a:latin typeface="Calibri"/>
                        </a:rPr>
                        <a:t> of the </a:t>
                      </a:r>
                      <a:r>
                        <a:rPr lang="cy-GB" sz="1000" b="0" i="1" u="none" err="1">
                          <a:solidFill>
                            <a:srgbClr val="002060"/>
                          </a:solidFill>
                          <a:effectLst/>
                          <a:latin typeface="Calibri"/>
                        </a:rPr>
                        <a:t>lesson</a:t>
                      </a:r>
                      <a:r>
                        <a:rPr lang="cy-GB" sz="1000" b="0" i="1" u="none" dirty="0">
                          <a:solidFill>
                            <a:srgbClr val="002060"/>
                          </a:solidFill>
                          <a:effectLst/>
                          <a:latin typeface="Calibri"/>
                        </a:rPr>
                        <a:t>, I </a:t>
                      </a:r>
                      <a:r>
                        <a:rPr lang="cy-GB" sz="1000" b="0" i="1" u="none" err="1">
                          <a:solidFill>
                            <a:srgbClr val="002060"/>
                          </a:solidFill>
                          <a:effectLst/>
                          <a:latin typeface="Calibri"/>
                        </a:rPr>
                        <a:t>will</a:t>
                      </a:r>
                      <a:r>
                        <a:rPr lang="cy-GB" sz="1000" b="0" i="1" u="none" dirty="0">
                          <a:solidFill>
                            <a:srgbClr val="002060"/>
                          </a:solidFill>
                          <a:effectLst/>
                          <a:latin typeface="Calibri"/>
                        </a:rPr>
                        <a:t> </a:t>
                      </a:r>
                      <a:r>
                        <a:rPr lang="cy-GB" sz="1000" b="0" i="1" u="none" err="1">
                          <a:solidFill>
                            <a:srgbClr val="002060"/>
                          </a:solidFill>
                          <a:effectLst/>
                          <a:latin typeface="Calibri"/>
                        </a:rPr>
                        <a:t>ask</a:t>
                      </a:r>
                      <a:r>
                        <a:rPr lang="cy-GB" sz="1000" b="0" i="1" u="none" dirty="0">
                          <a:solidFill>
                            <a:srgbClr val="002060"/>
                          </a:solidFill>
                          <a:effectLst/>
                          <a:latin typeface="Calibri"/>
                        </a:rPr>
                        <a:t> the </a:t>
                      </a:r>
                      <a:r>
                        <a:rPr lang="cy-GB" sz="1000" b="0" i="1" u="none" err="1">
                          <a:solidFill>
                            <a:srgbClr val="002060"/>
                          </a:solidFill>
                          <a:effectLst/>
                          <a:latin typeface="Calibri"/>
                        </a:rPr>
                        <a:t>the</a:t>
                      </a:r>
                      <a:r>
                        <a:rPr lang="cy-GB" sz="1000" b="0" i="1" u="none" dirty="0">
                          <a:solidFill>
                            <a:srgbClr val="002060"/>
                          </a:solidFill>
                          <a:effectLst/>
                          <a:latin typeface="Calibri"/>
                        </a:rPr>
                        <a:t> </a:t>
                      </a:r>
                      <a:r>
                        <a:rPr lang="cy-GB" sz="1000" b="0" i="1" u="none" err="1">
                          <a:solidFill>
                            <a:srgbClr val="002060"/>
                          </a:solidFill>
                          <a:effectLst/>
                          <a:latin typeface="Calibri"/>
                        </a:rPr>
                        <a:t>learners</a:t>
                      </a:r>
                      <a:r>
                        <a:rPr lang="cy-GB" sz="1000" b="0" i="1" u="none" dirty="0">
                          <a:solidFill>
                            <a:srgbClr val="002060"/>
                          </a:solidFill>
                          <a:effectLst/>
                          <a:latin typeface="Calibri"/>
                        </a:rPr>
                        <a:t> </a:t>
                      </a:r>
                      <a:r>
                        <a:rPr lang="cy-GB" sz="1000" b="0" i="1" u="none" err="1">
                          <a:solidFill>
                            <a:srgbClr val="002060"/>
                          </a:solidFill>
                          <a:effectLst/>
                          <a:latin typeface="Calibri"/>
                        </a:rPr>
                        <a:t>what</a:t>
                      </a:r>
                      <a:r>
                        <a:rPr lang="cy-GB" sz="1000" b="0" i="1" u="none" dirty="0">
                          <a:solidFill>
                            <a:srgbClr val="002060"/>
                          </a:solidFill>
                          <a:effectLst/>
                          <a:latin typeface="Calibri"/>
                        </a:rPr>
                        <a:t> </a:t>
                      </a:r>
                      <a:r>
                        <a:rPr lang="cy-GB" sz="1000" b="0" i="1" u="none" err="1">
                          <a:solidFill>
                            <a:srgbClr val="002060"/>
                          </a:solidFill>
                          <a:effectLst/>
                          <a:latin typeface="Calibri"/>
                        </a:rPr>
                        <a:t>each</a:t>
                      </a:r>
                      <a:r>
                        <a:rPr lang="cy-GB" sz="1000" b="0" i="1" u="none" dirty="0">
                          <a:solidFill>
                            <a:srgbClr val="002060"/>
                          </a:solidFill>
                          <a:effectLst/>
                          <a:latin typeface="Calibri"/>
                        </a:rPr>
                        <a:t> </a:t>
                      </a:r>
                      <a:r>
                        <a:rPr lang="cy-GB" sz="1000" b="0" i="1" u="none" err="1">
                          <a:solidFill>
                            <a:srgbClr val="002060"/>
                          </a:solidFill>
                          <a:effectLst/>
                          <a:latin typeface="Calibri"/>
                        </a:rPr>
                        <a:t>sentence</a:t>
                      </a:r>
                      <a:r>
                        <a:rPr lang="cy-GB" sz="1000" b="0" i="1" u="none" dirty="0">
                          <a:solidFill>
                            <a:srgbClr val="002060"/>
                          </a:solidFill>
                          <a:effectLst/>
                          <a:latin typeface="Calibri"/>
                        </a:rPr>
                        <a:t> </a:t>
                      </a:r>
                      <a:r>
                        <a:rPr lang="cy-GB" sz="1000" b="0" i="1" u="none" err="1">
                          <a:solidFill>
                            <a:srgbClr val="002060"/>
                          </a:solidFill>
                          <a:effectLst/>
                          <a:latin typeface="Calibri"/>
                        </a:rPr>
                        <a:t>translates</a:t>
                      </a:r>
                      <a:r>
                        <a:rPr lang="cy-GB" sz="1000" b="0" i="1" u="none" dirty="0">
                          <a:solidFill>
                            <a:srgbClr val="002060"/>
                          </a:solidFill>
                          <a:effectLst/>
                          <a:latin typeface="Calibri"/>
                        </a:rPr>
                        <a:t> to </a:t>
                      </a:r>
                      <a:r>
                        <a:rPr lang="cy-GB" sz="1000" b="0" i="1" u="none" err="1">
                          <a:solidFill>
                            <a:srgbClr val="002060"/>
                          </a:solidFill>
                          <a:effectLst/>
                          <a:latin typeface="Calibri"/>
                        </a:rPr>
                        <a:t>in</a:t>
                      </a:r>
                      <a:r>
                        <a:rPr lang="cy-GB" sz="1000" b="0" i="1" u="none" dirty="0">
                          <a:solidFill>
                            <a:srgbClr val="002060"/>
                          </a:solidFill>
                          <a:effectLst/>
                          <a:latin typeface="Calibri"/>
                        </a:rPr>
                        <a:t> </a:t>
                      </a:r>
                      <a:r>
                        <a:rPr lang="cy-GB" sz="1000" b="0" i="1" u="none" err="1">
                          <a:solidFill>
                            <a:srgbClr val="002060"/>
                          </a:solidFill>
                          <a:effectLst/>
                          <a:latin typeface="Calibri"/>
                        </a:rPr>
                        <a:t>English</a:t>
                      </a:r>
                      <a:r>
                        <a:rPr lang="cy-GB" sz="1000" b="0" i="1" u="none" dirty="0">
                          <a:solidFill>
                            <a:srgbClr val="002060"/>
                          </a:solidFill>
                          <a:effectLst/>
                          <a:latin typeface="Calibri"/>
                        </a:rPr>
                        <a:t>. The </a:t>
                      </a:r>
                      <a:r>
                        <a:rPr lang="cy-GB" sz="1000" b="0" i="1" u="none" err="1">
                          <a:solidFill>
                            <a:srgbClr val="002060"/>
                          </a:solidFill>
                          <a:effectLst/>
                          <a:latin typeface="Calibri"/>
                        </a:rPr>
                        <a:t>learners</a:t>
                      </a:r>
                      <a:r>
                        <a:rPr lang="cy-GB" sz="1000" b="0" i="1" u="none" dirty="0">
                          <a:solidFill>
                            <a:srgbClr val="002060"/>
                          </a:solidFill>
                          <a:effectLst/>
                          <a:latin typeface="Calibri"/>
                        </a:rPr>
                        <a:t> </a:t>
                      </a:r>
                      <a:r>
                        <a:rPr lang="cy-GB" sz="1000" b="0" i="1" u="none" err="1">
                          <a:solidFill>
                            <a:srgbClr val="002060"/>
                          </a:solidFill>
                          <a:effectLst/>
                          <a:latin typeface="Calibri"/>
                        </a:rPr>
                        <a:t>looked</a:t>
                      </a:r>
                      <a:r>
                        <a:rPr lang="cy-GB" sz="1000" b="0" i="1" u="none" dirty="0">
                          <a:solidFill>
                            <a:srgbClr val="002060"/>
                          </a:solidFill>
                          <a:effectLst/>
                          <a:latin typeface="Calibri"/>
                        </a:rPr>
                        <a:t> at </a:t>
                      </a:r>
                      <a:r>
                        <a:rPr lang="cy-GB" sz="1000" b="0" i="1" u="none" err="1">
                          <a:solidFill>
                            <a:srgbClr val="002060"/>
                          </a:solidFill>
                          <a:effectLst/>
                          <a:latin typeface="Calibri"/>
                        </a:rPr>
                        <a:t>translating</a:t>
                      </a:r>
                      <a:r>
                        <a:rPr lang="cy-GB" sz="1000" b="0" i="1" u="none" dirty="0">
                          <a:solidFill>
                            <a:srgbClr val="002060"/>
                          </a:solidFill>
                          <a:effectLst/>
                          <a:latin typeface="Calibri"/>
                        </a:rPr>
                        <a:t> </a:t>
                      </a:r>
                      <a:r>
                        <a:rPr lang="cy-GB" sz="1000" b="0" i="1" u="none" err="1">
                          <a:solidFill>
                            <a:srgbClr val="002060"/>
                          </a:solidFill>
                          <a:effectLst/>
                          <a:latin typeface="Calibri"/>
                        </a:rPr>
                        <a:t>third</a:t>
                      </a:r>
                      <a:r>
                        <a:rPr lang="cy-GB" sz="1000" b="0" i="1" u="none" dirty="0">
                          <a:solidFill>
                            <a:srgbClr val="002060"/>
                          </a:solidFill>
                          <a:effectLst/>
                          <a:latin typeface="Calibri"/>
                        </a:rPr>
                        <a:t>-person </a:t>
                      </a:r>
                      <a:r>
                        <a:rPr lang="cy-GB" sz="1000" b="0" i="1" u="none" err="1">
                          <a:solidFill>
                            <a:srgbClr val="002060"/>
                          </a:solidFill>
                          <a:effectLst/>
                          <a:latin typeface="Calibri"/>
                        </a:rPr>
                        <a:t>sentences</a:t>
                      </a:r>
                      <a:r>
                        <a:rPr lang="cy-GB" sz="1000" b="0" i="1" u="none" dirty="0">
                          <a:solidFill>
                            <a:srgbClr val="002060"/>
                          </a:solidFill>
                          <a:effectLst/>
                          <a:latin typeface="Calibri"/>
                        </a:rPr>
                        <a:t> </a:t>
                      </a:r>
                      <a:r>
                        <a:rPr lang="cy-GB" sz="1000" b="0" i="1" u="none" err="1">
                          <a:solidFill>
                            <a:srgbClr val="002060"/>
                          </a:solidFill>
                          <a:effectLst/>
                          <a:latin typeface="Calibri"/>
                        </a:rPr>
                        <a:t>into</a:t>
                      </a:r>
                      <a:r>
                        <a:rPr lang="cy-GB" sz="1000" b="0" i="1" u="none" dirty="0">
                          <a:solidFill>
                            <a:srgbClr val="002060"/>
                          </a:solidFill>
                          <a:effectLst/>
                          <a:latin typeface="Calibri"/>
                        </a:rPr>
                        <a:t> </a:t>
                      </a:r>
                      <a:r>
                        <a:rPr lang="cy-GB" sz="1000" b="0" i="1" u="none" err="1">
                          <a:solidFill>
                            <a:srgbClr val="002060"/>
                          </a:solidFill>
                          <a:effectLst/>
                          <a:latin typeface="Calibri"/>
                        </a:rPr>
                        <a:t>english</a:t>
                      </a:r>
                      <a:r>
                        <a:rPr lang="cy-GB" sz="1000" b="0" i="1" u="none" dirty="0">
                          <a:solidFill>
                            <a:srgbClr val="002060"/>
                          </a:solidFill>
                          <a:effectLst/>
                          <a:latin typeface="Calibri"/>
                        </a:rPr>
                        <a:t> </a:t>
                      </a:r>
                      <a:r>
                        <a:rPr lang="cy-GB" sz="1000" b="0" i="1" u="none" err="1">
                          <a:solidFill>
                            <a:srgbClr val="002060"/>
                          </a:solidFill>
                          <a:effectLst/>
                          <a:latin typeface="Calibri"/>
                        </a:rPr>
                        <a:t>in</a:t>
                      </a:r>
                      <a:r>
                        <a:rPr lang="cy-GB" sz="1000" b="0" i="1" u="none" dirty="0">
                          <a:solidFill>
                            <a:srgbClr val="002060"/>
                          </a:solidFill>
                          <a:effectLst/>
                          <a:latin typeface="Calibri"/>
                        </a:rPr>
                        <a:t> </a:t>
                      </a:r>
                      <a:r>
                        <a:rPr lang="cy-GB" sz="1000" b="0" i="1" u="none" err="1">
                          <a:solidFill>
                            <a:srgbClr val="002060"/>
                          </a:solidFill>
                          <a:effectLst/>
                          <a:latin typeface="Calibri"/>
                        </a:rPr>
                        <a:t>their</a:t>
                      </a:r>
                      <a:r>
                        <a:rPr lang="cy-GB" sz="1000" b="0" i="1" u="none" dirty="0">
                          <a:solidFill>
                            <a:srgbClr val="002060"/>
                          </a:solidFill>
                          <a:effectLst/>
                          <a:latin typeface="Calibri"/>
                        </a:rPr>
                        <a:t> </a:t>
                      </a:r>
                      <a:r>
                        <a:rPr lang="cy-GB" sz="1000" b="0" i="1" u="none" err="1">
                          <a:solidFill>
                            <a:srgbClr val="002060"/>
                          </a:solidFill>
                          <a:effectLst/>
                          <a:latin typeface="Calibri"/>
                        </a:rPr>
                        <a:t>previous</a:t>
                      </a:r>
                      <a:r>
                        <a:rPr lang="cy-GB" sz="1000" b="0" i="1" u="none" dirty="0">
                          <a:solidFill>
                            <a:srgbClr val="002060"/>
                          </a:solidFill>
                          <a:effectLst/>
                          <a:latin typeface="Calibri"/>
                        </a:rPr>
                        <a:t> </a:t>
                      </a:r>
                      <a:r>
                        <a:rPr lang="cy-GB" sz="1000" b="0" i="1" u="none" err="1">
                          <a:solidFill>
                            <a:srgbClr val="002060"/>
                          </a:solidFill>
                          <a:effectLst/>
                          <a:latin typeface="Calibri"/>
                        </a:rPr>
                        <a:t>lesson</a:t>
                      </a:r>
                      <a:r>
                        <a:rPr lang="cy-GB" sz="1000" b="0" i="1" u="none" dirty="0">
                          <a:solidFill>
                            <a:srgbClr val="002060"/>
                          </a:solidFill>
                          <a:effectLst/>
                          <a:latin typeface="Calibri"/>
                        </a:rPr>
                        <a:t>. </a:t>
                      </a:r>
                      <a:r>
                        <a:rPr lang="cy-GB" sz="1000" b="0" i="1" u="none" err="1">
                          <a:solidFill>
                            <a:srgbClr val="002060"/>
                          </a:solidFill>
                          <a:effectLst/>
                          <a:latin typeface="Calibri"/>
                        </a:rPr>
                        <a:t>This</a:t>
                      </a:r>
                      <a:r>
                        <a:rPr lang="cy-GB" sz="1000" b="0" i="1" u="none" dirty="0">
                          <a:solidFill>
                            <a:srgbClr val="002060"/>
                          </a:solidFill>
                          <a:effectLst/>
                          <a:latin typeface="Calibri"/>
                        </a:rPr>
                        <a:t> </a:t>
                      </a:r>
                      <a:r>
                        <a:rPr lang="cy-GB" sz="1000" b="0" i="1" u="none" err="1">
                          <a:solidFill>
                            <a:srgbClr val="002060"/>
                          </a:solidFill>
                          <a:effectLst/>
                          <a:latin typeface="Calibri"/>
                        </a:rPr>
                        <a:t>will</a:t>
                      </a:r>
                      <a:r>
                        <a:rPr lang="cy-GB" sz="1000" b="0" i="1" u="none" dirty="0">
                          <a:solidFill>
                            <a:srgbClr val="002060"/>
                          </a:solidFill>
                          <a:effectLst/>
                          <a:latin typeface="Calibri"/>
                        </a:rPr>
                        <a:t> </a:t>
                      </a:r>
                      <a:r>
                        <a:rPr lang="cy-GB" sz="1000" b="0" i="1" u="none" err="1">
                          <a:solidFill>
                            <a:srgbClr val="002060"/>
                          </a:solidFill>
                          <a:effectLst/>
                          <a:latin typeface="Calibri"/>
                        </a:rPr>
                        <a:t>allow</a:t>
                      </a:r>
                      <a:r>
                        <a:rPr lang="cy-GB" sz="1000" b="0" i="1" u="none" dirty="0">
                          <a:solidFill>
                            <a:srgbClr val="002060"/>
                          </a:solidFill>
                          <a:effectLst/>
                          <a:latin typeface="Calibri"/>
                        </a:rPr>
                        <a:t> </a:t>
                      </a:r>
                      <a:r>
                        <a:rPr lang="cy-GB" sz="1000" b="0" i="1" u="none" err="1">
                          <a:solidFill>
                            <a:srgbClr val="002060"/>
                          </a:solidFill>
                          <a:effectLst/>
                          <a:latin typeface="Calibri"/>
                        </a:rPr>
                        <a:t>me</a:t>
                      </a:r>
                      <a:r>
                        <a:rPr lang="cy-GB" sz="1000" b="0" i="1" u="none" dirty="0">
                          <a:solidFill>
                            <a:srgbClr val="002060"/>
                          </a:solidFill>
                          <a:effectLst/>
                          <a:latin typeface="Calibri"/>
                        </a:rPr>
                        <a:t> to </a:t>
                      </a:r>
                      <a:r>
                        <a:rPr lang="cy-GB" sz="1000" b="0" i="1" u="none" err="1">
                          <a:solidFill>
                            <a:srgbClr val="002060"/>
                          </a:solidFill>
                          <a:effectLst/>
                          <a:latin typeface="Calibri"/>
                        </a:rPr>
                        <a:t>assess</a:t>
                      </a:r>
                      <a:r>
                        <a:rPr lang="cy-GB" sz="1000" b="0" i="1" u="none" dirty="0">
                          <a:solidFill>
                            <a:srgbClr val="002060"/>
                          </a:solidFill>
                          <a:effectLst/>
                          <a:latin typeface="Calibri"/>
                        </a:rPr>
                        <a:t> </a:t>
                      </a:r>
                      <a:r>
                        <a:rPr lang="cy-GB" sz="1000" b="0" i="1" u="none" err="1">
                          <a:solidFill>
                            <a:srgbClr val="002060"/>
                          </a:solidFill>
                          <a:effectLst/>
                          <a:latin typeface="Calibri"/>
                        </a:rPr>
                        <a:t>their</a:t>
                      </a:r>
                      <a:r>
                        <a:rPr lang="cy-GB" sz="1000" b="0" i="1" u="none" dirty="0">
                          <a:solidFill>
                            <a:srgbClr val="002060"/>
                          </a:solidFill>
                          <a:effectLst/>
                          <a:latin typeface="Calibri"/>
                        </a:rPr>
                        <a:t> prior </a:t>
                      </a:r>
                      <a:r>
                        <a:rPr lang="cy-GB" sz="1000" b="0" i="1" u="none" err="1">
                          <a:solidFill>
                            <a:srgbClr val="002060"/>
                          </a:solidFill>
                          <a:effectLst/>
                          <a:latin typeface="Calibri"/>
                        </a:rPr>
                        <a:t>knowledge</a:t>
                      </a:r>
                      <a:r>
                        <a:rPr lang="cy-GB" sz="1000" b="0" i="1" u="none" dirty="0">
                          <a:solidFill>
                            <a:srgbClr val="002060"/>
                          </a:solidFill>
                          <a:effectLst/>
                          <a:latin typeface="Calibri"/>
                        </a:rPr>
                        <a:t>.</a:t>
                      </a:r>
                      <a:r>
                        <a:rPr lang="cy-GB" sz="1000" b="0" i="0" u="none" dirty="0">
                          <a:solidFill>
                            <a:srgbClr val="002060"/>
                          </a:solidFill>
                          <a:effectLst/>
                          <a:latin typeface="Calibri"/>
                        </a:rPr>
                        <a:t> </a:t>
                      </a:r>
                      <a:endParaRPr lang="cy-GB" i="0"/>
                    </a:p>
                    <a:p>
                      <a:pPr lvl="0">
                        <a:lnSpc>
                          <a:spcPts val="2175"/>
                        </a:lnSpc>
                        <a:buNone/>
                      </a:pPr>
                      <a:r>
                        <a:rPr lang="cy-GB" sz="1100" b="1" i="1" u="none" dirty="0" err="1">
                          <a:solidFill>
                            <a:srgbClr val="002060"/>
                          </a:solidFill>
                          <a:effectLst/>
                          <a:latin typeface="Calibri"/>
                        </a:rPr>
                        <a:t>Activity</a:t>
                      </a:r>
                      <a:r>
                        <a:rPr lang="cy-GB" sz="1100" b="1" i="1" u="none" dirty="0">
                          <a:solidFill>
                            <a:srgbClr val="002060"/>
                          </a:solidFill>
                          <a:effectLst/>
                          <a:latin typeface="Calibri"/>
                        </a:rPr>
                        <a:t> 1</a:t>
                      </a:r>
                      <a:endParaRPr lang="cy-GB" sz="1100" u="none">
                        <a:latin typeface="Calibri"/>
                      </a:endParaRPr>
                    </a:p>
                    <a:p>
                      <a:pPr lvl="0">
                        <a:lnSpc>
                          <a:spcPct val="100000"/>
                        </a:lnSpc>
                        <a:buNone/>
                      </a:pPr>
                      <a:r>
                        <a:rPr lang="en-GB" sz="1000" b="0" i="0" u="none" strike="noStrike" noProof="0" dirty="0">
                          <a:solidFill>
                            <a:srgbClr val="163E64"/>
                          </a:solidFill>
                          <a:effectLst/>
                          <a:latin typeface="Calibri"/>
                        </a:rPr>
                        <a:t>I will present a paragraph broken into five separate sentences, each one color-coded for clarity. I will read each sentence aloud, and then have the learners repeat it after me. Afterward, I'll encourage the students to say the sentences in different ways, such as loudly or softly, ensuring the activity is engaging.</a:t>
                      </a:r>
                      <a:endParaRPr lang="cy-GB" sz="1000" b="0" i="0" u="none" strike="noStrike" noProof="0">
                        <a:solidFill>
                          <a:srgbClr val="163E64"/>
                        </a:solidFill>
                        <a:effectLst/>
                        <a:latin typeface="Calibri"/>
                      </a:endParaRPr>
                    </a:p>
                    <a:p>
                      <a:pPr lvl="0">
                        <a:lnSpc>
                          <a:spcPct val="100000"/>
                        </a:lnSpc>
                        <a:buNone/>
                      </a:pPr>
                      <a:endParaRPr lang="en-GB" sz="1000" b="0" i="0" u="none" strike="noStrike" noProof="0" dirty="0">
                        <a:solidFill>
                          <a:srgbClr val="163E64"/>
                        </a:solidFill>
                        <a:effectLst/>
                        <a:latin typeface="Calibri"/>
                      </a:endParaRPr>
                    </a:p>
                    <a:p>
                      <a:pPr lvl="0">
                        <a:lnSpc>
                          <a:spcPct val="100000"/>
                        </a:lnSpc>
                        <a:buNone/>
                      </a:pPr>
                      <a:r>
                        <a:rPr lang="en-GB" sz="1000" b="0" i="0" u="none" strike="noStrike" noProof="0" dirty="0">
                          <a:solidFill>
                            <a:srgbClr val="163E64"/>
                          </a:solidFill>
                          <a:effectLst/>
                          <a:latin typeface="Calibri"/>
                        </a:rPr>
                        <a:t>This activity will support learner's repetition and retention, allowing students to internalise the language patterns effectively while also making the learning process engaging and interactive.</a:t>
                      </a:r>
                    </a:p>
                    <a:p>
                      <a:pPr lvl="0">
                        <a:lnSpc>
                          <a:spcPct val="100000"/>
                        </a:lnSpc>
                        <a:buNone/>
                      </a:pPr>
                      <a:endParaRPr lang="en-GB" sz="900" b="0" i="0" u="none" strike="noStrike" noProof="0" dirty="0">
                        <a:solidFill>
                          <a:srgbClr val="163E64"/>
                        </a:solidFill>
                        <a:effectLst/>
                        <a:latin typeface="Calibri"/>
                      </a:endParaRPr>
                    </a:p>
                    <a:p>
                      <a:pPr lvl="0">
                        <a:lnSpc>
                          <a:spcPct val="100000"/>
                        </a:lnSpc>
                        <a:buNone/>
                      </a:pPr>
                      <a:r>
                        <a:rPr lang="cy-GB" sz="1100" b="1" i="1" u="none" strike="noStrike" noProof="0" dirty="0" err="1">
                          <a:solidFill>
                            <a:srgbClr val="002060"/>
                          </a:solidFill>
                          <a:effectLst/>
                          <a:latin typeface="Calibri"/>
                        </a:rPr>
                        <a:t>Activity</a:t>
                      </a:r>
                      <a:r>
                        <a:rPr lang="cy-GB" sz="1100" b="1" i="1" u="none" strike="noStrike" noProof="0" dirty="0">
                          <a:solidFill>
                            <a:srgbClr val="002060"/>
                          </a:solidFill>
                          <a:effectLst/>
                          <a:latin typeface="Calibri"/>
                        </a:rPr>
                        <a:t> 2</a:t>
                      </a:r>
                      <a:endParaRPr lang="en-GB" sz="1100" u="none">
                        <a:latin typeface="Calibri"/>
                      </a:endParaRPr>
                    </a:p>
                    <a:p>
                      <a:pPr lvl="0">
                        <a:lnSpc>
                          <a:spcPct val="100000"/>
                        </a:lnSpc>
                        <a:buNone/>
                      </a:pPr>
                      <a:r>
                        <a:rPr lang="en-GB" sz="1000" b="0" i="0" u="none" strike="noStrike" noProof="0" dirty="0">
                          <a:solidFill>
                            <a:srgbClr val="163E64"/>
                          </a:solidFill>
                          <a:effectLst/>
                          <a:latin typeface="Calibri"/>
                        </a:rPr>
                        <a:t>I will choose one of the five sentences in my mind and write down its corresponding colour. Then, I’ll ask the students to guess which sentence I’m thinking of by saying it aloud. Once they’ve guessed correctly, I’ll repeat the activity with learners who volunteer to come up and performing  it with the class.</a:t>
                      </a:r>
                      <a:r>
                        <a:rPr lang="en-GB" sz="1000" b="0" i="0" u="none" strike="noStrike" noProof="0" dirty="0">
                          <a:solidFill>
                            <a:srgbClr val="000000"/>
                          </a:solidFill>
                          <a:effectLst/>
                          <a:latin typeface="Calibri"/>
                        </a:rPr>
                        <a:t> </a:t>
                      </a:r>
                      <a:r>
                        <a:rPr lang="en-GB" sz="1000" b="0" i="0" u="none" strike="noStrike" noProof="0" dirty="0">
                          <a:solidFill>
                            <a:srgbClr val="163E64"/>
                          </a:solidFill>
                          <a:effectLst/>
                          <a:latin typeface="Calibri"/>
                        </a:rPr>
                        <a:t>After that, the students will pair up and take turns playing this guessing game with each other.</a:t>
                      </a:r>
                    </a:p>
                    <a:p>
                      <a:pPr lvl="0">
                        <a:lnSpc>
                          <a:spcPct val="100000"/>
                        </a:lnSpc>
                        <a:buNone/>
                      </a:pPr>
                      <a:endParaRPr lang="en-GB" sz="1000" b="0" i="0" u="none" strike="noStrike" noProof="0" dirty="0">
                        <a:solidFill>
                          <a:srgbClr val="163E64"/>
                        </a:solidFill>
                        <a:effectLst/>
                        <a:latin typeface="Calibri"/>
                      </a:endParaRPr>
                    </a:p>
                    <a:p>
                      <a:pPr lvl="0">
                        <a:lnSpc>
                          <a:spcPct val="100000"/>
                        </a:lnSpc>
                        <a:buNone/>
                      </a:pPr>
                      <a:r>
                        <a:rPr lang="en-GB" sz="1000" b="0" i="0" u="none" strike="noStrike" noProof="0" dirty="0">
                          <a:solidFill>
                            <a:srgbClr val="163E64"/>
                          </a:solidFill>
                          <a:effectLst/>
                          <a:latin typeface="Calibri"/>
                        </a:rPr>
                        <a:t>This activity enhance learners speaking skills by repeating sentences aloud, focusing on correct pronunciation and fluency. Students will also improve their listening comprehension and develop collaboration.</a:t>
                      </a:r>
                    </a:p>
                    <a:p>
                      <a:pPr lvl="0">
                        <a:lnSpc>
                          <a:spcPct val="100000"/>
                        </a:lnSpc>
                        <a:buNone/>
                      </a:pPr>
                      <a:endParaRPr lang="en-GB" sz="900" b="0" i="0" u="none" strike="noStrike" noProof="0" dirty="0">
                        <a:solidFill>
                          <a:srgbClr val="163E64"/>
                        </a:solidFill>
                        <a:effectLst/>
                        <a:latin typeface="Calibri"/>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extLst>
                  <a:ext uri="{0D108BD9-81ED-4DB2-BD59-A6C34878D82A}">
                    <a16:rowId xmlns:a16="http://schemas.microsoft.com/office/drawing/2014/main" val="3410573747"/>
                  </a:ext>
                </a:extLst>
              </a:tr>
              <a:tr h="1751855">
                <a:tc>
                  <a:txBody>
                    <a:bodyPr/>
                    <a:lstStyle/>
                    <a:p>
                      <a:pPr fontAlgn="base">
                        <a:lnSpc>
                          <a:spcPts val="2175"/>
                        </a:lnSpc>
                      </a:pPr>
                      <a:r>
                        <a:rPr lang="cy-GB" sz="1600" b="1" dirty="0">
                          <a:solidFill>
                            <a:srgbClr val="002060"/>
                          </a:solidFill>
                          <a:effectLst/>
                          <a:latin typeface="Aptos"/>
                        </a:rPr>
                        <a:t>Adnoddau:</a:t>
                      </a:r>
                      <a:endParaRPr lang="cy-GB" sz="1600">
                        <a:solidFill>
                          <a:srgbClr val="002060"/>
                        </a:solidFill>
                        <a:effectLst/>
                        <a:latin typeface="Aptos"/>
                      </a:endParaRPr>
                    </a:p>
                    <a:p>
                      <a:pPr lvl="0">
                        <a:lnSpc>
                          <a:spcPts val="2175"/>
                        </a:lnSpc>
                        <a:buNone/>
                      </a:pPr>
                      <a:r>
                        <a:rPr lang="cy-GB" sz="1600" b="0" i="1" dirty="0">
                          <a:solidFill>
                            <a:srgbClr val="002060"/>
                          </a:solidFill>
                          <a:effectLst/>
                          <a:latin typeface="Aptos"/>
                        </a:rPr>
                        <a:t>Resources:</a:t>
                      </a:r>
                    </a:p>
                    <a:p>
                      <a:pPr lvl="0">
                        <a:lnSpc>
                          <a:spcPct val="150000"/>
                        </a:lnSpc>
                        <a:buNone/>
                      </a:pPr>
                      <a:r>
                        <a:rPr lang="cy-GB" sz="1100" b="1" i="1" err="1">
                          <a:solidFill>
                            <a:srgbClr val="002060"/>
                          </a:solidFill>
                          <a:effectLst/>
                          <a:latin typeface="Calibri"/>
                        </a:rPr>
                        <a:t>Activity</a:t>
                      </a:r>
                      <a:r>
                        <a:rPr lang="cy-GB" sz="1100" b="1" i="1" dirty="0">
                          <a:solidFill>
                            <a:srgbClr val="002060"/>
                          </a:solidFill>
                          <a:effectLst/>
                          <a:latin typeface="Calibri"/>
                        </a:rPr>
                        <a:t> 1 </a:t>
                      </a:r>
                      <a:endParaRPr lang="cy-GB"/>
                    </a:p>
                    <a:p>
                      <a:pPr lvl="0">
                        <a:lnSpc>
                          <a:spcPct val="150000"/>
                        </a:lnSpc>
                        <a:buNone/>
                      </a:pPr>
                      <a:r>
                        <a:rPr lang="en-GB" sz="900" b="0" i="0" u="none" strike="noStrike" noProof="0" dirty="0">
                          <a:solidFill>
                            <a:srgbClr val="163E64"/>
                          </a:solidFill>
                          <a:effectLst/>
                          <a:latin typeface="Calibri"/>
                        </a:rPr>
                        <a:t>PowerPoint Document</a:t>
                      </a:r>
                      <a:endParaRPr lang="cy-GB" sz="900" b="0" i="0" u="none" strike="noStrike" noProof="0" dirty="0">
                        <a:solidFill>
                          <a:srgbClr val="163E64"/>
                        </a:solidFill>
                        <a:effectLst/>
                        <a:latin typeface="Calibri"/>
                      </a:endParaRPr>
                    </a:p>
                    <a:p>
                      <a:pPr lvl="0">
                        <a:lnSpc>
                          <a:spcPct val="150000"/>
                        </a:lnSpc>
                        <a:buNone/>
                      </a:pPr>
                      <a:r>
                        <a:rPr lang="cy-GB" sz="1100" b="1" i="1" err="1">
                          <a:solidFill>
                            <a:srgbClr val="002060"/>
                          </a:solidFill>
                          <a:effectLst/>
                          <a:latin typeface="Calibri"/>
                        </a:rPr>
                        <a:t>Activity</a:t>
                      </a:r>
                      <a:r>
                        <a:rPr lang="cy-GB" sz="1100" b="1" i="1" dirty="0">
                          <a:solidFill>
                            <a:srgbClr val="002060"/>
                          </a:solidFill>
                          <a:effectLst/>
                          <a:latin typeface="Calibri"/>
                        </a:rPr>
                        <a:t> 2</a:t>
                      </a:r>
                    </a:p>
                    <a:p>
                      <a:pPr lvl="0">
                        <a:lnSpc>
                          <a:spcPct val="150000"/>
                        </a:lnSpc>
                        <a:buNone/>
                      </a:pPr>
                      <a:r>
                        <a:rPr lang="cy-GB" sz="900" b="0" i="0" u="none" strike="noStrike" noProof="0" dirty="0">
                          <a:solidFill>
                            <a:srgbClr val="163E64"/>
                          </a:solidFill>
                          <a:effectLst/>
                          <a:latin typeface="Calibri"/>
                        </a:rPr>
                        <a:t>PowerPoint </a:t>
                      </a:r>
                      <a:r>
                        <a:rPr lang="cy-GB" sz="900" b="0" i="0" u="none" strike="noStrike" noProof="0" err="1">
                          <a:solidFill>
                            <a:srgbClr val="163E64"/>
                          </a:solidFill>
                          <a:effectLst/>
                          <a:latin typeface="Calibri"/>
                        </a:rPr>
                        <a:t>Document</a:t>
                      </a:r>
                      <a:r>
                        <a:rPr lang="cy-GB" sz="900" b="0" i="0" u="none" strike="noStrike" noProof="0" dirty="0">
                          <a:solidFill>
                            <a:srgbClr val="163E64"/>
                          </a:solidFill>
                          <a:effectLst/>
                          <a:latin typeface="Calibri"/>
                        </a:rPr>
                        <a:t>, mini </a:t>
                      </a:r>
                      <a:r>
                        <a:rPr lang="cy-GB" sz="900" b="0" i="0" u="none" strike="noStrike" noProof="0" err="1">
                          <a:solidFill>
                            <a:srgbClr val="163E64"/>
                          </a:solidFill>
                          <a:effectLst/>
                          <a:latin typeface="Calibri"/>
                        </a:rPr>
                        <a:t>whiteboards</a:t>
                      </a:r>
                      <a:r>
                        <a:rPr lang="cy-GB" sz="900" b="0" i="0" u="none" strike="noStrike" noProof="0" dirty="0">
                          <a:solidFill>
                            <a:srgbClr val="163E64"/>
                          </a:solidFill>
                          <a:effectLst/>
                          <a:latin typeface="Calibri"/>
                        </a:rPr>
                        <a:t> (</a:t>
                      </a:r>
                      <a:r>
                        <a:rPr lang="cy-GB" sz="900" b="0" i="0" u="none" strike="noStrike" noProof="0" err="1">
                          <a:solidFill>
                            <a:srgbClr val="163E64"/>
                          </a:solidFill>
                          <a:effectLst/>
                          <a:latin typeface="Calibri"/>
                        </a:rPr>
                        <a:t>writing</a:t>
                      </a:r>
                      <a:r>
                        <a:rPr lang="cy-GB" sz="900" b="0" i="0" u="none" strike="noStrike" noProof="0" dirty="0">
                          <a:solidFill>
                            <a:srgbClr val="163E64"/>
                          </a:solidFill>
                          <a:effectLst/>
                          <a:latin typeface="Calibri"/>
                        </a:rPr>
                        <a:t> Welsh </a:t>
                      </a:r>
                      <a:r>
                        <a:rPr lang="cy-GB" sz="900" b="0" i="0" u="none" strike="noStrike" noProof="0" err="1">
                          <a:solidFill>
                            <a:srgbClr val="163E64"/>
                          </a:solidFill>
                          <a:effectLst/>
                          <a:latin typeface="Calibri"/>
                        </a:rPr>
                        <a:t>colour</a:t>
                      </a:r>
                      <a:r>
                        <a:rPr lang="cy-GB" sz="900" b="0" i="0" u="none" strike="noStrike" noProof="0" dirty="0">
                          <a:solidFill>
                            <a:srgbClr val="163E64"/>
                          </a:solidFill>
                          <a:effectLst/>
                          <a:latin typeface="Calibri"/>
                        </a:rPr>
                        <a:t>) </a:t>
                      </a:r>
                    </a:p>
                    <a:p>
                      <a:pPr lvl="0">
                        <a:lnSpc>
                          <a:spcPct val="150000"/>
                        </a:lnSpc>
                        <a:buNone/>
                      </a:pPr>
                      <a:endParaRPr lang="cy-GB" sz="1100" b="1" i="1" u="none" strike="noStrike" noProof="0" dirty="0">
                        <a:solidFill>
                          <a:srgbClr val="002060"/>
                        </a:solidFill>
                        <a:effectLst/>
                        <a:latin typeface="Calibri"/>
                      </a:endParaRPr>
                    </a:p>
                  </a:txBody>
                  <a:tcPr>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no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2178781783"/>
                  </a:ext>
                </a:extLst>
              </a:tr>
            </a:tbl>
          </a:graphicData>
        </a:graphic>
      </p:graphicFrame>
    </p:spTree>
    <p:extLst>
      <p:ext uri="{BB962C8B-B14F-4D97-AF65-F5344CB8AC3E}">
        <p14:creationId xmlns:p14="http://schemas.microsoft.com/office/powerpoint/2010/main" val="202381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D4799BE3-B240-51F2-149C-56ACD6395601}"/>
              </a:ext>
            </a:extLst>
          </p:cNvPr>
          <p:cNvPicPr>
            <a:picLocks noGrp="1" noChangeAspect="1"/>
          </p:cNvPicPr>
          <p:nvPr>
            <p:ph idx="1"/>
          </p:nvPr>
        </p:nvPicPr>
        <p:blipFill>
          <a:blip r:embed="rId2"/>
          <a:stretch>
            <a:fillRect/>
          </a:stretch>
        </p:blipFill>
        <p:spPr>
          <a:xfrm>
            <a:off x="-646" y="2480"/>
            <a:ext cx="12245586" cy="6868926"/>
          </a:xfrm>
        </p:spPr>
      </p:pic>
    </p:spTree>
    <p:extLst>
      <p:ext uri="{BB962C8B-B14F-4D97-AF65-F5344CB8AC3E}">
        <p14:creationId xmlns:p14="http://schemas.microsoft.com/office/powerpoint/2010/main" val="674839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cartoon characters&#10;&#10;AI-generated content may be incorrect.">
            <a:extLst>
              <a:ext uri="{FF2B5EF4-FFF2-40B4-BE49-F238E27FC236}">
                <a16:creationId xmlns:a16="http://schemas.microsoft.com/office/drawing/2014/main" id="{132A4F91-16B5-DDC0-19C5-7E8988377AA4}"/>
              </a:ext>
            </a:extLst>
          </p:cNvPr>
          <p:cNvPicPr>
            <a:picLocks noGrp="1" noChangeAspect="1"/>
          </p:cNvPicPr>
          <p:nvPr>
            <p:ph idx="1"/>
          </p:nvPr>
        </p:nvPicPr>
        <p:blipFill>
          <a:blip r:embed="rId2"/>
          <a:stretch>
            <a:fillRect/>
          </a:stretch>
        </p:blipFill>
        <p:spPr>
          <a:xfrm>
            <a:off x="-219" y="2268"/>
            <a:ext cx="12208767" cy="6882267"/>
          </a:xfrm>
        </p:spPr>
      </p:pic>
    </p:spTree>
    <p:extLst>
      <p:ext uri="{BB962C8B-B14F-4D97-AF65-F5344CB8AC3E}">
        <p14:creationId xmlns:p14="http://schemas.microsoft.com/office/powerpoint/2010/main" val="1488364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2231A1-9B35-F1E0-0729-7B6AD7817BAB}"/>
              </a:ext>
            </a:extLst>
          </p:cNvPr>
          <p:cNvSpPr>
            <a:spLocks noGrp="1"/>
          </p:cNvSpPr>
          <p:nvPr>
            <p:ph idx="1"/>
          </p:nvPr>
        </p:nvSpPr>
        <p:spPr>
          <a:xfrm>
            <a:off x="838200" y="419765"/>
            <a:ext cx="10515600" cy="6017105"/>
          </a:xfrm>
        </p:spPr>
        <p:txBody>
          <a:bodyPr vert="horz" lIns="91440" tIns="45720" rIns="91440" bIns="45720" rtlCol="0" anchor="t">
            <a:noAutofit/>
          </a:bodyPr>
          <a:lstStyle/>
          <a:p>
            <a:pPr marL="0" indent="0" algn="ctr">
              <a:buNone/>
            </a:pPr>
            <a:r>
              <a:rPr lang="en-GB" sz="1600" i="1" u="sng" dirty="0">
                <a:latin typeface="Calibri"/>
                <a:ea typeface="Calibri"/>
                <a:cs typeface="Calibri"/>
              </a:rPr>
              <a:t>Lesson Evaluation</a:t>
            </a:r>
            <a:endParaRPr lang="en-US" sz="1600" dirty="0">
              <a:latin typeface="Calibri"/>
              <a:ea typeface="Calibri"/>
              <a:cs typeface="Calibri"/>
            </a:endParaRPr>
          </a:p>
          <a:p>
            <a:pPr marL="0" indent="0">
              <a:lnSpc>
                <a:spcPct val="100000"/>
              </a:lnSpc>
              <a:buNone/>
            </a:pPr>
            <a:r>
              <a:rPr lang="en-GB" sz="1500" dirty="0">
                <a:latin typeface="Calibri"/>
                <a:ea typeface="Calibri"/>
                <a:cs typeface="Calibri"/>
              </a:rPr>
              <a:t>According to the Curriculum for Wales (2024), students are encouraged to use the Welsh language in a variety of contexts, with a focus on increasing fluency, creativity, and self-confidence in speaking and writing. The lesson’s focus on third-person sentence structures directly supports these aims by helping students develop a strong foundation in their speaking. The objective of this lesson was to practice third-person sentence structures and encourage students to develop listening and speaking skills. An additional aim was to engage learners with the language through creative activities that involved different voices and interaction with peers. The lesson met its goal of reinforcing third-person structures, however upon reviewing the lesson, there are some aspects that could be adapted to further enhance support for the learners.</a:t>
            </a:r>
            <a:endParaRPr lang="en-US" sz="1500">
              <a:latin typeface="Calibri"/>
              <a:ea typeface="Calibri"/>
              <a:cs typeface="Calibri"/>
            </a:endParaRPr>
          </a:p>
          <a:p>
            <a:pPr marL="0" indent="0">
              <a:lnSpc>
                <a:spcPct val="100000"/>
              </a:lnSpc>
              <a:buNone/>
            </a:pPr>
            <a:r>
              <a:rPr lang="en-GB" sz="1500" dirty="0">
                <a:latin typeface="Calibri"/>
                <a:ea typeface="Calibri"/>
                <a:cs typeface="Calibri"/>
              </a:rPr>
              <a:t>When reviewing the lesson, it was evident that more advanced students may have felt under-challenged. A way this can be improved for the next lesson is by incorporating extension activities that encourage them to use more complex language structures that could extend their Welsh skills. Though, the interactive and dynamic nature of the activities captured students’ attention. The use of varied voices was effective in encouraging participation and making the lesson more enjoyable for the learners. Yet, the complexity of switching between voices and maintaining accuracy in sentence structure may have created some confusion for less confident learners. I observed that some learners became quieter when the voice switching was introduced, which hindered my ability to hear the pronunciation from all students. Next time, I'll make an effort to engage those learners more to ensure full participation. However, since this technique was </a:t>
            </a:r>
            <a:r>
              <a:rPr lang="en-GB" sz="1500" err="1">
                <a:latin typeface="Calibri"/>
                <a:ea typeface="Calibri"/>
                <a:cs typeface="Calibri"/>
              </a:rPr>
              <a:t>farley</a:t>
            </a:r>
            <a:r>
              <a:rPr lang="en-GB" sz="1500" dirty="0">
                <a:latin typeface="Calibri"/>
                <a:ea typeface="Calibri"/>
                <a:cs typeface="Calibri"/>
              </a:rPr>
              <a:t> new, I was mindful not to overwhelm or discourage the children who weren't as involved as others. Consequently, as the learners spoke the sentences, I praised them when they did well, though I recognise I should have provided corrections when necessary. That said, I felt that their pronunciation was generally strong throughout the lesson. It’s important to reflect on the fact that more incidental Welsh could have been incorporated throughout the lesson, for example, by greeting everyone with 'Bore da </a:t>
            </a:r>
            <a:r>
              <a:rPr lang="en-GB" sz="1500" err="1">
                <a:latin typeface="Calibri"/>
                <a:ea typeface="Calibri"/>
                <a:cs typeface="Calibri"/>
              </a:rPr>
              <a:t>pawb</a:t>
            </a:r>
            <a:r>
              <a:rPr lang="en-GB" sz="1500" dirty="0">
                <a:latin typeface="Calibri"/>
                <a:ea typeface="Calibri"/>
                <a:cs typeface="Calibri"/>
              </a:rPr>
              <a:t>' at the beginning of the lesson. This is significant for the learners as integrating Welsh into lessons and routine activities creates a deeper connection to the Welsh language (Welsh Government, 2022).</a:t>
            </a:r>
            <a:endParaRPr lang="en-US" sz="1500">
              <a:latin typeface="Calibri"/>
              <a:ea typeface="Calibri"/>
              <a:cs typeface="Calibri"/>
            </a:endParaRPr>
          </a:p>
          <a:p>
            <a:pPr marL="0" indent="0">
              <a:lnSpc>
                <a:spcPct val="100000"/>
              </a:lnSpc>
              <a:buNone/>
            </a:pPr>
            <a:r>
              <a:rPr lang="en-GB" sz="1500" dirty="0">
                <a:latin typeface="Calibri"/>
                <a:ea typeface="Calibri"/>
                <a:cs typeface="Calibri"/>
              </a:rPr>
              <a:t>It is relevant to highlight that the lesson aligns with The Welsh Government's (2021) Teaching Welsh as a Second Language Guidance, which promotes a communicative approach. It highlights that language development is most effective when students actively use the language in real-life contexts. The partner activity, combining repetition, creativity, and collaboration, fosters meaningful interaction, within the lesson supports language development. </a:t>
            </a:r>
            <a:endParaRPr lang="en-US" sz="15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US" sz="1200" dirty="0">
              <a:latin typeface="Calibri"/>
              <a:ea typeface="Calibri"/>
              <a:cs typeface="Calibri"/>
            </a:endParaRPr>
          </a:p>
          <a:p>
            <a:endParaRPr lang="en-GB" sz="1200" dirty="0">
              <a:latin typeface="Calibri"/>
              <a:ea typeface="Calibri"/>
              <a:cs typeface="Calibri"/>
            </a:endParaRPr>
          </a:p>
          <a:p>
            <a:endParaRPr lang="en-US" dirty="0"/>
          </a:p>
        </p:txBody>
      </p:sp>
    </p:spTree>
    <p:extLst>
      <p:ext uri="{BB962C8B-B14F-4D97-AF65-F5344CB8AC3E}">
        <p14:creationId xmlns:p14="http://schemas.microsoft.com/office/powerpoint/2010/main" val="2134394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C3E897-B13D-1A8A-A65A-982736D58432}"/>
              </a:ext>
            </a:extLst>
          </p:cNvPr>
          <p:cNvSpPr>
            <a:spLocks noGrp="1"/>
          </p:cNvSpPr>
          <p:nvPr>
            <p:ph idx="1"/>
          </p:nvPr>
        </p:nvSpPr>
        <p:spPr>
          <a:xfrm>
            <a:off x="838200" y="514277"/>
            <a:ext cx="10515600" cy="5993477"/>
          </a:xfrm>
        </p:spPr>
        <p:txBody>
          <a:bodyPr vert="horz" lIns="91440" tIns="45720" rIns="91440" bIns="45720" rtlCol="0" anchor="t">
            <a:normAutofit/>
          </a:bodyPr>
          <a:lstStyle/>
          <a:p>
            <a:pPr marL="0" indent="0" algn="ctr">
              <a:buNone/>
            </a:pPr>
            <a:r>
              <a:rPr lang="en-GB" sz="1600" i="1" u="sng" dirty="0">
                <a:latin typeface="Calibri"/>
                <a:ea typeface="Calibri"/>
                <a:cs typeface="Calibri"/>
              </a:rPr>
              <a:t>Reference List</a:t>
            </a:r>
            <a:endParaRPr lang="en-US" sz="1600" dirty="0">
              <a:latin typeface="Calibri"/>
              <a:ea typeface="Calibri"/>
              <a:cs typeface="Calibri"/>
            </a:endParaRPr>
          </a:p>
          <a:p>
            <a:pPr marL="0" indent="0">
              <a:buNone/>
            </a:pPr>
            <a:endParaRPr lang="en-GB" sz="1600" dirty="0">
              <a:latin typeface="Calibri"/>
              <a:ea typeface="Calibri"/>
              <a:cs typeface="Calibri"/>
            </a:endParaRPr>
          </a:p>
          <a:p>
            <a:pPr marL="0" indent="0">
              <a:buNone/>
            </a:pPr>
            <a:r>
              <a:rPr lang="en-GB" sz="1600" dirty="0">
                <a:latin typeface="Calibri"/>
                <a:ea typeface="Calibri"/>
                <a:cs typeface="Calibri"/>
              </a:rPr>
              <a:t>Welsh Government (2021). </a:t>
            </a:r>
            <a:r>
              <a:rPr lang="en-GB" sz="1600" i="1" dirty="0">
                <a:latin typeface="Calibri"/>
                <a:ea typeface="Calibri"/>
                <a:cs typeface="Calibri"/>
              </a:rPr>
              <a:t>Welsh second language in the national curriculum for Wales: guidance for Key Stages 2 and 3 - </a:t>
            </a:r>
            <a:r>
              <a:rPr lang="en-GB" sz="1600" i="1" dirty="0" err="1">
                <a:latin typeface="Calibri"/>
                <a:ea typeface="Calibri"/>
                <a:cs typeface="Calibri"/>
              </a:rPr>
              <a:t>hwb</a:t>
            </a:r>
            <a:r>
              <a:rPr lang="en-GB" sz="1600" dirty="0" err="1">
                <a:latin typeface="Calibri"/>
                <a:ea typeface="Calibri"/>
                <a:cs typeface="Calibri"/>
              </a:rPr>
              <a:t>.gov.wales</a:t>
            </a:r>
            <a:r>
              <a:rPr lang="en-GB" sz="1600" dirty="0">
                <a:latin typeface="Calibri"/>
                <a:ea typeface="Calibri"/>
                <a:cs typeface="Calibri"/>
              </a:rPr>
              <a:t>. Available at: </a:t>
            </a:r>
            <a:r>
              <a:rPr lang="en-GB" sz="1600" dirty="0">
                <a:latin typeface="Calibri"/>
                <a:ea typeface="Calibri"/>
                <a:cs typeface="Calibri"/>
                <a:hlinkClick r:id="rId2"/>
              </a:rPr>
              <a:t>https://hwb.gov.wales/curriculum-2008/key-stages-2-to-4/welsh-second-language-in-the-national-curriculum-for-wales-guidance-for-key-stages-2-and-3/</a:t>
            </a:r>
            <a:r>
              <a:rPr lang="en-GB" sz="1600" dirty="0">
                <a:latin typeface="Calibri"/>
                <a:ea typeface="Calibri"/>
                <a:cs typeface="Calibri"/>
              </a:rPr>
              <a:t> (Accessed 8 April 2025).</a:t>
            </a:r>
            <a:endParaRPr lang="en-US" sz="1600">
              <a:latin typeface="Calibri"/>
              <a:ea typeface="Calibri"/>
              <a:cs typeface="Calibri"/>
            </a:endParaRPr>
          </a:p>
          <a:p>
            <a:pPr marL="0" indent="0">
              <a:buNone/>
            </a:pPr>
            <a:endParaRPr lang="en-GB" sz="1600" dirty="0">
              <a:latin typeface="Calibri"/>
              <a:ea typeface="Calibri"/>
              <a:cs typeface="Calibri"/>
            </a:endParaRPr>
          </a:p>
          <a:p>
            <a:pPr marL="0" indent="0">
              <a:buNone/>
            </a:pPr>
            <a:r>
              <a:rPr lang="en-GB" sz="1600" dirty="0">
                <a:latin typeface="Calibri"/>
                <a:ea typeface="Calibri"/>
                <a:cs typeface="Calibri"/>
              </a:rPr>
              <a:t>Welsh Government (2024). </a:t>
            </a:r>
            <a:r>
              <a:rPr lang="en-GB" sz="1600" i="1" dirty="0">
                <a:latin typeface="Calibri"/>
                <a:ea typeface="Calibri"/>
                <a:cs typeface="Calibri"/>
              </a:rPr>
              <a:t>Introduction to Curriculum for Wales guidance - Hwb</a:t>
            </a:r>
            <a:r>
              <a:rPr lang="en-GB" sz="1600" dirty="0">
                <a:latin typeface="Calibri"/>
                <a:ea typeface="Calibri"/>
                <a:cs typeface="Calibri"/>
              </a:rPr>
              <a:t>. </a:t>
            </a:r>
            <a:r>
              <a:rPr lang="en-GB" sz="1600" dirty="0" err="1">
                <a:latin typeface="Calibri"/>
                <a:ea typeface="Calibri"/>
                <a:cs typeface="Calibri"/>
              </a:rPr>
              <a:t>hwb.gov.wales</a:t>
            </a:r>
            <a:r>
              <a:rPr lang="en-GB" sz="1600" dirty="0">
                <a:latin typeface="Calibri"/>
                <a:ea typeface="Calibri"/>
                <a:cs typeface="Calibri"/>
              </a:rPr>
              <a:t>. Available at: </a:t>
            </a:r>
            <a:r>
              <a:rPr lang="en-GB" sz="1600" dirty="0">
                <a:latin typeface="Calibri"/>
                <a:ea typeface="Calibri"/>
                <a:cs typeface="Calibri"/>
                <a:hlinkClick r:id="rId3"/>
              </a:rPr>
              <a:t>https://hwb.gov.wales/curriculum-for-wales/introduction-to-curriculum-for-wales-guidance/</a:t>
            </a:r>
            <a:r>
              <a:rPr lang="en-GB" sz="1600" dirty="0">
                <a:latin typeface="Calibri"/>
                <a:ea typeface="Calibri"/>
                <a:cs typeface="Calibri"/>
              </a:rPr>
              <a:t> (Accessed 8 April 2025).</a:t>
            </a:r>
            <a:endParaRPr lang="en-US" sz="1600">
              <a:latin typeface="Calibri"/>
              <a:ea typeface="Calibri"/>
              <a:cs typeface="Calibri"/>
            </a:endParaRPr>
          </a:p>
          <a:p>
            <a:pPr marL="0" indent="0">
              <a:buNone/>
            </a:pPr>
            <a:endParaRPr lang="en-GB" sz="1600" dirty="0">
              <a:latin typeface="Calibri"/>
              <a:ea typeface="Calibri"/>
              <a:cs typeface="Calibri"/>
            </a:endParaRPr>
          </a:p>
          <a:p>
            <a:pPr marL="0" indent="0">
              <a:buNone/>
            </a:pPr>
            <a:r>
              <a:rPr lang="en-GB" sz="1600" dirty="0">
                <a:latin typeface="Calibri"/>
                <a:ea typeface="Calibri"/>
                <a:cs typeface="Calibri"/>
              </a:rPr>
              <a:t>Welsh Government (2022). </a:t>
            </a:r>
            <a:r>
              <a:rPr lang="en-GB" sz="1600" i="1" dirty="0">
                <a:latin typeface="Calibri"/>
                <a:ea typeface="Calibri"/>
                <a:cs typeface="Calibri"/>
              </a:rPr>
              <a:t>The Welsh language in English-medium education</a:t>
            </a:r>
            <a:r>
              <a:rPr lang="en-GB" sz="1600" dirty="0">
                <a:latin typeface="Calibri"/>
                <a:ea typeface="Calibri"/>
                <a:cs typeface="Calibri"/>
              </a:rPr>
              <a:t>. Education Wales. Available at: </a:t>
            </a:r>
            <a:r>
              <a:rPr lang="en-GB" sz="1600" dirty="0">
                <a:latin typeface="Calibri"/>
                <a:ea typeface="Calibri"/>
                <a:cs typeface="Calibri"/>
                <a:hlinkClick r:id="rId4"/>
              </a:rPr>
              <a:t>https://educationwales.blog.gov.wales/2022/10/18/the-welsh-language-in-english-medium-education/#:~:text=Every%20learner%2C%20regardless%20of%20their%20place%20of%20birth,in%20learning%20and%20teaching%20Welsh%20in%20their%20curriculum</a:t>
            </a:r>
            <a:r>
              <a:rPr lang="en-GB" sz="1600" dirty="0">
                <a:latin typeface="Calibri"/>
                <a:ea typeface="Calibri"/>
                <a:cs typeface="Calibri"/>
              </a:rPr>
              <a:t> (Accessed 8 April 2025). </a:t>
            </a:r>
            <a:endParaRPr lang="en-US" sz="1600"/>
          </a:p>
        </p:txBody>
      </p:sp>
    </p:spTree>
    <p:extLst>
      <p:ext uri="{BB962C8B-B14F-4D97-AF65-F5344CB8AC3E}">
        <p14:creationId xmlns:p14="http://schemas.microsoft.com/office/powerpoint/2010/main" val="7709543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Words>
  <Application>Microsoft Office PowerPoint</Application>
  <PresentationFormat>Widescreen</PresentationFormat>
  <Paragraphs>15</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Beau Yeomans (2305057)</cp:lastModifiedBy>
  <cp:revision>320</cp:revision>
  <dcterms:created xsi:type="dcterms:W3CDTF">2013-07-15T20:26:40Z</dcterms:created>
  <dcterms:modified xsi:type="dcterms:W3CDTF">2025-04-28T13:59:44Z</dcterms:modified>
</cp:coreProperties>
</file>