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2"/>
  </p:notesMasterIdLst>
  <p:sldIdLst>
    <p:sldId id="256" r:id="rId2"/>
    <p:sldId id="257" r:id="rId3"/>
    <p:sldId id="258" r:id="rId4"/>
    <p:sldId id="262" r:id="rId5"/>
    <p:sldId id="263" r:id="rId6"/>
    <p:sldId id="264" r:id="rId7"/>
    <p:sldId id="265" r:id="rId8"/>
    <p:sldId id="259" r:id="rId9"/>
    <p:sldId id="260" r:id="rId10"/>
    <p:sldId id="261"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9217" autoAdjust="0"/>
  </p:normalViewPr>
  <p:slideViewPr>
    <p:cSldViewPr snapToGrid="0">
      <p:cViewPr varScale="1">
        <p:scale>
          <a:sx n="53" d="100"/>
          <a:sy n="53" d="100"/>
        </p:scale>
        <p:origin x="1176" y="36"/>
      </p:cViewPr>
      <p:guideLst/>
    </p:cSldViewPr>
  </p:slideViewPr>
  <p:notesTextViewPr>
    <p:cViewPr>
      <p:scale>
        <a:sx n="1" d="1"/>
        <a:sy n="1" d="1"/>
      </p:scale>
      <p:origin x="0" y="-172"/>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ael Abdelrehim Mohamed" userId="5d0d6748-bfdd-4197-8a0b-9962028a790d" providerId="ADAL" clId="{35D07180-3EA1-4C97-A864-C03828289369}"/>
    <pc:docChg chg="custSel modSld">
      <pc:chgData name="Wael Abdelrehim Mohamed" userId="5d0d6748-bfdd-4197-8a0b-9962028a790d" providerId="ADAL" clId="{35D07180-3EA1-4C97-A864-C03828289369}" dt="2022-07-07T15:39:15.815" v="27" actId="255"/>
      <pc:docMkLst>
        <pc:docMk/>
      </pc:docMkLst>
      <pc:sldChg chg="modSp mod">
        <pc:chgData name="Wael Abdelrehim Mohamed" userId="5d0d6748-bfdd-4197-8a0b-9962028a790d" providerId="ADAL" clId="{35D07180-3EA1-4C97-A864-C03828289369}" dt="2022-07-07T15:39:15.815" v="27" actId="255"/>
        <pc:sldMkLst>
          <pc:docMk/>
          <pc:sldMk cId="1466537838" sldId="260"/>
        </pc:sldMkLst>
        <pc:spChg chg="mod">
          <ac:chgData name="Wael Abdelrehim Mohamed" userId="5d0d6748-bfdd-4197-8a0b-9962028a790d" providerId="ADAL" clId="{35D07180-3EA1-4C97-A864-C03828289369}" dt="2022-07-07T15:39:15.815" v="27" actId="255"/>
          <ac:spMkLst>
            <pc:docMk/>
            <pc:sldMk cId="1466537838" sldId="260"/>
            <ac:spMk id="3" creationId="{00000000-0000-0000-0000-000000000000}"/>
          </ac:spMkLst>
        </pc:spChg>
      </pc:sldChg>
      <pc:sldChg chg="modSp mod">
        <pc:chgData name="Wael Abdelrehim Mohamed" userId="5d0d6748-bfdd-4197-8a0b-9962028a790d" providerId="ADAL" clId="{35D07180-3EA1-4C97-A864-C03828289369}" dt="2022-07-07T15:38:15.021" v="22" actId="20577"/>
        <pc:sldMkLst>
          <pc:docMk/>
          <pc:sldMk cId="895668473" sldId="262"/>
        </pc:sldMkLst>
        <pc:spChg chg="mod">
          <ac:chgData name="Wael Abdelrehim Mohamed" userId="5d0d6748-bfdd-4197-8a0b-9962028a790d" providerId="ADAL" clId="{35D07180-3EA1-4C97-A864-C03828289369}" dt="2022-07-07T15:38:15.021" v="22" actId="20577"/>
          <ac:spMkLst>
            <pc:docMk/>
            <pc:sldMk cId="895668473" sldId="262"/>
            <ac:spMk id="3" creationId="{00000000-0000-0000-0000-000000000000}"/>
          </ac:spMkLst>
        </pc:spChg>
      </pc:sldChg>
      <pc:sldChg chg="modSp mod">
        <pc:chgData name="Wael Abdelrehim Mohamed" userId="5d0d6748-bfdd-4197-8a0b-9962028a790d" providerId="ADAL" clId="{35D07180-3EA1-4C97-A864-C03828289369}" dt="2022-07-07T15:38:33.205" v="24" actId="14100"/>
        <pc:sldMkLst>
          <pc:docMk/>
          <pc:sldMk cId="1681510639" sldId="263"/>
        </pc:sldMkLst>
        <pc:spChg chg="mod">
          <ac:chgData name="Wael Abdelrehim Mohamed" userId="5d0d6748-bfdd-4197-8a0b-9962028a790d" providerId="ADAL" clId="{35D07180-3EA1-4C97-A864-C03828289369}" dt="2022-07-07T15:38:33.205" v="24" actId="14100"/>
          <ac:spMkLst>
            <pc:docMk/>
            <pc:sldMk cId="1681510639" sldId="263"/>
            <ac:spMk id="3" creationId="{00000000-0000-0000-0000-000000000000}"/>
          </ac:spMkLst>
        </pc:spChg>
      </pc:sldChg>
      <pc:sldChg chg="modSp mod">
        <pc:chgData name="Wael Abdelrehim Mohamed" userId="5d0d6748-bfdd-4197-8a0b-9962028a790d" providerId="ADAL" clId="{35D07180-3EA1-4C97-A864-C03828289369}" dt="2022-07-07T15:38:50.330" v="25" actId="255"/>
        <pc:sldMkLst>
          <pc:docMk/>
          <pc:sldMk cId="840381129" sldId="264"/>
        </pc:sldMkLst>
        <pc:spChg chg="mod">
          <ac:chgData name="Wael Abdelrehim Mohamed" userId="5d0d6748-bfdd-4197-8a0b-9962028a790d" providerId="ADAL" clId="{35D07180-3EA1-4C97-A864-C03828289369}" dt="2022-07-07T15:38:50.330" v="25" actId="255"/>
          <ac:spMkLst>
            <pc:docMk/>
            <pc:sldMk cId="840381129" sldId="264"/>
            <ac:spMk id="3" creationId="{00000000-0000-0000-0000-000000000000}"/>
          </ac:spMkLst>
        </pc:spChg>
      </pc:sldChg>
      <pc:sldChg chg="modSp mod">
        <pc:chgData name="Wael Abdelrehim Mohamed" userId="5d0d6748-bfdd-4197-8a0b-9962028a790d" providerId="ADAL" clId="{35D07180-3EA1-4C97-A864-C03828289369}" dt="2022-07-07T15:39:00.886" v="26" actId="255"/>
        <pc:sldMkLst>
          <pc:docMk/>
          <pc:sldMk cId="1821628217" sldId="265"/>
        </pc:sldMkLst>
        <pc:spChg chg="mod">
          <ac:chgData name="Wael Abdelrehim Mohamed" userId="5d0d6748-bfdd-4197-8a0b-9962028a790d" providerId="ADAL" clId="{35D07180-3EA1-4C97-A864-C03828289369}" dt="2022-07-07T15:39:00.886" v="26" actId="255"/>
          <ac:spMkLst>
            <pc:docMk/>
            <pc:sldMk cId="1821628217" sldId="265"/>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627060-EE19-4543-9467-A55924607FF6}" type="datetimeFigureOut">
              <a:rPr lang="en-IN" smtClean="0"/>
              <a:t>08-07-2022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93C5A1-955E-4E17-8AF4-93CEA61C05D2}" type="slidenum">
              <a:rPr lang="en-IN" smtClean="0"/>
              <a:t>‹#›</a:t>
            </a:fld>
            <a:endParaRPr lang="en-IN"/>
          </a:p>
        </p:txBody>
      </p:sp>
    </p:spTree>
    <p:extLst>
      <p:ext uri="{BB962C8B-B14F-4D97-AF65-F5344CB8AC3E}">
        <p14:creationId xmlns:p14="http://schemas.microsoft.com/office/powerpoint/2010/main" val="4495415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NHS has been facing the issue of shortage in staff. The organisation is focused on improving the recruitment process. Certain problems have been faced to maintain the adult’s social care. The organisation is currently facing the shortage of nurses. About 41,000 vacancies of nursing is left (</a:t>
            </a:r>
            <a:r>
              <a:rPr lang="en-US" sz="1200" kern="1200" dirty="0" err="1">
                <a:solidFill>
                  <a:schemeClr val="tx1"/>
                </a:solidFill>
                <a:effectLst/>
                <a:latin typeface="+mn-lt"/>
                <a:ea typeface="+mn-ea"/>
                <a:cs typeface="+mn-cs"/>
              </a:rPr>
              <a:t>Healthcareers</a:t>
            </a:r>
            <a:r>
              <a:rPr lang="en-US" sz="1200" kern="1200" dirty="0">
                <a:solidFill>
                  <a:schemeClr val="tx1"/>
                </a:solidFill>
                <a:effectLst/>
                <a:latin typeface="+mn-lt"/>
                <a:ea typeface="+mn-ea"/>
                <a:cs typeface="+mn-cs"/>
              </a:rPr>
              <a:t>, 2022</a:t>
            </a:r>
            <a:r>
              <a:rPr lang="en-GB" sz="1200" kern="1200" dirty="0">
                <a:solidFill>
                  <a:schemeClr val="tx1"/>
                </a:solidFill>
                <a:effectLst/>
                <a:latin typeface="+mn-lt"/>
                <a:ea typeface="+mn-ea"/>
                <a:cs typeface="+mn-cs"/>
              </a:rPr>
              <a:t>). Over times, the situation of left vacancies has become worsened. Due to shortages of staff, the organisation has been facing problem in managing the staff and patients. This turns out to be a serious issue.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Certain workforce challenges including quality deterioration and sustainability of the services have arisen in Proper Care company. There has been increased concern for both the staff and patients. NHS has faced problems as the company does not invest much on development and learning. Shortage of staff has negative affected the workplace culture of the firm. A large number of positions are left vacant in NHS because of serious staff shortage. NHS is not capable of retaining the employees.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4693C5A1-955E-4E17-8AF4-93CEA61C05D2}" type="slidenum">
              <a:rPr lang="en-IN" smtClean="0"/>
              <a:t>3</a:t>
            </a:fld>
            <a:endParaRPr lang="en-IN"/>
          </a:p>
        </p:txBody>
      </p:sp>
    </p:spTree>
    <p:extLst>
      <p:ext uri="{BB962C8B-B14F-4D97-AF65-F5344CB8AC3E}">
        <p14:creationId xmlns:p14="http://schemas.microsoft.com/office/powerpoint/2010/main" val="22297715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Poor leadership primarily occurs due to certain factors that involve dangerous workplace, staff segregation and ineffective recruitment. Poor company culture has occurred due to certain factors that involve dangerous workplace, staff segregation and ineffective recruitment. Organisations like HNS have faced workplace conflicts due to in effective management, teamwork lack and negative attitudes of workplace.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4693C5A1-955E-4E17-8AF4-93CEA61C05D2}" type="slidenum">
              <a:rPr lang="en-IN" smtClean="0"/>
              <a:t>5</a:t>
            </a:fld>
            <a:endParaRPr lang="en-IN"/>
          </a:p>
        </p:txBody>
      </p:sp>
    </p:spTree>
    <p:extLst>
      <p:ext uri="{BB962C8B-B14F-4D97-AF65-F5344CB8AC3E}">
        <p14:creationId xmlns:p14="http://schemas.microsoft.com/office/powerpoint/2010/main" val="13489730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large number of workplace professionals are leaving the workplace. NHS has set realistic expectations for the company. The employees might not get recognition and achievement for the work. Nursing shortages has resulted to greater morbidity, errors and mortality rates. Nurses also face the issue of employee burnout. Poor culture of the company has promoted unethical behaviour in workplace.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4693C5A1-955E-4E17-8AF4-93CEA61C05D2}" type="slidenum">
              <a:rPr lang="en-IN" smtClean="0"/>
              <a:t>6</a:t>
            </a:fld>
            <a:endParaRPr lang="en-IN"/>
          </a:p>
        </p:txBody>
      </p:sp>
    </p:spTree>
    <p:extLst>
      <p:ext uri="{BB962C8B-B14F-4D97-AF65-F5344CB8AC3E}">
        <p14:creationId xmlns:p14="http://schemas.microsoft.com/office/powerpoint/2010/main" val="33737107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Human resources can improve the programs or policies with absence of data collection. Staff shortage might introduce certain solutions that involve Assessment services, Coordination and management and return-to-work support. Remote work can be introduced that condemns to build the productive workforce. The HR managers and software might offer certain solutions due to staff shortage problems. It is necessary for the employers to provide with learning and development opportunities. Employees might participate actively in activities of the organisation. The workers might focus to invest on the development and training of employees. The employees are provided with timely feedback. Employer’s can keep a track of the performance of company. The organisation must muster </a:t>
            </a:r>
            <a:r>
              <a:rPr lang="en-GB" sz="1200" kern="1200">
                <a:solidFill>
                  <a:schemeClr val="tx1"/>
                </a:solidFill>
                <a:effectLst/>
                <a:latin typeface="+mn-lt"/>
                <a:ea typeface="+mn-ea"/>
                <a:cs typeface="+mn-cs"/>
              </a:rPr>
              <a:t>a work culture </a:t>
            </a:r>
            <a:r>
              <a:rPr lang="en-GB" sz="1200" kern="1200" dirty="0">
                <a:solidFill>
                  <a:schemeClr val="tx1"/>
                </a:solidFill>
                <a:effectLst/>
                <a:latin typeface="+mn-lt"/>
                <a:ea typeface="+mn-ea"/>
                <a:cs typeface="+mn-cs"/>
              </a:rPr>
              <a:t>which is positive. The employees could foster a feeling of belongingness. Moreover, the management might implement changes to organisational policy. The company should address effective practices that can help the organisation to tackle the shortage of staff. </a:t>
            </a:r>
            <a:endParaRPr lang="en-IN" dirty="0"/>
          </a:p>
        </p:txBody>
      </p:sp>
      <p:sp>
        <p:nvSpPr>
          <p:cNvPr id="4" name="Slide Number Placeholder 3"/>
          <p:cNvSpPr>
            <a:spLocks noGrp="1"/>
          </p:cNvSpPr>
          <p:nvPr>
            <p:ph type="sldNum" sz="quarter" idx="10"/>
          </p:nvPr>
        </p:nvSpPr>
        <p:spPr/>
        <p:txBody>
          <a:bodyPr/>
          <a:lstStyle/>
          <a:p>
            <a:fld id="{4693C5A1-955E-4E17-8AF4-93CEA61C05D2}" type="slidenum">
              <a:rPr lang="en-IN" smtClean="0"/>
              <a:t>7</a:t>
            </a:fld>
            <a:endParaRPr lang="en-IN"/>
          </a:p>
        </p:txBody>
      </p:sp>
    </p:spTree>
    <p:extLst>
      <p:ext uri="{BB962C8B-B14F-4D97-AF65-F5344CB8AC3E}">
        <p14:creationId xmlns:p14="http://schemas.microsoft.com/office/powerpoint/2010/main" val="126437196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7/8/2022</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dirty="0"/>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7/8/2022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7/8/2022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7/8/2022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7/8/2022</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7/8/2022</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7/8/2022</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7/8/2022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7/8/2022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7/8/2022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7/8/2022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7/8/2022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7/8/2022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7/8/2022</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7/8/2022</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7/8/2022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7/8/2022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7/8/2022</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dirty="0"/>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FB0DFB6-39FE-DB66-9BA4-706DCC392E81}"/>
              </a:ext>
            </a:extLst>
          </p:cNvPr>
          <p:cNvSpPr>
            <a:spLocks noGrp="1"/>
          </p:cNvSpPr>
          <p:nvPr>
            <p:ph type="ctrTitle"/>
          </p:nvPr>
        </p:nvSpPr>
        <p:spPr>
          <a:xfrm>
            <a:off x="1395586" y="3748059"/>
            <a:ext cx="8825658" cy="2677648"/>
          </a:xfrm>
        </p:spPr>
        <p:txBody>
          <a:bodyPr/>
          <a:lstStyle/>
          <a:p>
            <a:r>
              <a:rPr lang="en-GB" sz="2800" b="1" dirty="0"/>
              <a:t>Student name</a:t>
            </a:r>
            <a:r>
              <a:rPr lang="en-GB" sz="2800" dirty="0"/>
              <a:t>: Wael Abdelrehim Mohamed Hussein</a:t>
            </a:r>
            <a:br>
              <a:rPr lang="en-GB" sz="2800" dirty="0"/>
            </a:br>
            <a:r>
              <a:rPr lang="en-GB" sz="2800" b="1" dirty="0"/>
              <a:t> Student ID number: </a:t>
            </a:r>
            <a:r>
              <a:rPr lang="en-GB" sz="2800" dirty="0"/>
              <a:t>2123543</a:t>
            </a:r>
            <a:br>
              <a:rPr lang="en-GB" sz="2800" dirty="0"/>
            </a:br>
            <a:r>
              <a:rPr lang="en-GB" sz="2800" b="1" dirty="0"/>
              <a:t> Programme: </a:t>
            </a:r>
            <a:r>
              <a:rPr lang="en-GB" sz="2800" dirty="0"/>
              <a:t>Certificate of Higher Education in Skills for the Workplace &amp; Health and Social </a:t>
            </a:r>
            <a:r>
              <a:rPr lang="en-GB" sz="2800" b="1" dirty="0"/>
              <a:t>Care Module</a:t>
            </a:r>
            <a:r>
              <a:rPr lang="en-GB" sz="2800" dirty="0"/>
              <a:t>: Problem Solving and Decision </a:t>
            </a:r>
            <a:r>
              <a:rPr lang="en-GB" sz="2800" b="1" dirty="0"/>
              <a:t>Making Module code</a:t>
            </a:r>
            <a:r>
              <a:rPr lang="en-GB" sz="2800" dirty="0"/>
              <a:t>: BMSW 4004 </a:t>
            </a:r>
            <a:br>
              <a:rPr lang="en-GB" sz="2800" dirty="0"/>
            </a:br>
            <a:r>
              <a:rPr lang="en-GB" sz="2800" b="1" dirty="0"/>
              <a:t>Module Coordinator</a:t>
            </a:r>
            <a:r>
              <a:rPr lang="en-GB" sz="2800" dirty="0"/>
              <a:t>: </a:t>
            </a:r>
            <a:r>
              <a:rPr lang="en-GB" sz="2800" dirty="0" err="1"/>
              <a:t>Chijioke</a:t>
            </a:r>
            <a:r>
              <a:rPr lang="en-GB" sz="2800" dirty="0"/>
              <a:t> Uba</a:t>
            </a:r>
            <a:br>
              <a:rPr lang="en-GB" sz="2800" dirty="0"/>
            </a:br>
            <a:r>
              <a:rPr lang="en-GB" sz="2800" dirty="0"/>
              <a:t> </a:t>
            </a:r>
            <a:r>
              <a:rPr lang="en-GB" sz="2800" b="1" dirty="0"/>
              <a:t>Lecturer’s name: Dr </a:t>
            </a:r>
            <a:r>
              <a:rPr lang="en-GB" sz="2800" b="1" dirty="0" err="1"/>
              <a:t>besty</a:t>
            </a:r>
            <a:r>
              <a:rPr lang="en-GB" sz="2800" b="1" dirty="0"/>
              <a:t> </a:t>
            </a:r>
            <a:r>
              <a:rPr lang="en-GB" sz="2800" b="1" dirty="0" err="1"/>
              <a:t>jose</a:t>
            </a:r>
            <a:br>
              <a:rPr lang="en-GB" sz="2800" b="1" dirty="0"/>
            </a:br>
            <a:r>
              <a:rPr lang="en-GB" sz="2800" dirty="0"/>
              <a:t>Internal Verifier: </a:t>
            </a:r>
            <a:r>
              <a:rPr lang="en-GB" sz="2800" dirty="0" err="1"/>
              <a:t>Besty</a:t>
            </a:r>
            <a:r>
              <a:rPr lang="en-GB" sz="2800" dirty="0"/>
              <a:t> Jose /Yohan </a:t>
            </a:r>
            <a:r>
              <a:rPr lang="en-GB" sz="2800" dirty="0" err="1"/>
              <a:t>Mendis</a:t>
            </a:r>
            <a:br>
              <a:rPr lang="en-GB" sz="2800" dirty="0"/>
            </a:br>
            <a:r>
              <a:rPr lang="en-GB" sz="2800" b="1" dirty="0"/>
              <a:t>Assignment Title</a:t>
            </a:r>
            <a:r>
              <a:rPr lang="en-GB" sz="2800" dirty="0"/>
              <a:t>: Problem Solving and Decision making </a:t>
            </a:r>
            <a:br>
              <a:rPr lang="en-GB" sz="2800" dirty="0"/>
            </a:br>
            <a:endParaRPr lang="en-GB" sz="2800" dirty="0"/>
          </a:p>
        </p:txBody>
      </p:sp>
    </p:spTree>
    <p:extLst>
      <p:ext uri="{BB962C8B-B14F-4D97-AF65-F5344CB8AC3E}">
        <p14:creationId xmlns:p14="http://schemas.microsoft.com/office/powerpoint/2010/main" val="8373910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Table of Contents</a:t>
            </a:r>
            <a:endParaRPr lang="en-IN" dirty="0"/>
          </a:p>
        </p:txBody>
      </p:sp>
      <p:sp>
        <p:nvSpPr>
          <p:cNvPr id="3" name="Content Placeholder 2"/>
          <p:cNvSpPr>
            <a:spLocks noGrp="1"/>
          </p:cNvSpPr>
          <p:nvPr>
            <p:ph idx="1"/>
          </p:nvPr>
        </p:nvSpPr>
        <p:spPr/>
        <p:txBody>
          <a:bodyPr>
            <a:normAutofit lnSpcReduction="10000"/>
          </a:bodyPr>
          <a:lstStyle/>
          <a:p>
            <a:r>
              <a:rPr lang="en-IN" b="1" dirty="0">
                <a:latin typeface="Times New Roman" panose="02020603050405020304" pitchFamily="18" charset="0"/>
                <a:cs typeface="Times New Roman" panose="02020603050405020304" pitchFamily="18" charset="0"/>
              </a:rPr>
              <a:t>Slide 3: </a:t>
            </a:r>
            <a:r>
              <a:rPr lang="en-GB" b="1" dirty="0">
                <a:latin typeface="Times New Roman" panose="02020603050405020304" pitchFamily="18" charset="0"/>
                <a:cs typeface="Times New Roman" panose="02020603050405020304" pitchFamily="18" charset="0"/>
              </a:rPr>
              <a:t>A research-informed discussion on the nature and impact of the complex problem on employees and their organisations </a:t>
            </a:r>
          </a:p>
          <a:p>
            <a:r>
              <a:rPr lang="en-GB" b="1" dirty="0">
                <a:latin typeface="Times New Roman" panose="02020603050405020304" pitchFamily="18" charset="0"/>
                <a:cs typeface="Times New Roman" panose="02020603050405020304" pitchFamily="18" charset="0"/>
              </a:rPr>
              <a:t>Slide 4: A PESTLE analysis of the macro-environmental factors contributing to the complex problem. </a:t>
            </a:r>
          </a:p>
          <a:p>
            <a:r>
              <a:rPr lang="en-GB" b="1" dirty="0">
                <a:latin typeface="Times New Roman" panose="02020603050405020304" pitchFamily="18" charset="0"/>
                <a:cs typeface="Times New Roman" panose="02020603050405020304" pitchFamily="18" charset="0"/>
              </a:rPr>
              <a:t>Slide 5 and 6: A research-informed cause-and-effect analysis, using the Fishbone Diagram, of the complex problem. </a:t>
            </a:r>
          </a:p>
          <a:p>
            <a:r>
              <a:rPr lang="en-GB" b="1" dirty="0">
                <a:latin typeface="Times New Roman" panose="02020603050405020304" pitchFamily="18" charset="0"/>
                <a:cs typeface="Times New Roman" panose="02020603050405020304" pitchFamily="18" charset="0"/>
              </a:rPr>
              <a:t>Slide 7: An evaluation of alternative solutions to staff shortage to choose the most appropriate solution among these alternatives. </a:t>
            </a:r>
          </a:p>
          <a:p>
            <a:r>
              <a:rPr lang="en-GB" b="1" dirty="0">
                <a:latin typeface="Times New Roman" panose="02020603050405020304" pitchFamily="18" charset="0"/>
                <a:cs typeface="Times New Roman" panose="02020603050405020304" pitchFamily="18" charset="0"/>
              </a:rPr>
              <a:t>Slide 8: Conclusion </a:t>
            </a:r>
          </a:p>
          <a:p>
            <a:r>
              <a:rPr lang="en-GB" b="1" dirty="0">
                <a:latin typeface="Times New Roman" panose="02020603050405020304" pitchFamily="18" charset="0"/>
                <a:cs typeface="Times New Roman" panose="02020603050405020304" pitchFamily="18" charset="0"/>
              </a:rPr>
              <a:t>Slide 9: Reference List </a:t>
            </a:r>
            <a:r>
              <a:rPr lang="en-IN" dirty="0"/>
              <a:t> </a:t>
            </a:r>
          </a:p>
        </p:txBody>
      </p:sp>
    </p:spTree>
    <p:extLst>
      <p:ext uri="{BB962C8B-B14F-4D97-AF65-F5344CB8AC3E}">
        <p14:creationId xmlns:p14="http://schemas.microsoft.com/office/powerpoint/2010/main" val="37897136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2400" b="1" dirty="0">
                <a:latin typeface="Times New Roman" panose="02020603050405020304" pitchFamily="18" charset="0"/>
                <a:cs typeface="Times New Roman" panose="02020603050405020304" pitchFamily="18" charset="0"/>
              </a:rPr>
              <a:t>A research-informed discussion on the nature and impact of the complex problem on employees and their organisations </a:t>
            </a:r>
            <a:endParaRPr lang="en-IN" sz="24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45957" y="2579437"/>
            <a:ext cx="6460958" cy="4025900"/>
          </a:xfrm>
        </p:spPr>
        <p:txBody>
          <a:bodyPr>
            <a:noAutofit/>
          </a:bodyPr>
          <a:lstStyle/>
          <a:p>
            <a:pPr lvl="0" algn="just"/>
            <a:r>
              <a:rPr lang="en-GB" sz="2000" dirty="0">
                <a:latin typeface="Times New Roman" panose="02020603050405020304" pitchFamily="18" charset="0"/>
                <a:cs typeface="Times New Roman" panose="02020603050405020304" pitchFamily="18" charset="0"/>
              </a:rPr>
              <a:t>Employers relative face issues in filling the shortages of employment. </a:t>
            </a:r>
            <a:endParaRPr lang="en-IN" sz="2000" dirty="0">
              <a:latin typeface="Times New Roman" panose="02020603050405020304" pitchFamily="18" charset="0"/>
              <a:cs typeface="Times New Roman" panose="02020603050405020304" pitchFamily="18" charset="0"/>
            </a:endParaRPr>
          </a:p>
          <a:p>
            <a:pPr lvl="0" algn="just"/>
            <a:r>
              <a:rPr lang="en-GB" sz="2000" dirty="0">
                <a:latin typeface="Times New Roman" panose="02020603050405020304" pitchFamily="18" charset="0"/>
                <a:cs typeface="Times New Roman" panose="02020603050405020304" pitchFamily="18" charset="0"/>
              </a:rPr>
              <a:t>The organisational performance is negatively impacted by employee stress (</a:t>
            </a:r>
            <a:r>
              <a:rPr lang="en-GB" sz="2000" dirty="0" err="1">
                <a:latin typeface="Times New Roman" panose="02020603050405020304" pitchFamily="18" charset="0"/>
                <a:cs typeface="Times New Roman" panose="02020603050405020304" pitchFamily="18" charset="0"/>
              </a:rPr>
              <a:t>Garin</a:t>
            </a:r>
            <a:r>
              <a:rPr lang="en-GB" sz="2000" dirty="0">
                <a:latin typeface="Times New Roman" panose="02020603050405020304" pitchFamily="18" charset="0"/>
                <a:cs typeface="Times New Roman" panose="02020603050405020304" pitchFamily="18" charset="0"/>
              </a:rPr>
              <a:t> Jr and </a:t>
            </a:r>
            <a:r>
              <a:rPr lang="en-GB" sz="2000" dirty="0" err="1">
                <a:latin typeface="Times New Roman" panose="02020603050405020304" pitchFamily="18" charset="0"/>
                <a:cs typeface="Times New Roman" panose="02020603050405020304" pitchFamily="18" charset="0"/>
              </a:rPr>
              <a:t>Chaiyaphongpipat</a:t>
            </a:r>
            <a:r>
              <a:rPr lang="en-GB" sz="2000" dirty="0">
                <a:latin typeface="Times New Roman" panose="02020603050405020304" pitchFamily="18" charset="0"/>
                <a:cs typeface="Times New Roman" panose="02020603050405020304" pitchFamily="18" charset="0"/>
              </a:rPr>
              <a:t>, 2020). Certain staffing problems like prospering economy, Aging populations or Changing Industries. </a:t>
            </a:r>
            <a:endParaRPr lang="en-IN" sz="2000" dirty="0">
              <a:latin typeface="Times New Roman" panose="02020603050405020304" pitchFamily="18" charset="0"/>
              <a:cs typeface="Times New Roman" panose="02020603050405020304" pitchFamily="18" charset="0"/>
            </a:endParaRPr>
          </a:p>
          <a:p>
            <a:pPr lvl="0" algn="just"/>
            <a:r>
              <a:rPr lang="en-GB" sz="2000" dirty="0">
                <a:latin typeface="Times New Roman" panose="02020603050405020304" pitchFamily="18" charset="0"/>
                <a:cs typeface="Times New Roman" panose="02020603050405020304" pitchFamily="18" charset="0"/>
              </a:rPr>
              <a:t>Inclusion of updated technology has changed the working procedure of organisations in certain ways. </a:t>
            </a:r>
            <a:endParaRPr lang="en-IN" sz="2000" dirty="0">
              <a:latin typeface="Times New Roman" panose="02020603050405020304" pitchFamily="18" charset="0"/>
              <a:cs typeface="Times New Roman" panose="02020603050405020304" pitchFamily="18" charset="0"/>
            </a:endParaRPr>
          </a:p>
          <a:p>
            <a:pPr lvl="0" algn="just"/>
            <a:r>
              <a:rPr lang="en-GB" sz="2000" dirty="0">
                <a:latin typeface="Times New Roman" panose="02020603050405020304" pitchFamily="18" charset="0"/>
                <a:cs typeface="Times New Roman" panose="02020603050405020304" pitchFamily="18" charset="0"/>
              </a:rPr>
              <a:t>Employees are taught with the new ways of job performance . </a:t>
            </a:r>
            <a:endParaRPr lang="en-IN" sz="2000" dirty="0">
              <a:latin typeface="Times New Roman" panose="02020603050405020304" pitchFamily="18" charset="0"/>
              <a:cs typeface="Times New Roman" panose="02020603050405020304" pitchFamily="18" charset="0"/>
            </a:endParaRPr>
          </a:p>
        </p:txBody>
      </p:sp>
      <p:pic>
        <p:nvPicPr>
          <p:cNvPr id="2052" name="Picture 4" descr="Staff Shortage. Stop Concept Stock Photo - Alamy"/>
          <p:cNvPicPr>
            <a:picLocks noChangeAspect="1" noChangeArrowheads="1"/>
          </p:cNvPicPr>
          <p:nvPr/>
        </p:nvPicPr>
        <p:blipFill rotWithShape="1">
          <a:blip r:embed="rId3">
            <a:extLst>
              <a:ext uri="{28A0092B-C50C-407E-A947-70E740481C1C}">
                <a14:useLocalDpi xmlns:a14="http://schemas.microsoft.com/office/drawing/2010/main" val="0"/>
              </a:ext>
            </a:extLst>
          </a:blip>
          <a:srcRect b="3521"/>
          <a:stretch/>
        </p:blipFill>
        <p:spPr bwMode="auto">
          <a:xfrm>
            <a:off x="8544046" y="2705160"/>
            <a:ext cx="2744642" cy="2912255"/>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49753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2000" b="1" dirty="0">
                <a:latin typeface="Times New Roman" panose="02020603050405020304" pitchFamily="18" charset="0"/>
                <a:cs typeface="Times New Roman" panose="02020603050405020304" pitchFamily="18" charset="0"/>
              </a:rPr>
              <a:t>A PESTLE analysis of the macro-environmental factors contributing to the complex problem. </a:t>
            </a:r>
            <a:endParaRPr lang="en-IN" sz="20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584032" y="2603499"/>
            <a:ext cx="6990347" cy="3949479"/>
          </a:xfrm>
        </p:spPr>
        <p:txBody>
          <a:bodyPr>
            <a:normAutofit fontScale="25000" lnSpcReduction="20000"/>
          </a:bodyPr>
          <a:lstStyle/>
          <a:p>
            <a:pPr algn="just"/>
            <a:r>
              <a:rPr lang="en-GB" sz="6400" b="1" dirty="0">
                <a:latin typeface="Times New Roman" panose="02020603050405020304" pitchFamily="18" charset="0"/>
                <a:cs typeface="Times New Roman" panose="02020603050405020304" pitchFamily="18" charset="0"/>
              </a:rPr>
              <a:t>Political: </a:t>
            </a:r>
            <a:r>
              <a:rPr lang="en-GB" sz="6400" dirty="0">
                <a:latin typeface="Times New Roman" panose="02020603050405020304" pitchFamily="18" charset="0"/>
                <a:cs typeface="Times New Roman" panose="02020603050405020304" pitchFamily="18" charset="0"/>
              </a:rPr>
              <a:t>UK has the political stability index of 0.47, which illustrates the political stability of the country. the recent incidence of Brexit has caused shortage in home care and NHS staff </a:t>
            </a:r>
            <a:endParaRPr lang="en-IN" sz="6400" dirty="0">
              <a:latin typeface="Times New Roman" panose="02020603050405020304" pitchFamily="18" charset="0"/>
              <a:cs typeface="Times New Roman" panose="02020603050405020304" pitchFamily="18" charset="0"/>
            </a:endParaRPr>
          </a:p>
          <a:p>
            <a:pPr algn="just"/>
            <a:r>
              <a:rPr lang="en-GB" sz="6400" b="1" dirty="0">
                <a:latin typeface="Times New Roman" panose="02020603050405020304" pitchFamily="18" charset="0"/>
                <a:cs typeface="Times New Roman" panose="02020603050405020304" pitchFamily="18" charset="0"/>
              </a:rPr>
              <a:t>Economic: </a:t>
            </a:r>
            <a:r>
              <a:rPr lang="en-GB" sz="6400" dirty="0">
                <a:latin typeface="Times New Roman" panose="02020603050405020304" pitchFamily="18" charset="0"/>
                <a:cs typeface="Times New Roman" panose="02020603050405020304" pitchFamily="18" charset="0"/>
              </a:rPr>
              <a:t>The present inflation rate of UK stands at 1.9 percent, that reflects about the stable economic condition of UK. </a:t>
            </a:r>
            <a:endParaRPr lang="en-IN" sz="6400" dirty="0">
              <a:latin typeface="Times New Roman" panose="02020603050405020304" pitchFamily="18" charset="0"/>
              <a:cs typeface="Times New Roman" panose="02020603050405020304" pitchFamily="18" charset="0"/>
            </a:endParaRPr>
          </a:p>
          <a:p>
            <a:pPr algn="just"/>
            <a:r>
              <a:rPr lang="en-GB" sz="6400" b="1" dirty="0">
                <a:latin typeface="Times New Roman" panose="02020603050405020304" pitchFamily="18" charset="0"/>
                <a:cs typeface="Times New Roman" panose="02020603050405020304" pitchFamily="18" charset="0"/>
              </a:rPr>
              <a:t>Social: </a:t>
            </a:r>
            <a:r>
              <a:rPr lang="en-GB" sz="6400" dirty="0">
                <a:latin typeface="Times New Roman" panose="02020603050405020304" pitchFamily="18" charset="0"/>
                <a:cs typeface="Times New Roman" panose="02020603050405020304" pitchFamily="18" charset="0"/>
              </a:rPr>
              <a:t>UK has a wide range of population, and it is believed that the population of the country might reach to 74 million within next 2 decades. </a:t>
            </a:r>
            <a:endParaRPr lang="en-IN" sz="6400" dirty="0">
              <a:latin typeface="Times New Roman" panose="02020603050405020304" pitchFamily="18" charset="0"/>
              <a:cs typeface="Times New Roman" panose="02020603050405020304" pitchFamily="18" charset="0"/>
            </a:endParaRPr>
          </a:p>
          <a:p>
            <a:pPr algn="just"/>
            <a:r>
              <a:rPr lang="en-GB" sz="6400" b="1" dirty="0">
                <a:latin typeface="Times New Roman" panose="02020603050405020304" pitchFamily="18" charset="0"/>
                <a:cs typeface="Times New Roman" panose="02020603050405020304" pitchFamily="18" charset="0"/>
              </a:rPr>
              <a:t>Technological</a:t>
            </a:r>
            <a:r>
              <a:rPr lang="en-GB" sz="6400" dirty="0">
                <a:latin typeface="Times New Roman" panose="02020603050405020304" pitchFamily="18" charset="0"/>
                <a:cs typeface="Times New Roman" panose="02020603050405020304" pitchFamily="18" charset="0"/>
              </a:rPr>
              <a:t>: A large amount of money has been spent on development and research activities. The figure  has reached to about £15.3 billion in 2020. </a:t>
            </a:r>
            <a:endParaRPr lang="en-IN" sz="6400" dirty="0">
              <a:latin typeface="Times New Roman" panose="02020603050405020304" pitchFamily="18" charset="0"/>
              <a:cs typeface="Times New Roman" panose="02020603050405020304" pitchFamily="18" charset="0"/>
            </a:endParaRPr>
          </a:p>
          <a:p>
            <a:pPr algn="just"/>
            <a:r>
              <a:rPr lang="en-GB" sz="6400" b="1" dirty="0">
                <a:latin typeface="Times New Roman" panose="02020603050405020304" pitchFamily="18" charset="0"/>
                <a:cs typeface="Times New Roman" panose="02020603050405020304" pitchFamily="18" charset="0"/>
              </a:rPr>
              <a:t>Legal: </a:t>
            </a:r>
            <a:r>
              <a:rPr lang="en-GB" sz="6400" dirty="0">
                <a:latin typeface="Times New Roman" panose="02020603050405020304" pitchFamily="18" charset="0"/>
                <a:cs typeface="Times New Roman" panose="02020603050405020304" pitchFamily="18" charset="0"/>
              </a:rPr>
              <a:t>Businesses in UK should comply with the Employment Act, 1996. This act include certain attributes that comprise holiday pay, paternity or maternity leave. </a:t>
            </a:r>
          </a:p>
          <a:p>
            <a:pPr algn="just"/>
            <a:r>
              <a:rPr lang="en-GB" sz="6400" b="1" dirty="0">
                <a:latin typeface="Times New Roman" panose="02020603050405020304" pitchFamily="18" charset="0"/>
                <a:cs typeface="Times New Roman" panose="02020603050405020304" pitchFamily="18" charset="0"/>
              </a:rPr>
              <a:t>Environmental: </a:t>
            </a:r>
            <a:r>
              <a:rPr lang="en-GB" sz="6400" dirty="0">
                <a:latin typeface="Times New Roman" panose="02020603050405020304" pitchFamily="18" charset="0"/>
                <a:cs typeface="Times New Roman" panose="02020603050405020304" pitchFamily="18" charset="0"/>
              </a:rPr>
              <a:t>Industrially progressed nations including UK might face significant issues. The economy cannot move forward without industrialisation. </a:t>
            </a:r>
            <a:endParaRPr lang="en-IN" sz="6400" dirty="0">
              <a:latin typeface="Times New Roman" panose="02020603050405020304" pitchFamily="18" charset="0"/>
              <a:cs typeface="Times New Roman" panose="02020603050405020304" pitchFamily="18" charset="0"/>
            </a:endParaRPr>
          </a:p>
          <a:p>
            <a:pPr algn="just"/>
            <a:endParaRPr lang="en-IN" sz="1200" dirty="0">
              <a:latin typeface="Times New Roman" panose="02020603050405020304" pitchFamily="18" charset="0"/>
              <a:cs typeface="Times New Roman" panose="02020603050405020304" pitchFamily="18" charset="0"/>
            </a:endParaRPr>
          </a:p>
        </p:txBody>
      </p:sp>
      <p:pic>
        <p:nvPicPr>
          <p:cNvPr id="3074" name="Picture 2" descr="PESTLE Business Analysis Technique"/>
          <p:cNvPicPr>
            <a:picLocks noChangeAspect="1" noChangeArrowheads="1"/>
          </p:cNvPicPr>
          <p:nvPr/>
        </p:nvPicPr>
        <p:blipFill rotWithShape="1">
          <a:blip r:embed="rId2">
            <a:extLst>
              <a:ext uri="{28A0092B-C50C-407E-A947-70E740481C1C}">
                <a14:useLocalDpi xmlns:a14="http://schemas.microsoft.com/office/drawing/2010/main" val="0"/>
              </a:ext>
            </a:extLst>
          </a:blip>
          <a:srcRect l="17697" r="21168" b="5867"/>
          <a:stretch/>
        </p:blipFill>
        <p:spPr bwMode="auto">
          <a:xfrm>
            <a:off x="385011" y="2213811"/>
            <a:ext cx="4343400" cy="3805989"/>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56684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2000" b="1">
                <a:latin typeface="Times New Roman" panose="02020603050405020304" pitchFamily="18" charset="0"/>
                <a:cs typeface="Times New Roman" panose="02020603050405020304" pitchFamily="18" charset="0"/>
              </a:rPr>
              <a:t>A research-informed cause-and-effect analysis, using the Fishbone Diagram, of the complex problem. </a:t>
            </a:r>
            <a:endParaRPr lang="en-IN" sz="20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29390" y="2603500"/>
            <a:ext cx="4981074" cy="3416300"/>
          </a:xfrm>
        </p:spPr>
        <p:txBody>
          <a:bodyPr>
            <a:noAutofit/>
          </a:bodyPr>
          <a:lstStyle/>
          <a:p>
            <a:pPr algn="just"/>
            <a:r>
              <a:rPr lang="en-GB" sz="2400" dirty="0">
                <a:latin typeface="Times New Roman" panose="02020603050405020304" pitchFamily="18" charset="0"/>
                <a:cs typeface="Times New Roman" panose="02020603050405020304" pitchFamily="18" charset="0"/>
              </a:rPr>
              <a:t>Higher shortage of employee is caused by certain factor that includes lower motivation of employee, bad company culture and poor leadership. </a:t>
            </a:r>
          </a:p>
          <a:p>
            <a:pPr algn="just"/>
            <a:r>
              <a:rPr lang="en-GB" sz="2400" dirty="0">
                <a:latin typeface="Times New Roman" panose="02020603050405020304" pitchFamily="18" charset="0"/>
                <a:cs typeface="Times New Roman" panose="02020603050405020304" pitchFamily="18" charset="0"/>
              </a:rPr>
              <a:t>Low motivation of employee is impacted through certain factors that involve no incentives, no bonus and less salary. </a:t>
            </a:r>
            <a:endParaRPr lang="en-IN" sz="2400" dirty="0">
              <a:latin typeface="Times New Roman" panose="02020603050405020304" pitchFamily="18" charset="0"/>
              <a:cs typeface="Times New Roman" panose="02020603050405020304" pitchFamily="18" charset="0"/>
            </a:endParaRPr>
          </a:p>
        </p:txBody>
      </p:sp>
      <p:pic>
        <p:nvPicPr>
          <p:cNvPr id="13" name="Picture 12">
            <a:extLst>
              <a:ext uri="{FF2B5EF4-FFF2-40B4-BE49-F238E27FC236}">
                <a16:creationId xmlns:a16="http://schemas.microsoft.com/office/drawing/2014/main" id="{0ECE0D6C-E900-FF1E-DE6B-68A1732D10AB}"/>
              </a:ext>
            </a:extLst>
          </p:cNvPr>
          <p:cNvPicPr>
            <a:picLocks noChangeAspect="1"/>
          </p:cNvPicPr>
          <p:nvPr/>
        </p:nvPicPr>
        <p:blipFill>
          <a:blip r:embed="rId3" cstate="print"/>
          <a:stretch>
            <a:fillRect/>
          </a:stretch>
        </p:blipFill>
        <p:spPr bwMode="auto">
          <a:xfrm>
            <a:off x="5931100" y="2363787"/>
            <a:ext cx="5731510" cy="38957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6815106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Contd. </a:t>
            </a:r>
            <a:endParaRPr lang="en-IN"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570622" y="2603500"/>
            <a:ext cx="5947124" cy="3416300"/>
          </a:xfrm>
        </p:spPr>
        <p:txBody>
          <a:bodyPr>
            <a:normAutofit/>
          </a:bodyPr>
          <a:lstStyle/>
          <a:p>
            <a:r>
              <a:rPr lang="en-GB" sz="2400" dirty="0">
                <a:latin typeface="Times New Roman" panose="02020603050405020304" pitchFamily="18" charset="0"/>
                <a:cs typeface="Times New Roman" panose="02020603050405020304" pitchFamily="18" charset="0"/>
              </a:rPr>
              <a:t>NHS has faced concern due to larger shortage of employees. A larger time has been spent on providing training to employees. </a:t>
            </a:r>
          </a:p>
          <a:p>
            <a:r>
              <a:rPr lang="en-GB" sz="2400" dirty="0">
                <a:latin typeface="Times New Roman" panose="02020603050405020304" pitchFamily="18" charset="0"/>
                <a:cs typeface="Times New Roman" panose="02020603050405020304" pitchFamily="18" charset="0"/>
              </a:rPr>
              <a:t>The organisation has faced major issue in shortage of staff. </a:t>
            </a:r>
            <a:endParaRPr lang="en-IN" sz="2400" dirty="0">
              <a:latin typeface="Times New Roman" panose="02020603050405020304" pitchFamily="18" charset="0"/>
              <a:cs typeface="Times New Roman" panose="02020603050405020304" pitchFamily="18" charset="0"/>
            </a:endParaRPr>
          </a:p>
        </p:txBody>
      </p:sp>
      <p:pic>
        <p:nvPicPr>
          <p:cNvPr id="5122" name="Picture 2" descr="Beware of NHS COVID pass fraud | Action Frau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01968" y="2350365"/>
            <a:ext cx="3765838" cy="2692689"/>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03811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2000" b="1">
                <a:latin typeface="Times New Roman" panose="02020603050405020304" pitchFamily="18" charset="0"/>
                <a:cs typeface="Times New Roman" panose="02020603050405020304" pitchFamily="18" charset="0"/>
              </a:rPr>
              <a:t>An evaluation of alternative solutions to staff shortage to choose the most appropriate solution among these alternatives. </a:t>
            </a:r>
            <a:endParaRPr lang="en-IN" sz="20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54954" y="2449121"/>
            <a:ext cx="5993990" cy="4254500"/>
          </a:xfrm>
        </p:spPr>
        <p:txBody>
          <a:bodyPr>
            <a:noAutofit/>
          </a:bodyPr>
          <a:lstStyle/>
          <a:p>
            <a:pPr algn="just"/>
            <a:r>
              <a:rPr lang="en-GB" sz="2400">
                <a:latin typeface="Times New Roman" panose="02020603050405020304" pitchFamily="18" charset="0"/>
                <a:cs typeface="Times New Roman" panose="02020603050405020304" pitchFamily="18" charset="0"/>
              </a:rPr>
              <a:t>The current employees can face the issue of workplace challenge. </a:t>
            </a:r>
          </a:p>
          <a:p>
            <a:pPr algn="just"/>
            <a:r>
              <a:rPr lang="en-GB" sz="2400">
                <a:latin typeface="Times New Roman" panose="02020603050405020304" pitchFamily="18" charset="0"/>
                <a:cs typeface="Times New Roman" panose="02020603050405020304" pitchFamily="18" charset="0"/>
              </a:rPr>
              <a:t>Moreover, the NHS is emphasised on empowering employees via flexible schedules. </a:t>
            </a:r>
          </a:p>
          <a:p>
            <a:pPr algn="just"/>
            <a:r>
              <a:rPr lang="en-GB" sz="2400">
                <a:latin typeface="Times New Roman" panose="02020603050405020304" pitchFamily="18" charset="0"/>
                <a:cs typeface="Times New Roman" panose="02020603050405020304" pitchFamily="18" charset="0"/>
              </a:rPr>
              <a:t>NHS is presently facing the problem of staff shortage. </a:t>
            </a:r>
          </a:p>
          <a:p>
            <a:pPr algn="just"/>
            <a:r>
              <a:rPr lang="en-GB" sz="2400">
                <a:latin typeface="Times New Roman" panose="02020603050405020304" pitchFamily="18" charset="0"/>
                <a:cs typeface="Times New Roman" panose="02020603050405020304" pitchFamily="18" charset="0"/>
              </a:rPr>
              <a:t>For addressing the issue of staff shortage, NHS has focused on providing staff training for employees. </a:t>
            </a:r>
            <a:endParaRPr lang="en-IN" sz="2400" dirty="0">
              <a:latin typeface="Times New Roman" panose="02020603050405020304" pitchFamily="18" charset="0"/>
              <a:cs typeface="Times New Roman" panose="02020603050405020304" pitchFamily="18" charset="0"/>
            </a:endParaRPr>
          </a:p>
        </p:txBody>
      </p:sp>
      <p:pic>
        <p:nvPicPr>
          <p:cNvPr id="6146" name="Picture 2" descr="NHS Professionals | LinkedI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18556" y="2770909"/>
            <a:ext cx="2909454" cy="2909454"/>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16282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 </a:t>
            </a:r>
            <a:endParaRPr lang="en-IN" dirty="0"/>
          </a:p>
        </p:txBody>
      </p:sp>
      <p:sp>
        <p:nvSpPr>
          <p:cNvPr id="3" name="Content Placeholder 2"/>
          <p:cNvSpPr>
            <a:spLocks noGrp="1"/>
          </p:cNvSpPr>
          <p:nvPr>
            <p:ph idx="1"/>
          </p:nvPr>
        </p:nvSpPr>
        <p:spPr/>
        <p:txBody>
          <a:bodyPr>
            <a:noAutofit/>
          </a:bodyPr>
          <a:lstStyle/>
          <a:p>
            <a:pPr algn="just"/>
            <a:r>
              <a:rPr lang="en-GB" sz="2400" dirty="0">
                <a:latin typeface="Times New Roman" panose="02020603050405020304" pitchFamily="18" charset="0"/>
                <a:cs typeface="Times New Roman" panose="02020603050405020304" pitchFamily="18" charset="0"/>
              </a:rPr>
              <a:t>Based on the above observation, it can be concluded that the contemporary business environment lays the foundation for a successful business organisation. Employee turnover is a large issue in the contemporary business environment. </a:t>
            </a:r>
          </a:p>
          <a:p>
            <a:pPr algn="just"/>
            <a:r>
              <a:rPr lang="en-GB" sz="2400" dirty="0">
                <a:latin typeface="Times New Roman" panose="02020603050405020304" pitchFamily="18" charset="0"/>
                <a:cs typeface="Times New Roman" panose="02020603050405020304" pitchFamily="18" charset="0"/>
              </a:rPr>
              <a:t>The assignment has been done in the context of the chosen organisation, NHS. </a:t>
            </a:r>
          </a:p>
          <a:p>
            <a:pPr algn="just"/>
            <a:r>
              <a:rPr lang="en-GB" sz="2400" dirty="0">
                <a:latin typeface="Times New Roman" panose="02020603050405020304" pitchFamily="18" charset="0"/>
                <a:cs typeface="Times New Roman" panose="02020603050405020304" pitchFamily="18" charset="0"/>
              </a:rPr>
              <a:t>NHS has been facing the issue of higher employee turnover. SWOT analysis has been conducted to address the internal environment of the organisation.</a:t>
            </a:r>
            <a:endParaRPr lang="en-IN"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262445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 List </a:t>
            </a:r>
            <a:endParaRPr lang="en-IN" dirty="0"/>
          </a:p>
        </p:txBody>
      </p:sp>
      <p:sp>
        <p:nvSpPr>
          <p:cNvPr id="3" name="Content Placeholder 2"/>
          <p:cNvSpPr>
            <a:spLocks noGrp="1"/>
          </p:cNvSpPr>
          <p:nvPr>
            <p:ph idx="1"/>
          </p:nvPr>
        </p:nvSpPr>
        <p:spPr>
          <a:xfrm>
            <a:off x="1154954" y="2508498"/>
            <a:ext cx="9354708" cy="4070432"/>
          </a:xfrm>
        </p:spPr>
        <p:txBody>
          <a:bodyPr>
            <a:normAutofit fontScale="62500" lnSpcReduction="20000"/>
          </a:bodyPr>
          <a:lstStyle/>
          <a:p>
            <a:pPr algn="just"/>
            <a:r>
              <a:rPr lang="en-GB" sz="2300" dirty="0"/>
              <a:t>Kline, R. and Lewis, D., 2019. The price of fear: estimating the financial cost of bullying and harassment to the NHS in England. </a:t>
            </a:r>
            <a:r>
              <a:rPr lang="en-GB" sz="2300" i="1" dirty="0"/>
              <a:t>Public Money &amp; Management</a:t>
            </a:r>
            <a:r>
              <a:rPr lang="en-GB" sz="2300" dirty="0"/>
              <a:t>, </a:t>
            </a:r>
            <a:r>
              <a:rPr lang="en-GB" sz="2300" i="1" dirty="0"/>
              <a:t>39</a:t>
            </a:r>
            <a:r>
              <a:rPr lang="en-GB" sz="2300" dirty="0"/>
              <a:t>(3), pp.166-174. </a:t>
            </a:r>
            <a:endParaRPr lang="en-US" sz="2300" dirty="0"/>
          </a:p>
          <a:p>
            <a:pPr algn="just"/>
            <a:r>
              <a:rPr lang="en-GB" sz="2300" dirty="0" err="1"/>
              <a:t>Kurniawaty</a:t>
            </a:r>
            <a:r>
              <a:rPr lang="en-GB" sz="2300" dirty="0"/>
              <a:t>, K., </a:t>
            </a:r>
            <a:r>
              <a:rPr lang="en-GB" sz="2300" dirty="0" err="1"/>
              <a:t>Ramly</a:t>
            </a:r>
            <a:r>
              <a:rPr lang="en-GB" sz="2300" dirty="0"/>
              <a:t>, M. and </a:t>
            </a:r>
            <a:r>
              <a:rPr lang="en-GB" sz="2300" dirty="0" err="1"/>
              <a:t>Ramlawati</a:t>
            </a:r>
            <a:r>
              <a:rPr lang="en-GB" sz="2300" dirty="0"/>
              <a:t>, R., 2019. The effect of work environment, stress, and job satisfaction on employee turnover intention. </a:t>
            </a:r>
            <a:r>
              <a:rPr lang="en-GB" sz="2300" i="1" dirty="0"/>
              <a:t>Management science letters</a:t>
            </a:r>
            <a:r>
              <a:rPr lang="en-GB" sz="2300" dirty="0"/>
              <a:t>, </a:t>
            </a:r>
            <a:r>
              <a:rPr lang="en-GB" sz="2300" i="1" dirty="0"/>
              <a:t>9</a:t>
            </a:r>
            <a:r>
              <a:rPr lang="en-GB" sz="2300" dirty="0"/>
              <a:t>(6), pp.877-886. </a:t>
            </a:r>
            <a:endParaRPr lang="en-US" sz="2300" dirty="0"/>
          </a:p>
          <a:p>
            <a:pPr algn="just"/>
            <a:r>
              <a:rPr lang="en-GB" sz="2300" dirty="0" err="1"/>
              <a:t>Kurniawaty</a:t>
            </a:r>
            <a:r>
              <a:rPr lang="en-GB" sz="2300" dirty="0"/>
              <a:t>, K., </a:t>
            </a:r>
            <a:r>
              <a:rPr lang="en-GB" sz="2300" dirty="0" err="1"/>
              <a:t>Ramly</a:t>
            </a:r>
            <a:r>
              <a:rPr lang="en-GB" sz="2300" dirty="0"/>
              <a:t>, M. and </a:t>
            </a:r>
            <a:r>
              <a:rPr lang="en-GB" sz="2300" dirty="0" err="1"/>
              <a:t>Ramlawati</a:t>
            </a:r>
            <a:r>
              <a:rPr lang="en-GB" sz="2300" dirty="0"/>
              <a:t>, R., 2019. The effect of work environment, stress, and job satisfaction on employee turnover intention. </a:t>
            </a:r>
            <a:r>
              <a:rPr lang="en-GB" sz="2300" i="1" dirty="0"/>
              <a:t>Management science letters</a:t>
            </a:r>
            <a:r>
              <a:rPr lang="en-GB" sz="2300" dirty="0"/>
              <a:t>, </a:t>
            </a:r>
            <a:r>
              <a:rPr lang="en-GB" sz="2300" i="1" dirty="0"/>
              <a:t>9</a:t>
            </a:r>
            <a:r>
              <a:rPr lang="en-GB" sz="2300" dirty="0"/>
              <a:t>(6), pp.877-886. </a:t>
            </a:r>
            <a:endParaRPr lang="en-US" sz="2300" dirty="0"/>
          </a:p>
          <a:p>
            <a:pPr algn="just"/>
            <a:r>
              <a:rPr lang="en-IN" sz="2300" dirty="0"/>
              <a:t>Legislation.gov.uk, 2022. </a:t>
            </a:r>
            <a:r>
              <a:rPr lang="en-IN" sz="2300" i="1" dirty="0"/>
              <a:t>Employment Rights Act 1996</a:t>
            </a:r>
            <a:r>
              <a:rPr lang="en-IN" sz="2300" dirty="0"/>
              <a:t> [Online]. Available at: https://www.legislation.gov.uk/ukpga/1996/18/contents [Accessed on 25 June 2022] </a:t>
            </a:r>
            <a:endParaRPr lang="en-US" sz="2300" dirty="0"/>
          </a:p>
          <a:p>
            <a:pPr algn="just"/>
            <a:r>
              <a:rPr lang="en-IN" sz="2300" dirty="0"/>
              <a:t>Legislation.gov.uk, 2022. </a:t>
            </a:r>
            <a:r>
              <a:rPr lang="en-IN" sz="2300" i="1" dirty="0"/>
              <a:t>Employment Rights Act 1996</a:t>
            </a:r>
            <a:r>
              <a:rPr lang="en-IN" sz="2300" dirty="0"/>
              <a:t> [Online]. Available at: https://www.legislation.gov.uk/ukpga/1996/18/contents [Accessed on 25 June 2022] </a:t>
            </a:r>
            <a:endParaRPr lang="en-US" sz="2300" dirty="0"/>
          </a:p>
          <a:p>
            <a:pPr algn="just"/>
            <a:r>
              <a:rPr lang="en-IN" sz="2300" dirty="0"/>
              <a:t>Legislation.gov.uk, 2022. </a:t>
            </a:r>
            <a:r>
              <a:rPr lang="en-IN" sz="2300" i="1" dirty="0"/>
              <a:t>Environment Act 2021</a:t>
            </a:r>
            <a:r>
              <a:rPr lang="en-IN" sz="2300" dirty="0"/>
              <a:t> [Online]. Available at: https://www.legislation.gov.uk/ukpga/2021/30/contents/enacted [Accessed on 25 June]  </a:t>
            </a:r>
            <a:endParaRPr lang="en-US" sz="2300" dirty="0"/>
          </a:p>
          <a:p>
            <a:pPr algn="just"/>
            <a:r>
              <a:rPr lang="en-IN" sz="2300" dirty="0"/>
              <a:t>Legislation.gov.uk, 2022. </a:t>
            </a:r>
            <a:r>
              <a:rPr lang="en-IN" sz="2300" i="1" dirty="0"/>
              <a:t>Environment Act 2021</a:t>
            </a:r>
            <a:r>
              <a:rPr lang="en-IN" sz="2300" dirty="0"/>
              <a:t> [Online]. Available at: https://www.legislation.gov.uk/ukpga/2021/30/contents/enacted [Accessed on 25 June]  </a:t>
            </a:r>
            <a:endParaRPr lang="en-US" sz="2300" dirty="0"/>
          </a:p>
          <a:p>
            <a:pPr algn="just"/>
            <a:r>
              <a:rPr lang="en-IN" sz="2300" dirty="0"/>
              <a:t>Legislation.gov.uk, 2022. </a:t>
            </a:r>
            <a:r>
              <a:rPr lang="en-IN" sz="2300" i="1" dirty="0"/>
              <a:t>Equality Act 2010</a:t>
            </a:r>
            <a:r>
              <a:rPr lang="en-IN" sz="2300" dirty="0"/>
              <a:t> [Online]. Available at: https://www.legislation.gov.uk/ukpga/2010/15/contents  [Accessed on 25 June 2022] </a:t>
            </a:r>
            <a:endParaRPr lang="en-US" sz="2300" dirty="0"/>
          </a:p>
          <a:p>
            <a:pPr algn="just"/>
            <a:endParaRPr lang="en-IN" dirty="0"/>
          </a:p>
        </p:txBody>
      </p:sp>
    </p:spTree>
    <p:extLst>
      <p:ext uri="{BB962C8B-B14F-4D97-AF65-F5344CB8AC3E}">
        <p14:creationId xmlns:p14="http://schemas.microsoft.com/office/powerpoint/2010/main" val="14665378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Why Saying &quot;Thank You&quot; Matters - Crown Connec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172392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66</TotalTime>
  <Words>1468</Words>
  <Application>Microsoft Office PowerPoint</Application>
  <PresentationFormat>Widescreen</PresentationFormat>
  <Paragraphs>52</Paragraphs>
  <Slides>10</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Century Gothic</vt:lpstr>
      <vt:lpstr>Times New Roman</vt:lpstr>
      <vt:lpstr>Wingdings 3</vt:lpstr>
      <vt:lpstr>Ion Boardroom</vt:lpstr>
      <vt:lpstr>Student name: Wael Abdelrehim Mohamed Hussein  Student ID number: 2123543  Programme: Certificate of Higher Education in Skills for the Workplace &amp; Health and Social Care Module: Problem Solving and Decision Making Module code: BMSW 4004  Module Coordinator: Chijioke Uba  Lecturer’s name: Dr besty jose Internal Verifier: Besty Jose /Yohan Mendis Assignment Title: Problem Solving and Decision making  </vt:lpstr>
      <vt:lpstr>Table of Contents</vt:lpstr>
      <vt:lpstr>A research-informed discussion on the nature and impact of the complex problem on employees and their organisations </vt:lpstr>
      <vt:lpstr>A PESTLE analysis of the macro-environmental factors contributing to the complex problem. </vt:lpstr>
      <vt:lpstr>A research-informed cause-and-effect analysis, using the Fishbone Diagram, of the complex problem. </vt:lpstr>
      <vt:lpstr>Contd. </vt:lpstr>
      <vt:lpstr>An evaluation of alternative solutions to staff shortage to choose the most appropriate solution among these alternatives. </vt:lpstr>
      <vt:lpstr>Conclusion </vt:lpstr>
      <vt:lpstr>Reference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Wael Abdelrehim Mohamed</cp:lastModifiedBy>
  <cp:revision>9</cp:revision>
  <dcterms:created xsi:type="dcterms:W3CDTF">2022-07-07T13:34:32Z</dcterms:created>
  <dcterms:modified xsi:type="dcterms:W3CDTF">2022-07-08T14:54:47Z</dcterms:modified>
</cp:coreProperties>
</file>