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CE722-C739-D197-46BD-C095C14F0536}" v="39" dt="2026-02-13T14:18:18.137"/>
    <p1510:client id="{888BB59F-A38A-1495-3E8E-C4ABDA94F6AE}" v="1" dt="2026-02-13T14:19:22.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ah Parveen (2440156)" userId="S::2440156@student.uwtsd.ac.uk::fc5fca8c-66dd-4b05-ab5a-bcbf18ae0444" providerId="AD" clId="Web-{888BB59F-A38A-1495-3E8E-C4ABDA94F6AE}"/>
    <pc:docChg chg="delSld">
      <pc:chgData name="Farah Parveen (2440156)" userId="S::2440156@student.uwtsd.ac.uk::fc5fca8c-66dd-4b05-ab5a-bcbf18ae0444" providerId="AD" clId="Web-{888BB59F-A38A-1495-3E8E-C4ABDA94F6AE}" dt="2026-02-13T14:19:22.405" v="0"/>
      <pc:docMkLst>
        <pc:docMk/>
      </pc:docMkLst>
      <pc:sldChg chg="del">
        <pc:chgData name="Farah Parveen (2440156)" userId="S::2440156@student.uwtsd.ac.uk::fc5fca8c-66dd-4b05-ab5a-bcbf18ae0444" providerId="AD" clId="Web-{888BB59F-A38A-1495-3E8E-C4ABDA94F6AE}" dt="2026-02-13T14:19:22.405" v="0"/>
        <pc:sldMkLst>
          <pc:docMk/>
          <pc:sldMk cId="0"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043A2-0436-B668-8AF8-4E668662126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C4430AAE-1DE8-3FDA-C42F-715A4CE5408C}"/>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344844-8C1D-A149-74DE-733DE8453F21}"/>
              </a:ext>
            </a:extLst>
          </p:cNvPr>
          <p:cNvSpPr txBox="1">
            <a:spLocks noGrp="1"/>
          </p:cNvSpPr>
          <p:nvPr>
            <p:ph type="dt" sz="half" idx="7"/>
          </p:nvPr>
        </p:nvSpPr>
        <p:spPr/>
        <p:txBody>
          <a:bodyPr/>
          <a:lstStyle>
            <a:lvl1pPr>
              <a:defRPr/>
            </a:lvl1pPr>
          </a:lstStyle>
          <a:p>
            <a:pPr lvl="0"/>
            <a:fld id="{9216D391-4BAD-4615-83D6-BEDBAD79081C}" type="datetime1">
              <a:rPr lang="en-GB"/>
              <a:pPr lvl="0"/>
              <a:t>13/02/2026</a:t>
            </a:fld>
            <a:endParaRPr lang="en-GB"/>
          </a:p>
        </p:txBody>
      </p:sp>
      <p:sp>
        <p:nvSpPr>
          <p:cNvPr id="5" name="Footer Placeholder 4">
            <a:extLst>
              <a:ext uri="{FF2B5EF4-FFF2-40B4-BE49-F238E27FC236}">
                <a16:creationId xmlns:a16="http://schemas.microsoft.com/office/drawing/2014/main" id="{BF2319EC-E7C7-F5E7-5B61-1DA8030D4A8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275BFD9-D7CD-765A-E9A7-B22062ABB15D}"/>
              </a:ext>
            </a:extLst>
          </p:cNvPr>
          <p:cNvSpPr txBox="1">
            <a:spLocks noGrp="1"/>
          </p:cNvSpPr>
          <p:nvPr>
            <p:ph type="sldNum" sz="quarter" idx="8"/>
          </p:nvPr>
        </p:nvSpPr>
        <p:spPr/>
        <p:txBody>
          <a:bodyPr/>
          <a:lstStyle>
            <a:lvl1pPr>
              <a:defRPr/>
            </a:lvl1pPr>
          </a:lstStyle>
          <a:p>
            <a:pPr lvl="0"/>
            <a:fld id="{EEB4D6A0-FB6A-478F-8482-938BD8E62366}" type="slidenum">
              <a:t>‹#›</a:t>
            </a:fld>
            <a:endParaRPr lang="en-GB"/>
          </a:p>
        </p:txBody>
      </p:sp>
    </p:spTree>
    <p:extLst>
      <p:ext uri="{BB962C8B-B14F-4D97-AF65-F5344CB8AC3E}">
        <p14:creationId xmlns:p14="http://schemas.microsoft.com/office/powerpoint/2010/main" val="19404622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79EC-C6AC-6481-9CA3-645574C8DF1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A575F63-AC4C-BFAB-826D-E2CCDFBE767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15A9E9-BF90-9971-44FB-0C8383B8539B}"/>
              </a:ext>
            </a:extLst>
          </p:cNvPr>
          <p:cNvSpPr txBox="1">
            <a:spLocks noGrp="1"/>
          </p:cNvSpPr>
          <p:nvPr>
            <p:ph type="dt" sz="half" idx="7"/>
          </p:nvPr>
        </p:nvSpPr>
        <p:spPr/>
        <p:txBody>
          <a:bodyPr/>
          <a:lstStyle>
            <a:lvl1pPr>
              <a:defRPr/>
            </a:lvl1pPr>
          </a:lstStyle>
          <a:p>
            <a:pPr lvl="0"/>
            <a:fld id="{D3FEF9B9-D7D7-4F69-AA89-27785AAD9879}" type="datetime1">
              <a:rPr lang="en-GB"/>
              <a:pPr lvl="0"/>
              <a:t>13/02/2026</a:t>
            </a:fld>
            <a:endParaRPr lang="en-GB"/>
          </a:p>
        </p:txBody>
      </p:sp>
      <p:sp>
        <p:nvSpPr>
          <p:cNvPr id="5" name="Footer Placeholder 4">
            <a:extLst>
              <a:ext uri="{FF2B5EF4-FFF2-40B4-BE49-F238E27FC236}">
                <a16:creationId xmlns:a16="http://schemas.microsoft.com/office/drawing/2014/main" id="{E5F21DC0-C6EB-E7FD-F78A-1E5703EDA50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5C58B0-8F54-151F-3400-AE6851E3C702}"/>
              </a:ext>
            </a:extLst>
          </p:cNvPr>
          <p:cNvSpPr txBox="1">
            <a:spLocks noGrp="1"/>
          </p:cNvSpPr>
          <p:nvPr>
            <p:ph type="sldNum" sz="quarter" idx="8"/>
          </p:nvPr>
        </p:nvSpPr>
        <p:spPr/>
        <p:txBody>
          <a:bodyPr/>
          <a:lstStyle>
            <a:lvl1pPr>
              <a:defRPr/>
            </a:lvl1pPr>
          </a:lstStyle>
          <a:p>
            <a:pPr lvl="0"/>
            <a:fld id="{1C684828-F9EF-43BD-8CB2-C3F6B6ABF63B}" type="slidenum">
              <a:t>‹#›</a:t>
            </a:fld>
            <a:endParaRPr lang="en-GB"/>
          </a:p>
        </p:txBody>
      </p:sp>
    </p:spTree>
    <p:extLst>
      <p:ext uri="{BB962C8B-B14F-4D97-AF65-F5344CB8AC3E}">
        <p14:creationId xmlns:p14="http://schemas.microsoft.com/office/powerpoint/2010/main" val="261368933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44EC-4C34-5E96-5616-752CBC2BEBA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D920C16-D095-F95C-FA3D-8635E03E6CD4}"/>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D19EBC7-72CF-50C0-A160-EA1DA7FD347A}"/>
              </a:ext>
            </a:extLst>
          </p:cNvPr>
          <p:cNvSpPr txBox="1">
            <a:spLocks noGrp="1"/>
          </p:cNvSpPr>
          <p:nvPr>
            <p:ph type="dt" sz="half" idx="7"/>
          </p:nvPr>
        </p:nvSpPr>
        <p:spPr/>
        <p:txBody>
          <a:bodyPr/>
          <a:lstStyle>
            <a:lvl1pPr>
              <a:defRPr/>
            </a:lvl1pPr>
          </a:lstStyle>
          <a:p>
            <a:pPr lvl="0"/>
            <a:fld id="{37671D13-08FF-416B-8C9F-19320AF8C4C8}" type="datetime1">
              <a:rPr lang="en-GB"/>
              <a:pPr lvl="0"/>
              <a:t>13/02/2026</a:t>
            </a:fld>
            <a:endParaRPr lang="en-GB"/>
          </a:p>
        </p:txBody>
      </p:sp>
      <p:sp>
        <p:nvSpPr>
          <p:cNvPr id="5" name="Footer Placeholder 4">
            <a:extLst>
              <a:ext uri="{FF2B5EF4-FFF2-40B4-BE49-F238E27FC236}">
                <a16:creationId xmlns:a16="http://schemas.microsoft.com/office/drawing/2014/main" id="{3F0706B8-504D-F309-DFD8-DE71101865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279869E-9C1F-F47F-8847-DBCB1532EFD9}"/>
              </a:ext>
            </a:extLst>
          </p:cNvPr>
          <p:cNvSpPr txBox="1">
            <a:spLocks noGrp="1"/>
          </p:cNvSpPr>
          <p:nvPr>
            <p:ph type="sldNum" sz="quarter" idx="8"/>
          </p:nvPr>
        </p:nvSpPr>
        <p:spPr/>
        <p:txBody>
          <a:bodyPr/>
          <a:lstStyle>
            <a:lvl1pPr>
              <a:defRPr/>
            </a:lvl1pPr>
          </a:lstStyle>
          <a:p>
            <a:pPr lvl="0"/>
            <a:fld id="{3A645006-E8A5-471C-A39B-195FF3AA7D25}" type="slidenum">
              <a:t>‹#›</a:t>
            </a:fld>
            <a:endParaRPr lang="en-GB"/>
          </a:p>
        </p:txBody>
      </p:sp>
    </p:spTree>
    <p:extLst>
      <p:ext uri="{BB962C8B-B14F-4D97-AF65-F5344CB8AC3E}">
        <p14:creationId xmlns:p14="http://schemas.microsoft.com/office/powerpoint/2010/main" val="2215616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118A8-5BAD-CDBC-128F-D308BBBC71E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61C77A1-F0EC-1B4B-8397-ABC89420D70B}"/>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844F14-E207-3855-DFFF-0F0DE44467A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4C1464-1262-67A1-BBF7-7FBDDA0545D9}"/>
              </a:ext>
            </a:extLst>
          </p:cNvPr>
          <p:cNvSpPr txBox="1">
            <a:spLocks noGrp="1"/>
          </p:cNvSpPr>
          <p:nvPr>
            <p:ph type="dt" sz="half" idx="7"/>
          </p:nvPr>
        </p:nvSpPr>
        <p:spPr/>
        <p:txBody>
          <a:bodyPr/>
          <a:lstStyle>
            <a:lvl1pPr>
              <a:defRPr/>
            </a:lvl1pPr>
          </a:lstStyle>
          <a:p>
            <a:pPr lvl="0"/>
            <a:fld id="{46FB1DA1-E16A-4B29-8EDF-F035FBB19B35}" type="datetime1">
              <a:rPr lang="en-GB"/>
              <a:pPr lvl="0"/>
              <a:t>13/02/2026</a:t>
            </a:fld>
            <a:endParaRPr lang="en-GB"/>
          </a:p>
        </p:txBody>
      </p:sp>
      <p:sp>
        <p:nvSpPr>
          <p:cNvPr id="6" name="Footer Placeholder 5">
            <a:extLst>
              <a:ext uri="{FF2B5EF4-FFF2-40B4-BE49-F238E27FC236}">
                <a16:creationId xmlns:a16="http://schemas.microsoft.com/office/drawing/2014/main" id="{C0298FCA-D989-6E6C-77F8-41E8F111C5D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A6EFE68-34C9-45AE-2F18-DA23AC23C1CF}"/>
              </a:ext>
            </a:extLst>
          </p:cNvPr>
          <p:cNvSpPr txBox="1">
            <a:spLocks noGrp="1"/>
          </p:cNvSpPr>
          <p:nvPr>
            <p:ph type="sldNum" sz="quarter" idx="8"/>
          </p:nvPr>
        </p:nvSpPr>
        <p:spPr/>
        <p:txBody>
          <a:bodyPr/>
          <a:lstStyle>
            <a:lvl1pPr>
              <a:defRPr/>
            </a:lvl1pPr>
          </a:lstStyle>
          <a:p>
            <a:pPr lvl="0"/>
            <a:fld id="{FE55F9B5-7376-4416-8489-83130B924319}" type="slidenum">
              <a:t>‹#›</a:t>
            </a:fld>
            <a:endParaRPr lang="en-GB"/>
          </a:p>
        </p:txBody>
      </p:sp>
    </p:spTree>
    <p:extLst>
      <p:ext uri="{BB962C8B-B14F-4D97-AF65-F5344CB8AC3E}">
        <p14:creationId xmlns:p14="http://schemas.microsoft.com/office/powerpoint/2010/main" val="1014396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CA2E0-6B2A-BD1D-D6E9-A960187C303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988863C-5C82-995C-E99D-7499B2E19F7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B88D7AB-2D2D-A337-8743-E52AD8F7311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7CE682-CFDF-B564-A71B-59C473F1A10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EECAD78-AECC-9F5D-729A-630C6EF59ED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37FC66-A726-3118-A5DF-5461FD7117EB}"/>
              </a:ext>
            </a:extLst>
          </p:cNvPr>
          <p:cNvSpPr txBox="1">
            <a:spLocks noGrp="1"/>
          </p:cNvSpPr>
          <p:nvPr>
            <p:ph type="dt" sz="half" idx="7"/>
          </p:nvPr>
        </p:nvSpPr>
        <p:spPr/>
        <p:txBody>
          <a:bodyPr/>
          <a:lstStyle>
            <a:lvl1pPr>
              <a:defRPr/>
            </a:lvl1pPr>
          </a:lstStyle>
          <a:p>
            <a:pPr lvl="0"/>
            <a:fld id="{32829BA8-0874-4277-BA4E-347B54B14988}" type="datetime1">
              <a:rPr lang="en-GB"/>
              <a:pPr lvl="0"/>
              <a:t>13/02/2026</a:t>
            </a:fld>
            <a:endParaRPr lang="en-GB"/>
          </a:p>
        </p:txBody>
      </p:sp>
      <p:sp>
        <p:nvSpPr>
          <p:cNvPr id="8" name="Footer Placeholder 7">
            <a:extLst>
              <a:ext uri="{FF2B5EF4-FFF2-40B4-BE49-F238E27FC236}">
                <a16:creationId xmlns:a16="http://schemas.microsoft.com/office/drawing/2014/main" id="{BA506475-BF6F-CCF5-7BE9-A9C08778FEB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FD5BC92-BB68-13B8-2218-E159BD472FC6}"/>
              </a:ext>
            </a:extLst>
          </p:cNvPr>
          <p:cNvSpPr txBox="1">
            <a:spLocks noGrp="1"/>
          </p:cNvSpPr>
          <p:nvPr>
            <p:ph type="sldNum" sz="quarter" idx="8"/>
          </p:nvPr>
        </p:nvSpPr>
        <p:spPr/>
        <p:txBody>
          <a:bodyPr/>
          <a:lstStyle>
            <a:lvl1pPr>
              <a:defRPr/>
            </a:lvl1pPr>
          </a:lstStyle>
          <a:p>
            <a:pPr lvl="0"/>
            <a:fld id="{349D714E-4488-402C-A0C4-3AAF7F78D727}" type="slidenum">
              <a:t>‹#›</a:t>
            </a:fld>
            <a:endParaRPr lang="en-GB"/>
          </a:p>
        </p:txBody>
      </p:sp>
    </p:spTree>
    <p:extLst>
      <p:ext uri="{BB962C8B-B14F-4D97-AF65-F5344CB8AC3E}">
        <p14:creationId xmlns:p14="http://schemas.microsoft.com/office/powerpoint/2010/main" val="4100178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5345-A9C4-66C2-69D4-B397C1EA520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5E831669-95C6-5FBB-B7E3-CDF3225D5088}"/>
              </a:ext>
            </a:extLst>
          </p:cNvPr>
          <p:cNvSpPr txBox="1">
            <a:spLocks noGrp="1"/>
          </p:cNvSpPr>
          <p:nvPr>
            <p:ph type="dt" sz="half" idx="7"/>
          </p:nvPr>
        </p:nvSpPr>
        <p:spPr/>
        <p:txBody>
          <a:bodyPr/>
          <a:lstStyle>
            <a:lvl1pPr>
              <a:defRPr/>
            </a:lvl1pPr>
          </a:lstStyle>
          <a:p>
            <a:pPr lvl="0"/>
            <a:fld id="{8D502B8A-6E1E-4CF7-995D-6A694D5965D8}" type="datetime1">
              <a:rPr lang="en-GB"/>
              <a:pPr lvl="0"/>
              <a:t>13/02/2026</a:t>
            </a:fld>
            <a:endParaRPr lang="en-GB"/>
          </a:p>
        </p:txBody>
      </p:sp>
      <p:sp>
        <p:nvSpPr>
          <p:cNvPr id="4" name="Footer Placeholder 3">
            <a:extLst>
              <a:ext uri="{FF2B5EF4-FFF2-40B4-BE49-F238E27FC236}">
                <a16:creationId xmlns:a16="http://schemas.microsoft.com/office/drawing/2014/main" id="{4488A0DB-1FD4-4AB6-6AAC-0CF1197F08C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980F16B-3EE3-1F7C-95DC-8EC22C960A4E}"/>
              </a:ext>
            </a:extLst>
          </p:cNvPr>
          <p:cNvSpPr txBox="1">
            <a:spLocks noGrp="1"/>
          </p:cNvSpPr>
          <p:nvPr>
            <p:ph type="sldNum" sz="quarter" idx="8"/>
          </p:nvPr>
        </p:nvSpPr>
        <p:spPr/>
        <p:txBody>
          <a:bodyPr/>
          <a:lstStyle>
            <a:lvl1pPr>
              <a:defRPr/>
            </a:lvl1pPr>
          </a:lstStyle>
          <a:p>
            <a:pPr lvl="0"/>
            <a:fld id="{BF47A342-CC2E-4F04-B870-0F1321688C5A}" type="slidenum">
              <a:t>‹#›</a:t>
            </a:fld>
            <a:endParaRPr lang="en-GB"/>
          </a:p>
        </p:txBody>
      </p:sp>
    </p:spTree>
    <p:extLst>
      <p:ext uri="{BB962C8B-B14F-4D97-AF65-F5344CB8AC3E}">
        <p14:creationId xmlns:p14="http://schemas.microsoft.com/office/powerpoint/2010/main" val="284707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65A953-2EE5-26E2-E1CD-3621823D33D9}"/>
              </a:ext>
            </a:extLst>
          </p:cNvPr>
          <p:cNvSpPr txBox="1">
            <a:spLocks noGrp="1"/>
          </p:cNvSpPr>
          <p:nvPr>
            <p:ph type="dt" sz="half" idx="7"/>
          </p:nvPr>
        </p:nvSpPr>
        <p:spPr/>
        <p:txBody>
          <a:bodyPr/>
          <a:lstStyle>
            <a:lvl1pPr>
              <a:defRPr/>
            </a:lvl1pPr>
          </a:lstStyle>
          <a:p>
            <a:pPr lvl="0"/>
            <a:fld id="{F2DE791E-8CC9-4A55-AE1E-2CE4659DADCA}" type="datetime1">
              <a:rPr lang="en-GB"/>
              <a:pPr lvl="0"/>
              <a:t>13/02/2026</a:t>
            </a:fld>
            <a:endParaRPr lang="en-GB"/>
          </a:p>
        </p:txBody>
      </p:sp>
      <p:sp>
        <p:nvSpPr>
          <p:cNvPr id="3" name="Footer Placeholder 2">
            <a:extLst>
              <a:ext uri="{FF2B5EF4-FFF2-40B4-BE49-F238E27FC236}">
                <a16:creationId xmlns:a16="http://schemas.microsoft.com/office/drawing/2014/main" id="{808EF294-B44D-B113-3CA5-7C33304D7D2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B860187-0B86-DC62-D38C-1EDA581BB24E}"/>
              </a:ext>
            </a:extLst>
          </p:cNvPr>
          <p:cNvSpPr txBox="1">
            <a:spLocks noGrp="1"/>
          </p:cNvSpPr>
          <p:nvPr>
            <p:ph type="sldNum" sz="quarter" idx="8"/>
          </p:nvPr>
        </p:nvSpPr>
        <p:spPr/>
        <p:txBody>
          <a:bodyPr/>
          <a:lstStyle>
            <a:lvl1pPr>
              <a:defRPr/>
            </a:lvl1pPr>
          </a:lstStyle>
          <a:p>
            <a:pPr lvl="0"/>
            <a:fld id="{403ECD95-D170-4D31-BF32-FBB9FC49926A}" type="slidenum">
              <a:t>‹#›</a:t>
            </a:fld>
            <a:endParaRPr lang="en-GB"/>
          </a:p>
        </p:txBody>
      </p:sp>
    </p:spTree>
    <p:extLst>
      <p:ext uri="{BB962C8B-B14F-4D97-AF65-F5344CB8AC3E}">
        <p14:creationId xmlns:p14="http://schemas.microsoft.com/office/powerpoint/2010/main" val="1038917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0CABD-0FF8-9B8E-E1F3-0E0B2098B4F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F5FFB7-1525-CB7F-410C-EFFAB72E90C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67BDE8-70ED-94FB-3F28-8A03529902B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8AC6683-691B-0B68-387E-3A67E53BD34F}"/>
              </a:ext>
            </a:extLst>
          </p:cNvPr>
          <p:cNvSpPr txBox="1">
            <a:spLocks noGrp="1"/>
          </p:cNvSpPr>
          <p:nvPr>
            <p:ph type="dt" sz="half" idx="7"/>
          </p:nvPr>
        </p:nvSpPr>
        <p:spPr/>
        <p:txBody>
          <a:bodyPr/>
          <a:lstStyle>
            <a:lvl1pPr>
              <a:defRPr/>
            </a:lvl1pPr>
          </a:lstStyle>
          <a:p>
            <a:pPr lvl="0"/>
            <a:fld id="{1C31E8D3-C752-4828-AD26-30F5015E8DC2}" type="datetime1">
              <a:rPr lang="en-GB"/>
              <a:pPr lvl="0"/>
              <a:t>13/02/2026</a:t>
            </a:fld>
            <a:endParaRPr lang="en-GB"/>
          </a:p>
        </p:txBody>
      </p:sp>
      <p:sp>
        <p:nvSpPr>
          <p:cNvPr id="6" name="Footer Placeholder 5">
            <a:extLst>
              <a:ext uri="{FF2B5EF4-FFF2-40B4-BE49-F238E27FC236}">
                <a16:creationId xmlns:a16="http://schemas.microsoft.com/office/drawing/2014/main" id="{BD589D46-C512-261C-565B-AFE75C6FC88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AE1C553-8963-8BE5-A40E-7445BFA09FAC}"/>
              </a:ext>
            </a:extLst>
          </p:cNvPr>
          <p:cNvSpPr txBox="1">
            <a:spLocks noGrp="1"/>
          </p:cNvSpPr>
          <p:nvPr>
            <p:ph type="sldNum" sz="quarter" idx="8"/>
          </p:nvPr>
        </p:nvSpPr>
        <p:spPr/>
        <p:txBody>
          <a:bodyPr/>
          <a:lstStyle>
            <a:lvl1pPr>
              <a:defRPr/>
            </a:lvl1pPr>
          </a:lstStyle>
          <a:p>
            <a:pPr lvl="0"/>
            <a:fld id="{FA421332-F65F-4232-80D5-EF434845C7FB}" type="slidenum">
              <a:t>‹#›</a:t>
            </a:fld>
            <a:endParaRPr lang="en-GB"/>
          </a:p>
        </p:txBody>
      </p:sp>
    </p:spTree>
    <p:extLst>
      <p:ext uri="{BB962C8B-B14F-4D97-AF65-F5344CB8AC3E}">
        <p14:creationId xmlns:p14="http://schemas.microsoft.com/office/powerpoint/2010/main" val="1321836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139F-AC8D-4735-8875-B3FA413D177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597B8516-F0C3-86DC-AD0B-8C4E99098626}"/>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6CCF3B7-0B7F-F016-643F-E76A10A8639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9660DFE-0E3C-2D21-376B-C4478A6E55F8}"/>
              </a:ext>
            </a:extLst>
          </p:cNvPr>
          <p:cNvSpPr txBox="1">
            <a:spLocks noGrp="1"/>
          </p:cNvSpPr>
          <p:nvPr>
            <p:ph type="dt" sz="half" idx="7"/>
          </p:nvPr>
        </p:nvSpPr>
        <p:spPr/>
        <p:txBody>
          <a:bodyPr/>
          <a:lstStyle>
            <a:lvl1pPr>
              <a:defRPr/>
            </a:lvl1pPr>
          </a:lstStyle>
          <a:p>
            <a:pPr lvl="0"/>
            <a:fld id="{311C1313-C532-461E-9957-C32306C8C9AC}" type="datetime1">
              <a:rPr lang="en-GB"/>
              <a:pPr lvl="0"/>
              <a:t>13/02/2026</a:t>
            </a:fld>
            <a:endParaRPr lang="en-GB"/>
          </a:p>
        </p:txBody>
      </p:sp>
      <p:sp>
        <p:nvSpPr>
          <p:cNvPr id="6" name="Footer Placeholder 5">
            <a:extLst>
              <a:ext uri="{FF2B5EF4-FFF2-40B4-BE49-F238E27FC236}">
                <a16:creationId xmlns:a16="http://schemas.microsoft.com/office/drawing/2014/main" id="{E9CE015C-F6D3-D5B5-80A3-36CECAC56E4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7183656-5D44-B8C0-3F23-E41A02065D30}"/>
              </a:ext>
            </a:extLst>
          </p:cNvPr>
          <p:cNvSpPr txBox="1">
            <a:spLocks noGrp="1"/>
          </p:cNvSpPr>
          <p:nvPr>
            <p:ph type="sldNum" sz="quarter" idx="8"/>
          </p:nvPr>
        </p:nvSpPr>
        <p:spPr/>
        <p:txBody>
          <a:bodyPr/>
          <a:lstStyle>
            <a:lvl1pPr>
              <a:defRPr/>
            </a:lvl1pPr>
          </a:lstStyle>
          <a:p>
            <a:pPr lvl="0"/>
            <a:fld id="{3C135C4A-9770-48D1-8901-E294A0630CE1}" type="slidenum">
              <a:t>‹#›</a:t>
            </a:fld>
            <a:endParaRPr lang="en-GB"/>
          </a:p>
        </p:txBody>
      </p:sp>
    </p:spTree>
    <p:extLst>
      <p:ext uri="{BB962C8B-B14F-4D97-AF65-F5344CB8AC3E}">
        <p14:creationId xmlns:p14="http://schemas.microsoft.com/office/powerpoint/2010/main" val="1726673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45619-BEEA-3EDE-2EEA-03E2FC47158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D667988-D2C2-0F09-A56A-605DC7B56B4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1BBFD-EE93-0AF8-0269-89CE15F362D8}"/>
              </a:ext>
            </a:extLst>
          </p:cNvPr>
          <p:cNvSpPr txBox="1">
            <a:spLocks noGrp="1"/>
          </p:cNvSpPr>
          <p:nvPr>
            <p:ph type="dt" sz="half" idx="7"/>
          </p:nvPr>
        </p:nvSpPr>
        <p:spPr/>
        <p:txBody>
          <a:bodyPr/>
          <a:lstStyle>
            <a:lvl1pPr>
              <a:defRPr/>
            </a:lvl1pPr>
          </a:lstStyle>
          <a:p>
            <a:pPr lvl="0"/>
            <a:fld id="{9BE6F846-408C-406F-9E08-AA9B03D0B9F9}" type="datetime1">
              <a:rPr lang="en-GB"/>
              <a:pPr lvl="0"/>
              <a:t>13/02/2026</a:t>
            </a:fld>
            <a:endParaRPr lang="en-GB"/>
          </a:p>
        </p:txBody>
      </p:sp>
      <p:sp>
        <p:nvSpPr>
          <p:cNvPr id="5" name="Footer Placeholder 4">
            <a:extLst>
              <a:ext uri="{FF2B5EF4-FFF2-40B4-BE49-F238E27FC236}">
                <a16:creationId xmlns:a16="http://schemas.microsoft.com/office/drawing/2014/main" id="{94E26B37-24B9-EF36-AFA0-C0FBCE7DFB5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08BF2BC-BD41-F3B9-9287-9A185A1ABA00}"/>
              </a:ext>
            </a:extLst>
          </p:cNvPr>
          <p:cNvSpPr txBox="1">
            <a:spLocks noGrp="1"/>
          </p:cNvSpPr>
          <p:nvPr>
            <p:ph type="sldNum" sz="quarter" idx="8"/>
          </p:nvPr>
        </p:nvSpPr>
        <p:spPr/>
        <p:txBody>
          <a:bodyPr/>
          <a:lstStyle>
            <a:lvl1pPr>
              <a:defRPr/>
            </a:lvl1pPr>
          </a:lstStyle>
          <a:p>
            <a:pPr lvl="0"/>
            <a:fld id="{F481A629-7FD3-46E4-93C0-F45D054FDE88}" type="slidenum">
              <a:t>‹#›</a:t>
            </a:fld>
            <a:endParaRPr lang="en-GB"/>
          </a:p>
        </p:txBody>
      </p:sp>
    </p:spTree>
    <p:extLst>
      <p:ext uri="{BB962C8B-B14F-4D97-AF65-F5344CB8AC3E}">
        <p14:creationId xmlns:p14="http://schemas.microsoft.com/office/powerpoint/2010/main" val="148229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8FE835-2832-1D1E-BC69-CF23C787A40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9B476FF-E148-A701-EC0D-1DC7BABF311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7615B8-FE94-3221-EE29-F5FD2A99C190}"/>
              </a:ext>
            </a:extLst>
          </p:cNvPr>
          <p:cNvSpPr txBox="1">
            <a:spLocks noGrp="1"/>
          </p:cNvSpPr>
          <p:nvPr>
            <p:ph type="dt" sz="half" idx="7"/>
          </p:nvPr>
        </p:nvSpPr>
        <p:spPr/>
        <p:txBody>
          <a:bodyPr/>
          <a:lstStyle>
            <a:lvl1pPr>
              <a:defRPr/>
            </a:lvl1pPr>
          </a:lstStyle>
          <a:p>
            <a:pPr lvl="0"/>
            <a:fld id="{556B7776-E103-4A4D-8B1F-DA42084FE75D}" type="datetime1">
              <a:rPr lang="en-GB"/>
              <a:pPr lvl="0"/>
              <a:t>13/02/2026</a:t>
            </a:fld>
            <a:endParaRPr lang="en-GB"/>
          </a:p>
        </p:txBody>
      </p:sp>
      <p:sp>
        <p:nvSpPr>
          <p:cNvPr id="5" name="Footer Placeholder 4">
            <a:extLst>
              <a:ext uri="{FF2B5EF4-FFF2-40B4-BE49-F238E27FC236}">
                <a16:creationId xmlns:a16="http://schemas.microsoft.com/office/drawing/2014/main" id="{15CB7EE1-DF9D-C963-0E7F-F603DD90DC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A8B5BD4-20E3-A05C-9E94-50D926E4CAF4}"/>
              </a:ext>
            </a:extLst>
          </p:cNvPr>
          <p:cNvSpPr txBox="1">
            <a:spLocks noGrp="1"/>
          </p:cNvSpPr>
          <p:nvPr>
            <p:ph type="sldNum" sz="quarter" idx="8"/>
          </p:nvPr>
        </p:nvSpPr>
        <p:spPr/>
        <p:txBody>
          <a:bodyPr/>
          <a:lstStyle>
            <a:lvl1pPr>
              <a:defRPr/>
            </a:lvl1pPr>
          </a:lstStyle>
          <a:p>
            <a:pPr lvl="0"/>
            <a:fld id="{6BACF3EF-B73E-47D4-A5FA-A4B4D4E24991}" type="slidenum">
              <a:t>‹#›</a:t>
            </a:fld>
            <a:endParaRPr lang="en-GB"/>
          </a:p>
        </p:txBody>
      </p:sp>
    </p:spTree>
    <p:extLst>
      <p:ext uri="{BB962C8B-B14F-4D97-AF65-F5344CB8AC3E}">
        <p14:creationId xmlns:p14="http://schemas.microsoft.com/office/powerpoint/2010/main" val="40584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352FC1-52CE-3013-E988-AC2F51B0FC2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D0869E3-B12B-E873-A8ED-A6159695C28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D8C7BF-0F92-440E-0971-102A979308F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265AEFE-AE10-4485-A8FD-F39B877CAFDA}" type="datetime1">
              <a:rPr lang="en-GB"/>
              <a:pPr lvl="0"/>
              <a:t>13/02/2026</a:t>
            </a:fld>
            <a:endParaRPr lang="en-GB"/>
          </a:p>
        </p:txBody>
      </p:sp>
      <p:sp>
        <p:nvSpPr>
          <p:cNvPr id="5" name="Footer Placeholder 4">
            <a:extLst>
              <a:ext uri="{FF2B5EF4-FFF2-40B4-BE49-F238E27FC236}">
                <a16:creationId xmlns:a16="http://schemas.microsoft.com/office/drawing/2014/main" id="{AEDBB6B3-9083-8D1B-3718-8D231EC7E71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EC6A9844-F981-B43B-59B2-147A561C7F5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24200A02-3DCB-44DD-BB04-CC3372CFA33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949365-3C12-B12A-8C2B-6687E141AE3C}"/>
              </a:ext>
            </a:extLst>
          </p:cNvPr>
          <p:cNvSpPr txBox="1">
            <a:spLocks noGrp="1"/>
          </p:cNvSpPr>
          <p:nvPr>
            <p:ph type="ctrTitle"/>
          </p:nvPr>
        </p:nvSpPr>
        <p:spPr>
          <a:xfrm>
            <a:off x="1314824" y="735106"/>
            <a:ext cx="10053763" cy="2928470"/>
          </a:xfrm>
        </p:spPr>
        <p:txBody>
          <a:bodyPr anchor="b">
            <a:normAutofit/>
          </a:bodyPr>
          <a:lstStyle/>
          <a:p>
            <a:pPr lvl="0" algn="l"/>
            <a:r>
              <a:rPr lang="en-US" sz="4800" b="1">
                <a:solidFill>
                  <a:srgbClr val="FFFFFF"/>
                </a:solidFill>
              </a:rPr>
              <a:t>Psychology in Health and Social Care (LCHS4010_BIRM)</a:t>
            </a:r>
            <a:br>
              <a:rPr lang="en-US" sz="4800" b="1">
                <a:solidFill>
                  <a:srgbClr val="FFFFFF"/>
                </a:solidFill>
              </a:rPr>
            </a:br>
            <a:endParaRPr lang="en-GB" sz="4800">
              <a:solidFill>
                <a:srgbClr val="FFFFFF"/>
              </a:solidFill>
            </a:endParaRPr>
          </a:p>
        </p:txBody>
      </p:sp>
      <p:sp>
        <p:nvSpPr>
          <p:cNvPr id="3" name="Subtitle 2">
            <a:extLst>
              <a:ext uri="{FF2B5EF4-FFF2-40B4-BE49-F238E27FC236}">
                <a16:creationId xmlns:a16="http://schemas.microsoft.com/office/drawing/2014/main" id="{94891CB8-FF5A-6C98-D073-61254E3D1A67}"/>
              </a:ext>
            </a:extLst>
          </p:cNvPr>
          <p:cNvSpPr txBox="1">
            <a:spLocks noGrp="1"/>
          </p:cNvSpPr>
          <p:nvPr>
            <p:ph type="subTitle" idx="1"/>
          </p:nvPr>
        </p:nvSpPr>
        <p:spPr>
          <a:xfrm>
            <a:off x="1350682" y="4870824"/>
            <a:ext cx="10005951" cy="1458258"/>
          </a:xfrm>
        </p:spPr>
        <p:txBody>
          <a:bodyPr anchor="ctr">
            <a:normAutofit/>
          </a:bodyPr>
          <a:lstStyle/>
          <a:p>
            <a:pPr lvl="0" algn="l"/>
            <a:r>
              <a:rPr lang="en-US"/>
              <a:t>Farah Parveen</a:t>
            </a:r>
          </a:p>
          <a:p>
            <a:pPr lvl="0" algn="l"/>
            <a:r>
              <a:rPr lang="en-US"/>
              <a:t>2440156</a:t>
            </a:r>
          </a:p>
          <a:p>
            <a:pPr lvl="0" algn="l"/>
            <a:r>
              <a:rPr lang="en-US"/>
              <a:t>Alice Clayton</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7685E-359E-4862-457B-B9B009C85321}"/>
              </a:ext>
            </a:extLst>
          </p:cNvPr>
          <p:cNvSpPr txBox="1">
            <a:spLocks noGrp="1"/>
          </p:cNvSpPr>
          <p:nvPr>
            <p:ph type="ctrTitle"/>
          </p:nvPr>
        </p:nvSpPr>
        <p:spPr>
          <a:xfrm>
            <a:off x="1371599" y="294538"/>
            <a:ext cx="9895951" cy="1033669"/>
          </a:xfrm>
        </p:spPr>
        <p:txBody>
          <a:bodyPr vert="horz" lIns="91440" tIns="45720" rIns="91440" bIns="45720" rtlCol="0" anchor="ctr">
            <a:normAutofit/>
          </a:bodyPr>
          <a:lstStyle/>
          <a:p>
            <a:pPr lvl="0" algn="l">
              <a:spcBef>
                <a:spcPct val="0"/>
              </a:spcBef>
            </a:pPr>
            <a:r>
              <a:rPr lang="en-US" sz="4000" b="1" u="sng" kern="1200">
                <a:solidFill>
                  <a:srgbClr val="FFFFFF"/>
                </a:solidFill>
                <a:latin typeface="+mj-lt"/>
                <a:ea typeface="+mj-ea"/>
                <a:cs typeface="+mj-cs"/>
              </a:rPr>
              <a:t>Introduction</a:t>
            </a:r>
          </a:p>
        </p:txBody>
      </p:sp>
      <p:sp>
        <p:nvSpPr>
          <p:cNvPr id="3" name="Subtitle 2">
            <a:extLst>
              <a:ext uri="{FF2B5EF4-FFF2-40B4-BE49-F238E27FC236}">
                <a16:creationId xmlns:a16="http://schemas.microsoft.com/office/drawing/2014/main" id="{81707547-DD4B-CB22-CAFD-B56BAB3E6621}"/>
              </a:ext>
            </a:extLst>
          </p:cNvPr>
          <p:cNvSpPr txBox="1">
            <a:spLocks noGrp="1"/>
          </p:cNvSpPr>
          <p:nvPr>
            <p:ph type="subTitle" idx="1"/>
          </p:nvPr>
        </p:nvSpPr>
        <p:spPr>
          <a:xfrm>
            <a:off x="1524003" y="2851355"/>
            <a:ext cx="9144000" cy="3333134"/>
          </a:xfrm>
        </p:spPr>
        <p:txBody>
          <a:bodyPr anchorCtr="0"/>
          <a:lstStyle/>
          <a:p>
            <a:pPr marL="342900" lvl="0" indent="-342900" algn="l">
              <a:buChar char="•"/>
            </a:pPr>
            <a:r>
              <a:rPr lang="en-US" sz="1800">
                <a:latin typeface="Arial" pitchFamily="34"/>
                <a:cs typeface="Arial" pitchFamily="34"/>
              </a:rPr>
              <a:t>As presented in this presentation, the psychosocial theory of development by Erikson can guide us to comprehend the development and wellbeing of Jenny. I will use the Eriksons theory in cases of one whose experiences during the last five years and propose some of the support strategies that can enhance her well-being. </a:t>
            </a:r>
          </a:p>
          <a:p>
            <a:pPr marL="342900" lvl="0" indent="-342900" algn="l">
              <a:buChar char="•"/>
            </a:pPr>
            <a:r>
              <a:rPr lang="en-US" sz="1800">
                <a:latin typeface="Arial" pitchFamily="34"/>
                <a:cs typeface="Arial" pitchFamily="34"/>
              </a:rPr>
              <a:t>Jenny is 16 years old and she has been looking after her mother since the passing of her father five years ago. Her mother is incapable of managing her mobility and memory, which is why she is assisting her mother around the house and with her day-to-day chores like cooking, washing, laundry, shopping and paperwork. </a:t>
            </a:r>
          </a:p>
          <a:p>
            <a:pPr marL="342900" lvl="0" indent="-342900" algn="l">
              <a:buChar char="•"/>
            </a:pPr>
            <a:r>
              <a:rPr lang="en-US" sz="1800">
                <a:latin typeface="Arial" pitchFamily="34"/>
                <a:cs typeface="Arial" pitchFamily="34"/>
              </a:rPr>
              <a:t>In this presentation, the theory of Erikson will be examined and especially the stage of identity vs role confusion which is relevant during adolescence (Erikson, 1963). </a:t>
            </a:r>
            <a:endParaRPr lang="en-GB" sz="180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A8B4B-96D3-4B55-4AAE-6E0230E78B38}"/>
              </a:ext>
            </a:extLst>
          </p:cNvPr>
          <p:cNvSpPr txBox="1">
            <a:spLocks noGrp="1"/>
          </p:cNvSpPr>
          <p:nvPr>
            <p:ph type="ctrTitle"/>
          </p:nvPr>
        </p:nvSpPr>
        <p:spPr>
          <a:xfrm>
            <a:off x="1229035" y="139135"/>
            <a:ext cx="4974567" cy="2280989"/>
          </a:xfrm>
        </p:spPr>
        <p:txBody>
          <a:bodyPr>
            <a:normAutofit/>
          </a:bodyPr>
          <a:lstStyle/>
          <a:p>
            <a:r>
              <a:rPr lang="en-US" sz="4800" u="sng"/>
              <a:t>An overview of the </a:t>
            </a:r>
            <a:br>
              <a:rPr lang="en-US" sz="4800" u="sng" dirty="0"/>
            </a:br>
            <a:r>
              <a:rPr lang="en-US" sz="4800" u="sng"/>
              <a:t>theory of Erikson</a:t>
            </a:r>
            <a:endParaRPr lang="en-GB" sz="4800" u="sng"/>
          </a:p>
        </p:txBody>
      </p:sp>
      <p:sp>
        <p:nvSpPr>
          <p:cNvPr id="3" name="Subtitle 2">
            <a:extLst>
              <a:ext uri="{FF2B5EF4-FFF2-40B4-BE49-F238E27FC236}">
                <a16:creationId xmlns:a16="http://schemas.microsoft.com/office/drawing/2014/main" id="{491CD9EA-508A-C9FB-20AF-CF040AC5A9C0}"/>
              </a:ext>
            </a:extLst>
          </p:cNvPr>
          <p:cNvSpPr txBox="1">
            <a:spLocks noGrp="1"/>
          </p:cNvSpPr>
          <p:nvPr>
            <p:ph type="subTitle" idx="1"/>
          </p:nvPr>
        </p:nvSpPr>
        <p:spPr>
          <a:xfrm>
            <a:off x="420080" y="2702423"/>
            <a:ext cx="9144000" cy="3726426"/>
          </a:xfrm>
        </p:spPr>
        <p:txBody>
          <a:bodyPr anchorCtr="0"/>
          <a:lstStyle/>
          <a:p>
            <a:pPr marL="342900" lvl="0" indent="-342900" algn="l">
              <a:buChar char="•"/>
            </a:pPr>
            <a:r>
              <a:rPr lang="en-US" sz="2200" dirty="0"/>
              <a:t>The psychosocial development theory proposes that Erikson describes the development of personality through eight phases in life. At every stage, there is a psychological struggle which should be overcome in order to develop emotionally, in a healthy way (Erikson,1963).</a:t>
            </a:r>
          </a:p>
          <a:p>
            <a:pPr marL="342900" lvl="0" indent="-342900" algn="l">
              <a:buChar char="•"/>
            </a:pPr>
            <a:r>
              <a:rPr lang="en-US" sz="2200" dirty="0"/>
              <a:t>At the adolescence stage, the most critical phase is identity versus role confusion, which is  used to form the self, autonomy and future orientation. </a:t>
            </a:r>
          </a:p>
          <a:p>
            <a:pPr marL="342900" lvl="0" indent="-342900" algn="l">
              <a:buChar char="•"/>
            </a:pPr>
            <a:r>
              <a:rPr lang="en-US" sz="2200" dirty="0"/>
              <a:t>When the youths manage to build their identity, they will be confident and have a good identity of who they are. Incase they are unable to cope with it, they will be left wondering what their place in this world is and be unsure of their future (Erikson, 1963). </a:t>
            </a:r>
          </a:p>
          <a:p>
            <a:pPr marL="342900" lvl="0" indent="-342900" algn="l">
              <a:buChar char="•"/>
            </a:pPr>
            <a:endParaRPr lang="en-US" sz="2200"/>
          </a:p>
          <a:p>
            <a:pPr marL="342900" lvl="0" indent="-342900" algn="l">
              <a:buChar char="•"/>
            </a:pPr>
            <a:endParaRPr lang="en-US" sz="2200"/>
          </a:p>
          <a:p>
            <a:pPr marL="342900" lvl="0" indent="-342900" algn="l">
              <a:buChar char="•"/>
            </a:pPr>
            <a:endParaRPr lang="en-GB" sz="2200"/>
          </a:p>
        </p:txBody>
      </p:sp>
      <p:pic>
        <p:nvPicPr>
          <p:cNvPr id="4" name="Picture 3" descr="Erikson's Stages of Development">
            <a:extLst>
              <a:ext uri="{FF2B5EF4-FFF2-40B4-BE49-F238E27FC236}">
                <a16:creationId xmlns:a16="http://schemas.microsoft.com/office/drawing/2014/main" id="{4BF4E8BC-8B28-C5EF-5047-0BBC91192FC9}"/>
              </a:ext>
            </a:extLst>
          </p:cNvPr>
          <p:cNvPicPr>
            <a:picLocks noChangeAspect="1"/>
          </p:cNvPicPr>
          <p:nvPr/>
        </p:nvPicPr>
        <p:blipFill>
          <a:blip r:embed="rId2"/>
          <a:stretch>
            <a:fillRect/>
          </a:stretch>
        </p:blipFill>
        <p:spPr>
          <a:xfrm>
            <a:off x="8094941" y="141037"/>
            <a:ext cx="3921426" cy="256150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3871B-9338-800B-A09F-B4B319A9DF16}"/>
              </a:ext>
            </a:extLst>
          </p:cNvPr>
          <p:cNvSpPr txBox="1">
            <a:spLocks noGrp="1"/>
          </p:cNvSpPr>
          <p:nvPr>
            <p:ph type="title"/>
          </p:nvPr>
        </p:nvSpPr>
        <p:spPr>
          <a:xfrm>
            <a:off x="1371599" y="294538"/>
            <a:ext cx="9895951" cy="1033669"/>
          </a:xfrm>
        </p:spPr>
        <p:txBody>
          <a:bodyPr>
            <a:normAutofit/>
          </a:bodyPr>
          <a:lstStyle/>
          <a:p>
            <a:pPr lvl="0"/>
            <a:r>
              <a:rPr lang="en-US" sz="3400" u="sng">
                <a:solidFill>
                  <a:srgbClr val="FFFFFF"/>
                </a:solidFill>
              </a:rPr>
              <a:t>TO JENNY (PART 1) APPLICATION OF KEY CONCEPTS TO JENNY</a:t>
            </a:r>
            <a:endParaRPr lang="en-GB" sz="3400" u="sng">
              <a:solidFill>
                <a:srgbClr val="FFFFFF"/>
              </a:solidFill>
            </a:endParaRPr>
          </a:p>
        </p:txBody>
      </p:sp>
      <p:sp>
        <p:nvSpPr>
          <p:cNvPr id="3" name="Content Placeholder 2">
            <a:extLst>
              <a:ext uri="{FF2B5EF4-FFF2-40B4-BE49-F238E27FC236}">
                <a16:creationId xmlns:a16="http://schemas.microsoft.com/office/drawing/2014/main" id="{6D833C7A-6B7F-24D6-5D75-74D38A86F678}"/>
              </a:ext>
            </a:extLst>
          </p:cNvPr>
          <p:cNvSpPr txBox="1">
            <a:spLocks noGrp="1"/>
          </p:cNvSpPr>
          <p:nvPr>
            <p:ph idx="1"/>
          </p:nvPr>
        </p:nvSpPr>
        <p:spPr>
          <a:xfrm>
            <a:off x="1371599" y="2318197"/>
            <a:ext cx="9724031" cy="3683358"/>
          </a:xfrm>
        </p:spPr>
        <p:txBody>
          <a:bodyPr anchor="ctr">
            <a:normAutofit/>
          </a:bodyPr>
          <a:lstStyle/>
          <a:p>
            <a:pPr lvl="0"/>
            <a:r>
              <a:rPr lang="en-US" sz="2000"/>
              <a:t>Jenny is at identity versus role confusion stage. It is a stage in which the teenagers tend to experiment with friendships and interest, and the future aspirations to define who they are becoming (Erikson,1963).</a:t>
            </a:r>
          </a:p>
          <a:p>
            <a:pPr lvl="0"/>
            <a:r>
              <a:rPr lang="en-US" sz="2000"/>
              <a:t>Nevertheless, Jenny has been working as a caregiver over the past five years. Having lost her father and becoming an adult at such a tender age might have restricted her chances of discovering herself. </a:t>
            </a:r>
          </a:p>
          <a:p>
            <a:pPr lvl="0"/>
            <a:r>
              <a:rPr lang="en-US" sz="2000"/>
              <a:t>She has been preoccupied taking care of her mother instead of attending to herself. This can have an impact on her perception of her role in her life and the development of independence. </a:t>
            </a:r>
          </a:p>
          <a:p>
            <a:pPr lvl="0"/>
            <a:endParaRPr lang="en-GB"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48ACA-DAD7-308E-E579-8EA06C896ADE}"/>
              </a:ext>
            </a:extLst>
          </p:cNvPr>
          <p:cNvSpPr txBox="1">
            <a:spLocks noGrp="1"/>
          </p:cNvSpPr>
          <p:nvPr>
            <p:ph type="title"/>
          </p:nvPr>
        </p:nvSpPr>
        <p:spPr>
          <a:xfrm>
            <a:off x="1371599" y="294538"/>
            <a:ext cx="9895951" cy="1033669"/>
          </a:xfrm>
        </p:spPr>
        <p:txBody>
          <a:bodyPr>
            <a:normAutofit/>
          </a:bodyPr>
          <a:lstStyle/>
          <a:p>
            <a:pPr lvl="0"/>
            <a:r>
              <a:rPr lang="en-US" sz="3400" u="sng">
                <a:solidFill>
                  <a:srgbClr val="FFFFFF"/>
                </a:solidFill>
              </a:rPr>
              <a:t>THE APPLICATION OF KEY CONCEPTS TO JENNY (PART 2)</a:t>
            </a:r>
            <a:endParaRPr lang="en-GB" sz="3400" u="sng">
              <a:solidFill>
                <a:srgbClr val="FFFFFF"/>
              </a:solidFill>
            </a:endParaRPr>
          </a:p>
        </p:txBody>
      </p:sp>
      <p:sp>
        <p:nvSpPr>
          <p:cNvPr id="3" name="Content Placeholder 2">
            <a:extLst>
              <a:ext uri="{FF2B5EF4-FFF2-40B4-BE49-F238E27FC236}">
                <a16:creationId xmlns:a16="http://schemas.microsoft.com/office/drawing/2014/main" id="{383AE4D8-D7C6-DC59-9EF3-CB412E7B7BB5}"/>
              </a:ext>
            </a:extLst>
          </p:cNvPr>
          <p:cNvSpPr txBox="1">
            <a:spLocks noGrp="1"/>
          </p:cNvSpPr>
          <p:nvPr>
            <p:ph idx="1"/>
          </p:nvPr>
        </p:nvSpPr>
        <p:spPr>
          <a:xfrm>
            <a:off x="1371599" y="2318197"/>
            <a:ext cx="9724031" cy="3683358"/>
          </a:xfrm>
        </p:spPr>
        <p:txBody>
          <a:bodyPr anchor="ctr">
            <a:normAutofit/>
          </a:bodyPr>
          <a:lstStyle/>
          <a:p>
            <a:pPr lvl="0"/>
            <a:r>
              <a:rPr lang="en-US" sz="2000"/>
              <a:t>Eriksons says that when the development of identity is interrupted, the youths can be stressed, get confused, or lose a sense of confidence (Erikson, 1963). </a:t>
            </a:r>
          </a:p>
          <a:p>
            <a:pPr lvl="0"/>
            <a:r>
              <a:rPr lang="en-US" sz="2000"/>
              <a:t>Jenny might experience the need to be accountable at all times, which might have an impact on her overall emotions. She can also be short of time to socialize, rest or concentrate on her personal ambitions and goals. </a:t>
            </a:r>
          </a:p>
          <a:p>
            <a:pPr lvl="0"/>
            <a:r>
              <a:rPr lang="en-US" sz="2000"/>
              <a:t>Simultaneously, her experience could have assisted her in coming to terms of maturity, empathy and high responsibility. The theory of Erikson enables us to appreciate the fact that bad and good things can influence the way she develops at this stage. </a:t>
            </a:r>
            <a:endParaRPr lang="en-GB"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D4D86-E139-3A6E-87B5-0F16EAC162B9}"/>
              </a:ext>
            </a:extLst>
          </p:cNvPr>
          <p:cNvSpPr txBox="1">
            <a:spLocks noGrp="1"/>
          </p:cNvSpPr>
          <p:nvPr>
            <p:ph type="title"/>
          </p:nvPr>
        </p:nvSpPr>
        <p:spPr>
          <a:xfrm>
            <a:off x="686834" y="1153572"/>
            <a:ext cx="3200400" cy="4461163"/>
          </a:xfrm>
        </p:spPr>
        <p:txBody>
          <a:bodyPr>
            <a:normAutofit/>
          </a:bodyPr>
          <a:lstStyle/>
          <a:p>
            <a:pPr lvl="0"/>
            <a:r>
              <a:rPr lang="en-US" u="sng">
                <a:solidFill>
                  <a:srgbClr val="FFFFFF"/>
                </a:solidFill>
              </a:rPr>
              <a:t>PRACTICAL STAGES (PART 1)</a:t>
            </a:r>
            <a:endParaRPr lang="en-GB"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BD0E6FB-3450-AF07-D3C6-581A128DFD77}"/>
              </a:ext>
            </a:extLst>
          </p:cNvPr>
          <p:cNvSpPr txBox="1">
            <a:spLocks noGrp="1"/>
          </p:cNvSpPr>
          <p:nvPr>
            <p:ph idx="1"/>
          </p:nvPr>
        </p:nvSpPr>
        <p:spPr>
          <a:xfrm>
            <a:off x="4447308" y="591344"/>
            <a:ext cx="6906491" cy="5585619"/>
          </a:xfrm>
        </p:spPr>
        <p:txBody>
          <a:bodyPr anchor="ctr">
            <a:normAutofit/>
          </a:bodyPr>
          <a:lstStyle/>
          <a:p>
            <a:pPr lvl="0"/>
            <a:r>
              <a:rPr lang="en-US" sz="2400"/>
              <a:t>With reference to the Erikson theory, the help should be directed at assisting Jenny in forming identity and being independent. </a:t>
            </a:r>
          </a:p>
          <a:p>
            <a:pPr lvl="0"/>
            <a:r>
              <a:rPr lang="en-US" sz="2400"/>
              <a:t>Access to the young carer support groups in of the strategies. These organizations enable her to interact with other people who are like her, experience and feel like she is not alone. </a:t>
            </a:r>
            <a:r>
              <a:rPr lang="en-GB" sz="2400"/>
              <a:t>This would assist her to develop a feeling of belongness and confidence that also facilitates identity development (Erikson, 1963). </a:t>
            </a:r>
          </a:p>
          <a:p>
            <a:pPr lvl="0"/>
            <a:r>
              <a:rPr lang="en-GB" sz="2400"/>
              <a:t>School based support is also relevant. A counsellor or teacher can assist her to think about the future, her education and career aspirations. This assists her in experimenting with what she desires to be. </a:t>
            </a:r>
            <a:endParaRPr lang="en-US"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6AE3F-3B27-0F97-4D66-3A407AF1FCD8}"/>
              </a:ext>
            </a:extLst>
          </p:cNvPr>
          <p:cNvSpPr txBox="1">
            <a:spLocks noGrp="1"/>
          </p:cNvSpPr>
          <p:nvPr>
            <p:ph type="title"/>
          </p:nvPr>
        </p:nvSpPr>
        <p:spPr>
          <a:xfrm>
            <a:off x="466722" y="586855"/>
            <a:ext cx="3201366" cy="3387497"/>
          </a:xfrm>
        </p:spPr>
        <p:txBody>
          <a:bodyPr anchor="b">
            <a:normAutofit/>
          </a:bodyPr>
          <a:lstStyle/>
          <a:p>
            <a:pPr lvl="0" algn="r"/>
            <a:r>
              <a:rPr lang="en-US" sz="4000" u="sng">
                <a:solidFill>
                  <a:srgbClr val="FFFFFF"/>
                </a:solidFill>
              </a:rPr>
              <a:t>PRACTICAL STRATGEIES (PART 2)</a:t>
            </a:r>
            <a:endParaRPr lang="en-GB" sz="4000" u="sng">
              <a:solidFill>
                <a:srgbClr val="FFFFFF"/>
              </a:solidFill>
            </a:endParaRPr>
          </a:p>
        </p:txBody>
      </p:sp>
      <p:sp>
        <p:nvSpPr>
          <p:cNvPr id="3" name="Content Placeholder 2">
            <a:extLst>
              <a:ext uri="{FF2B5EF4-FFF2-40B4-BE49-F238E27FC236}">
                <a16:creationId xmlns:a16="http://schemas.microsoft.com/office/drawing/2014/main" id="{4F7C6F29-1FD1-3676-F95C-3DE2DB1CA215}"/>
              </a:ext>
            </a:extLst>
          </p:cNvPr>
          <p:cNvSpPr txBox="1">
            <a:spLocks noGrp="1"/>
          </p:cNvSpPr>
          <p:nvPr>
            <p:ph idx="1"/>
          </p:nvPr>
        </p:nvSpPr>
        <p:spPr>
          <a:xfrm>
            <a:off x="4810259" y="649480"/>
            <a:ext cx="6555347" cy="5546047"/>
          </a:xfrm>
        </p:spPr>
        <p:txBody>
          <a:bodyPr anchor="ctr">
            <a:normAutofit/>
          </a:bodyPr>
          <a:lstStyle/>
          <a:p>
            <a:pPr lvl="0"/>
            <a:r>
              <a:rPr lang="en-US" sz="2000"/>
              <a:t>The other significant intervention is alleviating the stress of care giving. More assistance to her mother on a daily basis could be offered by the social services and community health workers. </a:t>
            </a:r>
          </a:p>
          <a:p>
            <a:pPr lvl="0"/>
            <a:r>
              <a:rPr lang="en-US" sz="2000"/>
              <a:t>This would provide Jenny with a chance to concentrate in her personal development, friends and schooling.</a:t>
            </a:r>
          </a:p>
          <a:p>
            <a:pPr lvl="0"/>
            <a:r>
              <a:rPr lang="en-US" sz="2000"/>
              <a:t>Counselling could also be useful in her mental condition and assist her to manage grief and stress.</a:t>
            </a:r>
          </a:p>
          <a:p>
            <a:pPr lvl="0"/>
            <a:r>
              <a:rPr lang="en-US" sz="2000"/>
              <a:t>These plans help in the theory of Erikson which explains that adolescents require room and encouragement to develop a good identity (Erikson, 1963). </a:t>
            </a:r>
            <a:endParaRPr lang="en-GB"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9D9B2-F627-3409-D9B7-AFACF228423F}"/>
              </a:ext>
            </a:extLst>
          </p:cNvPr>
          <p:cNvSpPr txBox="1">
            <a:spLocks noGrp="1"/>
          </p:cNvSpPr>
          <p:nvPr>
            <p:ph type="title"/>
          </p:nvPr>
        </p:nvSpPr>
        <p:spPr>
          <a:xfrm>
            <a:off x="466722" y="586855"/>
            <a:ext cx="3201366" cy="3387497"/>
          </a:xfrm>
        </p:spPr>
        <p:txBody>
          <a:bodyPr anchor="b">
            <a:normAutofit/>
          </a:bodyPr>
          <a:lstStyle/>
          <a:p>
            <a:pPr lvl="0" algn="r"/>
            <a:r>
              <a:rPr lang="en-US" sz="4000" u="sng">
                <a:solidFill>
                  <a:srgbClr val="FFFFFF"/>
                </a:solidFill>
              </a:rPr>
              <a:t>NATURE VS NURTURE</a:t>
            </a:r>
            <a:endParaRPr lang="en-GB" sz="4000" u="sng">
              <a:solidFill>
                <a:srgbClr val="FFFFFF"/>
              </a:solidFill>
            </a:endParaRPr>
          </a:p>
        </p:txBody>
      </p:sp>
      <p:sp>
        <p:nvSpPr>
          <p:cNvPr id="3" name="Content Placeholder 2">
            <a:extLst>
              <a:ext uri="{FF2B5EF4-FFF2-40B4-BE49-F238E27FC236}">
                <a16:creationId xmlns:a16="http://schemas.microsoft.com/office/drawing/2014/main" id="{AD1A5E6D-780C-B24B-F66C-832628683570}"/>
              </a:ext>
            </a:extLst>
          </p:cNvPr>
          <p:cNvSpPr txBox="1">
            <a:spLocks noGrp="1"/>
          </p:cNvSpPr>
          <p:nvPr>
            <p:ph idx="1"/>
          </p:nvPr>
        </p:nvSpPr>
        <p:spPr>
          <a:xfrm>
            <a:off x="4810259" y="649480"/>
            <a:ext cx="6555347" cy="5546047"/>
          </a:xfrm>
        </p:spPr>
        <p:txBody>
          <a:bodyPr anchor="ctr">
            <a:normAutofit/>
          </a:bodyPr>
          <a:lstStyle/>
          <a:p>
            <a:pPr lvl="0"/>
            <a:r>
              <a:rPr lang="en-US" sz="2000"/>
              <a:t>Both the biological and environmental factors influence the way Jenny develops. </a:t>
            </a:r>
          </a:p>
          <a:p>
            <a:pPr lvl="0"/>
            <a:r>
              <a:rPr lang="en-US" sz="2000"/>
              <a:t>On biological grounds, adolescence is a brain development and emotional transition. Emphasis in this phase may have an impact on mood and mental well-being. </a:t>
            </a:r>
          </a:p>
          <a:p>
            <a:pPr lvl="0"/>
            <a:r>
              <a:rPr lang="en-US" sz="2000"/>
              <a:t>As an environmentalist, the death of her father and the role of taking care of him may have had a tremendous impact on her life. </a:t>
            </a:r>
          </a:p>
          <a:p>
            <a:pPr lvl="0"/>
            <a:r>
              <a:rPr lang="en-US" sz="2000"/>
              <a:t>Erikson was convinced that development is fashioned when there is interaction between the individual and the social environment (Erikson, 1963).</a:t>
            </a:r>
          </a:p>
          <a:p>
            <a:pPr lvl="0"/>
            <a:r>
              <a:rPr lang="en-US" sz="2000"/>
              <a:t>This implies that she can be helped by providing supporting services in order to enhance her well-being.</a:t>
            </a:r>
            <a:endParaRPr lang="en-GB"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064870-A9F3-7A64-0BB7-C951AFD62686}"/>
              </a:ext>
            </a:extLst>
          </p:cNvPr>
          <p:cNvSpPr txBox="1">
            <a:spLocks noGrp="1"/>
          </p:cNvSpPr>
          <p:nvPr>
            <p:ph type="title"/>
          </p:nvPr>
        </p:nvSpPr>
        <p:spPr>
          <a:xfrm>
            <a:off x="466722" y="586855"/>
            <a:ext cx="3201366" cy="3387497"/>
          </a:xfrm>
        </p:spPr>
        <p:txBody>
          <a:bodyPr anchor="b">
            <a:normAutofit/>
          </a:bodyPr>
          <a:lstStyle/>
          <a:p>
            <a:pPr lvl="0" algn="r"/>
            <a:r>
              <a:rPr lang="en-US" sz="4000" u="sng">
                <a:solidFill>
                  <a:srgbClr val="FFFFFF"/>
                </a:solidFill>
              </a:rPr>
              <a:t>EVALUATION</a:t>
            </a:r>
            <a:endParaRPr lang="en-GB" sz="4000" u="sng">
              <a:solidFill>
                <a:srgbClr val="FFFFFF"/>
              </a:solidFill>
            </a:endParaRPr>
          </a:p>
        </p:txBody>
      </p:sp>
      <p:sp>
        <p:nvSpPr>
          <p:cNvPr id="3" name="Content Placeholder 2">
            <a:extLst>
              <a:ext uri="{FF2B5EF4-FFF2-40B4-BE49-F238E27FC236}">
                <a16:creationId xmlns:a16="http://schemas.microsoft.com/office/drawing/2014/main" id="{1C991EC6-A2E5-D290-BD08-17F27D84AC24}"/>
              </a:ext>
            </a:extLst>
          </p:cNvPr>
          <p:cNvSpPr txBox="1">
            <a:spLocks noGrp="1"/>
          </p:cNvSpPr>
          <p:nvPr>
            <p:ph idx="1"/>
          </p:nvPr>
        </p:nvSpPr>
        <p:spPr>
          <a:xfrm>
            <a:off x="4810259" y="649480"/>
            <a:ext cx="6555347" cy="5546047"/>
          </a:xfrm>
        </p:spPr>
        <p:txBody>
          <a:bodyPr anchor="ctr">
            <a:normAutofit/>
          </a:bodyPr>
          <a:lstStyle/>
          <a:p>
            <a:pPr lvl="0"/>
            <a:r>
              <a:rPr lang="en-US" sz="2000"/>
              <a:t>The advantage of the theory that Erikson developed is that it incorporates the lifespan development and emphasizes adolescence. </a:t>
            </a:r>
          </a:p>
          <a:p>
            <a:pPr lvl="0"/>
            <a:r>
              <a:rPr lang="en-US" sz="2000"/>
              <a:t>It makes us realize why identity formation is of such significance at the age of Jenny and why her duties can have an impact of her emotional health (Erikson, 1963).</a:t>
            </a:r>
          </a:p>
          <a:p>
            <a:pPr lvl="0"/>
            <a:r>
              <a:rPr lang="en-US" sz="2000"/>
              <a:t>It can also be applied to health and social care since it demonstrates the way in which the social experience influences the development process and aids the professionals in organizing supports that promotes independence. </a:t>
            </a:r>
          </a:p>
          <a:p>
            <a:pPr lvl="0"/>
            <a:r>
              <a:rPr lang="en-US" sz="2000"/>
              <a:t>It does not pay much attention to the influence of grief and trauma or family relations. The attachment theory can be used to better explain the case of Jenny losing her father.</a:t>
            </a:r>
            <a:endParaRPr lang="en-GB"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9B1BA-F761-5089-6B06-AC79BBF1AD1C}"/>
              </a:ext>
            </a:extLst>
          </p:cNvPr>
          <p:cNvSpPr txBox="1">
            <a:spLocks noGrp="1"/>
          </p:cNvSpPr>
          <p:nvPr>
            <p:ph type="title"/>
          </p:nvPr>
        </p:nvSpPr>
        <p:spPr>
          <a:xfrm>
            <a:off x="1371599" y="294538"/>
            <a:ext cx="9895951" cy="1033669"/>
          </a:xfrm>
        </p:spPr>
        <p:txBody>
          <a:bodyPr>
            <a:normAutofit/>
          </a:bodyPr>
          <a:lstStyle/>
          <a:p>
            <a:pPr lvl="0"/>
            <a:r>
              <a:rPr lang="en-US" sz="4000" u="sng">
                <a:solidFill>
                  <a:srgbClr val="FFFFFF"/>
                </a:solidFill>
              </a:rPr>
              <a:t>CONCLUSION</a:t>
            </a:r>
            <a:endParaRPr lang="en-GB" sz="4000" u="sng">
              <a:solidFill>
                <a:srgbClr val="FFFFFF"/>
              </a:solidFill>
            </a:endParaRPr>
          </a:p>
        </p:txBody>
      </p:sp>
      <p:sp>
        <p:nvSpPr>
          <p:cNvPr id="3" name="Content Placeholder 2">
            <a:extLst>
              <a:ext uri="{FF2B5EF4-FFF2-40B4-BE49-F238E27FC236}">
                <a16:creationId xmlns:a16="http://schemas.microsoft.com/office/drawing/2014/main" id="{753E5A1A-E3CF-AF76-8744-855E59159D0A}"/>
              </a:ext>
            </a:extLst>
          </p:cNvPr>
          <p:cNvSpPr txBox="1">
            <a:spLocks noGrp="1"/>
          </p:cNvSpPr>
          <p:nvPr>
            <p:ph idx="1"/>
          </p:nvPr>
        </p:nvSpPr>
        <p:spPr>
          <a:xfrm>
            <a:off x="1371599" y="2318197"/>
            <a:ext cx="9724031" cy="3683358"/>
          </a:xfrm>
        </p:spPr>
        <p:txBody>
          <a:bodyPr vert="horz" wrap="square" lIns="91440" tIns="45720" rIns="91440" bIns="45720" anchor="ctr" anchorCtr="0" compatLnSpc="1">
            <a:noAutofit/>
          </a:bodyPr>
          <a:lstStyle/>
          <a:p>
            <a:pPr lvl="0"/>
            <a:r>
              <a:rPr lang="en-US" sz="2000"/>
              <a:t>To sum up, the psychosocial theory developed by Erikson enables us to realize the potential influence of the experience that Jenny underwent on her identity formation.</a:t>
            </a:r>
            <a:endParaRPr lang="en-US" sz="2000" dirty="0"/>
          </a:p>
          <a:p>
            <a:pPr lvl="0"/>
            <a:r>
              <a:rPr lang="en-US" sz="2000"/>
              <a:t>The fact that she is a caregiver may have crucial chances of exploring herself, but on the other hand, may have made her grow up and become mature and responsible. </a:t>
            </a:r>
            <a:endParaRPr lang="en-US" sz="2000" dirty="0"/>
          </a:p>
          <a:p>
            <a:pPr lvl="0"/>
            <a:r>
              <a:rPr lang="en-US" sz="2000"/>
              <a:t>The assistance of health, social care and education specialist may assist in the alleviation of pressure and enable her to concentrate on her personal growth. </a:t>
            </a:r>
            <a:endParaRPr lang="en-US" sz="2000" dirty="0"/>
          </a:p>
          <a:p>
            <a:pPr lvl="0"/>
            <a:r>
              <a:rPr lang="en-US" sz="2000"/>
              <a:t>In general, such psychological theories as those developed by Erikson are significant as they allow professionals to comprehend the needs of young people and organize the effective support.</a:t>
            </a:r>
            <a:endParaRPr lang="en-US" sz="2000" dirty="0"/>
          </a:p>
          <a:p>
            <a:pPr marL="0" lvl="0" indent="0">
              <a:buNone/>
            </a:pPr>
            <a:r>
              <a:rPr lang="en-US" sz="2000" dirty="0"/>
              <a:t> </a:t>
            </a:r>
          </a:p>
          <a:p>
            <a:pPr lvl="0"/>
            <a:endParaRPr lang="en-GB"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9C91B-12DD-11EE-C398-A28DDDA27A98}"/>
              </a:ext>
            </a:extLst>
          </p:cNvPr>
          <p:cNvSpPr txBox="1">
            <a:spLocks noGrp="1"/>
          </p:cNvSpPr>
          <p:nvPr>
            <p:ph type="title"/>
          </p:nvPr>
        </p:nvSpPr>
        <p:spPr>
          <a:xfrm>
            <a:off x="1371599" y="294538"/>
            <a:ext cx="9895951" cy="1033669"/>
          </a:xfrm>
        </p:spPr>
        <p:txBody>
          <a:bodyPr>
            <a:normAutofit/>
          </a:bodyPr>
          <a:lstStyle/>
          <a:p>
            <a:pPr lvl="0"/>
            <a:r>
              <a:rPr lang="en-US" sz="4000" u="sng">
                <a:solidFill>
                  <a:srgbClr val="FFFFFF"/>
                </a:solidFill>
              </a:rPr>
              <a:t>REFERENCE LIST</a:t>
            </a:r>
            <a:endParaRPr lang="en-GB" sz="4000" u="sng">
              <a:solidFill>
                <a:srgbClr val="FFFFFF"/>
              </a:solidFill>
            </a:endParaRPr>
          </a:p>
        </p:txBody>
      </p:sp>
      <p:sp>
        <p:nvSpPr>
          <p:cNvPr id="3" name="Content Placeholder 2">
            <a:extLst>
              <a:ext uri="{FF2B5EF4-FFF2-40B4-BE49-F238E27FC236}">
                <a16:creationId xmlns:a16="http://schemas.microsoft.com/office/drawing/2014/main" id="{77146B72-E43D-C4DE-683F-6315D06BBBE2}"/>
              </a:ext>
            </a:extLst>
          </p:cNvPr>
          <p:cNvSpPr txBox="1">
            <a:spLocks noGrp="1"/>
          </p:cNvSpPr>
          <p:nvPr>
            <p:ph idx="1"/>
          </p:nvPr>
        </p:nvSpPr>
        <p:spPr>
          <a:xfrm>
            <a:off x="1371599" y="2318197"/>
            <a:ext cx="9724031" cy="3683358"/>
          </a:xfrm>
        </p:spPr>
        <p:txBody>
          <a:bodyPr anchor="ctr">
            <a:normAutofit/>
          </a:bodyPr>
          <a:lstStyle/>
          <a:p>
            <a:pPr marL="0" lvl="0" indent="0">
              <a:buNone/>
            </a:pPr>
            <a:r>
              <a:rPr lang="en-US" sz="1400"/>
              <a:t>Bronfenbrenner, U. (1979) </a:t>
            </a:r>
            <a:r>
              <a:rPr lang="en-US" sz="1400" i="1"/>
              <a:t>The Ecology of Human Development</a:t>
            </a:r>
            <a:r>
              <a:rPr lang="en-US" sz="1400"/>
              <a:t>. Cambridge, MA: Harvard University Press.</a:t>
            </a:r>
          </a:p>
          <a:p>
            <a:pPr marL="0" indent="0">
              <a:buNone/>
            </a:pPr>
            <a:endParaRPr lang="en-US" sz="1400"/>
          </a:p>
          <a:p>
            <a:pPr marL="0" lvl="0" indent="0">
              <a:buNone/>
            </a:pPr>
            <a:r>
              <a:rPr lang="en-US" sz="1400"/>
              <a:t>Bowlby, J. (1988) </a:t>
            </a:r>
            <a:r>
              <a:rPr lang="en-US" sz="1400" i="1"/>
              <a:t>A Secure Base</a:t>
            </a:r>
            <a:r>
              <a:rPr lang="en-US" sz="1400"/>
              <a:t>. London: Routledge.</a:t>
            </a:r>
          </a:p>
          <a:p>
            <a:pPr marL="0" indent="0">
              <a:buNone/>
            </a:pPr>
            <a:endParaRPr lang="en-US" sz="1400"/>
          </a:p>
          <a:p>
            <a:pPr marL="0" lvl="0" indent="0">
              <a:buNone/>
            </a:pPr>
            <a:r>
              <a:rPr lang="en-US" sz="1400"/>
              <a:t>Department of health and social care (2021) </a:t>
            </a:r>
            <a:r>
              <a:rPr lang="en-US" sz="1400" i="1"/>
              <a:t>Young cares wellbeing and support</a:t>
            </a:r>
            <a:r>
              <a:rPr lang="en-US" sz="1400"/>
              <a:t>. London: DHSC.</a:t>
            </a:r>
          </a:p>
          <a:p>
            <a:pPr marL="0" indent="0">
              <a:buNone/>
            </a:pPr>
            <a:endParaRPr lang="en-US" sz="1400"/>
          </a:p>
          <a:p>
            <a:pPr marL="0" lvl="0" indent="0">
              <a:buNone/>
            </a:pPr>
            <a:r>
              <a:rPr lang="en-US" sz="1400"/>
              <a:t>Erikson, E.H. (1963) </a:t>
            </a:r>
            <a:r>
              <a:rPr lang="en-US" sz="1400" i="1"/>
              <a:t>Childhood and Society</a:t>
            </a:r>
            <a:r>
              <a:rPr lang="en-US" sz="1400"/>
              <a:t>. 2</a:t>
            </a:r>
            <a:r>
              <a:rPr lang="en-US" sz="1400" baseline="30000"/>
              <a:t>nd</a:t>
            </a:r>
            <a:r>
              <a:rPr lang="en-US" sz="1400"/>
              <a:t> edn. New York: Norton.</a:t>
            </a:r>
          </a:p>
          <a:p>
            <a:pPr marL="0" indent="0">
              <a:buNone/>
            </a:pPr>
            <a:endParaRPr lang="en-US" sz="1400"/>
          </a:p>
          <a:p>
            <a:pPr marL="0" lvl="0" indent="0">
              <a:buNone/>
            </a:pPr>
            <a:r>
              <a:rPr lang="en-US" sz="1400"/>
              <a:t>McLeod, S. (2023) </a:t>
            </a:r>
            <a:r>
              <a:rPr lang="en-US" sz="1400" i="1"/>
              <a:t>Stages of psychological development of Erik Erikson</a:t>
            </a:r>
            <a:r>
              <a:rPr lang="en-US" sz="1400"/>
              <a:t>. Simply Psychology.</a:t>
            </a:r>
          </a:p>
          <a:p>
            <a:pPr marL="0" indent="0">
              <a:buNone/>
            </a:pPr>
            <a:endParaRPr lang="en-US" sz="1400"/>
          </a:p>
          <a:p>
            <a:pPr marL="0" lvl="0" indent="0">
              <a:buNone/>
            </a:pPr>
            <a:r>
              <a:rPr lang="en-US" sz="1400"/>
              <a:t>Newman, B.M and Newman, P.R. (2018) </a:t>
            </a:r>
            <a:r>
              <a:rPr lang="en-US" sz="1400" i="1"/>
              <a:t>Development through life</a:t>
            </a:r>
            <a:r>
              <a:rPr lang="en-US" sz="1400"/>
              <a:t>. 13</a:t>
            </a:r>
            <a:r>
              <a:rPr lang="en-US" sz="1400" baseline="30000"/>
              <a:t>th</a:t>
            </a:r>
            <a:r>
              <a:rPr lang="en-US" sz="1400"/>
              <a:t> edn. Boston: Cenage.</a:t>
            </a:r>
          </a:p>
          <a:p>
            <a:pPr lvl="0"/>
            <a:endParaRPr lang="en-GB" sz="14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TotalTime>
  <Words>1251</Words>
  <Application>Microsoft Office PowerPoint</Application>
  <PresentationFormat>Widescreen</PresentationFormat>
  <Paragraphs>54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Psychology in Health and Social Care (LCHS4010_BIRM) </vt:lpstr>
      <vt:lpstr>Introduction</vt:lpstr>
      <vt:lpstr>An overview of the  theory of Erikson</vt:lpstr>
      <vt:lpstr>TO JENNY (PART 1) APPLICATION OF KEY CONCEPTS TO JENNY</vt:lpstr>
      <vt:lpstr>THE APPLICATION OF KEY CONCEPTS TO JENNY (PART 2)</vt:lpstr>
      <vt:lpstr>PRACTICAL STAGES (PART 1)</vt:lpstr>
      <vt:lpstr>PRACTICAL STRATGEIES (PART 2)</vt:lpstr>
      <vt:lpstr>NATURE VS NURTURE</vt:lpstr>
      <vt:lpstr>EVALUATION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Parveen (2440156)</dc:creator>
  <cp:lastModifiedBy>Farah Parveen (2440156)</cp:lastModifiedBy>
  <cp:revision>44</cp:revision>
  <dcterms:created xsi:type="dcterms:W3CDTF">2026-02-12T19:34:35Z</dcterms:created>
  <dcterms:modified xsi:type="dcterms:W3CDTF">2026-02-13T14:19:22Z</dcterms:modified>
</cp:coreProperties>
</file>