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9" r:id="rId11"/>
    <p:sldId id="270" r:id="rId12"/>
    <p:sldId id="271" r:id="rId13"/>
    <p:sldId id="266" r:id="rId14"/>
    <p:sldId id="267" r:id="rId15"/>
    <p:sldId id="268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65" d="100"/>
          <a:sy n="65" d="100"/>
        </p:scale>
        <p:origin x="912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CEB639-9DEF-4559-96FD-64B8C80F82E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FB1985-830F-4444-B5E8-A46D19BCB9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RQ1:</a:t>
          </a:r>
          <a:r>
            <a:rPr lang="en-US" b="0" i="0" baseline="0"/>
            <a:t> What Dropbox artifacts can be recovered from Android 13 after typical user actions?</a:t>
          </a:r>
          <a:endParaRPr lang="en-US"/>
        </a:p>
      </dgm:t>
    </dgm:pt>
    <dgm:pt modelId="{2D1E2CC7-ED46-47DF-9F7A-7A0679101F69}" type="parTrans" cxnId="{7ED9AA00-E01A-4DC0-990C-0B194C46862F}">
      <dgm:prSet/>
      <dgm:spPr/>
      <dgm:t>
        <a:bodyPr/>
        <a:lstStyle/>
        <a:p>
          <a:endParaRPr lang="en-US"/>
        </a:p>
      </dgm:t>
    </dgm:pt>
    <dgm:pt modelId="{92399A8E-273C-4761-B226-DEF10FE493F2}" type="sibTrans" cxnId="{7ED9AA00-E01A-4DC0-990C-0B194C46862F}">
      <dgm:prSet/>
      <dgm:spPr/>
      <dgm:t>
        <a:bodyPr/>
        <a:lstStyle/>
        <a:p>
          <a:endParaRPr lang="en-US"/>
        </a:p>
      </dgm:t>
    </dgm:pt>
    <dgm:pt modelId="{52D07C7A-B701-456A-BE95-5FB54B7E8A6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RQ2:</a:t>
          </a:r>
          <a:r>
            <a:rPr lang="en-US" b="0" i="0" baseline="0"/>
            <a:t> How does a structured framework support systematic acquisition and interpretation using UFED?</a:t>
          </a:r>
          <a:endParaRPr lang="en-US"/>
        </a:p>
      </dgm:t>
    </dgm:pt>
    <dgm:pt modelId="{8A0FFD12-E9E6-456A-AD7E-DF08314BBAD6}" type="parTrans" cxnId="{655677A5-FB12-4CA6-945B-2BDE8C6AA3A9}">
      <dgm:prSet/>
      <dgm:spPr/>
      <dgm:t>
        <a:bodyPr/>
        <a:lstStyle/>
        <a:p>
          <a:endParaRPr lang="en-US"/>
        </a:p>
      </dgm:t>
    </dgm:pt>
    <dgm:pt modelId="{57E78667-BE56-4CBB-A937-31CDEC5999A6}" type="sibTrans" cxnId="{655677A5-FB12-4CA6-945B-2BDE8C6AA3A9}">
      <dgm:prSet/>
      <dgm:spPr/>
      <dgm:t>
        <a:bodyPr/>
        <a:lstStyle/>
        <a:p>
          <a:endParaRPr lang="en-US"/>
        </a:p>
      </dgm:t>
    </dgm:pt>
    <dgm:pt modelId="{2EC9E447-9FAE-4B0F-B50C-567586C2B7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RQ3:</a:t>
          </a:r>
          <a:r>
            <a:rPr lang="en-US" b="0" i="0" baseline="0"/>
            <a:t> To what extent do recovered artifacts enable user attribution and timeline reconstruction?</a:t>
          </a:r>
          <a:endParaRPr lang="en-US"/>
        </a:p>
      </dgm:t>
    </dgm:pt>
    <dgm:pt modelId="{8A62A468-DD61-406F-8AC2-63FA09E06ABF}" type="parTrans" cxnId="{B8968C36-CA6A-4835-8311-892D6B648EE7}">
      <dgm:prSet/>
      <dgm:spPr/>
      <dgm:t>
        <a:bodyPr/>
        <a:lstStyle/>
        <a:p>
          <a:endParaRPr lang="en-US"/>
        </a:p>
      </dgm:t>
    </dgm:pt>
    <dgm:pt modelId="{52891280-D413-468D-9A85-6F98B4D3A99E}" type="sibTrans" cxnId="{B8968C36-CA6A-4835-8311-892D6B648EE7}">
      <dgm:prSet/>
      <dgm:spPr/>
      <dgm:t>
        <a:bodyPr/>
        <a:lstStyle/>
        <a:p>
          <a:endParaRPr lang="en-US"/>
        </a:p>
      </dgm:t>
    </dgm:pt>
    <dgm:pt modelId="{154A5641-221A-4559-9FD1-8FE10DEC01D3}" type="pres">
      <dgm:prSet presAssocID="{50CEB639-9DEF-4559-96FD-64B8C80F82E4}" presName="root" presStyleCnt="0">
        <dgm:presLayoutVars>
          <dgm:dir/>
          <dgm:resizeHandles val="exact"/>
        </dgm:presLayoutVars>
      </dgm:prSet>
      <dgm:spPr/>
    </dgm:pt>
    <dgm:pt modelId="{1C6C4836-9C4C-435C-8C0F-14F1E208F0C3}" type="pres">
      <dgm:prSet presAssocID="{35FB1985-830F-4444-B5E8-A46D19BCB9D1}" presName="compNode" presStyleCnt="0"/>
      <dgm:spPr/>
    </dgm:pt>
    <dgm:pt modelId="{330FB0AE-273E-49F4-83BE-916F32346CEB}" type="pres">
      <dgm:prSet presAssocID="{35FB1985-830F-4444-B5E8-A46D19BCB9D1}" presName="bgRect" presStyleLbl="bgShp" presStyleIdx="0" presStyleCnt="3"/>
      <dgm:spPr/>
    </dgm:pt>
    <dgm:pt modelId="{5475BED9-27EB-4E7B-94BC-DD6CB1104312}" type="pres">
      <dgm:prSet presAssocID="{35FB1985-830F-4444-B5E8-A46D19BCB9D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F211E659-349E-439B-83AC-C07202CEBD92}" type="pres">
      <dgm:prSet presAssocID="{35FB1985-830F-4444-B5E8-A46D19BCB9D1}" presName="spaceRect" presStyleCnt="0"/>
      <dgm:spPr/>
    </dgm:pt>
    <dgm:pt modelId="{2F9106AD-C7CA-4889-BC41-2306072D4324}" type="pres">
      <dgm:prSet presAssocID="{35FB1985-830F-4444-B5E8-A46D19BCB9D1}" presName="parTx" presStyleLbl="revTx" presStyleIdx="0" presStyleCnt="3">
        <dgm:presLayoutVars>
          <dgm:chMax val="0"/>
          <dgm:chPref val="0"/>
        </dgm:presLayoutVars>
      </dgm:prSet>
      <dgm:spPr/>
    </dgm:pt>
    <dgm:pt modelId="{DBBA3735-7877-4729-8B13-F5C21479681C}" type="pres">
      <dgm:prSet presAssocID="{92399A8E-273C-4761-B226-DEF10FE493F2}" presName="sibTrans" presStyleCnt="0"/>
      <dgm:spPr/>
    </dgm:pt>
    <dgm:pt modelId="{D30ACA67-2F90-4B23-BE9F-E255C9B4143A}" type="pres">
      <dgm:prSet presAssocID="{52D07C7A-B701-456A-BE95-5FB54B7E8A65}" presName="compNode" presStyleCnt="0"/>
      <dgm:spPr/>
    </dgm:pt>
    <dgm:pt modelId="{9944B52A-B745-4B04-9807-1B70C75A3DBF}" type="pres">
      <dgm:prSet presAssocID="{52D07C7A-B701-456A-BE95-5FB54B7E8A65}" presName="bgRect" presStyleLbl="bgShp" presStyleIdx="1" presStyleCnt="3"/>
      <dgm:spPr/>
    </dgm:pt>
    <dgm:pt modelId="{DB7532B6-6492-47D7-8051-B79D8CD037BB}" type="pres">
      <dgm:prSet presAssocID="{52D07C7A-B701-456A-BE95-5FB54B7E8A6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5D3C64EE-B9B6-4723-91B7-3D4428DA80DE}" type="pres">
      <dgm:prSet presAssocID="{52D07C7A-B701-456A-BE95-5FB54B7E8A65}" presName="spaceRect" presStyleCnt="0"/>
      <dgm:spPr/>
    </dgm:pt>
    <dgm:pt modelId="{3FDE1ECE-CB9D-4681-8493-25F949F8AE98}" type="pres">
      <dgm:prSet presAssocID="{52D07C7A-B701-456A-BE95-5FB54B7E8A65}" presName="parTx" presStyleLbl="revTx" presStyleIdx="1" presStyleCnt="3">
        <dgm:presLayoutVars>
          <dgm:chMax val="0"/>
          <dgm:chPref val="0"/>
        </dgm:presLayoutVars>
      </dgm:prSet>
      <dgm:spPr/>
    </dgm:pt>
    <dgm:pt modelId="{93DB496A-06CB-45D0-8749-41ACC5FAD567}" type="pres">
      <dgm:prSet presAssocID="{57E78667-BE56-4CBB-A937-31CDEC5999A6}" presName="sibTrans" presStyleCnt="0"/>
      <dgm:spPr/>
    </dgm:pt>
    <dgm:pt modelId="{A2F2AD43-0B49-41C7-8F02-F5E5BC00BC17}" type="pres">
      <dgm:prSet presAssocID="{2EC9E447-9FAE-4B0F-B50C-567586C2B7EC}" presName="compNode" presStyleCnt="0"/>
      <dgm:spPr/>
    </dgm:pt>
    <dgm:pt modelId="{9E4EB775-F165-4953-A620-4790DE067DD9}" type="pres">
      <dgm:prSet presAssocID="{2EC9E447-9FAE-4B0F-B50C-567586C2B7EC}" presName="bgRect" presStyleLbl="bgShp" presStyleIdx="2" presStyleCnt="3"/>
      <dgm:spPr/>
    </dgm:pt>
    <dgm:pt modelId="{1C6F9D07-98D7-40C2-8768-245BBFE6342D}" type="pres">
      <dgm:prSet presAssocID="{2EC9E447-9FAE-4B0F-B50C-567586C2B7E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CC32ED8-D009-467C-8594-E20E62232265}" type="pres">
      <dgm:prSet presAssocID="{2EC9E447-9FAE-4B0F-B50C-567586C2B7EC}" presName="spaceRect" presStyleCnt="0"/>
      <dgm:spPr/>
    </dgm:pt>
    <dgm:pt modelId="{55069290-C37B-48AD-931B-8A4AA5C82239}" type="pres">
      <dgm:prSet presAssocID="{2EC9E447-9FAE-4B0F-B50C-567586C2B7E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ED9AA00-E01A-4DC0-990C-0B194C46862F}" srcId="{50CEB639-9DEF-4559-96FD-64B8C80F82E4}" destId="{35FB1985-830F-4444-B5E8-A46D19BCB9D1}" srcOrd="0" destOrd="0" parTransId="{2D1E2CC7-ED46-47DF-9F7A-7A0679101F69}" sibTransId="{92399A8E-273C-4761-B226-DEF10FE493F2}"/>
    <dgm:cxn modelId="{380B932A-9A0A-42BC-94C0-49E79F4703EF}" type="presOf" srcId="{35FB1985-830F-4444-B5E8-A46D19BCB9D1}" destId="{2F9106AD-C7CA-4889-BC41-2306072D4324}" srcOrd="0" destOrd="0" presId="urn:microsoft.com/office/officeart/2018/2/layout/IconVerticalSolidList"/>
    <dgm:cxn modelId="{B8968C36-CA6A-4835-8311-892D6B648EE7}" srcId="{50CEB639-9DEF-4559-96FD-64B8C80F82E4}" destId="{2EC9E447-9FAE-4B0F-B50C-567586C2B7EC}" srcOrd="2" destOrd="0" parTransId="{8A62A468-DD61-406F-8AC2-63FA09E06ABF}" sibTransId="{52891280-D413-468D-9A85-6F98B4D3A99E}"/>
    <dgm:cxn modelId="{655677A5-FB12-4CA6-945B-2BDE8C6AA3A9}" srcId="{50CEB639-9DEF-4559-96FD-64B8C80F82E4}" destId="{52D07C7A-B701-456A-BE95-5FB54B7E8A65}" srcOrd="1" destOrd="0" parTransId="{8A0FFD12-E9E6-456A-AD7E-DF08314BBAD6}" sibTransId="{57E78667-BE56-4CBB-A937-31CDEC5999A6}"/>
    <dgm:cxn modelId="{9E6C79C3-99EA-42F9-9CEC-42683B48FF9E}" type="presOf" srcId="{52D07C7A-B701-456A-BE95-5FB54B7E8A65}" destId="{3FDE1ECE-CB9D-4681-8493-25F949F8AE98}" srcOrd="0" destOrd="0" presId="urn:microsoft.com/office/officeart/2018/2/layout/IconVerticalSolidList"/>
    <dgm:cxn modelId="{CA95D6DB-C846-437F-ABCD-9DF033C9C0A0}" type="presOf" srcId="{2EC9E447-9FAE-4B0F-B50C-567586C2B7EC}" destId="{55069290-C37B-48AD-931B-8A4AA5C82239}" srcOrd="0" destOrd="0" presId="urn:microsoft.com/office/officeart/2018/2/layout/IconVerticalSolidList"/>
    <dgm:cxn modelId="{0A67F1F0-6445-4E12-A0EE-BA0695890DDF}" type="presOf" srcId="{50CEB639-9DEF-4559-96FD-64B8C80F82E4}" destId="{154A5641-221A-4559-9FD1-8FE10DEC01D3}" srcOrd="0" destOrd="0" presId="urn:microsoft.com/office/officeart/2018/2/layout/IconVerticalSolidList"/>
    <dgm:cxn modelId="{BCABA64D-E20C-4590-82DB-0CA3D9DDDFD7}" type="presParOf" srcId="{154A5641-221A-4559-9FD1-8FE10DEC01D3}" destId="{1C6C4836-9C4C-435C-8C0F-14F1E208F0C3}" srcOrd="0" destOrd="0" presId="urn:microsoft.com/office/officeart/2018/2/layout/IconVerticalSolidList"/>
    <dgm:cxn modelId="{2147B55E-424D-4214-B1BE-A02D54333C44}" type="presParOf" srcId="{1C6C4836-9C4C-435C-8C0F-14F1E208F0C3}" destId="{330FB0AE-273E-49F4-83BE-916F32346CEB}" srcOrd="0" destOrd="0" presId="urn:microsoft.com/office/officeart/2018/2/layout/IconVerticalSolidList"/>
    <dgm:cxn modelId="{F6212302-3B1F-4A17-9205-16FA6D1E96A8}" type="presParOf" srcId="{1C6C4836-9C4C-435C-8C0F-14F1E208F0C3}" destId="{5475BED9-27EB-4E7B-94BC-DD6CB1104312}" srcOrd="1" destOrd="0" presId="urn:microsoft.com/office/officeart/2018/2/layout/IconVerticalSolidList"/>
    <dgm:cxn modelId="{B1AAA86B-94CA-421D-94C1-525BBCEDDFC0}" type="presParOf" srcId="{1C6C4836-9C4C-435C-8C0F-14F1E208F0C3}" destId="{F211E659-349E-439B-83AC-C07202CEBD92}" srcOrd="2" destOrd="0" presId="urn:microsoft.com/office/officeart/2018/2/layout/IconVerticalSolidList"/>
    <dgm:cxn modelId="{E75F5680-9AA9-4071-AB50-05BCA0920F58}" type="presParOf" srcId="{1C6C4836-9C4C-435C-8C0F-14F1E208F0C3}" destId="{2F9106AD-C7CA-4889-BC41-2306072D4324}" srcOrd="3" destOrd="0" presId="urn:microsoft.com/office/officeart/2018/2/layout/IconVerticalSolidList"/>
    <dgm:cxn modelId="{096F95DE-363D-4627-8B2C-168226193AC8}" type="presParOf" srcId="{154A5641-221A-4559-9FD1-8FE10DEC01D3}" destId="{DBBA3735-7877-4729-8B13-F5C21479681C}" srcOrd="1" destOrd="0" presId="urn:microsoft.com/office/officeart/2018/2/layout/IconVerticalSolidList"/>
    <dgm:cxn modelId="{A73AD533-FC95-46CB-864F-C4BF709CF0F6}" type="presParOf" srcId="{154A5641-221A-4559-9FD1-8FE10DEC01D3}" destId="{D30ACA67-2F90-4B23-BE9F-E255C9B4143A}" srcOrd="2" destOrd="0" presId="urn:microsoft.com/office/officeart/2018/2/layout/IconVerticalSolidList"/>
    <dgm:cxn modelId="{12944974-3FD1-421A-901E-CB500B606AA8}" type="presParOf" srcId="{D30ACA67-2F90-4B23-BE9F-E255C9B4143A}" destId="{9944B52A-B745-4B04-9807-1B70C75A3DBF}" srcOrd="0" destOrd="0" presId="urn:microsoft.com/office/officeart/2018/2/layout/IconVerticalSolidList"/>
    <dgm:cxn modelId="{E5B44BFD-8D12-4288-B859-34A083B03248}" type="presParOf" srcId="{D30ACA67-2F90-4B23-BE9F-E255C9B4143A}" destId="{DB7532B6-6492-47D7-8051-B79D8CD037BB}" srcOrd="1" destOrd="0" presId="urn:microsoft.com/office/officeart/2018/2/layout/IconVerticalSolidList"/>
    <dgm:cxn modelId="{A43B48F5-91D7-4C46-8D25-5494C6662D77}" type="presParOf" srcId="{D30ACA67-2F90-4B23-BE9F-E255C9B4143A}" destId="{5D3C64EE-B9B6-4723-91B7-3D4428DA80DE}" srcOrd="2" destOrd="0" presId="urn:microsoft.com/office/officeart/2018/2/layout/IconVerticalSolidList"/>
    <dgm:cxn modelId="{94703242-C436-41A0-9EB1-0D08E9252E64}" type="presParOf" srcId="{D30ACA67-2F90-4B23-BE9F-E255C9B4143A}" destId="{3FDE1ECE-CB9D-4681-8493-25F949F8AE98}" srcOrd="3" destOrd="0" presId="urn:microsoft.com/office/officeart/2018/2/layout/IconVerticalSolidList"/>
    <dgm:cxn modelId="{667E9ABC-93D2-4183-A161-0F16173BE03A}" type="presParOf" srcId="{154A5641-221A-4559-9FD1-8FE10DEC01D3}" destId="{93DB496A-06CB-45D0-8749-41ACC5FAD567}" srcOrd="3" destOrd="0" presId="urn:microsoft.com/office/officeart/2018/2/layout/IconVerticalSolidList"/>
    <dgm:cxn modelId="{E9212000-08F7-437C-8D68-811B31A79718}" type="presParOf" srcId="{154A5641-221A-4559-9FD1-8FE10DEC01D3}" destId="{A2F2AD43-0B49-41C7-8F02-F5E5BC00BC17}" srcOrd="4" destOrd="0" presId="urn:microsoft.com/office/officeart/2018/2/layout/IconVerticalSolidList"/>
    <dgm:cxn modelId="{0CC5862F-2514-418F-B8E4-CEEDE5BA3405}" type="presParOf" srcId="{A2F2AD43-0B49-41C7-8F02-F5E5BC00BC17}" destId="{9E4EB775-F165-4953-A620-4790DE067DD9}" srcOrd="0" destOrd="0" presId="urn:microsoft.com/office/officeart/2018/2/layout/IconVerticalSolidList"/>
    <dgm:cxn modelId="{0058A967-317A-4D98-9580-5962410B934B}" type="presParOf" srcId="{A2F2AD43-0B49-41C7-8F02-F5E5BC00BC17}" destId="{1C6F9D07-98D7-40C2-8768-245BBFE6342D}" srcOrd="1" destOrd="0" presId="urn:microsoft.com/office/officeart/2018/2/layout/IconVerticalSolidList"/>
    <dgm:cxn modelId="{5997FF0A-CD46-413E-80B1-64A7C8E30BFD}" type="presParOf" srcId="{A2F2AD43-0B49-41C7-8F02-F5E5BC00BC17}" destId="{DCC32ED8-D009-467C-8594-E20E62232265}" srcOrd="2" destOrd="0" presId="urn:microsoft.com/office/officeart/2018/2/layout/IconVerticalSolidList"/>
    <dgm:cxn modelId="{3815B06D-D110-401C-A6A5-D34E8AFF402D}" type="presParOf" srcId="{A2F2AD43-0B49-41C7-8F02-F5E5BC00BC17}" destId="{55069290-C37B-48AD-931B-8A4AA5C822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0FB0AE-273E-49F4-83BE-916F32346CEB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75BED9-27EB-4E7B-94BC-DD6CB1104312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106AD-C7CA-4889-BC41-2306072D4324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/>
            <a:t>RQ1:</a:t>
          </a:r>
          <a:r>
            <a:rPr lang="en-US" sz="2500" b="0" i="0" kern="1200" baseline="0"/>
            <a:t> What Dropbox artifacts can be recovered from Android 13 after typical user actions?</a:t>
          </a:r>
          <a:endParaRPr lang="en-US" sz="2500" kern="1200"/>
        </a:p>
      </dsp:txBody>
      <dsp:txXfrm>
        <a:off x="1435590" y="531"/>
        <a:ext cx="9080009" cy="1242935"/>
      </dsp:txXfrm>
    </dsp:sp>
    <dsp:sp modelId="{9944B52A-B745-4B04-9807-1B70C75A3DBF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7532B6-6492-47D7-8051-B79D8CD037BB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DE1ECE-CB9D-4681-8493-25F949F8AE98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/>
            <a:t>RQ2:</a:t>
          </a:r>
          <a:r>
            <a:rPr lang="en-US" sz="2500" b="0" i="0" kern="1200" baseline="0"/>
            <a:t> How does a structured framework support systematic acquisition and interpretation using UFED?</a:t>
          </a:r>
          <a:endParaRPr lang="en-US" sz="2500" kern="1200"/>
        </a:p>
      </dsp:txBody>
      <dsp:txXfrm>
        <a:off x="1435590" y="1554201"/>
        <a:ext cx="9080009" cy="1242935"/>
      </dsp:txXfrm>
    </dsp:sp>
    <dsp:sp modelId="{9E4EB775-F165-4953-A620-4790DE067DD9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6F9D07-98D7-40C2-8768-245BBFE6342D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069290-C37B-48AD-931B-8A4AA5C82239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0" kern="1200" baseline="0"/>
            <a:t>RQ3:</a:t>
          </a:r>
          <a:r>
            <a:rPr lang="en-US" sz="2500" b="0" i="0" kern="1200" baseline="0"/>
            <a:t> To what extent do recovered artifacts enable user attribution and timeline reconstruction?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40F5E-A074-4C2C-8F2D-BA99A36EC23E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5348AE-3B39-4AE6-8506-371AE9CBC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411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5348AE-3B39-4AE6-8506-371AE9CBC2C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74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E09D4-4C88-B620-611A-B4C8D94898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73FA5D-1694-671D-60C3-3BA310B54B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20399-2927-A97A-5764-240D8EECE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C4E07D-25DC-86C6-9BB9-001319E16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9D8D1-591B-0454-6D36-8FB907C32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488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1DDC6-5BE3-91F0-4108-FC1297DCF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73F46-2C58-43D3-149E-C863314D69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820E6-A9E6-0D04-20A0-2B16309E0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68A69-7F4E-8B5E-E8D3-FA405920B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F714EC-1C61-703C-27B4-ADB8213F2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97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C9D3A-D3FF-23CB-F43D-22282BBD0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B1952-BEE7-FDD8-23B6-1AEBA04312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48039-2EC1-A839-F0FE-3A6D1C4EB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364DFB-060E-6265-6D97-C6712E125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B126E-6F7C-632A-480B-B6817C125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693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4D06A-8D5A-4075-1EA1-E0035892D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B181C-CA65-72EE-2752-7C00DA33D4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8345D5-27CD-BF59-D5FC-BD8599645B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37275-50C1-3D59-F175-D03449BF0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C43CA5-2919-CA28-713F-B914AD6F25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C07968-F5BC-A991-43B6-33BCB19F7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229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2AFBF-E438-014C-1D5C-743EB2B82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D3CECD-6D38-68C9-741E-4F10271447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E557A4-3386-C04F-7EA3-35E2C9CEB2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1187A2-3DF0-43D8-7617-5CC0DF7498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F27FF7-F018-4894-43AA-15C3BBB8B2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E3CF23-CAFF-59F9-26EA-2833956BC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8B8636-2F6E-372E-62CD-7F54F2E16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9C8307-6E0E-5727-AFF0-9B5FE6950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491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CE24A-C732-8CD5-04D0-B2A720BCA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37D7EB-6B69-AF72-EEC8-AAD91551D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9817D4-7543-17B0-5285-007ABEA23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76FB76-A81B-7413-BF68-C8B727F61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585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F98435-9D04-13A2-9499-661E67B5D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C16C2D-F0E3-E765-FE8E-493B814FA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3DA3AC-F830-0C71-65EE-DB6484AB7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58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92707-624A-8FAB-1A55-FEC3AAA63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367E2-0A1E-ED02-6E4D-1B30EA204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93B7D4-150E-3AB8-2F6E-90D47DDFDE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B5531B-42BF-BC34-7D48-80BFA517C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155E1E-43DF-EDBF-BE23-B5822920E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2E1B8E-67DA-77F4-D888-F24ED2094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523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C92CF-B5D4-8670-8879-D0CE1F507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4AE58A-DCED-2B51-0D07-C020830C1C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3D9157-3601-3E99-068C-689FA32C3B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BA099C-F998-B726-CA59-D39AEBF6D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50FBEB-EBD3-C1D5-65CF-B21D610A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C3E94D-A744-4E1D-7C9D-577C120AB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066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DF39A-65C2-4E48-0A25-BD13D4DA7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D11F8-D83E-2D1A-C3CD-8EDDE3174E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78DF1C-53E1-51F4-17E4-29FB4D4B9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887F9-4B1C-1E4C-27BA-D84408500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065EB-9CB6-91D4-BF0B-3A5CC53FB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343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1FD042-6C89-A24E-36B6-65B5A7D129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CAC485-09B9-11A6-06EA-B240C6E48E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9E9CCD-5EC5-EB22-21B1-9F7FA389E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533BE1-F2FD-FC5A-93F9-F25D72ED9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A8893-6B23-202C-3058-253F34F6B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65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B68A10-5778-F7E1-EAEC-E90BE0E7D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13BBE1-D179-AE79-19F0-CA176A0ACA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9D416-702F-7AFD-EA43-30EBB29C84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71AFD3-BAE6-4FE6-A1BC-23CFA442676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DFEF21-2341-B4C0-1EA2-87C8E91004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92BF-6E93-1941-4A9B-CFE081BBBB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19CA0C-2202-48F9-ACD3-F9966F3F9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585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8A7E4-C283-969E-E5BC-D7C727251A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3356" y="1188637"/>
            <a:ext cx="9984615" cy="159722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 Forensic Framework for Investigating Dropbox Artifacts on Android Devices </a:t>
            </a:r>
            <a:b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Using Cellebrite UFED</a:t>
            </a:r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582A1B9A-9141-4F86-FE9E-472F8E0EEE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26250" y="3018327"/>
            <a:ext cx="2728198" cy="272819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3F1D36F-1281-E0A4-C8C8-9B493CDEE9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5260" y="3673186"/>
            <a:ext cx="4694283" cy="27281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 b="1" dirty="0"/>
              <a:t>Md. Saidul Islam Arif</a:t>
            </a:r>
          </a:p>
          <a:p>
            <a:pPr algn="l"/>
            <a:r>
              <a:rPr lang="en-US" sz="2000" b="1" dirty="0"/>
              <a:t>MSc Cybersecurity &amp; Digital Forensics</a:t>
            </a:r>
          </a:p>
          <a:p>
            <a:pPr algn="l"/>
            <a:r>
              <a:rPr lang="en-US" sz="2000" b="1" dirty="0"/>
              <a:t>University of Wales Trinity Saint David</a:t>
            </a:r>
          </a:p>
          <a:p>
            <a:pPr algn="l"/>
            <a:r>
              <a:rPr lang="en-US" sz="2000" b="1" dirty="0"/>
              <a:t>Supervisor: Renuga Jayakumar</a:t>
            </a:r>
          </a:p>
        </p:txBody>
      </p:sp>
    </p:spTree>
    <p:extLst>
      <p:ext uri="{BB962C8B-B14F-4D97-AF65-F5344CB8AC3E}">
        <p14:creationId xmlns:p14="http://schemas.microsoft.com/office/powerpoint/2010/main" val="1838584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66D7F65-E9B6-4775-8355-D095CC73C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938A75-DA62-C144-F475-A9C80CA41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085" y="304803"/>
            <a:ext cx="6173262" cy="829450"/>
          </a:xfrm>
        </p:spPr>
        <p:txBody>
          <a:bodyPr anchor="b">
            <a:normAutofit/>
          </a:bodyPr>
          <a:lstStyle/>
          <a:p>
            <a:r>
              <a:rPr lang="en-GB" sz="4000" dirty="0"/>
              <a:t>Background &amp;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54F53-1F65-825B-2108-8296D994DA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885" y="1439054"/>
            <a:ext cx="7271657" cy="47222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600" dirty="0"/>
              <a:t>     Cloud storage applications such as Dropbox are widely used on smartphones for file storage, synchronization, and sharing.</a:t>
            </a:r>
            <a:br>
              <a:rPr lang="en-US" sz="1600" dirty="0"/>
            </a:br>
            <a:r>
              <a:rPr lang="en-US" sz="1600" dirty="0"/>
              <a:t>Although the data appears to be stored in the cloud, forensic investigations often cannot directly access provider-side logs or server data due to legal, jurisdictional, or technical barriers.</a:t>
            </a:r>
          </a:p>
          <a:p>
            <a:pPr>
              <a:buNone/>
            </a:pPr>
            <a:r>
              <a:rPr lang="en-US" sz="1600" dirty="0"/>
              <a:t>     As a result, investigators are frequently forced to rely on client-side artifacts stored on mobile devices — such as application databases, caches, configuration files, and metadata.</a:t>
            </a:r>
          </a:p>
          <a:p>
            <a:pPr>
              <a:buNone/>
            </a:pPr>
            <a:r>
              <a:rPr lang="en-US" sz="1600" dirty="0"/>
              <a:t>     However, existing research often:</a:t>
            </a:r>
          </a:p>
          <a:p>
            <a:pPr lvl="1"/>
            <a:r>
              <a:rPr lang="en-US" sz="1200" dirty="0"/>
              <a:t>lists artifacts without structure,</a:t>
            </a:r>
          </a:p>
          <a:p>
            <a:pPr lvl="1"/>
            <a:r>
              <a:rPr lang="en-US" sz="1200" dirty="0"/>
              <a:t>lacks Android-version-specific validation, and</a:t>
            </a:r>
          </a:p>
          <a:p>
            <a:pPr lvl="1"/>
            <a:r>
              <a:rPr lang="en-US" sz="1200" dirty="0"/>
              <a:t>over-relies on forensic tool outputs without integrity-focused validation.</a:t>
            </a:r>
          </a:p>
          <a:p>
            <a:pPr>
              <a:buNone/>
            </a:pPr>
            <a:r>
              <a:rPr lang="en-US" sz="1600" dirty="0"/>
              <a:t>      This leads to the central problem of my research:</a:t>
            </a:r>
            <a:br>
              <a:rPr lang="en-US" sz="1600" dirty="0"/>
            </a:br>
            <a:r>
              <a:rPr lang="en-US" sz="1600" dirty="0"/>
              <a:t>the absence of a structured, repeatable forensic framework for investigating Dropbox artifacts on modern Android devices using industry-standard tools.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13BDE445-C81C-4C70-D386-04B6146943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981" r="12292" b="-1"/>
          <a:stretch>
            <a:fillRect/>
          </a:stretch>
        </p:blipFill>
        <p:spPr>
          <a:xfrm>
            <a:off x="8115300" y="-12515"/>
            <a:ext cx="4076700" cy="641863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7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995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8F8D38-FCE6-9AFE-DC7B-F22490539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Research 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D320D-A8CA-6E73-2C7A-D80629746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lnSpcReduction="10000"/>
          </a:bodyPr>
          <a:lstStyle/>
          <a:p>
            <a:pPr>
              <a:buNone/>
            </a:pPr>
            <a:r>
              <a:rPr lang="en-GB" sz="1600" b="1" dirty="0"/>
              <a:t>Aim</a:t>
            </a:r>
          </a:p>
          <a:p>
            <a:pPr>
              <a:buNone/>
            </a:pPr>
            <a:r>
              <a:rPr lang="en-GB" sz="1600" dirty="0"/>
              <a:t>To design and validate a practical forensic framework for investigating Dropbox artifacts on Android using Cellebrite UFED.</a:t>
            </a:r>
          </a:p>
          <a:p>
            <a:pPr>
              <a:buNone/>
            </a:pPr>
            <a:r>
              <a:rPr lang="en-GB" sz="1600" b="1" dirty="0"/>
              <a:t>Objectives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Design a structured mobile-cloud forensic framework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Conduct a controlled Dropbox activity experiment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Acquire evidence via UFED File System extraction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Identify and categorise Dropbox artifacts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Support activity reconstruction using timestamps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Evaluate integrity, traceability, and reliability</a:t>
            </a:r>
          </a:p>
          <a:p>
            <a:endParaRPr lang="en-GB" sz="13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9665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DEB43-3FCA-02ED-E76A-E580F7FA7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Questions</a:t>
            </a:r>
            <a:endParaRPr lang="en-GB" dirty="0"/>
          </a:p>
        </p:txBody>
      </p:sp>
      <p:graphicFrame>
        <p:nvGraphicFramePr>
          <p:cNvPr id="19" name="Rectangle 2">
            <a:extLst>
              <a:ext uri="{FF2B5EF4-FFF2-40B4-BE49-F238E27FC236}">
                <a16:creationId xmlns:a16="http://schemas.microsoft.com/office/drawing/2014/main" id="{70A7A468-FFF2-00C0-73A3-3A4A8D2F41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9813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A01C65-4E23-9852-59BE-9A5915200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Literature Gap &amp;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0DD48-B3A9-5A37-E480-D595F47C8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1400" b="1" dirty="0"/>
              <a:t>What literature confirms</a:t>
            </a:r>
            <a:endParaRPr lang="en-US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Dropbox and cloud apps leave mobile artifacts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Client-side evidence is often critical</a:t>
            </a:r>
          </a:p>
          <a:p>
            <a:pPr>
              <a:buNone/>
            </a:pPr>
            <a:r>
              <a:rPr lang="en-US" sz="1400" b="1" dirty="0"/>
              <a:t>Gaps identified</a:t>
            </a:r>
            <a:endParaRPr lang="en-US" sz="14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Lack of action-to-artifact mapping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Limited Android-13-specific validation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Over-reliance on forensic tool outputs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Weak emphasis on integrity and corroboration</a:t>
            </a:r>
          </a:p>
          <a:p>
            <a:pPr>
              <a:buNone/>
            </a:pPr>
            <a:r>
              <a:rPr lang="en-US" sz="1400" dirty="0"/>
              <a:t>This motivated the design of a framework-based, integrity-focused approach, rather than a simple artifact listing.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2845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50D4CE-8A52-1BC5-D266-91CAF897E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Proposed Forensic Framework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8FDE6-CB5E-ECED-888B-F10287637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644" y="2031101"/>
            <a:ext cx="5516839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 b="1" dirty="0"/>
              <a:t>Five forensic phases</a:t>
            </a:r>
            <a:endParaRPr lang="en-US" sz="1600" dirty="0"/>
          </a:p>
          <a:p>
            <a:r>
              <a:rPr lang="en-US" sz="1600" dirty="0"/>
              <a:t>Seizure &amp; Preservation</a:t>
            </a:r>
          </a:p>
          <a:p>
            <a:r>
              <a:rPr lang="en-US" sz="1600" dirty="0"/>
              <a:t>Acquisition (UFED + SHA-256 hashing)</a:t>
            </a:r>
          </a:p>
          <a:p>
            <a:r>
              <a:rPr lang="en-US" sz="1600" dirty="0"/>
              <a:t>Artifact Identification</a:t>
            </a:r>
          </a:p>
          <a:p>
            <a:r>
              <a:rPr lang="en-US" sz="1600" dirty="0"/>
              <a:t>Analysis &amp; Timeline Reconstruction</a:t>
            </a:r>
          </a:p>
          <a:p>
            <a:r>
              <a:rPr lang="en-US" sz="1600" dirty="0"/>
              <a:t>Reporting &amp; Validation</a:t>
            </a:r>
          </a:p>
          <a:p>
            <a:pPr marL="0" indent="0">
              <a:buNone/>
            </a:pPr>
            <a:r>
              <a:rPr lang="en-US" sz="1600" dirty="0"/>
              <a:t>It is important to emphasize that the contribution is the framework, not the forensic tool itself.</a:t>
            </a:r>
            <a:br>
              <a:rPr lang="en-US" sz="1600" dirty="0"/>
            </a:br>
            <a:r>
              <a:rPr lang="en-US" sz="1600" dirty="0"/>
              <a:t>Cellebrite UFED is used as an implementation mechanism to demonstrate the framework in a realistic investigative context.</a:t>
            </a:r>
            <a:endParaRPr lang="en-GB" sz="16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109BA9-24EE-30DB-0897-8E13D3EDE7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38" y="1771895"/>
            <a:ext cx="5628018" cy="3081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7363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F0661E-319E-9B6A-0052-DCF39AA87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Experimental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5F1B7-CA3C-F5F3-6893-63AF04290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900" b="1"/>
              <a:t>Environment</a:t>
            </a:r>
            <a:endParaRPr lang="en-GB" sz="1900"/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Device: Samsung Galaxy A14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OS: Android 13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App: Dropbox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Tools: UFED 4PC &amp; Physical Analyzer</a:t>
            </a:r>
          </a:p>
          <a:p>
            <a:pPr>
              <a:buNone/>
            </a:pPr>
            <a:r>
              <a:rPr lang="en-GB" sz="1900" b="1"/>
              <a:t>Controlled action sequence</a:t>
            </a:r>
            <a:endParaRPr lang="en-GB" sz="1900"/>
          </a:p>
          <a:p>
            <a:pPr>
              <a:buFont typeface="+mj-lt"/>
              <a:buAutoNum type="arabicPeriod"/>
            </a:pPr>
            <a:r>
              <a:rPr lang="en-GB" sz="1900"/>
              <a:t>Login</a:t>
            </a:r>
          </a:p>
          <a:p>
            <a:pPr>
              <a:buFont typeface="+mj-lt"/>
              <a:buAutoNum type="arabicPeriod"/>
            </a:pPr>
            <a:r>
              <a:rPr lang="en-GB" sz="1900"/>
              <a:t>Upload files</a:t>
            </a:r>
          </a:p>
          <a:p>
            <a:pPr>
              <a:buFont typeface="+mj-lt"/>
              <a:buAutoNum type="arabicPeriod"/>
            </a:pPr>
            <a:r>
              <a:rPr lang="en-GB" sz="1900"/>
              <a:t>Download files</a:t>
            </a:r>
          </a:p>
          <a:p>
            <a:pPr>
              <a:buFont typeface="+mj-lt"/>
              <a:buAutoNum type="arabicPeriod"/>
            </a:pPr>
            <a:r>
              <a:rPr lang="en-GB" sz="1900"/>
              <a:t>Enable offline access</a:t>
            </a:r>
          </a:p>
          <a:p>
            <a:pPr>
              <a:buFont typeface="+mj-lt"/>
              <a:buAutoNum type="arabicPeriod"/>
            </a:pPr>
            <a:r>
              <a:rPr lang="en-GB" sz="1900"/>
              <a:t>Delete files</a:t>
            </a:r>
          </a:p>
          <a:p>
            <a:pPr>
              <a:buFont typeface="+mj-lt"/>
              <a:buAutoNum type="arabicPeriod"/>
            </a:pPr>
            <a:r>
              <a:rPr lang="en-GB" sz="1900"/>
              <a:t>Logout</a:t>
            </a:r>
          </a:p>
          <a:p>
            <a:pPr>
              <a:buNone/>
            </a:pPr>
            <a:r>
              <a:rPr lang="en-GB" sz="1900" b="1"/>
              <a:t>Controlled dataset</a:t>
            </a:r>
            <a:endParaRPr lang="en-GB" sz="1900"/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4 images, 2 PDFs, 3 videos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493440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863B2-0AD5-18A5-4969-E1C4149A8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Acquisition &amp; Integrity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19E94-CBDA-DE5B-7436-DE216BC22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lnSpcReduction="10000"/>
          </a:bodyPr>
          <a:lstStyle/>
          <a:p>
            <a:pPr>
              <a:buNone/>
            </a:pPr>
            <a:r>
              <a:rPr lang="en-US" sz="1900" b="1" dirty="0"/>
              <a:t>Why File System extraction</a:t>
            </a:r>
            <a:endParaRPr lang="en-US" sz="19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900" dirty="0"/>
              <a:t>File System extraction was selected because it represents the practical upper bound for modern encrypted Android devices. Physical extraction is often infeasible, while logical extraction provides limited visibility.</a:t>
            </a:r>
          </a:p>
          <a:p>
            <a:pPr marL="0" indent="0">
              <a:buNone/>
            </a:pPr>
            <a:r>
              <a:rPr lang="en-US" sz="1900" b="1" dirty="0"/>
              <a:t>Integrity controls</a:t>
            </a:r>
            <a:endParaRPr lang="en-US" sz="19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900" dirty="0"/>
              <a:t>SHA-256 hashing of UFED outputs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900" dirty="0"/>
              <a:t>Hash verification preserved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900" dirty="0"/>
              <a:t>Read-only evidence handling</a:t>
            </a:r>
          </a:p>
          <a:p>
            <a:pPr marL="0" indent="0">
              <a:buNone/>
            </a:pPr>
            <a:r>
              <a:rPr lang="en-US" sz="1900" dirty="0"/>
              <a:t>This ensured that integrity and repeatability were preserved throughout the investigation.</a:t>
            </a:r>
          </a:p>
          <a:p>
            <a:endParaRPr lang="en-GB" sz="19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6890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DBE787-F795-69A4-CC93-E416C91BF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Artifact Categories Identified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CA5D0-D168-E09A-5FD8-EDC3E3747A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Account attribution (user email)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File metadata &amp; timestamps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Dropbox SQLite databases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Cache and preview remnants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Offline access indicators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Deletion-state traces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352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BC1A35-6152-9206-D688-666F84E079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36D2A-2A36-FBCA-FCF6-E60FB6973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609" y="679731"/>
            <a:ext cx="4171994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Artifact Categories Identified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B720F-C66A-67CA-85EC-2D0D29841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609" y="4685288"/>
            <a:ext cx="4171994" cy="10357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Account attribution </a:t>
            </a:r>
          </a:p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(user email)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2BA1D5-6CEA-6155-7A0B-B69674E4E7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1796229"/>
            <a:ext cx="5608830" cy="3154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4993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7879F0-968D-C258-6B5E-EF9E62E2A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9AC55B-D002-4FD7-2485-E2A6A3DF3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Artifact Categories Identified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87570-5548-D0D5-68F9-0AA7B5D7B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3809" y="953037"/>
            <a:ext cx="4036333" cy="17098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File metadata &amp; timestamps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0689C1-A25D-9BF5-839C-EDC1540810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492" y="1835704"/>
            <a:ext cx="5536001" cy="3127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431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D40188-10B9-5FC8-7CD8-D6D2F0059A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22BDE4A-8A20-4A69-9C5A-581C82036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FDB51C-B5BA-FD38-ECA4-9831E58B6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684" y="170412"/>
            <a:ext cx="10178934" cy="13287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Artifact Categories Identified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431E7-FB64-9C5C-03C3-1253B80AC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1684" y="1670857"/>
            <a:ext cx="10178934" cy="5579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Hash </a:t>
            </a:r>
            <a:r>
              <a:rPr lang="en-US" sz="2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Vaerification</a:t>
            </a: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97E9CD-D46F-482A-1CE1-949EBDFEDB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4" r="12164" b="-3"/>
          <a:stretch>
            <a:fillRect/>
          </a:stretch>
        </p:blipFill>
        <p:spPr>
          <a:xfrm>
            <a:off x="198741" y="2410448"/>
            <a:ext cx="5803323" cy="38903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366E565-8395-32BB-1E81-86F10E23E9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0" r="10578" b="-3"/>
          <a:stretch>
            <a:fillRect/>
          </a:stretch>
        </p:blipFill>
        <p:spPr>
          <a:xfrm>
            <a:off x="6189934" y="2410448"/>
            <a:ext cx="5803323" cy="389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743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3CEF6-A7A4-668E-D6C1-90937D2EE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Evaluation &amp;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941BD-D730-73E5-EAA6-EB24AD2D7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100" b="1"/>
              <a:t>Evaluation criteria</a:t>
            </a:r>
            <a:endParaRPr lang="en-GB" sz="1100"/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Action → artifact traceability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Artifact coverage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Integrity assurance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Consistency with known actions</a:t>
            </a:r>
          </a:p>
          <a:p>
            <a:pPr>
              <a:buNone/>
            </a:pPr>
            <a:r>
              <a:rPr lang="en-GB" sz="1100" b="1"/>
              <a:t>Confirmed findings</a:t>
            </a:r>
            <a:endParaRPr lang="en-GB" sz="1100"/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✔ Dropbox email recovered (strong attribution)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✔ File timestamps recovered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✔ Databases and caches identified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✔ Offline access traces present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⚠ Deletion traces partial (expected)</a:t>
            </a:r>
          </a:p>
          <a:p>
            <a:endParaRPr lang="en-GB" sz="11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73781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CB986F-7AFC-BEEA-340A-685FF238F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/>
              <a:t>Contributions, Limitations &amp; Future Work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D76FF-1B8C-214A-7AE8-C8332DB1B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3374" y="609600"/>
            <a:ext cx="5999540" cy="5682342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en-GB" sz="2000" b="1" dirty="0"/>
              <a:t>Contributions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Repeatable forensic framework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Action-to-artifact mapping model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Integrity-first UFED workflow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Android-13-specific validation</a:t>
            </a:r>
          </a:p>
          <a:p>
            <a:pPr>
              <a:buNone/>
            </a:pPr>
            <a:r>
              <a:rPr lang="en-GB" sz="2000" b="1" dirty="0"/>
              <a:t>Limitations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Single device &amp; OS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App version dependency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Client-side visibility only</a:t>
            </a:r>
          </a:p>
          <a:p>
            <a:pPr>
              <a:buNone/>
            </a:pPr>
            <a:r>
              <a:rPr lang="en-GB" sz="2000" b="1" dirty="0"/>
              <a:t>Future 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Multi-device validation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Database-level schema analysis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Deletion persistence testing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Optional cloud-side correlation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951126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DE3F9-E902-0CB4-211F-CFAD88E1B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Conclusion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9F28C-1441-649A-26B9-57B67310C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034" y="2599509"/>
            <a:ext cx="10143668" cy="3435531"/>
          </a:xfrm>
        </p:spPr>
        <p:txBody>
          <a:bodyPr anchor="ctr">
            <a:normAutofit/>
          </a:bodyPr>
          <a:lstStyle/>
          <a:p>
            <a:pPr algn="just">
              <a:buNone/>
            </a:pPr>
            <a:r>
              <a:rPr lang="en-US" sz="2400" dirty="0"/>
              <a:t>   In conclusion, this research demonstrates that a structured, integrity-focused forensic framework can effectively support the investigation of Dropbox usage on Android devices, even when cloud-side evidence is unavailable. The confirmed recovery of attribution and timestamp artifacts shows that meaningful forensic reconstruction is possible from client-side data when guided by a defensible framework.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055607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534326-6F3F-48A8-D1D0-4DFE2DD1E5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Autofit/>
          </a:bodyPr>
          <a:lstStyle/>
          <a:p>
            <a:pPr algn="l"/>
            <a:r>
              <a:rPr lang="en-US" sz="8000" dirty="0">
                <a:solidFill>
                  <a:schemeClr val="tx2"/>
                </a:solidFill>
              </a:rPr>
              <a:t>Thank you</a:t>
            </a:r>
            <a:endParaRPr lang="en-GB" sz="8000" dirty="0">
              <a:solidFill>
                <a:schemeClr val="tx2"/>
              </a:solidFill>
            </a:endParaRP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EBCADCB1-6A7F-C6A6-EF27-DE1EDF1F00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73546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717</Words>
  <Application>Microsoft Office PowerPoint</Application>
  <PresentationFormat>Widescreen</PresentationFormat>
  <Paragraphs>113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A Forensic Framework for Investigating Dropbox Artifacts on Android Devices  Using Cellebrite UFED</vt:lpstr>
      <vt:lpstr>Background &amp; Problem</vt:lpstr>
      <vt:lpstr>Research Aim &amp; Objectives</vt:lpstr>
      <vt:lpstr>Research Questions</vt:lpstr>
      <vt:lpstr>Literature Gap &amp; Motivation</vt:lpstr>
      <vt:lpstr>Proposed Forensic Framework</vt:lpstr>
      <vt:lpstr>Experimental Design</vt:lpstr>
      <vt:lpstr>Acquisition &amp; Integrity</vt:lpstr>
      <vt:lpstr>Artifact Categories Identified</vt:lpstr>
      <vt:lpstr>Artifact Categories Identified</vt:lpstr>
      <vt:lpstr>Artifact Categories Identified</vt:lpstr>
      <vt:lpstr>Artifact Categories Identified</vt:lpstr>
      <vt:lpstr>Evaluation &amp; Key Findings</vt:lpstr>
      <vt:lpstr>Contributions, Limitations &amp; Future Work</vt:lpstr>
      <vt:lpstr>Conclusion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Saidul Islam Arif</dc:creator>
  <cp:lastModifiedBy>Md Saidul Islam Arif</cp:lastModifiedBy>
  <cp:revision>2</cp:revision>
  <dcterms:created xsi:type="dcterms:W3CDTF">2026-02-09T20:41:55Z</dcterms:created>
  <dcterms:modified xsi:type="dcterms:W3CDTF">2026-02-09T21:58:18Z</dcterms:modified>
</cp:coreProperties>
</file>