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slideLayouts/slideLayout29.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1" r:id="rId2"/>
    <p:sldMasterId id="2147483673" r:id="rId3"/>
  </p:sldMasterIdLst>
  <p:notesMasterIdLst>
    <p:notesMasterId r:id="rId20"/>
  </p:notesMasterIdLst>
  <p:sldIdLst>
    <p:sldId id="256" r:id="rId4"/>
    <p:sldId id="271" r:id="rId5"/>
    <p:sldId id="257" r:id="rId6"/>
    <p:sldId id="272" r:id="rId7"/>
    <p:sldId id="265" r:id="rId8"/>
    <p:sldId id="266" r:id="rId9"/>
    <p:sldId id="261" r:id="rId10"/>
    <p:sldId id="259" r:id="rId11"/>
    <p:sldId id="258" r:id="rId12"/>
    <p:sldId id="263" r:id="rId13"/>
    <p:sldId id="264" r:id="rId14"/>
    <p:sldId id="268" r:id="rId15"/>
    <p:sldId id="260" r:id="rId16"/>
    <p:sldId id="269" r:id="rId17"/>
    <p:sldId id="270" r:id="rId18"/>
    <p:sldId id="273" r:id="rId19"/>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5DD5FF"/>
    <a:srgbClr val="FF8225"/>
    <a:srgbClr val="FF2549"/>
    <a:srgbClr val="FF0D97"/>
    <a:srgbClr val="0000CC"/>
    <a:srgbClr val="003635"/>
    <a:srgbClr val="9EFF29"/>
    <a:srgbClr val="C80064"/>
    <a:srgbClr val="C33A1F"/>
    <a:srgbClr val="007033"/>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snapToGrid="0">
      <p:cViewPr varScale="1">
        <p:scale>
          <a:sx n="91" d="100"/>
          <a:sy n="91" d="100"/>
        </p:scale>
        <p:origin x="-786" y="-96"/>
      </p:cViewPr>
      <p:guideLst>
        <p:guide orient="horz" pos="162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11/13/2022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xmlns=""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xmlns="" val="1284596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pPr/>
              <a:t>13</a:t>
            </a:fld>
            <a:endParaRPr lang="en-US"/>
          </a:p>
        </p:txBody>
      </p:sp>
    </p:spTree>
    <p:extLst>
      <p:ext uri="{BB962C8B-B14F-4D97-AF65-F5344CB8AC3E}">
        <p14:creationId xmlns:p14="http://schemas.microsoft.com/office/powerpoint/2010/main" xmlns=""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67815" y="2750571"/>
            <a:ext cx="8015750" cy="1740310"/>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89938" y="4321271"/>
            <a:ext cx="8001000" cy="678426"/>
          </a:xfrm>
        </p:spPr>
        <p:txBody>
          <a:bodyPr>
            <a:normAutofit/>
          </a:bodyPr>
          <a:lstStyle>
            <a:lvl1pPr marL="0" indent="0" algn="l">
              <a:buNone/>
              <a:defRPr sz="2800" b="0" i="0">
                <a:solidFill>
                  <a:srgbClr val="5DD5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9823" y="666789"/>
            <a:ext cx="8259098" cy="763526"/>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1" y="1452716"/>
            <a:ext cx="8325464" cy="332576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47052" y="458157"/>
            <a:ext cx="6247121" cy="725349"/>
          </a:xfrm>
        </p:spPr>
        <p:txBody>
          <a:bodyPr>
            <a:normAutofit/>
          </a:bodyPr>
          <a:lstStyle>
            <a:lvl1pPr algn="l">
              <a:defRPr sz="360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55606" y="1231490"/>
            <a:ext cx="6238568" cy="3508626"/>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9" y="773089"/>
            <a:ext cx="8093365" cy="763525"/>
          </a:xfrm>
        </p:spPr>
        <p:txBody>
          <a:bodyPr>
            <a:normAutofit/>
          </a:bodyPr>
          <a:lstStyle>
            <a:lvl1pPr algn="l">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22131" y="1640762"/>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22131" y="2113159"/>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57252" y="1640762"/>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57252" y="2113159"/>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xmlns=""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xmlns=""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xmlns=""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973836"/>
            <a:ext cx="5486400" cy="2441448"/>
          </a:xfrm>
        </p:spPr>
        <p:txBody>
          <a:bodyPr anchor="b">
            <a:normAutofit/>
          </a:bodyPr>
          <a:lstStyle>
            <a:lvl1pPr algn="l">
              <a:defRPr sz="4425" spc="-75"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3502685"/>
            <a:ext cx="5486400" cy="685800"/>
          </a:xfrm>
        </p:spPr>
        <p:txBody>
          <a:bodyPr anchor="t">
            <a:normAutofit/>
          </a:bodyPr>
          <a:lstStyle>
            <a:lvl1pPr marL="0" indent="0" algn="l">
              <a:buNone/>
              <a:defRPr sz="1650" cap="none" spc="0" baseline="0">
                <a:solidFill>
                  <a:schemeClr val="accent1">
                    <a:lumMod val="20000"/>
                    <a:lumOff val="80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2293337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2014107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973836"/>
            <a:ext cx="5486400" cy="2441448"/>
          </a:xfrm>
        </p:spPr>
        <p:txBody>
          <a:bodyPr anchor="b">
            <a:normAutofit/>
          </a:bodyPr>
          <a:lstStyle>
            <a:lvl1pPr>
              <a:defRPr sz="4425" b="0" spc="-75"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3504438"/>
            <a:ext cx="5486400" cy="685800"/>
          </a:xfrm>
        </p:spPr>
        <p:txBody>
          <a:bodyPr anchor="t">
            <a:normAutofit/>
          </a:bodyPr>
          <a:lstStyle>
            <a:lvl1pPr marL="0" indent="0">
              <a:buNone/>
              <a:defRPr sz="1650" cap="none" spc="0" baseline="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2758453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1428878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767690"/>
            <a:ext cx="2606040" cy="605790"/>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900934"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767690"/>
            <a:ext cx="2606040" cy="609878"/>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863847"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1280388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25065207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1267292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baseline="0"/>
            </a:lvl1pPr>
          </a:lstStyle>
          <a:p>
            <a:r>
              <a:rPr lang="en-GB"/>
              <a:t>Click to edit Master title style</a:t>
            </a:r>
            <a:endParaRPr lang="en-US" dirty="0"/>
          </a:p>
        </p:txBody>
      </p:sp>
      <p:sp>
        <p:nvSpPr>
          <p:cNvPr id="3" name="Content Placeholder 2"/>
          <p:cNvSpPr>
            <a:spLocks noGrp="1"/>
          </p:cNvSpPr>
          <p:nvPr>
            <p:ph idx="1"/>
          </p:nvPr>
        </p:nvSpPr>
        <p:spPr>
          <a:xfrm>
            <a:off x="2900934" y="651510"/>
            <a:ext cx="548640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2620632"/>
            <a:ext cx="2125980" cy="1741493"/>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18975147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575564"/>
            <a:ext cx="6086423" cy="3998214"/>
          </a:xfrm>
          <a:solidFill>
            <a:schemeClr val="bg1">
              <a:lumMod val="75000"/>
            </a:schemeClr>
          </a:solidFill>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92024" y="2619756"/>
            <a:ext cx="2125980" cy="1741932"/>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9" name="Footer Placeholder 8"/>
          <p:cNvSpPr>
            <a:spLocks noGrp="1"/>
          </p:cNvSpPr>
          <p:nvPr>
            <p:ph type="ftr" sz="quarter" idx="11"/>
          </p:nvPr>
        </p:nvSpPr>
        <p:spPr>
          <a:xfrm>
            <a:off x="2624326" y="4767263"/>
            <a:ext cx="4433638" cy="273844"/>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4276390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31004229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742950"/>
            <a:ext cx="2114550" cy="37147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651510"/>
            <a:ext cx="5486400" cy="38404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16273524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958D0F-06C2-42ED-B76A-32556DCC40EF}"/>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FB3A532B-5A33-4EFF-B932-14CE44BA46B7}"/>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AAC577ED-633A-47EF-9379-3A58E2105216}"/>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5" name="Footer Placeholder 4">
            <a:extLst>
              <a:ext uri="{FF2B5EF4-FFF2-40B4-BE49-F238E27FC236}">
                <a16:creationId xmlns:a16="http://schemas.microsoft.com/office/drawing/2014/main" xmlns=""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260AC39-D64F-46F3-9F1A-CD5013DA16BE}"/>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8306130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EF4A46A-9F4B-4CC8-9D3F-607C469540EB}"/>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5" name="Footer Placeholder 4">
            <a:extLst>
              <a:ext uri="{FF2B5EF4-FFF2-40B4-BE49-F238E27FC236}">
                <a16:creationId xmlns:a16="http://schemas.microsoft.com/office/drawing/2014/main" xmlns=""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A643D13-D0F7-4DBB-A892-EF9A4A2BEF30}"/>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20751255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F21B50-AE86-4B4F-A416-BC0BC393147B}"/>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052CFFFD-0B39-45F0-B8C9-56B18C3E62DC}"/>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FF388ED7-8114-4B0D-82E9-FBC7D2EAE691}"/>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5" name="Footer Placeholder 4">
            <a:extLst>
              <a:ext uri="{FF2B5EF4-FFF2-40B4-BE49-F238E27FC236}">
                <a16:creationId xmlns:a16="http://schemas.microsoft.com/office/drawing/2014/main" xmlns=""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642BFD6-A955-4FC2-8472-0D84C440CA2B}"/>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1469616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83ACD25-C1EF-4AC2-BAD2-3EC0D93DCF0D}"/>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0E9076A1-CD18-4A66-9671-9BB1B2E99767}"/>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7AE59287-0468-4EB7-9C7A-54BFF78B0B3A}"/>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6" name="Footer Placeholder 5">
            <a:extLst>
              <a:ext uri="{FF2B5EF4-FFF2-40B4-BE49-F238E27FC236}">
                <a16:creationId xmlns:a16="http://schemas.microsoft.com/office/drawing/2014/main" xmlns=""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1FCD58DE-AC03-4D18-A5D7-FDAF44674EFF}"/>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14489787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F4EEB8-996C-40B9-BA45-7A352B5DCDAD}"/>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7E66F35E-A993-4F3F-80A5-7676AB73B2C0}"/>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DB138338-94B4-4D7D-8398-BB37E897788C}"/>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524187DE-4170-423A-A9C2-B31575AB0682}"/>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FC537C35-F662-4EB0-80C1-AA917B42177B}"/>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15C53E27-B3A9-4DE3-8314-91D049BB0F5F}"/>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8" name="Footer Placeholder 7">
            <a:extLst>
              <a:ext uri="{FF2B5EF4-FFF2-40B4-BE49-F238E27FC236}">
                <a16:creationId xmlns:a16="http://schemas.microsoft.com/office/drawing/2014/main" xmlns=""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29766967-F1C5-4AA0-9C5A-E49332F20E68}"/>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207392422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BAA76C76-9CA6-456E-904C-24117AB7E0CD}"/>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4" name="Footer Placeholder 3">
            <a:extLst>
              <a:ext uri="{FF2B5EF4-FFF2-40B4-BE49-F238E27FC236}">
                <a16:creationId xmlns:a16="http://schemas.microsoft.com/office/drawing/2014/main" xmlns=""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27A0B4BC-139F-458A-99D7-DDB52A2FEFCA}"/>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32428281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14CDFDD2-8F9F-44FF-A86A-135E207C6669}"/>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3" name="Footer Placeholder 2">
            <a:extLst>
              <a:ext uri="{FF2B5EF4-FFF2-40B4-BE49-F238E27FC236}">
                <a16:creationId xmlns:a16="http://schemas.microsoft.com/office/drawing/2014/main" xmlns=""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4F3D8E90-D343-4298-9C90-C409816BB723}"/>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30204405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DCCF0B-409D-4BB1-9078-D1F8DD7E90E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93F6412F-A411-4B90-8EFC-BE284552425D}"/>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C299AADD-C741-42D7-ADEC-C6C1F71D5D1D}"/>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xmlns="" id="{F0C0D05F-D9B5-4B17-8579-2BBEF271D65E}"/>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6" name="Footer Placeholder 5">
            <a:extLst>
              <a:ext uri="{FF2B5EF4-FFF2-40B4-BE49-F238E27FC236}">
                <a16:creationId xmlns:a16="http://schemas.microsoft.com/office/drawing/2014/main" xmlns=""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9F7610D-6127-44C5-98D9-BBD83E74B43E}"/>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20018896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DAD546-08AE-4843-9D88-7C3E6C7B250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1A803E28-9C03-4928-8E66-4FF6E03599EB}"/>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xmlns="" id="{3930747E-1B2B-4662-AF76-03E601DA9653}"/>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xmlns="" id="{08B35408-255B-40FA-8F6A-A35AD80FC242}"/>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6" name="Footer Placeholder 5">
            <a:extLst>
              <a:ext uri="{FF2B5EF4-FFF2-40B4-BE49-F238E27FC236}">
                <a16:creationId xmlns:a16="http://schemas.microsoft.com/office/drawing/2014/main" xmlns=""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05D5C254-2C58-45D3-AB2F-3FA4B52805BF}"/>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40308169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FAB4D5B-FEBF-40B7-AA58-864A6999104B}"/>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5" name="Footer Placeholder 4">
            <a:extLst>
              <a:ext uri="{FF2B5EF4-FFF2-40B4-BE49-F238E27FC236}">
                <a16:creationId xmlns:a16="http://schemas.microsoft.com/office/drawing/2014/main" xmlns=""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4FD1FF0-58BD-4E7C-A731-59A4D228A9D7}"/>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30484671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C446CBD2-AC7C-4E21-AE61-F5E19266525F}"/>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8879B913-BCE2-4260-B5F8-4D4728D228EC}"/>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3AC3225-ECF5-4375-BCCF-B3F72B5EB438}"/>
              </a:ext>
            </a:extLst>
          </p:cNvPr>
          <p:cNvSpPr>
            <a:spLocks noGrp="1"/>
          </p:cNvSpPr>
          <p:nvPr>
            <p:ph type="dt" sz="half" idx="10"/>
          </p:nvPr>
        </p:nvSpPr>
        <p:spPr/>
        <p:txBody>
          <a:bodyPr/>
          <a:lstStyle/>
          <a:p>
            <a:fld id="{DBCC1729-8208-4FFE-94C9-868871018AAC}" type="datetimeFigureOut">
              <a:rPr lang="en-GB" smtClean="0"/>
              <a:pPr/>
              <a:t>13/11/2022</a:t>
            </a:fld>
            <a:endParaRPr lang="en-GB"/>
          </a:p>
        </p:txBody>
      </p:sp>
      <p:sp>
        <p:nvSpPr>
          <p:cNvPr id="5" name="Footer Placeholder 4">
            <a:extLst>
              <a:ext uri="{FF2B5EF4-FFF2-40B4-BE49-F238E27FC236}">
                <a16:creationId xmlns:a16="http://schemas.microsoft.com/office/drawing/2014/main" xmlns=""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5BAF97BE-10ED-4554-A3E4-3F03F54FB4AA}"/>
              </a:ext>
            </a:extLst>
          </p:cNvPr>
          <p:cNvSpPr>
            <a:spLocks noGrp="1"/>
          </p:cNvSpPr>
          <p:nvPr>
            <p:ph type="sldNum" sz="quarter" idx="12"/>
          </p:nvPr>
        </p:nvSpPr>
        <p:spPr/>
        <p:txBody>
          <a:body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2334183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11/13/2022</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xmlns=""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xmlns=""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842878"/>
            <a:ext cx="2210612" cy="345088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648081"/>
            <a:ext cx="5486400" cy="384048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4767263"/>
            <a:ext cx="2057400"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fld id="{5586B75A-687E-405C-8A0B-8D00578BA2C3}" type="datetimeFigureOut">
              <a:rPr lang="en-US" dirty="0"/>
              <a:pPr/>
              <a:t>11/13/2022</a:t>
            </a:fld>
            <a:endParaRPr lang="en-US" dirty="0"/>
          </a:p>
        </p:txBody>
      </p:sp>
      <p:sp>
        <p:nvSpPr>
          <p:cNvPr id="5" name="Footer Placeholder 4"/>
          <p:cNvSpPr>
            <a:spLocks noGrp="1"/>
          </p:cNvSpPr>
          <p:nvPr>
            <p:ph type="ftr" sz="quarter" idx="3"/>
          </p:nvPr>
        </p:nvSpPr>
        <p:spPr>
          <a:xfrm>
            <a:off x="2901951" y="4767263"/>
            <a:ext cx="4433638"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7975602" y="4767263"/>
            <a:ext cx="1148195" cy="273844"/>
          </a:xfrm>
          <a:prstGeom prst="rect">
            <a:avLst/>
          </a:prstGeom>
        </p:spPr>
        <p:txBody>
          <a:bodyPr vert="horz" lIns="91440" tIns="45720" rIns="91440" bIns="45720" rtlCol="0" anchor="ctr"/>
          <a:lstStyle>
            <a:lvl1pPr algn="r">
              <a:defRPr sz="9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xmlns="" val="216931180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685800" rtl="0" eaLnBrk="1" latinLnBrk="0" hangingPunct="1">
        <a:lnSpc>
          <a:spcPct val="90000"/>
        </a:lnSpc>
        <a:spcBef>
          <a:spcPct val="0"/>
        </a:spcBef>
        <a:buNone/>
        <a:defRPr sz="2700" kern="1200" spc="-45" baseline="0">
          <a:solidFill>
            <a:srgbClr val="FFFFFF"/>
          </a:solid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buClr>
        <a:buFont typeface="Wingdings 2" pitchFamily="18" charset="2"/>
        <a:buChar char=""/>
        <a:defRPr sz="1500" kern="1200">
          <a:solidFill>
            <a:schemeClr val="tx1">
              <a:lumMod val="65000"/>
              <a:lumOff val="35000"/>
            </a:schemeClr>
          </a:solidFill>
          <a:latin typeface="+mn-lt"/>
          <a:ea typeface="+mn-ea"/>
          <a:cs typeface="+mn-cs"/>
        </a:defRPr>
      </a:lvl1pPr>
      <a:lvl2pPr marL="5143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350" kern="1200">
          <a:solidFill>
            <a:schemeClr val="tx1">
              <a:lumMod val="65000"/>
              <a:lumOff val="35000"/>
            </a:schemeClr>
          </a:solidFill>
          <a:latin typeface="+mn-lt"/>
          <a:ea typeface="+mn-ea"/>
          <a:cs typeface="+mn-cs"/>
        </a:defRPr>
      </a:lvl2pPr>
      <a:lvl3pPr marL="8572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200" kern="1200">
          <a:solidFill>
            <a:schemeClr val="tx1">
              <a:lumMod val="65000"/>
              <a:lumOff val="35000"/>
            </a:schemeClr>
          </a:solidFill>
          <a:latin typeface="+mn-lt"/>
          <a:ea typeface="+mn-ea"/>
          <a:cs typeface="+mn-cs"/>
        </a:defRPr>
      </a:lvl3pPr>
      <a:lvl4pPr marL="12001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4pPr>
      <a:lvl5pPr marL="15430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6pPr>
      <a:lvl7pPr marL="22288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7pPr>
      <a:lvl8pPr marL="25717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8pPr>
      <a:lvl9pPr marL="29146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A6FFF2F0-624B-4F86-9282-0D676C1D273D}"/>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AFEA550-B192-4864-854F-A13D49126A81}"/>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4D4BF382-8599-478D-9D88-BFEF042C30C3}"/>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BCC1729-8208-4FFE-94C9-868871018AAC}" type="datetimeFigureOut">
              <a:rPr lang="en-GB" smtClean="0"/>
              <a:pPr/>
              <a:t>13/11/2022</a:t>
            </a:fld>
            <a:endParaRPr lang="en-GB"/>
          </a:p>
        </p:txBody>
      </p:sp>
      <p:sp>
        <p:nvSpPr>
          <p:cNvPr id="5" name="Footer Placeholder 4">
            <a:extLst>
              <a:ext uri="{FF2B5EF4-FFF2-40B4-BE49-F238E27FC236}">
                <a16:creationId xmlns:a16="http://schemas.microsoft.com/office/drawing/2014/main" xmlns="" id="{E5ADE118-7433-4812-AD2D-15C5D1700412}"/>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338CDD53-CD69-4A8E-A1E2-FB50C51263C1}"/>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8F2D5017-739E-42C0-B375-FE72A1EB751B}" type="slidenum">
              <a:rPr lang="en-GB" smtClean="0"/>
              <a:pPr/>
              <a:t>‹#›</a:t>
            </a:fld>
            <a:endParaRPr lang="en-GB"/>
          </a:p>
        </p:txBody>
      </p:sp>
    </p:spTree>
    <p:extLst>
      <p:ext uri="{BB962C8B-B14F-4D97-AF65-F5344CB8AC3E}">
        <p14:creationId xmlns:p14="http://schemas.microsoft.com/office/powerpoint/2010/main" xmlns="" val="43742941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553" y="3290130"/>
            <a:ext cx="9126907" cy="1777525"/>
          </a:xfrm>
        </p:spPr>
        <p:txBody>
          <a:bodyPr>
            <a:normAutofit fontScale="90000"/>
          </a:bodyPr>
          <a:lstStyle/>
          <a:p>
            <a:pPr marL="342900" lvl="0" indent="-342900">
              <a:lnSpc>
                <a:spcPct val="150000"/>
              </a:lnSpc>
            </a:pPr>
            <a: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t>     </a:t>
            </a:r>
            <a:b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t/>
            </a:r>
            <a:br>
              <a:rPr lang="en-US" sz="1800" b="1"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Writing Module: </a:t>
            </a:r>
            <a:r>
              <a:rPr lang="en-US" sz="1800" b="1" dirty="0">
                <a:effectLst/>
                <a:latin typeface="Arial" panose="020B0604020202020204" pitchFamily="34" charset="0"/>
                <a:ea typeface="Times New Roman" panose="02020603050405020304" pitchFamily="18" charset="0"/>
                <a:cs typeface="Arial" panose="020B0604020202020204" pitchFamily="34" charset="0"/>
              </a:rPr>
              <a:t>Effective Team working &amp; communication</a:t>
            </a:r>
            <a:r>
              <a:rPr lang="en-GB" sz="1800" b="1" dirty="0">
                <a:latin typeface="Arial" panose="020B0604020202020204" pitchFamily="34" charset="0"/>
                <a:ea typeface="Times New Roman" panose="02020603050405020304" pitchFamily="18" charset="0"/>
                <a:cs typeface="Arial" panose="020B0604020202020204" pitchFamily="34" charset="0"/>
              </a:rPr>
              <a:t/>
            </a:r>
            <a:br>
              <a:rPr lang="en-GB" sz="1800" b="1" dirty="0">
                <a:latin typeface="Arial" panose="020B0604020202020204" pitchFamily="34" charset="0"/>
                <a:ea typeface="Times New Roman" panose="02020603050405020304" pitchFamily="18"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Module Code: BMSW4002</a:t>
            </a:r>
            <a:r>
              <a:rPr lang="en-GB" sz="1800" b="1" dirty="0">
                <a:latin typeface="Arial" panose="020B0604020202020204" pitchFamily="34" charset="0"/>
                <a:ea typeface="Arial" panose="020B0604020202020204" pitchFamily="34" charset="0"/>
                <a:cs typeface="Arial" panose="020B0604020202020204" pitchFamily="34" charset="0"/>
              </a:rPr>
              <a:t/>
            </a:r>
            <a:br>
              <a:rPr lang="en-GB" sz="1800" b="1" dirty="0">
                <a:latin typeface="Arial" panose="020B0604020202020204" pitchFamily="34" charset="0"/>
                <a:ea typeface="Arial" panose="020B0604020202020204" pitchFamily="34" charset="0"/>
                <a:cs typeface="Arial" panose="020B0604020202020204" pitchFamily="34" charset="0"/>
              </a:rPr>
            </a:br>
            <a:r>
              <a:rPr lang="en-US" sz="1800" b="1" dirty="0">
                <a:effectLst/>
                <a:latin typeface="Arial" panose="020B0604020202020204" pitchFamily="34" charset="0"/>
                <a:ea typeface="Arial" panose="020B0604020202020204" pitchFamily="34" charset="0"/>
                <a:cs typeface="Arial" panose="020B0604020202020204" pitchFamily="34" charset="0"/>
              </a:rPr>
              <a:t>Assignment Title: Task 2_</a:t>
            </a:r>
            <a:r>
              <a:rPr lang="en-GB" sz="1800" b="1" dirty="0">
                <a:latin typeface="Arial" panose="020B0604020202020204" pitchFamily="34" charset="0"/>
                <a:cs typeface="Arial" panose="020B0604020202020204" pitchFamily="34" charset="0"/>
              </a:rPr>
              <a:t>Strategies for Effective Communication in a Business Setting</a:t>
            </a:r>
            <a:r>
              <a:rPr lang="en-US" sz="1800" b="1" dirty="0">
                <a:effectLst/>
                <a:latin typeface="Arial" panose="020B0604020202020204" pitchFamily="34" charset="0"/>
                <a:ea typeface="Arial" panose="020B0604020202020204" pitchFamily="34" charset="0"/>
                <a:cs typeface="Times New Roman" panose="02020603050405020304" pitchFamily="18" charset="0"/>
              </a:rPr>
              <a:t/>
            </a:r>
            <a:br>
              <a:rPr lang="en-US" sz="1800" b="1" dirty="0">
                <a:effectLst/>
                <a:latin typeface="Arial" panose="020B0604020202020204" pitchFamily="34" charset="0"/>
                <a:ea typeface="Arial" panose="020B0604020202020204" pitchFamily="34" charset="0"/>
                <a:cs typeface="Times New Roman" panose="02020603050405020304" pitchFamily="18" charset="0"/>
              </a:rPr>
            </a:br>
            <a:r>
              <a:rPr lang="en-US" sz="1800" b="1" dirty="0">
                <a:effectLst/>
                <a:latin typeface="Arial" panose="020B0604020202020204" pitchFamily="34" charset="0"/>
                <a:ea typeface="Arial" panose="020B0604020202020204" pitchFamily="34" charset="0"/>
                <a:cs typeface="Times New Roman" panose="02020603050405020304" pitchFamily="18" charset="0"/>
              </a:rPr>
              <a:t>Lecturer name: Hafiz Rahmani</a:t>
            </a:r>
            <a: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r>
            <a:br>
              <a:rPr lang="en-GB" sz="18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endParaRPr lang="en-US" dirty="0"/>
          </a:p>
        </p:txBody>
      </p:sp>
      <p:sp>
        <p:nvSpPr>
          <p:cNvPr id="3" name="Subtitle 2"/>
          <p:cNvSpPr>
            <a:spLocks noGrp="1"/>
          </p:cNvSpPr>
          <p:nvPr>
            <p:ph type="subTitle" idx="1"/>
          </p:nvPr>
        </p:nvSpPr>
        <p:spPr>
          <a:xfrm>
            <a:off x="6887910" y="0"/>
            <a:ext cx="2256090" cy="1077306"/>
          </a:xfrm>
        </p:spPr>
        <p:txBody>
          <a:bodyPr>
            <a:normAutofit/>
          </a:bodyPr>
          <a:lstStyle/>
          <a:p>
            <a:r>
              <a:rPr lang="en-US" sz="1100" b="1" dirty="0">
                <a:solidFill>
                  <a:srgbClr val="000000"/>
                </a:solidFill>
                <a:latin typeface="Arial" panose="020B0604020202020204" pitchFamily="34" charset="0"/>
                <a:cs typeface="Times New Roman" panose="02020603050405020304" pitchFamily="18" charset="0"/>
              </a:rPr>
              <a:t>Presentors:</a:t>
            </a:r>
          </a:p>
          <a:p>
            <a:pPr algn="l" fontAlgn="base"/>
            <a:r>
              <a:rPr lang="en-GB" sz="1100" b="1" i="0" dirty="0">
                <a:solidFill>
                  <a:srgbClr val="000000"/>
                </a:solidFill>
                <a:effectLst/>
                <a:latin typeface="Arial" panose="020B0604020202020204" pitchFamily="34" charset="0"/>
                <a:cs typeface="Arial" panose="020B0604020202020204" pitchFamily="34" charset="0"/>
              </a:rPr>
              <a:t>2125440- Petko Petkov</a:t>
            </a:r>
            <a:endParaRPr lang="bg-BG" sz="1100" b="1" i="0" dirty="0">
              <a:solidFill>
                <a:srgbClr val="000000"/>
              </a:solidFill>
              <a:effectLst/>
              <a:latin typeface="Arial" panose="020B0604020202020204" pitchFamily="34" charset="0"/>
              <a:cs typeface="Arial" panose="020B0604020202020204" pitchFamily="34" charset="0"/>
            </a:endParaRPr>
          </a:p>
          <a:p>
            <a:pPr fontAlgn="base"/>
            <a:r>
              <a:rPr lang="en-GB" sz="1100" b="1" i="0" dirty="0">
                <a:solidFill>
                  <a:srgbClr val="000000"/>
                </a:solidFill>
                <a:effectLst/>
                <a:latin typeface="Arial" panose="020B0604020202020204" pitchFamily="34" charset="0"/>
                <a:cs typeface="Arial" panose="020B0604020202020204" pitchFamily="34" charset="0"/>
              </a:rPr>
              <a:t>2127720- Slavina Stoyanova</a:t>
            </a:r>
          </a:p>
          <a:p>
            <a:pPr algn="l" fontAlgn="base"/>
            <a:r>
              <a:rPr lang="en-GB" sz="1100" b="1" i="0" dirty="0">
                <a:solidFill>
                  <a:srgbClr val="000000"/>
                </a:solidFill>
                <a:effectLst/>
                <a:latin typeface="Arial" panose="020B0604020202020204" pitchFamily="34" charset="0"/>
                <a:cs typeface="Arial" panose="020B0604020202020204" pitchFamily="34" charset="0"/>
              </a:rPr>
              <a:t>2125657- Aneliya Georgieva</a:t>
            </a:r>
          </a:p>
          <a:p>
            <a:pPr marL="0" marR="0" lvl="0" indent="0" algn="l" defTabSz="914400" rtl="0" eaLnBrk="1" fontAlgn="base" latinLnBrk="0" hangingPunct="1">
              <a:lnSpc>
                <a:spcPct val="100000"/>
              </a:lnSpc>
              <a:spcBef>
                <a:spcPct val="20000"/>
              </a:spcBef>
              <a:spcAft>
                <a:spcPts val="0"/>
              </a:spcAft>
              <a:buClrTx/>
              <a:buSzTx/>
              <a:buFont typeface="Arial" pitchFamily="34" charset="0"/>
              <a:buNone/>
              <a:tabLst/>
              <a:defRPr/>
            </a:pPr>
            <a:r>
              <a:rPr kumimoji="0" lang="en-GB" sz="11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2128090- Ivaylo Georgiev</a:t>
            </a:r>
          </a:p>
          <a:p>
            <a:endParaRPr lang="en-US" sz="1400" dirty="0"/>
          </a:p>
        </p:txBody>
      </p:sp>
    </p:spTree>
    <p:extLst>
      <p:ext uri="{BB962C8B-B14F-4D97-AF65-F5344CB8AC3E}">
        <p14:creationId xmlns:p14="http://schemas.microsoft.com/office/powerpoint/2010/main" xmlns=""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17115F77-2FAE-4CA7-9A7F-10D5F2C8F8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5CD4C046-A04C-46CC-AFA3-6B0621F628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xmlns="" id="{BC512124-0D13-4ED9-80B7-52AE15B6B4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en-US" sz="1350">
              <a:solidFill>
                <a:srgbClr val="FFFFFF"/>
              </a:solidFill>
              <a:latin typeface="Corbel" panose="020B0503020204020204"/>
            </a:endParaRPr>
          </a:p>
        </p:txBody>
      </p:sp>
      <p:pic>
        <p:nvPicPr>
          <p:cNvPr id="4" name="Picture 4">
            <a:extLst>
              <a:ext uri="{FF2B5EF4-FFF2-40B4-BE49-F238E27FC236}">
                <a16:creationId xmlns:a16="http://schemas.microsoft.com/office/drawing/2014/main" xmlns="" id="{50FA4C71-59DC-8579-EECC-FD7E2A2035FB}"/>
              </a:ext>
            </a:extLst>
          </p:cNvPr>
          <p:cNvPicPr>
            <a:picLocks noGrp="1" noChangeAspect="1"/>
          </p:cNvPicPr>
          <p:nvPr>
            <p:ph idx="1"/>
          </p:nvPr>
        </p:nvPicPr>
        <p:blipFill rotWithShape="1">
          <a:blip r:embed="rId2">
            <a:alphaModFix amt="35000"/>
          </a:blip>
          <a:srcRect b="881"/>
          <a:stretch/>
        </p:blipFill>
        <p:spPr>
          <a:xfrm>
            <a:off x="15" y="7"/>
            <a:ext cx="9143985" cy="5143493"/>
          </a:xfrm>
          <a:prstGeom prst="rect">
            <a:avLst/>
          </a:prstGeom>
        </p:spPr>
      </p:pic>
      <p:sp>
        <p:nvSpPr>
          <p:cNvPr id="2" name="Title 1">
            <a:extLst>
              <a:ext uri="{FF2B5EF4-FFF2-40B4-BE49-F238E27FC236}">
                <a16:creationId xmlns:a16="http://schemas.microsoft.com/office/drawing/2014/main" xmlns="" id="{6335EEEC-5E55-C922-4D64-60ACF5301666}"/>
              </a:ext>
            </a:extLst>
          </p:cNvPr>
          <p:cNvSpPr>
            <a:spLocks noGrp="1"/>
          </p:cNvSpPr>
          <p:nvPr>
            <p:ph type="title"/>
          </p:nvPr>
        </p:nvSpPr>
        <p:spPr>
          <a:xfrm>
            <a:off x="511615" y="181428"/>
            <a:ext cx="8130887" cy="936016"/>
          </a:xfrm>
        </p:spPr>
        <p:txBody>
          <a:bodyPr vert="horz" lIns="68580" tIns="34290" rIns="68580" bIns="34290" rtlCol="0" anchor="b">
            <a:normAutofit/>
          </a:bodyPr>
          <a:lstStyle/>
          <a:p>
            <a:r>
              <a:rPr lang="en-US" sz="2800" spc="-75" dirty="0">
                <a:ln w="15875">
                  <a:solidFill>
                    <a:srgbClr val="FFFFFF"/>
                  </a:solidFill>
                </a:ln>
                <a:noFill/>
                <a:latin typeface="Arial" panose="020B0604020202020204" pitchFamily="34" charset="0"/>
                <a:cs typeface="Arial" panose="020B0604020202020204" pitchFamily="34" charset="0"/>
              </a:rPr>
              <a:t>Purpose and benefits of effective communication in relation to Amazon leader Tom and his team.</a:t>
            </a:r>
          </a:p>
        </p:txBody>
      </p:sp>
      <p:sp>
        <p:nvSpPr>
          <p:cNvPr id="15" name="Rectangle 14">
            <a:extLst>
              <a:ext uri="{FF2B5EF4-FFF2-40B4-BE49-F238E27FC236}">
                <a16:creationId xmlns:a16="http://schemas.microsoft.com/office/drawing/2014/main" xmlns="" id="{D4ABACDC-BD54-40F3-9047-8298C77C2D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69214"/>
            <a:ext cx="288036" cy="399821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xmlns="" id="{B76CB7CA-05C2-4EE8-A97F-B5F3A4F89D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66082"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xmlns="" id="{7DE04FA0-4C20-5616-00C4-C83308B6DED9}"/>
              </a:ext>
            </a:extLst>
          </p:cNvPr>
          <p:cNvSpPr txBox="1"/>
          <p:nvPr/>
        </p:nvSpPr>
        <p:spPr>
          <a:xfrm>
            <a:off x="1142597" y="2171222"/>
            <a:ext cx="1923486" cy="2342949"/>
          </a:xfrm>
          <a:prstGeom prst="rect">
            <a:avLst/>
          </a:prstGeom>
          <a:noFill/>
          <a:ln>
            <a:solidFill>
              <a:schemeClr val="tx1"/>
            </a:solidFill>
          </a:ln>
        </p:spPr>
        <p:txBody>
          <a:bodyPr wrap="square" rtlCol="0" anchor="ctr">
            <a:spAutoFit/>
          </a:bodyPr>
          <a:lstStyle/>
          <a:p>
            <a:pPr algn="ctr" defTabSz="342900"/>
            <a:r>
              <a:rPr lang="en-GB" sz="1125" i="1" dirty="0">
                <a:solidFill>
                  <a:srgbClr val="FFFFFF"/>
                </a:solidFill>
                <a:latin typeface="Arial" panose="020B0604020202020204" pitchFamily="34" charset="0"/>
                <a:cs typeface="Arial" panose="020B0604020202020204" pitchFamily="34" charset="0"/>
              </a:rPr>
              <a:t>Initially</a:t>
            </a:r>
            <a:r>
              <a:rPr lang="en-US" sz="1125" i="1" dirty="0">
                <a:solidFill>
                  <a:srgbClr val="FFFFFF"/>
                </a:solidFill>
                <a:latin typeface="Arial" panose="020B0604020202020204" pitchFamily="34" charset="0"/>
                <a:cs typeface="Arial" panose="020B0604020202020204" pitchFamily="34" charset="0"/>
              </a:rPr>
              <a:t>, in order to </a:t>
            </a:r>
            <a:r>
              <a:rPr lang="en-GB" sz="1125" i="1" dirty="0">
                <a:solidFill>
                  <a:srgbClr val="FFFFFF"/>
                </a:solidFill>
                <a:latin typeface="Arial" panose="020B0604020202020204" pitchFamily="34" charset="0"/>
                <a:cs typeface="Arial" panose="020B0604020202020204" pitchFamily="34" charset="0"/>
              </a:rPr>
              <a:t>achieve</a:t>
            </a:r>
            <a:r>
              <a:rPr lang="en-US" sz="1125" i="1" dirty="0">
                <a:solidFill>
                  <a:srgbClr val="FFFFFF"/>
                </a:solidFill>
                <a:latin typeface="Arial" panose="020B0604020202020204" pitchFamily="34" charset="0"/>
                <a:cs typeface="Arial" panose="020B0604020202020204" pitchFamily="34" charset="0"/>
              </a:rPr>
              <a:t> effective communication between the leader and his team members, there has to be </a:t>
            </a:r>
            <a:r>
              <a:rPr lang="en-GB" sz="1125" i="1" dirty="0">
                <a:solidFill>
                  <a:srgbClr val="FFFFFF"/>
                </a:solidFill>
                <a:latin typeface="Arial" panose="020B0604020202020204" pitchFamily="34" charset="0"/>
                <a:cs typeface="Arial" panose="020B0604020202020204" pitchFamily="34" charset="0"/>
              </a:rPr>
              <a:t>boundaries </a:t>
            </a:r>
            <a:r>
              <a:rPr lang="en-US" sz="1125" i="1" dirty="0">
                <a:solidFill>
                  <a:srgbClr val="FFFFFF"/>
                </a:solidFill>
                <a:latin typeface="Arial" panose="020B0604020202020204" pitchFamily="34" charset="0"/>
                <a:cs typeface="Arial" panose="020B0604020202020204" pitchFamily="34" charset="0"/>
              </a:rPr>
              <a:t>. In order to create the perfect boundaries and grasp the importance of communication, there are functions of communication a leader might want to consider when preparing his team for work. </a:t>
            </a:r>
            <a:endParaRPr lang="en-GB" sz="1125" i="1"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xmlns="" id="{482F0B79-C448-C6F6-0758-AA040545DF39}"/>
              </a:ext>
            </a:extLst>
          </p:cNvPr>
          <p:cNvSpPr txBox="1"/>
          <p:nvPr/>
        </p:nvSpPr>
        <p:spPr>
          <a:xfrm>
            <a:off x="4139615" y="1663390"/>
            <a:ext cx="4224000" cy="2862322"/>
          </a:xfrm>
          <a:prstGeom prst="rect">
            <a:avLst/>
          </a:prstGeom>
          <a:noFill/>
          <a:ln>
            <a:solidFill>
              <a:schemeClr val="tx1"/>
            </a:solidFill>
          </a:ln>
        </p:spPr>
        <p:txBody>
          <a:bodyPr wrap="square" rtlCol="0">
            <a:spAutoFit/>
          </a:bodyPr>
          <a:lstStyle/>
          <a:p>
            <a:pPr defTabSz="342900"/>
            <a:r>
              <a:rPr lang="en-GB" sz="1125" dirty="0">
                <a:solidFill>
                  <a:srgbClr val="FFFFFF"/>
                </a:solidFill>
                <a:latin typeface="Arial" panose="020B0604020202020204" pitchFamily="34" charset="0"/>
                <a:cs typeface="Arial" panose="020B0604020202020204" pitchFamily="34" charset="0"/>
              </a:rPr>
              <a:t>Purpose of our presentation today would be to </a:t>
            </a:r>
            <a:r>
              <a:rPr lang="en-GB" sz="1125" i="1" dirty="0">
                <a:solidFill>
                  <a:srgbClr val="FFFFFF"/>
                </a:solidFill>
                <a:latin typeface="Arial" panose="020B0604020202020204" pitchFamily="34" charset="0"/>
                <a:cs typeface="Arial" panose="020B0604020202020204" pitchFamily="34" charset="0"/>
              </a:rPr>
              <a:t>enhance</a:t>
            </a:r>
            <a:r>
              <a:rPr lang="en-GB" sz="1125" dirty="0">
                <a:solidFill>
                  <a:srgbClr val="FFFFFF"/>
                </a:solidFill>
                <a:latin typeface="Arial" panose="020B0604020202020204" pitchFamily="34" charset="0"/>
                <a:cs typeface="Arial" panose="020B0604020202020204" pitchFamily="34" charset="0"/>
              </a:rPr>
              <a:t> the special key points of using </a:t>
            </a:r>
            <a:r>
              <a:rPr lang="en-GB" sz="1125" i="1" dirty="0">
                <a:solidFill>
                  <a:srgbClr val="FFFFFF"/>
                </a:solidFill>
                <a:latin typeface="Arial" panose="020B0604020202020204" pitchFamily="34" charset="0"/>
                <a:cs typeface="Arial" panose="020B0604020202020204" pitchFamily="34" charset="0"/>
              </a:rPr>
              <a:t>effective</a:t>
            </a:r>
            <a:r>
              <a:rPr lang="en-GB" sz="1125" dirty="0">
                <a:solidFill>
                  <a:srgbClr val="FFFFFF"/>
                </a:solidFill>
                <a:latin typeface="Arial" panose="020B0604020202020204" pitchFamily="34" charset="0"/>
                <a:cs typeface="Arial" panose="020B0604020202020204" pitchFamily="34" charset="0"/>
              </a:rPr>
              <a:t> </a:t>
            </a:r>
            <a:r>
              <a:rPr lang="en-GB" sz="1125" i="1" dirty="0">
                <a:solidFill>
                  <a:srgbClr val="FFFFFF"/>
                </a:solidFill>
                <a:latin typeface="Arial" panose="020B0604020202020204" pitchFamily="34" charset="0"/>
                <a:cs typeface="Arial" panose="020B0604020202020204" pitchFamily="34" charset="0"/>
              </a:rPr>
              <a:t>communication</a:t>
            </a:r>
            <a:r>
              <a:rPr lang="en-GB" sz="1125" dirty="0">
                <a:solidFill>
                  <a:srgbClr val="FFFFFF"/>
                </a:solidFill>
                <a:latin typeface="Arial" panose="020B0604020202020204" pitchFamily="34" charset="0"/>
                <a:cs typeface="Arial" panose="020B0604020202020204" pitchFamily="34" charset="0"/>
              </a:rPr>
              <a:t> in a team with important tasks such as in this case, opening new </a:t>
            </a:r>
            <a:r>
              <a:rPr lang="en-GB" sz="1125" i="1" dirty="0">
                <a:solidFill>
                  <a:srgbClr val="FFFFFF"/>
                </a:solidFill>
                <a:latin typeface="Arial" panose="020B0604020202020204" pitchFamily="34" charset="0"/>
                <a:cs typeface="Arial" panose="020B0604020202020204" pitchFamily="34" charset="0"/>
              </a:rPr>
              <a:t>amazon</a:t>
            </a:r>
            <a:r>
              <a:rPr lang="en-GB" sz="1125" dirty="0">
                <a:solidFill>
                  <a:srgbClr val="FFFFFF"/>
                </a:solidFill>
                <a:latin typeface="Arial" panose="020B0604020202020204" pitchFamily="34" charset="0"/>
                <a:cs typeface="Arial" panose="020B0604020202020204" pitchFamily="34" charset="0"/>
              </a:rPr>
              <a:t> stores worldwide.</a:t>
            </a:r>
          </a:p>
          <a:p>
            <a:pPr defTabSz="342900"/>
            <a:endParaRPr lang="en-GB" sz="1125" dirty="0">
              <a:solidFill>
                <a:srgbClr val="FFFFFF"/>
              </a:solidFill>
              <a:latin typeface="Arial" panose="020B0604020202020204" pitchFamily="34" charset="0"/>
              <a:cs typeface="Arial" panose="020B0604020202020204" pitchFamily="34" charset="0"/>
            </a:endParaRPr>
          </a:p>
          <a:p>
            <a:pPr defTabSz="342900"/>
            <a:r>
              <a:rPr lang="en-GB" sz="1125" dirty="0">
                <a:solidFill>
                  <a:srgbClr val="FFFFFF"/>
                </a:solidFill>
                <a:latin typeface="Arial" panose="020B0604020202020204" pitchFamily="34" charset="0"/>
                <a:cs typeface="Arial" panose="020B0604020202020204" pitchFamily="34" charset="0"/>
              </a:rPr>
              <a:t>A team, such as Tom‘s, has to </a:t>
            </a:r>
            <a:r>
              <a:rPr lang="en-GB" sz="1125" i="1" dirty="0">
                <a:solidFill>
                  <a:srgbClr val="FFFFFF"/>
                </a:solidFill>
                <a:latin typeface="Arial" panose="020B0604020202020204" pitchFamily="34" charset="0"/>
                <a:cs typeface="Arial" panose="020B0604020202020204" pitchFamily="34" charset="0"/>
              </a:rPr>
              <a:t>collide</a:t>
            </a:r>
            <a:r>
              <a:rPr lang="en-GB" sz="1125" dirty="0">
                <a:solidFill>
                  <a:srgbClr val="FFFFFF"/>
                </a:solidFill>
                <a:latin typeface="Arial" panose="020B0604020202020204" pitchFamily="34" charset="0"/>
                <a:cs typeface="Arial" panose="020B0604020202020204" pitchFamily="34" charset="0"/>
              </a:rPr>
              <a:t> perfectly, They must all know the importance of their </a:t>
            </a:r>
            <a:r>
              <a:rPr lang="en-GB" sz="1125" i="1" dirty="0">
                <a:solidFill>
                  <a:srgbClr val="FFFFFF"/>
                </a:solidFill>
                <a:latin typeface="Arial" panose="020B0604020202020204" pitchFamily="34" charset="0"/>
                <a:cs typeface="Arial" panose="020B0604020202020204" pitchFamily="34" charset="0"/>
              </a:rPr>
              <a:t>position</a:t>
            </a:r>
            <a:r>
              <a:rPr lang="en-GB" sz="1125" dirty="0">
                <a:solidFill>
                  <a:srgbClr val="FFFFFF"/>
                </a:solidFill>
                <a:latin typeface="Arial" panose="020B0604020202020204" pitchFamily="34" charset="0"/>
                <a:cs typeface="Arial" panose="020B0604020202020204" pitchFamily="34" charset="0"/>
              </a:rPr>
              <a:t> and </a:t>
            </a:r>
            <a:r>
              <a:rPr lang="en-GB" sz="1125" i="1" dirty="0">
                <a:solidFill>
                  <a:srgbClr val="FFFFFF"/>
                </a:solidFill>
                <a:latin typeface="Arial" panose="020B0604020202020204" pitchFamily="34" charset="0"/>
                <a:cs typeface="Arial" panose="020B0604020202020204" pitchFamily="34" charset="0"/>
              </a:rPr>
              <a:t>tasks</a:t>
            </a:r>
            <a:r>
              <a:rPr lang="en-GB" sz="1125" dirty="0">
                <a:solidFill>
                  <a:srgbClr val="FFFFFF"/>
                </a:solidFill>
                <a:latin typeface="Arial" panose="020B0604020202020204" pitchFamily="34" charset="0"/>
                <a:cs typeface="Arial" panose="020B0604020202020204" pitchFamily="34" charset="0"/>
              </a:rPr>
              <a:t>. Communication is key in this type of </a:t>
            </a:r>
            <a:r>
              <a:rPr lang="en-GB" sz="1125" i="1" dirty="0">
                <a:solidFill>
                  <a:srgbClr val="FFFFFF"/>
                </a:solidFill>
                <a:latin typeface="Arial" panose="020B0604020202020204" pitchFamily="34" charset="0"/>
                <a:cs typeface="Arial" panose="020B0604020202020204" pitchFamily="34" charset="0"/>
              </a:rPr>
              <a:t>organisations</a:t>
            </a:r>
            <a:r>
              <a:rPr lang="en-GB" sz="1125" dirty="0">
                <a:solidFill>
                  <a:srgbClr val="FFFFFF"/>
                </a:solidFill>
                <a:latin typeface="Arial" panose="020B0604020202020204" pitchFamily="34" charset="0"/>
                <a:cs typeface="Arial" panose="020B0604020202020204" pitchFamily="34" charset="0"/>
              </a:rPr>
              <a:t> because without communication, the </a:t>
            </a:r>
            <a:r>
              <a:rPr lang="en-GB" sz="1125" i="1" dirty="0">
                <a:solidFill>
                  <a:srgbClr val="FFFFFF"/>
                </a:solidFill>
                <a:latin typeface="Arial" panose="020B0604020202020204" pitchFamily="34" charset="0"/>
                <a:cs typeface="Arial" panose="020B0604020202020204" pitchFamily="34" charset="0"/>
              </a:rPr>
              <a:t>team leader loses the control</a:t>
            </a:r>
            <a:r>
              <a:rPr lang="en-GB" sz="1125" dirty="0">
                <a:solidFill>
                  <a:srgbClr val="FFFFFF"/>
                </a:solidFill>
                <a:latin typeface="Arial" panose="020B0604020202020204" pitchFamily="34" charset="0"/>
                <a:cs typeface="Arial" panose="020B0604020202020204" pitchFamily="34" charset="0"/>
              </a:rPr>
              <a:t> over the </a:t>
            </a:r>
            <a:r>
              <a:rPr lang="en-GB" sz="1125" i="1" dirty="0">
                <a:solidFill>
                  <a:srgbClr val="FFFFFF"/>
                </a:solidFill>
                <a:latin typeface="Arial" panose="020B0604020202020204" pitchFamily="34" charset="0"/>
                <a:cs typeface="Arial" panose="020B0604020202020204" pitchFamily="34" charset="0"/>
              </a:rPr>
              <a:t>situation</a:t>
            </a:r>
            <a:r>
              <a:rPr lang="en-GB" sz="1125" dirty="0">
                <a:solidFill>
                  <a:srgbClr val="FFFFFF"/>
                </a:solidFill>
                <a:latin typeface="Arial" panose="020B0604020202020204" pitchFamily="34" charset="0"/>
                <a:cs typeface="Arial" panose="020B0604020202020204" pitchFamily="34" charset="0"/>
              </a:rPr>
              <a:t> and each of the team members.</a:t>
            </a:r>
          </a:p>
          <a:p>
            <a:pPr defTabSz="342900"/>
            <a:endParaRPr lang="en-GB" sz="1125" dirty="0">
              <a:solidFill>
                <a:srgbClr val="FFFFFF"/>
              </a:solidFill>
              <a:latin typeface="Arial" panose="020B0604020202020204" pitchFamily="34" charset="0"/>
              <a:cs typeface="Arial" panose="020B0604020202020204" pitchFamily="34" charset="0"/>
            </a:endParaRPr>
          </a:p>
          <a:p>
            <a:pPr defTabSz="342900"/>
            <a:r>
              <a:rPr lang="en-GB" sz="1125" dirty="0">
                <a:solidFill>
                  <a:srgbClr val="FFFFFF"/>
                </a:solidFill>
                <a:latin typeface="Arial" panose="020B0604020202020204" pitchFamily="34" charset="0"/>
                <a:cs typeface="Arial" panose="020B0604020202020204" pitchFamily="34" charset="0"/>
              </a:rPr>
              <a:t>Factors of effective communication that should figuratively improve in Tom’s team and his </a:t>
            </a:r>
            <a:r>
              <a:rPr lang="en-GB" sz="1125" i="1" dirty="0">
                <a:solidFill>
                  <a:srgbClr val="FFFFFF"/>
                </a:solidFill>
                <a:latin typeface="Arial" panose="020B0604020202020204" pitchFamily="34" charset="0"/>
                <a:cs typeface="Arial" panose="020B0604020202020204" pitchFamily="34" charset="0"/>
              </a:rPr>
              <a:t>personal leadership</a:t>
            </a:r>
            <a:r>
              <a:rPr lang="en-GB" sz="1125" dirty="0">
                <a:solidFill>
                  <a:srgbClr val="FFFFFF"/>
                </a:solidFill>
                <a:latin typeface="Arial" panose="020B0604020202020204" pitchFamily="34" charset="0"/>
                <a:cs typeface="Arial" panose="020B0604020202020204" pitchFamily="34" charset="0"/>
              </a:rPr>
              <a:t> is </a:t>
            </a:r>
            <a:r>
              <a:rPr lang="en-GB" sz="1125" i="1" dirty="0">
                <a:solidFill>
                  <a:srgbClr val="FFFFFF"/>
                </a:solidFill>
                <a:latin typeface="Arial" panose="020B0604020202020204" pitchFamily="34" charset="0"/>
                <a:cs typeface="Arial" panose="020B0604020202020204" pitchFamily="34" charset="0"/>
              </a:rPr>
              <a:t>emotional</a:t>
            </a:r>
            <a:r>
              <a:rPr lang="en-GB" sz="1125" dirty="0">
                <a:solidFill>
                  <a:srgbClr val="FFFFFF"/>
                </a:solidFill>
                <a:latin typeface="Arial" panose="020B0604020202020204" pitchFamily="34" charset="0"/>
                <a:cs typeface="Arial" panose="020B0604020202020204" pitchFamily="34" charset="0"/>
              </a:rPr>
              <a:t> </a:t>
            </a:r>
            <a:r>
              <a:rPr lang="en-GB" sz="1125" i="1" dirty="0">
                <a:solidFill>
                  <a:srgbClr val="FFFFFF"/>
                </a:solidFill>
                <a:latin typeface="Arial" panose="020B0604020202020204" pitchFamily="34" charset="0"/>
                <a:cs typeface="Arial" panose="020B0604020202020204" pitchFamily="34" charset="0"/>
              </a:rPr>
              <a:t>expression</a:t>
            </a:r>
            <a:r>
              <a:rPr lang="en-GB" sz="1125" dirty="0">
                <a:solidFill>
                  <a:srgbClr val="FFFFFF"/>
                </a:solidFill>
                <a:latin typeface="Arial" panose="020B0604020202020204" pitchFamily="34" charset="0"/>
                <a:cs typeface="Arial" panose="020B0604020202020204" pitchFamily="34" charset="0"/>
              </a:rPr>
              <a:t> and the </a:t>
            </a:r>
            <a:r>
              <a:rPr lang="en-GB" sz="1125" i="1" dirty="0">
                <a:solidFill>
                  <a:srgbClr val="FFFFFF"/>
                </a:solidFill>
                <a:latin typeface="Arial" panose="020B0604020202020204" pitchFamily="34" charset="0"/>
                <a:cs typeface="Arial" panose="020B0604020202020204" pitchFamily="34" charset="0"/>
              </a:rPr>
              <a:t>mechanisms of the team</a:t>
            </a:r>
            <a:r>
              <a:rPr lang="en-GB" sz="1125" dirty="0">
                <a:solidFill>
                  <a:srgbClr val="FFFFFF"/>
                </a:solidFill>
                <a:latin typeface="Arial" panose="020B0604020202020204" pitchFamily="34" charset="0"/>
                <a:cs typeface="Arial" panose="020B0604020202020204" pitchFamily="34" charset="0"/>
              </a:rPr>
              <a:t>, also very essential as you will see in the follow up of this presentation is the </a:t>
            </a:r>
            <a:r>
              <a:rPr lang="en-GB" sz="1125" i="1" dirty="0">
                <a:solidFill>
                  <a:srgbClr val="FFFFFF"/>
                </a:solidFill>
                <a:latin typeface="Arial" panose="020B0604020202020204" pitchFamily="34" charset="0"/>
                <a:cs typeface="Arial" panose="020B0604020202020204" pitchFamily="34" charset="0"/>
              </a:rPr>
              <a:t>providing of information between members and leader</a:t>
            </a:r>
            <a:r>
              <a:rPr lang="en-GB" sz="1125" dirty="0">
                <a:solidFill>
                  <a:srgbClr val="FFFFFF"/>
                </a:solidFill>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xmlns="" id="{3B7F6EC5-4D23-90D6-EC74-A050592C7106}"/>
              </a:ext>
            </a:extLst>
          </p:cNvPr>
          <p:cNvSpPr txBox="1"/>
          <p:nvPr/>
        </p:nvSpPr>
        <p:spPr>
          <a:xfrm>
            <a:off x="557034" y="1298865"/>
            <a:ext cx="2960943" cy="715581"/>
          </a:xfrm>
          <a:prstGeom prst="rect">
            <a:avLst/>
          </a:prstGeom>
          <a:noFill/>
        </p:spPr>
        <p:txBody>
          <a:bodyPr wrap="square" rtlCol="0">
            <a:spAutoFit/>
          </a:bodyPr>
          <a:lstStyle/>
          <a:p>
            <a:pPr algn="ctr" defTabSz="342900"/>
            <a:r>
              <a:rPr lang="en-GB" sz="1350" i="1" dirty="0">
                <a:ln w="0"/>
                <a:solidFill>
                  <a:srgbClr val="FFFFFF"/>
                </a:solidFill>
                <a:highlight>
                  <a:srgbClr val="C0C0C0"/>
                </a:highlight>
                <a:latin typeface="Arial" panose="020B0604020202020204" pitchFamily="34" charset="0"/>
                <a:cs typeface="Arial" panose="020B0604020202020204" pitchFamily="34" charset="0"/>
              </a:rPr>
              <a:t>Why is good communication essential and how does it contribute towards a wider spectrum in teams?</a:t>
            </a:r>
            <a:endParaRPr lang="en-US" sz="1350" i="1" dirty="0">
              <a:ln w="0"/>
              <a:solidFill>
                <a:srgbClr val="FFFFFF"/>
              </a:solidFill>
              <a:highlight>
                <a:srgbClr val="C0C0C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9394118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41833"/>
            <a:ext cx="8686800" cy="1452784"/>
          </a:xfrm>
        </p:spPr>
        <p:txBody>
          <a:bodyPr>
            <a:normAutofit/>
          </a:bodyPr>
          <a:lstStyle/>
          <a:p>
            <a:pPr algn="l"/>
            <a:r>
              <a:rPr kumimoji="0" lang="bg-BG" sz="2800" b="0"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   </a:t>
            </a:r>
            <a:r>
              <a:rPr kumimoji="0" lang="en-GB" sz="2800" b="0" i="0" u="none" strike="noStrike" kern="1200" cap="none" spc="-100" normalizeH="0" baseline="0" noProof="0" dirty="0">
                <a:ln>
                  <a:noFill/>
                </a:ln>
                <a:solidFill>
                  <a:srgbClr val="FFFFFF"/>
                </a:solidFill>
                <a:effectLst/>
                <a:uLnTx/>
                <a:uFillTx/>
                <a:latin typeface="Arial" panose="020B0604020202020204" pitchFamily="34" charset="0"/>
                <a:cs typeface="Arial" panose="020B0604020202020204" pitchFamily="34" charset="0"/>
              </a:rPr>
              <a:t>Evaluation of Toms team</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24739" y="1506006"/>
            <a:ext cx="4717280" cy="3637494"/>
          </a:xfrm>
        </p:spPr>
        <p:txBody>
          <a:bodyPr>
            <a:normAutofit/>
          </a:bodyPr>
          <a:lstStyle/>
          <a:p>
            <a:pPr marR="0" lvl="0" algn="l" defTabSz="914400" rtl="0" eaLnBrk="1" fontAlgn="auto" latinLnBrk="0" hangingPunct="1">
              <a:lnSpc>
                <a:spcPct val="160000"/>
              </a:lnSpc>
              <a:spcBef>
                <a:spcPts val="1200"/>
              </a:spcBef>
              <a:spcAft>
                <a:spcPts val="0"/>
              </a:spcAft>
              <a:buClr>
                <a:srgbClr val="40BAD2"/>
              </a:buClr>
              <a:buSzTx/>
              <a:tabLst/>
              <a:defRPr/>
            </a:pPr>
            <a:r>
              <a:rPr kumimoji="0" lang="en-GB" sz="10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What we can extract as information about Toms team, his leadership skills and his team's collision through communication is that they require a few aspects of communication:</a:t>
            </a:r>
          </a:p>
          <a:p>
            <a:pPr marR="0" lvl="0" algn="l" defTabSz="914400" rtl="0" eaLnBrk="1" fontAlgn="auto" latinLnBrk="0" hangingPunct="1">
              <a:lnSpc>
                <a:spcPct val="160000"/>
              </a:lnSpc>
              <a:spcBef>
                <a:spcPts val="1200"/>
              </a:spcBef>
              <a:spcAft>
                <a:spcPts val="0"/>
              </a:spcAft>
              <a:buClr>
                <a:srgbClr val="40BAD2"/>
              </a:buClr>
              <a:buSzTx/>
              <a:tabLst/>
              <a:defRPr/>
            </a:pPr>
            <a:r>
              <a:rPr kumimoji="0" lang="en-GB" sz="1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Understanding within their communication, as we know two members of the team are not communicating appropriately and this impacts the whole dynamic of the team.</a:t>
            </a:r>
          </a:p>
          <a:p>
            <a:pPr marR="0" lvl="0" algn="l" defTabSz="914400" rtl="0" eaLnBrk="1" fontAlgn="auto" latinLnBrk="0" hangingPunct="1">
              <a:lnSpc>
                <a:spcPct val="160000"/>
              </a:lnSpc>
              <a:spcBef>
                <a:spcPts val="1200"/>
              </a:spcBef>
              <a:spcAft>
                <a:spcPts val="0"/>
              </a:spcAft>
              <a:buClr>
                <a:srgbClr val="40BAD2"/>
              </a:buClr>
              <a:buSzTx/>
              <a:tabLst/>
              <a:defRPr/>
            </a:pPr>
            <a:endParaRPr kumimoji="0" lang="en-GB" sz="10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a:lnSpc>
                <a:spcPct val="160000"/>
              </a:lnSpc>
            </a:pPr>
            <a:r>
              <a:rPr lang="en-GB" sz="1000" dirty="0">
                <a:solidFill>
                  <a:schemeClr val="bg1"/>
                </a:solidFill>
                <a:latin typeface="Arial" panose="020B0604020202020204" pitchFamily="34" charset="0"/>
                <a:cs typeface="Arial" panose="020B0604020202020204" pitchFamily="34" charset="0"/>
              </a:rPr>
              <a:t>We will be looking at how to improve the dialogues in Tom's team and the ways of understanding each other through channels of communication and also make them understand what the barriers of their communication are and how to target and slowly but gradually improve their mutual consensus and communicative skills.</a:t>
            </a:r>
            <a:endParaRPr lang="en-US" sz="1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xmlns="" id="{F8CBB6BF-060D-EDEB-FEDA-219365C4165B}"/>
              </a:ext>
            </a:extLst>
          </p:cNvPr>
          <p:cNvSpPr>
            <a:spLocks noGrp="1"/>
          </p:cNvSpPr>
          <p:nvPr>
            <p:ph sz="half" idx="2"/>
          </p:nvPr>
        </p:nvSpPr>
        <p:spPr>
          <a:xfrm>
            <a:off x="5042019" y="957129"/>
            <a:ext cx="3969519" cy="3637494"/>
          </a:xfrm>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bg-BG"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bg-BG" sz="1500" dirty="0">
              <a:solidFill>
                <a:srgbClr val="000000"/>
              </a:solidFill>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What is the correct formula for effective communication in Toms amazon team?</a:t>
            </a:r>
            <a:endParaRPr kumimoji="0" lang="en-US" sz="15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xmlns="" id="{DA1FCA2A-7023-0BBE-5E32-B4F260A80E53}"/>
              </a:ext>
            </a:extLst>
          </p:cNvPr>
          <p:cNvPicPr>
            <a:picLocks noChangeAspect="1"/>
          </p:cNvPicPr>
          <p:nvPr/>
        </p:nvPicPr>
        <p:blipFill>
          <a:blip r:embed="rId2"/>
          <a:stretch>
            <a:fillRect/>
          </a:stretch>
        </p:blipFill>
        <p:spPr>
          <a:xfrm>
            <a:off x="5400942" y="2273181"/>
            <a:ext cx="3285859" cy="22219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xmlns=""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xmlns="" id="{BCD37A65-AD31-036A-E500-347531CF9CA6}"/>
              </a:ext>
            </a:extLst>
          </p:cNvPr>
          <p:cNvSpPr>
            <a:spLocks noGrp="1"/>
          </p:cNvSpPr>
          <p:nvPr>
            <p:ph type="title"/>
          </p:nvPr>
        </p:nvSpPr>
        <p:spPr>
          <a:xfrm>
            <a:off x="0" y="111095"/>
            <a:ext cx="8686800" cy="2136449"/>
          </a:xfrm>
        </p:spPr>
        <p:txBody>
          <a:bodyPr>
            <a:normAutofit/>
          </a:bodyPr>
          <a:lstStyle/>
          <a:p>
            <a:pPr marL="0" marR="0" lvl="0" indent="0" algn="l" defTabSz="457200" rtl="0" eaLnBrk="1" fontAlgn="auto" latinLnBrk="0" hangingPunct="1">
              <a:lnSpc>
                <a:spcPct val="100000"/>
              </a:lnSpc>
              <a:spcBef>
                <a:spcPts val="0"/>
              </a:spcBef>
              <a:spcAft>
                <a:spcPts val="0"/>
              </a:spcAft>
              <a:tabLst/>
              <a:defRPr/>
            </a:pPr>
            <a:r>
              <a:rPr kumimoji="0" lang="en-GB"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WHAT ARE THE BENEFITS </a:t>
            </a:r>
            <a:r>
              <a:rPr kumimoji="0" lang="bg-BG"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r>
            <a:br>
              <a:rPr kumimoji="0" lang="bg-BG"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r>
              <a:rPr kumimoji="0" lang="en-GB"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OF EFFECTIVE COMMUNICATION?</a:t>
            </a:r>
            <a:r>
              <a:rPr kumimoji="0" lang="en-US"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r>
            <a:br>
              <a:rPr kumimoji="0" lang="en-US" sz="20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br>
            <a:endParaRPr lang="en-GB" sz="2000" dirty="0">
              <a:solidFill>
                <a:schemeClr val="bg1"/>
              </a:solidFill>
            </a:endParaRPr>
          </a:p>
        </p:txBody>
      </p:sp>
      <p:sp>
        <p:nvSpPr>
          <p:cNvPr id="3" name="Content Placeholder 2">
            <a:extLst>
              <a:ext uri="{FF2B5EF4-FFF2-40B4-BE49-F238E27FC236}">
                <a16:creationId xmlns:a16="http://schemas.microsoft.com/office/drawing/2014/main" xmlns="" id="{69E0D983-1EFA-A041-8A46-28554A05B975}"/>
              </a:ext>
            </a:extLst>
          </p:cNvPr>
          <p:cNvSpPr>
            <a:spLocks noGrp="1"/>
          </p:cNvSpPr>
          <p:nvPr>
            <p:ph sz="half" idx="1"/>
          </p:nvPr>
        </p:nvSpPr>
        <p:spPr>
          <a:xfrm>
            <a:off x="0" y="1435693"/>
            <a:ext cx="5306938" cy="3707807"/>
          </a:xfrm>
        </p:spPr>
        <p:txBody>
          <a:bodyPr/>
          <a:lstStyle/>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Effective communication between members and their leader is known to drive better results for individuals, teams, and the organization as a whole.</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Toms's team will benefit in improving and increasing their productivity towards the mutual project and success in it because they will bond over the collective goals.</a:t>
            </a:r>
            <a:endParaRPr lang="en-US" sz="900" dirty="0">
              <a:solidFill>
                <a:schemeClr val="bg1"/>
              </a:solidFill>
              <a:latin typeface="Arial" panose="020B0604020202020204" pitchFamily="34" charset="0"/>
              <a:cs typeface="Arial" panose="020B0604020202020204" pitchFamily="34" charset="0"/>
            </a:endParaRP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Tom and his team require a reevaluation of their communicative skills because if a team lacks appropriate mutual respect through civilized and effective communication then the team is not effective in their global goal.</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They would benefit greatly from knowing and understanding what first prevents their communication to flow and that’s why we will explain the barriers and channels of communication thoroughly. </a:t>
            </a:r>
          </a:p>
          <a:p>
            <a:pPr defTabSz="457200">
              <a:lnSpc>
                <a:spcPct val="150000"/>
              </a:lnSpc>
              <a:spcBef>
                <a:spcPts val="0"/>
              </a:spcBef>
              <a:defRPr/>
            </a:pPr>
            <a:r>
              <a:rPr lang="en-GB" sz="1100" dirty="0">
                <a:solidFill>
                  <a:schemeClr val="bg1"/>
                </a:solidFill>
                <a:latin typeface="Arial" panose="020B0604020202020204" pitchFamily="34" charset="0"/>
                <a:cs typeface="Arial" panose="020B0604020202020204" pitchFamily="34" charset="0"/>
              </a:rPr>
              <a:t>Another benefit of effective communication is improved engagement. This will lead to better teamwork, more understanding between members, and an easier flow to their working environment.</a:t>
            </a:r>
            <a:endParaRPr lang="bg-BG" sz="1100" dirty="0">
              <a:solidFill>
                <a:schemeClr val="bg1"/>
              </a:solidFill>
              <a:latin typeface="Arial" panose="020B0604020202020204" pitchFamily="34" charset="0"/>
              <a:cs typeface="Arial" panose="020B0604020202020204" pitchFamily="34" charset="0"/>
            </a:endParaRPr>
          </a:p>
          <a:p>
            <a:pPr defTabSz="457200">
              <a:lnSpc>
                <a:spcPct val="150000"/>
              </a:lnSpc>
              <a:spcBef>
                <a:spcPts val="0"/>
              </a:spcBef>
              <a:defRPr/>
            </a:pPr>
            <a:endParaRPr lang="bg-BG" sz="1100" dirty="0">
              <a:solidFill>
                <a:schemeClr val="bg1"/>
              </a:solidFill>
              <a:latin typeface="Arial" panose="020B0604020202020204" pitchFamily="34" charset="0"/>
              <a:cs typeface="Arial" panose="020B0604020202020204" pitchFamily="34" charset="0"/>
            </a:endParaRPr>
          </a:p>
          <a:p>
            <a:pPr marL="0" indent="0" defTabSz="457200">
              <a:lnSpc>
                <a:spcPct val="150000"/>
              </a:lnSpc>
              <a:spcBef>
                <a:spcPts val="0"/>
              </a:spcBef>
              <a:buNone/>
              <a:defRPr/>
            </a:pPr>
            <a:endParaRPr lang="en-US" sz="1100" dirty="0">
              <a:solidFill>
                <a:schemeClr val="bg1"/>
              </a:solidFill>
              <a:latin typeface="Arial" panose="020B0604020202020204" pitchFamily="34" charset="0"/>
              <a:cs typeface="Arial" panose="020B0604020202020204" pitchFamily="34" charset="0"/>
            </a:endParaRPr>
          </a:p>
          <a:p>
            <a:pPr marR="0" lvl="0" algn="l" defTabSz="457200" rtl="0" eaLnBrk="1" fontAlgn="auto" latinLnBrk="0" hangingPunct="1">
              <a:lnSpc>
                <a:spcPct val="150000"/>
              </a:lnSpc>
              <a:spcBef>
                <a:spcPts val="0"/>
              </a:spcBef>
              <a:spcAft>
                <a:spcPts val="0"/>
              </a:spcAft>
              <a:buClrTx/>
              <a:buSzTx/>
              <a:tabLst/>
              <a:defRPr/>
            </a:pPr>
            <a:endParaRPr kumimoji="0" lang="en-US"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endParaRPr lang="en-GB" dirty="0"/>
          </a:p>
        </p:txBody>
      </p:sp>
      <p:sp>
        <p:nvSpPr>
          <p:cNvPr id="11" name="Content Placeholder 10">
            <a:extLst>
              <a:ext uri="{FF2B5EF4-FFF2-40B4-BE49-F238E27FC236}">
                <a16:creationId xmlns:a16="http://schemas.microsoft.com/office/drawing/2014/main" xmlns="" id="{64F69DF4-4F76-25EC-7C19-A9B5493D2231}"/>
              </a:ext>
            </a:extLst>
          </p:cNvPr>
          <p:cNvSpPr>
            <a:spLocks noGrp="1"/>
          </p:cNvSpPr>
          <p:nvPr>
            <p:ph sz="half" idx="2"/>
          </p:nvPr>
        </p:nvSpPr>
        <p:spPr>
          <a:xfrm>
            <a:off x="5418034" y="2144994"/>
            <a:ext cx="3268766" cy="1632247"/>
          </a:xfrm>
        </p:spPr>
        <p:txBody>
          <a:bodyPr/>
          <a:lstStyle/>
          <a:p>
            <a:endParaRPr lang="en-GB" dirty="0"/>
          </a:p>
        </p:txBody>
      </p:sp>
      <p:pic>
        <p:nvPicPr>
          <p:cNvPr id="14" name="Picture 7">
            <a:extLst>
              <a:ext uri="{FF2B5EF4-FFF2-40B4-BE49-F238E27FC236}">
                <a16:creationId xmlns:a16="http://schemas.microsoft.com/office/drawing/2014/main" xmlns="" id="{8A98717D-39CF-41B3-6989-7BB779D43C73}"/>
              </a:ext>
            </a:extLst>
          </p:cNvPr>
          <p:cNvPicPr>
            <a:picLocks noChangeAspect="1"/>
          </p:cNvPicPr>
          <p:nvPr/>
        </p:nvPicPr>
        <p:blipFill>
          <a:blip r:embed="rId2"/>
          <a:stretch>
            <a:fillRect/>
          </a:stretch>
        </p:blipFill>
        <p:spPr>
          <a:xfrm>
            <a:off x="5418034" y="2016806"/>
            <a:ext cx="3379862" cy="24857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xmlns="" val="2402043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4183" y="606751"/>
            <a:ext cx="7233417" cy="1006915"/>
          </a:xfrm>
        </p:spPr>
        <p:txBody>
          <a:bodyPr>
            <a:normAutofit/>
          </a:bodyPr>
          <a:lstStyle/>
          <a:p>
            <a:r>
              <a:rPr lang="en-GB" sz="2200" b="1" dirty="0">
                <a:latin typeface="Arial" pitchFamily="34" charset="0"/>
                <a:cs typeface="Arial" pitchFamily="34" charset="0"/>
              </a:rPr>
              <a:t>Models of communication </a:t>
            </a:r>
            <a:r>
              <a:rPr lang="en-GB" sz="3100" b="1" dirty="0">
                <a:solidFill>
                  <a:srgbClr val="0070C0"/>
                </a:solidFill>
                <a:latin typeface="Arial" pitchFamily="34" charset="0"/>
                <a:cs typeface="Arial" pitchFamily="34" charset="0"/>
              </a:rPr>
              <a:t/>
            </a:r>
            <a:br>
              <a:rPr lang="en-GB" sz="3100" b="1" dirty="0">
                <a:solidFill>
                  <a:srgbClr val="0070C0"/>
                </a:solidFill>
                <a:latin typeface="Arial" pitchFamily="34" charset="0"/>
                <a:cs typeface="Arial" pitchFamily="34" charset="0"/>
              </a:rPr>
            </a:br>
            <a:r>
              <a:rPr lang="en-GB" sz="1200" b="1" dirty="0">
                <a:latin typeface="Arial" pitchFamily="34" charset="0"/>
                <a:cs typeface="Arial" pitchFamily="34" charset="0"/>
              </a:rPr>
              <a:t>“</a:t>
            </a:r>
            <a:r>
              <a:rPr lang="en-US" sz="1200" b="1" dirty="0">
                <a:latin typeface="Arial" panose="020B0604020202020204" pitchFamily="34" charset="0"/>
                <a:cs typeface="Arial" panose="020B0604020202020204" pitchFamily="34" charset="0"/>
              </a:rPr>
              <a:t>Models are important tools for studying communication” </a:t>
            </a:r>
            <a:r>
              <a:rPr lang="en-US" sz="1200" dirty="0">
                <a:latin typeface="Arial" panose="020B0604020202020204" pitchFamily="34" charset="0"/>
                <a:cs typeface="Arial" panose="020B0604020202020204" pitchFamily="34" charset="0"/>
              </a:rPr>
              <a:t>(</a:t>
            </a:r>
            <a:r>
              <a:rPr lang="en-US" sz="1200" b="1" dirty="0">
                <a:latin typeface="Arial" panose="020B0604020202020204" pitchFamily="34" charset="0"/>
                <a:cs typeface="Arial" panose="020B0604020202020204" pitchFamily="34" charset="0"/>
              </a:rPr>
              <a:t>Adetan, 2007) </a:t>
            </a:r>
            <a:r>
              <a:rPr lang="en-GB" sz="1000" dirty="0">
                <a:latin typeface="Arial" panose="020B0604020202020204" pitchFamily="34" charset="0"/>
                <a:cs typeface="Arial" panose="020B0604020202020204" pitchFamily="34" charset="0"/>
              </a:rPr>
              <a:t/>
            </a:r>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
            </a:r>
            <a:br>
              <a:rPr lang="en-GB" sz="1000" dirty="0">
                <a:latin typeface="Arial" panose="020B0604020202020204" pitchFamily="34" charset="0"/>
                <a:cs typeface="Arial" panose="020B0604020202020204" pitchFamily="34" charset="0"/>
              </a:rPr>
            </a:br>
            <a:endParaRPr lang="en-US" sz="1000" dirty="0">
              <a:latin typeface="Arial" panose="020B0604020202020204" pitchFamily="34" charset="0"/>
              <a:cs typeface="Arial" panose="020B0604020202020204" pitchFamily="34" charset="0"/>
            </a:endParaRPr>
          </a:p>
        </p:txBody>
      </p:sp>
      <p:sp>
        <p:nvSpPr>
          <p:cNvPr id="5" name="Text Placeholder 4"/>
          <p:cNvSpPr>
            <a:spLocks noGrp="1"/>
          </p:cNvSpPr>
          <p:nvPr>
            <p:ph type="body" idx="1"/>
          </p:nvPr>
        </p:nvSpPr>
        <p:spPr>
          <a:xfrm>
            <a:off x="234183" y="1281869"/>
            <a:ext cx="6700017" cy="546931"/>
          </a:xfrm>
        </p:spPr>
        <p:txBody>
          <a:bodyPr>
            <a:normAutofit/>
          </a:bodyPr>
          <a:lstStyle/>
          <a:p>
            <a:pPr algn="l"/>
            <a:r>
              <a:rPr lang="en-GB" sz="2000" dirty="0">
                <a:latin typeface="Arial" pitchFamily="34" charset="0"/>
                <a:cs typeface="Arial" pitchFamily="34" charset="0"/>
              </a:rPr>
              <a:t>Wilbur Schramm’s model (1971)</a:t>
            </a:r>
            <a:endParaRPr lang="en-US" sz="2000" dirty="0">
              <a:latin typeface="Arial" pitchFamily="34" charset="0"/>
              <a:cs typeface="Arial" pitchFamily="34" charset="0"/>
            </a:endParaRPr>
          </a:p>
        </p:txBody>
      </p:sp>
      <p:sp>
        <p:nvSpPr>
          <p:cNvPr id="6" name="Content Placeholder 5"/>
          <p:cNvSpPr>
            <a:spLocks noGrp="1"/>
          </p:cNvSpPr>
          <p:nvPr>
            <p:ph sz="half" idx="2"/>
          </p:nvPr>
        </p:nvSpPr>
        <p:spPr>
          <a:xfrm>
            <a:off x="155684" y="1828801"/>
            <a:ext cx="4855780" cy="3314700"/>
          </a:xfrm>
        </p:spPr>
        <p:txBody>
          <a:bodyPr>
            <a:normAutofit fontScale="55000" lnSpcReduction="20000"/>
          </a:bodyPr>
          <a:lstStyle/>
          <a:p>
            <a:pPr algn="l">
              <a:lnSpc>
                <a:spcPct val="170000"/>
              </a:lnSpc>
            </a:pPr>
            <a:r>
              <a:rPr lang="en-GB" sz="1600" dirty="0">
                <a:latin typeface="Arial" pitchFamily="34" charset="0"/>
                <a:cs typeface="Arial" pitchFamily="34" charset="0"/>
              </a:rPr>
              <a:t>Communication how we know is important part of our life.</a:t>
            </a:r>
          </a:p>
          <a:p>
            <a:pPr algn="l">
              <a:lnSpc>
                <a:spcPct val="170000"/>
              </a:lnSpc>
            </a:pPr>
            <a:r>
              <a:rPr lang="en-GB" sz="1600" dirty="0">
                <a:latin typeface="Arial" pitchFamily="34" charset="0"/>
                <a:cs typeface="Arial" pitchFamily="34" charset="0"/>
              </a:rPr>
              <a:t>Communication science may be never have achieved without Wilbur Schramm.</a:t>
            </a:r>
          </a:p>
          <a:p>
            <a:pPr algn="l">
              <a:lnSpc>
                <a:spcPct val="170000"/>
              </a:lnSpc>
            </a:pPr>
            <a:r>
              <a:rPr lang="en-GB" sz="1600" dirty="0">
                <a:latin typeface="Arial" pitchFamily="34" charset="0"/>
                <a:cs typeface="Arial" pitchFamily="34" charset="0"/>
              </a:rPr>
              <a:t>He is  considered like fifth founder of communication research. </a:t>
            </a:r>
          </a:p>
          <a:p>
            <a:pPr algn="l">
              <a:lnSpc>
                <a:spcPct val="170000"/>
              </a:lnSpc>
            </a:pPr>
            <a:r>
              <a:rPr lang="en-GB" sz="1600" dirty="0">
                <a:latin typeface="Arial" pitchFamily="34" charset="0"/>
                <a:cs typeface="Arial" pitchFamily="34" charset="0"/>
              </a:rPr>
              <a:t>Schramm also was considered such one of the first which recognize that communication play such important part in the national development in countries of third World.</a:t>
            </a:r>
          </a:p>
          <a:p>
            <a:pPr algn="l">
              <a:lnSpc>
                <a:spcPct val="170000"/>
              </a:lnSpc>
            </a:pPr>
            <a:r>
              <a:rPr lang="en-GB" sz="1600" dirty="0">
                <a:latin typeface="Arial" pitchFamily="34" charset="0"/>
                <a:cs typeface="Arial" pitchFamily="34" charset="0"/>
              </a:rPr>
              <a:t>Wilbur Schramm is targeting two process of encoding and decoding the message</a:t>
            </a:r>
          </a:p>
          <a:p>
            <a:pPr algn="l">
              <a:lnSpc>
                <a:spcPct val="170000"/>
              </a:lnSpc>
            </a:pPr>
            <a:r>
              <a:rPr lang="en-GB" sz="1600" dirty="0">
                <a:latin typeface="Arial" pitchFamily="34" charset="0"/>
                <a:cs typeface="Arial" pitchFamily="34" charset="0"/>
              </a:rPr>
              <a:t>Schramm’s vision is  process of two ways of communication between the sender and receiver.</a:t>
            </a:r>
          </a:p>
          <a:p>
            <a:pPr algn="l">
              <a:lnSpc>
                <a:spcPct val="170000"/>
              </a:lnSpc>
            </a:pPr>
            <a:r>
              <a:rPr lang="en-GB" sz="1600" dirty="0">
                <a:latin typeface="Arial" pitchFamily="34" charset="0"/>
                <a:cs typeface="Arial" pitchFamily="34" charset="0"/>
              </a:rPr>
              <a:t>“ The developing nation must be prepares to support an enormous increase in the day-to-day communication within the system.( Schramm cited in Chu, 1974:40 )</a:t>
            </a:r>
          </a:p>
          <a:p>
            <a:pPr algn="l">
              <a:lnSpc>
                <a:spcPct val="170000"/>
              </a:lnSpc>
            </a:pPr>
            <a:r>
              <a:rPr lang="en-GB" sz="1600" dirty="0">
                <a:latin typeface="Arial" pitchFamily="34" charset="0"/>
                <a:cs typeface="Arial" pitchFamily="34" charset="0"/>
              </a:rPr>
              <a:t>Wilbur Schramm  model of communication have been expanded  from Shannon and  Weaver’s model.</a:t>
            </a:r>
          </a:p>
          <a:p>
            <a:endParaRPr lang="en-GB" sz="1800" dirty="0">
              <a:latin typeface="Arial" pitchFamily="34" charset="0"/>
              <a:cs typeface="Arial" pitchFamily="34" charset="0"/>
            </a:endParaRPr>
          </a:p>
          <a:p>
            <a:pPr>
              <a:buNone/>
            </a:pPr>
            <a:endParaRPr lang="en-GB" sz="1800" dirty="0">
              <a:latin typeface="Arial" pitchFamily="34" charset="0"/>
              <a:cs typeface="Arial" pitchFamily="34" charset="0"/>
            </a:endParaRPr>
          </a:p>
          <a:p>
            <a:pPr>
              <a:buNone/>
            </a:pPr>
            <a:endParaRPr lang="en-US" sz="1800" dirty="0">
              <a:latin typeface="Arial" pitchFamily="34" charset="0"/>
              <a:cs typeface="Arial" pitchFamily="34" charset="0"/>
            </a:endParaRPr>
          </a:p>
        </p:txBody>
      </p:sp>
      <p:sp>
        <p:nvSpPr>
          <p:cNvPr id="7" name="Text Placeholder 6"/>
          <p:cNvSpPr>
            <a:spLocks noGrp="1"/>
          </p:cNvSpPr>
          <p:nvPr>
            <p:ph type="body" sz="quarter" idx="3"/>
          </p:nvPr>
        </p:nvSpPr>
        <p:spPr>
          <a:xfrm>
            <a:off x="5048250" y="1828800"/>
            <a:ext cx="3943350" cy="3005959"/>
          </a:xfrm>
        </p:spPr>
        <p:txBody>
          <a:bodyPr>
            <a:noAutofit/>
          </a:bodyPr>
          <a:lstStyle/>
          <a:p>
            <a:pPr>
              <a:buFont typeface="Arial" pitchFamily="34" charset="0"/>
              <a:buChar char="•"/>
            </a:pPr>
            <a:endParaRPr lang="en-GB" sz="1100" dirty="0">
              <a:latin typeface="Arial" pitchFamily="34" charset="0"/>
              <a:cs typeface="Arial" pitchFamily="34" charset="0"/>
            </a:endParaRPr>
          </a:p>
          <a:p>
            <a:endParaRPr lang="en-US" sz="1600" dirty="0">
              <a:latin typeface="Arial" pitchFamily="34" charset="0"/>
              <a:cs typeface="Arial" pitchFamily="34" charset="0"/>
            </a:endParaRPr>
          </a:p>
        </p:txBody>
      </p:sp>
      <p:pic>
        <p:nvPicPr>
          <p:cNvPr id="11" name="Content Placeholder 10" descr="49532768182_225e7abb46_c.jpg"/>
          <p:cNvPicPr>
            <a:picLocks noGrp="1" noChangeAspect="1"/>
          </p:cNvPicPr>
          <p:nvPr>
            <p:ph sz="quarter" idx="4"/>
          </p:nvPr>
        </p:nvPicPr>
        <p:blipFill>
          <a:blip r:embed="rId2"/>
          <a:stretch>
            <a:fillRect/>
          </a:stretch>
        </p:blipFill>
        <p:spPr>
          <a:xfrm>
            <a:off x="5289847" y="2200276"/>
            <a:ext cx="3396953" cy="20478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xmlns="" val="2841424262"/>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hannon–Weaver-Model-of-Communication--768x382.jpg"/>
          <p:cNvPicPr>
            <a:picLocks noChangeAspect="1"/>
          </p:cNvPicPr>
          <p:nvPr/>
        </p:nvPicPr>
        <p:blipFill>
          <a:blip r:embed="rId3"/>
          <a:stretch>
            <a:fillRect/>
          </a:stretch>
        </p:blipFill>
        <p:spPr>
          <a:xfrm>
            <a:off x="4631822" y="1922804"/>
            <a:ext cx="4238714" cy="23928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itle 2"/>
          <p:cNvSpPr>
            <a:spLocks noGrp="1"/>
          </p:cNvSpPr>
          <p:nvPr>
            <p:ph type="title"/>
          </p:nvPr>
        </p:nvSpPr>
        <p:spPr>
          <a:xfrm>
            <a:off x="0" y="769120"/>
            <a:ext cx="6554624" cy="1059679"/>
          </a:xfrm>
        </p:spPr>
        <p:txBody>
          <a:bodyPr>
            <a:noAutofit/>
          </a:bodyPr>
          <a:lstStyle/>
          <a:p>
            <a:pPr algn="l"/>
            <a:r>
              <a:rPr lang="en-GB" sz="2000" b="1" dirty="0">
                <a:solidFill>
                  <a:schemeClr val="bg1"/>
                </a:solidFill>
                <a:latin typeface="Arial" pitchFamily="34" charset="0"/>
                <a:cs typeface="Arial" pitchFamily="34" charset="0"/>
              </a:rPr>
              <a:t>Shannon and Weaver’s model of communication</a:t>
            </a:r>
            <a:r>
              <a:rPr lang="en-GB" sz="2000" b="1" i="1" dirty="0">
                <a:solidFill>
                  <a:schemeClr val="bg2">
                    <a:lumMod val="25000"/>
                  </a:schemeClr>
                </a:solidFill>
                <a:latin typeface="Arial" pitchFamily="34" charset="0"/>
                <a:cs typeface="Arial" pitchFamily="34" charset="0"/>
              </a:rPr>
              <a:t/>
            </a:r>
            <a:br>
              <a:rPr lang="en-GB" sz="2000" b="1" i="1" dirty="0">
                <a:solidFill>
                  <a:schemeClr val="bg2">
                    <a:lumMod val="25000"/>
                  </a:schemeClr>
                </a:solidFill>
                <a:latin typeface="Arial" pitchFamily="34" charset="0"/>
                <a:cs typeface="Arial" pitchFamily="34" charset="0"/>
              </a:rPr>
            </a:br>
            <a:endParaRPr lang="en-US" sz="2000" b="1" i="1" dirty="0">
              <a:solidFill>
                <a:schemeClr val="bg2">
                  <a:lumMod val="25000"/>
                </a:schemeClr>
              </a:solidFill>
            </a:endParaRPr>
          </a:p>
        </p:txBody>
      </p:sp>
      <p:sp>
        <p:nvSpPr>
          <p:cNvPr id="4" name="Content Placeholder 3"/>
          <p:cNvSpPr>
            <a:spLocks noGrp="1"/>
          </p:cNvSpPr>
          <p:nvPr>
            <p:ph sz="half" idx="1"/>
          </p:nvPr>
        </p:nvSpPr>
        <p:spPr>
          <a:xfrm>
            <a:off x="0" y="1427149"/>
            <a:ext cx="4512179" cy="1683520"/>
          </a:xfrm>
        </p:spPr>
        <p:txBody>
          <a:bodyPr>
            <a:normAutofit fontScale="85000" lnSpcReduction="10000"/>
          </a:bodyPr>
          <a:lstStyle/>
          <a:p>
            <a:pPr>
              <a:lnSpc>
                <a:spcPct val="150000"/>
              </a:lnSpc>
            </a:pPr>
            <a:r>
              <a:rPr lang="en-GB" sz="1100" dirty="0">
                <a:solidFill>
                  <a:schemeClr val="bg1"/>
                </a:solidFill>
                <a:latin typeface="Arial" pitchFamily="34" charset="0"/>
                <a:cs typeface="Arial" pitchFamily="34" charset="0"/>
              </a:rPr>
              <a:t>Shannon and Weaver are engineers in united States working for Bells telephone Labs</a:t>
            </a:r>
          </a:p>
          <a:p>
            <a:pPr>
              <a:lnSpc>
                <a:spcPct val="150000"/>
              </a:lnSpc>
            </a:pPr>
            <a:r>
              <a:rPr lang="en-GB" sz="1100" dirty="0">
                <a:solidFill>
                  <a:schemeClr val="bg1"/>
                </a:solidFill>
                <a:latin typeface="Arial" pitchFamily="34" charset="0"/>
                <a:cs typeface="Arial" pitchFamily="34" charset="0"/>
              </a:rPr>
              <a:t>The model of communication which is the most used and most commonly;</a:t>
            </a:r>
          </a:p>
          <a:p>
            <a:pPr>
              <a:lnSpc>
                <a:spcPct val="150000"/>
              </a:lnSpc>
            </a:pPr>
            <a:r>
              <a:rPr lang="en-GB" sz="1100" dirty="0">
                <a:solidFill>
                  <a:schemeClr val="bg1"/>
                </a:solidFill>
                <a:latin typeface="Arial" pitchFamily="34" charset="0"/>
                <a:cs typeface="Arial" pitchFamily="34" charset="0"/>
              </a:rPr>
              <a:t>It is not basically model of communication which provides information through medium; </a:t>
            </a:r>
          </a:p>
          <a:p>
            <a:pPr>
              <a:lnSpc>
                <a:spcPct val="150000"/>
              </a:lnSpc>
            </a:pPr>
            <a:r>
              <a:rPr lang="en-GB" sz="1100" dirty="0">
                <a:solidFill>
                  <a:schemeClr val="bg1"/>
                </a:solidFill>
                <a:latin typeface="Arial" pitchFamily="34" charset="0"/>
                <a:cs typeface="Arial" pitchFamily="34" charset="0"/>
              </a:rPr>
              <a:t>It is most developing  mathematic theory of communication;</a:t>
            </a:r>
          </a:p>
          <a:p>
            <a:endParaRPr lang="en-US" dirty="0"/>
          </a:p>
        </p:txBody>
      </p:sp>
      <p:sp>
        <p:nvSpPr>
          <p:cNvPr id="5" name="Content Placeholder 4"/>
          <p:cNvSpPr>
            <a:spLocks noGrp="1"/>
          </p:cNvSpPr>
          <p:nvPr>
            <p:ph sz="half" idx="2"/>
          </p:nvPr>
        </p:nvSpPr>
        <p:spPr>
          <a:xfrm>
            <a:off x="-59821" y="2939753"/>
            <a:ext cx="4631821" cy="2032297"/>
          </a:xfrm>
        </p:spPr>
        <p:txBody>
          <a:bodyPr>
            <a:normAutofit fontScale="85000" lnSpcReduction="10000"/>
          </a:bodyPr>
          <a:lstStyle/>
          <a:p>
            <a:pPr>
              <a:lnSpc>
                <a:spcPct val="160000"/>
              </a:lnSpc>
            </a:pPr>
            <a:r>
              <a:rPr lang="en-GB" sz="1100" dirty="0">
                <a:solidFill>
                  <a:schemeClr val="bg1"/>
                </a:solidFill>
                <a:latin typeface="Arial" pitchFamily="34" charset="0"/>
                <a:cs typeface="Arial" pitchFamily="34" charset="0"/>
              </a:rPr>
              <a:t>Information Source is process to conveys  the message to the receiver;</a:t>
            </a:r>
          </a:p>
          <a:p>
            <a:pPr>
              <a:lnSpc>
                <a:spcPct val="160000"/>
              </a:lnSpc>
            </a:pPr>
            <a:r>
              <a:rPr lang="en-GB" sz="1100" dirty="0">
                <a:solidFill>
                  <a:schemeClr val="bg1"/>
                </a:solidFill>
                <a:latin typeface="Arial" pitchFamily="34" charset="0"/>
                <a:cs typeface="Arial" pitchFamily="34" charset="0"/>
              </a:rPr>
              <a:t>Transmitter is encoding process to return message into the signal;</a:t>
            </a:r>
          </a:p>
          <a:p>
            <a:pPr>
              <a:lnSpc>
                <a:spcPct val="160000"/>
              </a:lnSpc>
            </a:pPr>
            <a:r>
              <a:rPr lang="en-GB" sz="1100" dirty="0">
                <a:solidFill>
                  <a:schemeClr val="bg1"/>
                </a:solidFill>
                <a:latin typeface="Arial" pitchFamily="34" charset="0"/>
                <a:cs typeface="Arial" pitchFamily="34" charset="0"/>
              </a:rPr>
              <a:t>Channel is the medium that conveys the message from sender to receiver;</a:t>
            </a:r>
          </a:p>
          <a:p>
            <a:pPr>
              <a:lnSpc>
                <a:spcPct val="160000"/>
              </a:lnSpc>
            </a:pPr>
            <a:r>
              <a:rPr lang="en-GB" sz="1100" dirty="0">
                <a:solidFill>
                  <a:schemeClr val="bg1"/>
                </a:solidFill>
                <a:latin typeface="Arial" pitchFamily="34" charset="0"/>
                <a:cs typeface="Arial" pitchFamily="34" charset="0"/>
              </a:rPr>
              <a:t>Receiver is decoder of communication process;</a:t>
            </a:r>
          </a:p>
          <a:p>
            <a:pPr>
              <a:lnSpc>
                <a:spcPct val="160000"/>
              </a:lnSpc>
            </a:pPr>
            <a:r>
              <a:rPr lang="en-GB" sz="1100" dirty="0">
                <a:solidFill>
                  <a:schemeClr val="bg1"/>
                </a:solidFill>
                <a:latin typeface="Arial" pitchFamily="34" charset="0"/>
                <a:cs typeface="Arial" pitchFamily="34" charset="0"/>
              </a:rPr>
              <a:t>Destination is communication process to encode and decode the message;</a:t>
            </a:r>
          </a:p>
          <a:p>
            <a:pPr>
              <a:lnSpc>
                <a:spcPct val="160000"/>
              </a:lnSpc>
            </a:pPr>
            <a:r>
              <a:rPr lang="en-GB" sz="1100" dirty="0">
                <a:solidFill>
                  <a:schemeClr val="bg1"/>
                </a:solidFill>
                <a:latin typeface="Arial" pitchFamily="34" charset="0"/>
                <a:cs typeface="Arial" pitchFamily="34" charset="0"/>
              </a:rPr>
              <a:t>Noise  Source is defined such as process to disrupts effective communication</a:t>
            </a:r>
            <a:r>
              <a:rPr lang="en-GB" sz="1100" dirty="0">
                <a:latin typeface="Arial" pitchFamily="34" charset="0"/>
                <a:cs typeface="Arial" pitchFamily="34" charset="0"/>
              </a:rPr>
              <a:t>.</a:t>
            </a:r>
            <a:endParaRPr lang="en-US" sz="1100" dirty="0">
              <a:latin typeface="Arial" pitchFamily="34" charset="0"/>
              <a:cs typeface="Arial" pitchFamily="34" charset="0"/>
            </a:endParaRPr>
          </a:p>
        </p:txBody>
      </p:sp>
    </p:spTree>
    <p:extLst>
      <p:ext uri="{BB962C8B-B14F-4D97-AF65-F5344CB8AC3E}">
        <p14:creationId xmlns:p14="http://schemas.microsoft.com/office/powerpoint/2010/main" xmlns="" val="107802143"/>
      </p:ext>
    </p:extLst>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7052" y="173154"/>
            <a:ext cx="6247121" cy="584118"/>
          </a:xfrm>
        </p:spPr>
        <p:txBody>
          <a:bodyPr>
            <a:noAutofit/>
          </a:bodyPr>
          <a:lstStyle/>
          <a:p>
            <a:r>
              <a:rPr kumimoji="0" lang="en-GB" sz="2000" b="0" i="0" u="none" strike="noStrike" kern="1200" cap="none" spc="0" normalizeH="0" baseline="0" noProof="0" dirty="0">
                <a:ln>
                  <a:noFill/>
                </a:ln>
                <a:solidFill>
                  <a:schemeClr val="tx1"/>
                </a:solidFill>
                <a:effectLst>
                  <a:outerShdw blurRad="50800" dist="38100" dir="2700000" algn="tl" rotWithShape="0">
                    <a:prstClr val="black">
                      <a:alpha val="40000"/>
                    </a:prstClr>
                  </a:outerShdw>
                </a:effectLst>
                <a:uLnTx/>
                <a:uFillTx/>
                <a:latin typeface="Arial" pitchFamily="34" charset="0"/>
                <a:ea typeface="+mj-ea"/>
                <a:cs typeface="Arial" pitchFamily="34" charset="0"/>
              </a:rPr>
              <a:t>Based to the case study we will advise Tom to use Wilbur Schramm’s (1971) interactive model </a:t>
            </a:r>
            <a:endParaRPr lang="en-US" sz="2000" dirty="0">
              <a:solidFill>
                <a:schemeClr val="tx1"/>
              </a:solidFill>
              <a:latin typeface="Arial" pitchFamily="34" charset="0"/>
              <a:cs typeface="Arial" pitchFamily="34" charset="0"/>
            </a:endParaRPr>
          </a:p>
        </p:txBody>
      </p:sp>
      <p:sp>
        <p:nvSpPr>
          <p:cNvPr id="3" name="Content Placeholder 2"/>
          <p:cNvSpPr>
            <a:spLocks noGrp="1"/>
          </p:cNvSpPr>
          <p:nvPr>
            <p:ph idx="1"/>
          </p:nvPr>
        </p:nvSpPr>
        <p:spPr>
          <a:xfrm>
            <a:off x="2447051" y="418744"/>
            <a:ext cx="6696949" cy="4724755"/>
          </a:xfrm>
        </p:spPr>
        <p:txBody>
          <a:bodyPr>
            <a:normAutofit fontScale="92500" lnSpcReduction="10000"/>
          </a:bodyPr>
          <a:lstStyle/>
          <a:p>
            <a:pPr>
              <a:lnSpc>
                <a:spcPct val="150000"/>
              </a:lnSpc>
            </a:pPr>
            <a:endParaRPr lang="en-GB" dirty="0">
              <a:latin typeface="Arial" pitchFamily="34" charset="0"/>
              <a:cs typeface="Arial" pitchFamily="34" charset="0"/>
            </a:endParaRPr>
          </a:p>
          <a:p>
            <a:pPr>
              <a:lnSpc>
                <a:spcPct val="150000"/>
              </a:lnSpc>
            </a:pPr>
            <a:r>
              <a:rPr lang="en-GB" sz="1100" dirty="0">
                <a:latin typeface="Arial" pitchFamily="34" charset="0"/>
                <a:cs typeface="Arial" pitchFamily="34" charset="0"/>
              </a:rPr>
              <a:t>Tom could use this model of communication because it is simple, effective, and easy to understand and apply.</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 interaction between Tom and the members of his team is flawed. In team have some differences and many conflicts and disagreement about the project.</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There was no suitable channel of communication.</a:t>
            </a:r>
          </a:p>
          <a:p>
            <a:pPr>
              <a:lnSpc>
                <a:spcPct val="150000"/>
              </a:lnSpc>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Using Wilbur Schramm’s  (1971) interactive model of </a:t>
            </a:r>
          </a:p>
          <a:p>
            <a:pPr marL="0" indent="0">
              <a:lnSpc>
                <a:spcPct val="150000"/>
              </a:lnSpc>
              <a:buNone/>
            </a:pPr>
            <a:r>
              <a:rPr lang="en-GB" sz="1100" dirty="0">
                <a:latin typeface="Arial" pitchFamily="34" charset="0"/>
                <a:cs typeface="Arial" pitchFamily="34" charset="0"/>
              </a:rPr>
              <a:t>          communication, Tom will send his message using </a:t>
            </a:r>
          </a:p>
          <a:p>
            <a:pPr marL="0" indent="0">
              <a:lnSpc>
                <a:spcPct val="150000"/>
              </a:lnSpc>
              <a:buNone/>
            </a:pPr>
            <a:r>
              <a:rPr lang="en-GB" sz="1100" dirty="0">
                <a:latin typeface="Arial" pitchFamily="34" charset="0"/>
                <a:cs typeface="Arial" pitchFamily="34" charset="0"/>
              </a:rPr>
              <a:t>          two-way circular communication.</a:t>
            </a:r>
          </a:p>
          <a:p>
            <a:pPr marL="0" indent="0">
              <a:lnSpc>
                <a:spcPct val="150000"/>
              </a:lnSpc>
              <a:buNone/>
            </a:pPr>
            <a:endParaRPr lang="en-GB" sz="1100" dirty="0">
              <a:latin typeface="Arial" pitchFamily="34" charset="0"/>
              <a:cs typeface="Arial" pitchFamily="34" charset="0"/>
            </a:endParaRPr>
          </a:p>
          <a:p>
            <a:pPr>
              <a:lnSpc>
                <a:spcPct val="150000"/>
              </a:lnSpc>
            </a:pPr>
            <a:r>
              <a:rPr lang="en-GB" sz="1100" dirty="0">
                <a:latin typeface="Arial" pitchFamily="34" charset="0"/>
                <a:cs typeface="Arial" pitchFamily="34" charset="0"/>
              </a:rPr>
              <a:t>The situation described a conversation</a:t>
            </a:r>
          </a:p>
          <a:p>
            <a:pPr marL="0" indent="0">
              <a:lnSpc>
                <a:spcPct val="150000"/>
              </a:lnSpc>
              <a:buNone/>
            </a:pPr>
            <a:r>
              <a:rPr lang="en-GB" sz="1100" dirty="0">
                <a:latin typeface="Arial" pitchFamily="34" charset="0"/>
                <a:cs typeface="Arial" pitchFamily="34" charset="0"/>
              </a:rPr>
              <a:t>          between Tom as a leader and his </a:t>
            </a:r>
          </a:p>
          <a:p>
            <a:pPr marL="0" indent="0">
              <a:lnSpc>
                <a:spcPct val="150000"/>
              </a:lnSpc>
              <a:buNone/>
            </a:pPr>
            <a:r>
              <a:rPr lang="en-GB" sz="1100" dirty="0">
                <a:latin typeface="Arial" pitchFamily="34" charset="0"/>
                <a:cs typeface="Arial" pitchFamily="34" charset="0"/>
              </a:rPr>
              <a:t>          team</a:t>
            </a:r>
          </a:p>
          <a:p>
            <a:pPr marL="0" indent="0">
              <a:buNone/>
            </a:pPr>
            <a:r>
              <a:rPr lang="en-GB" sz="1100" dirty="0">
                <a:latin typeface="Arial" pitchFamily="34" charset="0"/>
                <a:cs typeface="Arial" pitchFamily="34" charset="0"/>
              </a:rPr>
              <a:t>                    </a:t>
            </a:r>
            <a:r>
              <a:rPr lang="en-GB" dirty="0">
                <a:latin typeface="Arial" pitchFamily="34" charset="0"/>
                <a:cs typeface="Arial" pitchFamily="34" charset="0"/>
              </a:rPr>
              <a:t>                                                                                                  </a:t>
            </a:r>
          </a:p>
          <a:p>
            <a:pPr>
              <a:buNone/>
            </a:pPr>
            <a:r>
              <a:rPr lang="en-GB" sz="1100" dirty="0">
                <a:latin typeface="Arial" pitchFamily="34" charset="0"/>
                <a:cs typeface="Arial" pitchFamily="34" charset="0"/>
              </a:rPr>
              <a:t>              </a:t>
            </a:r>
          </a:p>
          <a:p>
            <a:pPr>
              <a:buNone/>
            </a:pPr>
            <a:endParaRPr lang="en-GB" sz="1100" dirty="0">
              <a:latin typeface="Arial" pitchFamily="34" charset="0"/>
              <a:cs typeface="Arial" pitchFamily="34" charset="0"/>
            </a:endParaRPr>
          </a:p>
          <a:p>
            <a:endParaRPr lang="en-GB" sz="100" dirty="0">
              <a:latin typeface="Arial" pitchFamily="34" charset="0"/>
              <a:cs typeface="Arial" pitchFamily="34" charset="0"/>
            </a:endParaRPr>
          </a:p>
          <a:p>
            <a:endParaRPr lang="en-US" sz="1100" dirty="0">
              <a:latin typeface="Arial" pitchFamily="34" charset="0"/>
              <a:cs typeface="Arial" pitchFamily="34" charset="0"/>
            </a:endParaRPr>
          </a:p>
        </p:txBody>
      </p:sp>
      <p:sp>
        <p:nvSpPr>
          <p:cNvPr id="27" name="Oval 26"/>
          <p:cNvSpPr/>
          <p:nvPr/>
        </p:nvSpPr>
        <p:spPr>
          <a:xfrm>
            <a:off x="5181601" y="3626069"/>
            <a:ext cx="1057274" cy="7396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TextBox 27"/>
          <p:cNvSpPr txBox="1"/>
          <p:nvPr/>
        </p:nvSpPr>
        <p:spPr>
          <a:xfrm>
            <a:off x="5267325" y="3676650"/>
            <a:ext cx="971550"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Tom ( Leader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(encoder)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Source</a:t>
            </a:r>
            <a:endPar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9" name="Rectangle 28"/>
          <p:cNvSpPr/>
          <p:nvPr/>
        </p:nvSpPr>
        <p:spPr>
          <a:xfrm>
            <a:off x="6508597" y="1991170"/>
            <a:ext cx="892061" cy="10682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Message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Goals to achieve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Motivating, success</a:t>
            </a:r>
            <a:endParaRPr kumimoji="0" lang="en-US"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30" name="Rectangle 29"/>
          <p:cNvSpPr/>
          <p:nvPr/>
        </p:nvSpPr>
        <p:spPr>
          <a:xfrm>
            <a:off x="6549062" y="4168924"/>
            <a:ext cx="1016810" cy="7396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Arial" pitchFamily="34" charset="0"/>
                <a:ea typeface="+mn-ea"/>
                <a:cs typeface="Arial" pitchFamily="34" charset="0"/>
              </a:rPr>
              <a:t>                                    </a:t>
            </a: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feedback,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Mitigate process,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itchFamily="34" charset="0"/>
                <a:ea typeface="+mn-ea"/>
                <a:cs typeface="Arial" pitchFamily="34" charset="0"/>
              </a:rPr>
              <a:t>Attitudes and beliefs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mn-cs"/>
              </a:rPr>
              <a:t>   </a:t>
            </a: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Oval 30"/>
          <p:cNvSpPr/>
          <p:nvPr/>
        </p:nvSpPr>
        <p:spPr>
          <a:xfrm>
            <a:off x="7802451" y="2914117"/>
            <a:ext cx="1016810" cy="92294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Tom’s team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(decoder)</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a:ea typeface="+mn-ea"/>
                <a:cs typeface="+mn-cs"/>
              </a:rPr>
              <a:t>Destination</a:t>
            </a:r>
            <a:endParaRPr kumimoji="0" lang="en-US" sz="800" b="0" i="0" u="none" strike="noStrike" kern="1200" cap="none" spc="0" normalizeH="0" baseline="0" noProof="0" dirty="0">
              <a:ln>
                <a:noFill/>
              </a:ln>
              <a:solidFill>
                <a:prstClr val="black"/>
              </a:solidFill>
              <a:effectLst/>
              <a:uLnTx/>
              <a:uFillTx/>
              <a:latin typeface="Calibri"/>
              <a:ea typeface="+mn-ea"/>
              <a:cs typeface="+mn-cs"/>
            </a:endParaRPr>
          </a:p>
        </p:txBody>
      </p:sp>
      <p:cxnSp>
        <p:nvCxnSpPr>
          <p:cNvPr id="33" name="Straight Arrow Connector 32"/>
          <p:cNvCxnSpPr>
            <a:cxnSpLocks/>
            <a:stCxn id="27" idx="0"/>
            <a:endCxn id="29" idx="1"/>
          </p:cNvCxnSpPr>
          <p:nvPr/>
        </p:nvCxnSpPr>
        <p:spPr>
          <a:xfrm flipV="1">
            <a:off x="5710238" y="2525282"/>
            <a:ext cx="798359" cy="11007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cxnSpLocks/>
            <a:stCxn id="29" idx="3"/>
            <a:endCxn id="31" idx="1"/>
          </p:cNvCxnSpPr>
          <p:nvPr/>
        </p:nvCxnSpPr>
        <p:spPr>
          <a:xfrm>
            <a:off x="7400658" y="2525282"/>
            <a:ext cx="550701" cy="5239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cxnSpLocks/>
            <a:stCxn id="31" idx="4"/>
          </p:cNvCxnSpPr>
          <p:nvPr/>
        </p:nvCxnSpPr>
        <p:spPr>
          <a:xfrm flipH="1">
            <a:off x="7565872" y="3837062"/>
            <a:ext cx="744984" cy="70169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cxnSpLocks/>
            <a:stCxn id="30" idx="1"/>
            <a:endCxn id="27" idx="4"/>
          </p:cNvCxnSpPr>
          <p:nvPr/>
        </p:nvCxnSpPr>
        <p:spPr>
          <a:xfrm flipH="1" flipV="1">
            <a:off x="5710238" y="4365739"/>
            <a:ext cx="838824" cy="1730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338962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2447052" y="1"/>
            <a:ext cx="6247121" cy="743483"/>
          </a:xfrm>
        </p:spPr>
        <p:txBody>
          <a:bodyPr>
            <a:normAutofit/>
          </a:bodyPr>
          <a:lstStyle/>
          <a:p>
            <a:r>
              <a:rPr lang="en-GB" sz="1800" b="1" dirty="0">
                <a:solidFill>
                  <a:srgbClr val="000000"/>
                </a:solidFill>
                <a:effectLst/>
                <a:latin typeface="Arial" panose="020B0604020202020204" pitchFamily="34" charset="0"/>
                <a:ea typeface="Calibri" panose="020F0502020204030204" pitchFamily="34" charset="0"/>
              </a:rPr>
              <a:t>Barriers to communicate effectively</a:t>
            </a:r>
            <a:endParaRPr lang="en-US" dirty="0"/>
          </a:p>
        </p:txBody>
      </p:sp>
      <p:sp>
        <p:nvSpPr>
          <p:cNvPr id="5" name="Content Placeholder 4"/>
          <p:cNvSpPr>
            <a:spLocks noGrp="1"/>
          </p:cNvSpPr>
          <p:nvPr>
            <p:ph idx="1"/>
          </p:nvPr>
        </p:nvSpPr>
        <p:spPr>
          <a:xfrm>
            <a:off x="2447052" y="743484"/>
            <a:ext cx="6247121" cy="4281442"/>
          </a:xfrm>
        </p:spPr>
        <p:txBody>
          <a:bodyPr>
            <a:normAutofit fontScale="92500"/>
          </a:bodyPr>
          <a:lstStyle/>
          <a:p>
            <a:endParaRPr lang="en-GB" sz="1100" dirty="0">
              <a:latin typeface="Arial" panose="020B0604020202020204" pitchFamily="34" charset="0"/>
              <a:cs typeface="Arial" panose="020B0604020202020204" pitchFamily="34" charset="0"/>
            </a:endParaRPr>
          </a:p>
          <a:p>
            <a:pPr>
              <a:lnSpc>
                <a:spcPct val="170000"/>
              </a:lnSpc>
            </a:pPr>
            <a:r>
              <a:rPr lang="en-GB" sz="1100" dirty="0">
                <a:latin typeface="Arial" panose="020B0604020202020204" pitchFamily="34" charset="0"/>
                <a:cs typeface="Arial" panose="020B0604020202020204" pitchFamily="34" charset="0"/>
              </a:rPr>
              <a:t>Communication barriers prevent the message from reaching its final point, being received, transmitted, and understood as such.</a:t>
            </a:r>
          </a:p>
          <a:p>
            <a:pPr>
              <a:lnSpc>
                <a:spcPct val="170000"/>
              </a:lnSpc>
            </a:pPr>
            <a:r>
              <a:rPr lang="en-GB" sz="1300" b="1" dirty="0">
                <a:latin typeface="Arial" panose="020B0604020202020204" pitchFamily="34" charset="0"/>
                <a:cs typeface="Arial" panose="020B0604020202020204" pitchFamily="34" charset="0"/>
              </a:rPr>
              <a:t>Common barriers</a:t>
            </a:r>
            <a:r>
              <a:rPr lang="en-GB" sz="1300" dirty="0">
                <a:latin typeface="Arial" panose="020B0604020202020204" pitchFamily="34" charset="0"/>
                <a:cs typeface="Arial" panose="020B0604020202020204" pitchFamily="34" charset="0"/>
              </a:rPr>
              <a:t>:</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National culture - cultural differences could lead to miscommunication, because of the differences in body language, manners, mindsets, values, and beliefs.</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Language -  in cross-cultural communication, language is considered the most important barrier because it is the most used employee tool for communication. </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Defensiveness – it occurs when in the communication people feel threatened and according to Baker( 1980) it “affects both our perception and our subsequent behaviour.“</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Filtering -  it  makes information incomplete, which affects communication efficiency. </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Emotions - they affect the way that we interpret people’s behaviour and the way we formulate our arguments</a:t>
            </a:r>
          </a:p>
          <a:p>
            <a:pPr>
              <a:lnSpc>
                <a:spcPct val="17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Information overload – too many details or a large quantity of information are difficult to be absorbed</a:t>
            </a: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pPr>
              <a:buFont typeface="Wingdings" panose="05000000000000000000" pitchFamily="2" charset="2"/>
              <a:buChar char="ü"/>
            </a:pPr>
            <a:endParaRPr lang="en-GB"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101633878"/>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xmlns="" id="{5A22C0BC-E904-A358-B00F-76BCE68E58A3}"/>
              </a:ext>
            </a:extLst>
          </p:cNvPr>
          <p:cNvSpPr>
            <a:spLocks noGrp="1"/>
          </p:cNvSpPr>
          <p:nvPr>
            <p:ph type="title"/>
          </p:nvPr>
        </p:nvSpPr>
        <p:spPr>
          <a:xfrm>
            <a:off x="68366" y="683664"/>
            <a:ext cx="7263926" cy="803303"/>
          </a:xfrm>
        </p:spPr>
        <p:txBody>
          <a:bodyPr>
            <a:normAutofit/>
          </a:bodyPr>
          <a:lstStyle/>
          <a:p>
            <a:pPr algn="l"/>
            <a:r>
              <a:rPr kumimoji="0" lang="en-GB" sz="1800" b="1" i="0" u="none" strike="noStrike" kern="1200" cap="none" spc="0" normalizeH="0" baseline="0" noProof="0" dirty="0">
                <a:ln>
                  <a:noFill/>
                </a:ln>
                <a:solidFill>
                  <a:schemeClr val="bg1"/>
                </a:solidFill>
                <a:effectLst/>
                <a:uLnTx/>
                <a:uFillTx/>
                <a:latin typeface="Arial" panose="020B0604020202020204" pitchFamily="34" charset="0"/>
                <a:ea typeface="Calibri" panose="020F0502020204030204" pitchFamily="34" charset="0"/>
                <a:cs typeface="+mj-cs"/>
              </a:rPr>
              <a:t>Barriers to communicate effectively of Amazon’s team</a:t>
            </a:r>
            <a:endParaRPr lang="en-GB" dirty="0">
              <a:solidFill>
                <a:schemeClr val="bg1"/>
              </a:solidFill>
            </a:endParaRPr>
          </a:p>
        </p:txBody>
      </p:sp>
      <p:sp>
        <p:nvSpPr>
          <p:cNvPr id="5" name="Text Placeholder 4"/>
          <p:cNvSpPr>
            <a:spLocks noGrp="1"/>
          </p:cNvSpPr>
          <p:nvPr>
            <p:ph type="body" idx="4294967295"/>
          </p:nvPr>
        </p:nvSpPr>
        <p:spPr>
          <a:xfrm>
            <a:off x="0" y="1341438"/>
            <a:ext cx="8767763" cy="3595687"/>
          </a:xfrm>
        </p:spPr>
        <p:txBody>
          <a:bodyPr>
            <a:normAutofit fontScale="92500" lnSpcReduction="20000"/>
          </a:bodyPr>
          <a:lstStyle/>
          <a:p>
            <a:pPr lvl="0">
              <a:lnSpc>
                <a:spcPct val="150000"/>
              </a:lnSpc>
              <a:defRPr/>
            </a:pPr>
            <a:r>
              <a:rPr kumimoji="0" lang="en-US"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In </a:t>
            </a:r>
            <a:r>
              <a:rPr lang="en-US" sz="1100" dirty="0">
                <a:solidFill>
                  <a:schemeClr val="bg1"/>
                </a:solidFill>
                <a:latin typeface="Arial" panose="020B0604020202020204" pitchFamily="34" charset="0"/>
                <a:cs typeface="Arial" panose="020B0604020202020204" pitchFamily="34" charset="0"/>
              </a:rPr>
              <a:t>each organization, “</a:t>
            </a:r>
            <a:r>
              <a:rPr lang="en-GB" sz="1100" dirty="0">
                <a:solidFill>
                  <a:schemeClr val="bg1"/>
                </a:solidFill>
                <a:latin typeface="Arial" panose="020B0604020202020204" pitchFamily="34" charset="0"/>
                <a:cs typeface="Arial" panose="020B0604020202020204" pitchFamily="34" charset="0"/>
              </a:rPr>
              <a:t>communication barriers come from both the managers and the employees, which hinder or deviate the real meaning of a message and frustrate clear, open, and satisfactory communication in the organization”. ( Ikiseh, 2020, p.28)</a:t>
            </a:r>
          </a:p>
          <a:p>
            <a:pPr lvl="0">
              <a:lnSpc>
                <a:spcPct val="150000"/>
              </a:lnSpc>
              <a:defRPr/>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defRPr/>
            </a:pPr>
            <a:r>
              <a:rPr lang="en-GB" sz="1100" b="1" dirty="0">
                <a:solidFill>
                  <a:schemeClr val="bg1"/>
                </a:solidFill>
                <a:latin typeface="Arial" panose="020B0604020202020204" pitchFamily="34" charset="0"/>
                <a:cs typeface="Arial" panose="020B0604020202020204" pitchFamily="34" charset="0"/>
              </a:rPr>
              <a:t>Communication barriers having a negative impact on the project team:</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Physical barriers - distance has an impact on communication between team members Tom’s team could get over these barriers by diversifying his methods of communication</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Cultural barriers - different cultures have an impact on the communication style, thinking patterns, and how people collaborate within the team because of the differences in the ways how they deliver and interpret the information.</a:t>
            </a:r>
          </a:p>
          <a:p>
            <a:pPr>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Language barriers - the different levels of language competence, and technical language barriers. By using simple and understanding language or other methods to communicate, Tom’s team could overcome these barriers.</a:t>
            </a:r>
          </a:p>
          <a:p>
            <a:pPr>
              <a:lnSpc>
                <a:spcPct val="150000"/>
              </a:lnSpc>
              <a:buFont typeface="Wingdings" panose="05000000000000000000" pitchFamily="2" charset="2"/>
              <a:buChar char="ü"/>
              <a:defRPr/>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defRPr/>
            </a:pPr>
            <a:r>
              <a:rPr lang="en-GB" sz="1100" b="1" dirty="0">
                <a:solidFill>
                  <a:schemeClr val="bg1"/>
                </a:solidFill>
                <a:latin typeface="Arial" panose="020B0604020202020204" pitchFamily="34" charset="0"/>
                <a:cs typeface="Arial" panose="020B0604020202020204" pitchFamily="34" charset="0"/>
              </a:rPr>
              <a:t>More tips to overcome the communication barriers:</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Use feedback -  “The feedback provides a sense of community in which open communications are stimulated” (Adeola et al., 2020, p.69)</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Listen actively - a way to get information and ideas from others</a:t>
            </a:r>
          </a:p>
          <a:p>
            <a:pPr lvl="0">
              <a:lnSpc>
                <a:spcPct val="150000"/>
              </a:lnSpc>
              <a:buFont typeface="Wingdings" panose="05000000000000000000" pitchFamily="2" charset="2"/>
              <a:buChar char="ü"/>
              <a:defRPr/>
            </a:pPr>
            <a:r>
              <a:rPr lang="en-GB" sz="1100" dirty="0">
                <a:solidFill>
                  <a:schemeClr val="bg1"/>
                </a:solidFill>
                <a:latin typeface="Arial" panose="020B0604020202020204" pitchFamily="34" charset="0"/>
                <a:cs typeface="Arial" panose="020B0604020202020204" pitchFamily="34" charset="0"/>
              </a:rPr>
              <a:t>Understand non-verbal cues</a:t>
            </a:r>
          </a:p>
          <a:p>
            <a:pPr marL="342900" marR="0" lvl="0" indent="-342900" algn="l" defTabSz="914400" rtl="0" eaLnBrk="1" fontAlgn="auto" latinLnBrk="0" hangingPunct="1">
              <a:lnSpc>
                <a:spcPct val="160000"/>
              </a:lnSpc>
              <a:spcBef>
                <a:spcPct val="2000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ct val="20000"/>
              </a:spcBef>
              <a:spcAft>
                <a:spcPts val="0"/>
              </a:spcAft>
              <a:buClrTx/>
              <a:buSzTx/>
              <a:buFont typeface="Wingdings" panose="05000000000000000000" pitchFamily="2" charset="2"/>
              <a:buChar char="ü"/>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xmlns="" val="417078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3E09D7-3B3A-D571-D242-27030A7D68C4}"/>
              </a:ext>
            </a:extLst>
          </p:cNvPr>
          <p:cNvSpPr>
            <a:spLocks noGrp="1"/>
          </p:cNvSpPr>
          <p:nvPr>
            <p:ph type="title"/>
          </p:nvPr>
        </p:nvSpPr>
        <p:spPr>
          <a:xfrm>
            <a:off x="2447052" y="0"/>
            <a:ext cx="6247121" cy="495656"/>
          </a:xfrm>
        </p:spPr>
        <p:txBody>
          <a:bodyPr>
            <a:normAutofit fontScale="90000"/>
          </a:bodyPr>
          <a:lstStyle/>
          <a:p>
            <a:r>
              <a:rPr lang="en-GB" sz="2800" dirty="0">
                <a:latin typeface="Arial" panose="020B0604020202020204" pitchFamily="34" charset="0"/>
                <a:cs typeface="Arial" panose="020B0604020202020204" pitchFamily="34" charset="0"/>
              </a:rPr>
              <a:t>Channels of communication</a:t>
            </a:r>
          </a:p>
        </p:txBody>
      </p:sp>
      <p:sp>
        <p:nvSpPr>
          <p:cNvPr id="3" name="Content Placeholder 2">
            <a:extLst>
              <a:ext uri="{FF2B5EF4-FFF2-40B4-BE49-F238E27FC236}">
                <a16:creationId xmlns:a16="http://schemas.microsoft.com/office/drawing/2014/main" xmlns="" id="{B8160507-1D11-DE89-5924-ADD093D837DC}"/>
              </a:ext>
            </a:extLst>
          </p:cNvPr>
          <p:cNvSpPr>
            <a:spLocks noGrp="1"/>
          </p:cNvSpPr>
          <p:nvPr>
            <p:ph idx="1"/>
          </p:nvPr>
        </p:nvSpPr>
        <p:spPr>
          <a:xfrm>
            <a:off x="2455605" y="495657"/>
            <a:ext cx="6380745" cy="4647844"/>
          </a:xfrm>
        </p:spPr>
        <p:txBody>
          <a:bodyPr>
            <a:normAutofit/>
          </a:bodyPr>
          <a:lstStyle/>
          <a:p>
            <a:pPr>
              <a:lnSpc>
                <a:spcPct val="150000"/>
              </a:lnSpc>
            </a:pPr>
            <a:r>
              <a:rPr lang="en-GB" sz="1000" dirty="0">
                <a:latin typeface="Arial" panose="020B0604020202020204" pitchFamily="34" charset="0"/>
                <a:cs typeface="Arial" panose="020B0604020202020204" pitchFamily="34" charset="0"/>
              </a:rPr>
              <a:t>“Another important component of the communication process is selecting an appropriate communication channel. This is the means by which messages are transmitted”. ( Borkowski and Meese, 2009, p.78)</a:t>
            </a:r>
          </a:p>
          <a:p>
            <a:pPr>
              <a:lnSpc>
                <a:spcPct val="150000"/>
              </a:lnSpc>
            </a:pPr>
            <a:endParaRPr lang="en-GB" sz="1000" dirty="0">
              <a:latin typeface="Arial" panose="020B0604020202020204" pitchFamily="34" charset="0"/>
              <a:cs typeface="Arial" panose="020B0604020202020204" pitchFamily="34" charset="0"/>
            </a:endParaRPr>
          </a:p>
          <a:p>
            <a:pPr>
              <a:lnSpc>
                <a:spcPct val="150000"/>
              </a:lnSpc>
            </a:pPr>
            <a:r>
              <a:rPr lang="en-GB" sz="1000" b="1" dirty="0">
                <a:latin typeface="Arial" panose="020B0604020202020204" pitchFamily="34" charset="0"/>
                <a:cs typeface="Arial" panose="020B0604020202020204" pitchFamily="34" charset="0"/>
              </a:rPr>
              <a:t>Channel richness </a:t>
            </a:r>
            <a:r>
              <a:rPr lang="en-GB" sz="1000" dirty="0">
                <a:latin typeface="Arial" panose="020B0604020202020204" pitchFamily="34" charset="0"/>
                <a:cs typeface="Arial" panose="020B0604020202020204" pitchFamily="34" charset="0"/>
              </a:rPr>
              <a:t>- “The information richness theory (Daft and Lengel, 1986) suggests that different communication channels correspond to various levels of information richness” ( Lo and Lie, 2008, p.93),</a:t>
            </a:r>
          </a:p>
          <a:p>
            <a:pPr>
              <a:lnSpc>
                <a:spcPct val="150000"/>
              </a:lnSpc>
            </a:pPr>
            <a:endParaRPr lang="en-GB" sz="1000" dirty="0">
              <a:latin typeface="Arial" panose="020B0604020202020204" pitchFamily="34" charset="0"/>
              <a:cs typeface="Arial" panose="020B0604020202020204" pitchFamily="34" charset="0"/>
            </a:endParaRPr>
          </a:p>
          <a:p>
            <a:r>
              <a:rPr lang="en-GB" sz="1000" b="1" dirty="0">
                <a:latin typeface="Arial" panose="020B0604020202020204" pitchFamily="34" charset="0"/>
                <a:cs typeface="Arial" panose="020B0604020202020204" pitchFamily="34" charset="0"/>
              </a:rPr>
              <a:t>The Lendle-Daft model Channel Richness Hierarchy:</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xmlns="" id="{D63D6806-D93F-7B30-8F4B-6F0DB7E72100}"/>
              </a:ext>
            </a:extLst>
          </p:cNvPr>
          <p:cNvGraphicFramePr>
            <a:graphicFrameLocks noGrp="1"/>
          </p:cNvGraphicFramePr>
          <p:nvPr>
            <p:extLst>
              <p:ext uri="{D42A27DB-BD31-4B8C-83A1-F6EECF244321}">
                <p14:modId xmlns:p14="http://schemas.microsoft.com/office/powerpoint/2010/main" xmlns="" val="841433345"/>
              </p:ext>
            </p:extLst>
          </p:nvPr>
        </p:nvGraphicFramePr>
        <p:xfrm>
          <a:off x="2455605" y="2358638"/>
          <a:ext cx="6380745" cy="2452639"/>
        </p:xfrm>
        <a:graphic>
          <a:graphicData uri="http://schemas.openxmlformats.org/drawingml/2006/table">
            <a:tbl>
              <a:tblPr firstRow="1" bandRow="1">
                <a:tableStyleId>{5C22544A-7EE6-4342-B048-85BDC9FD1C3A}</a:tableStyleId>
              </a:tblPr>
              <a:tblGrid>
                <a:gridCol w="1484006">
                  <a:extLst>
                    <a:ext uri="{9D8B030D-6E8A-4147-A177-3AD203B41FA5}">
                      <a16:colId xmlns:a16="http://schemas.microsoft.com/office/drawing/2014/main" xmlns="" val="2070442134"/>
                    </a:ext>
                  </a:extLst>
                </a:gridCol>
                <a:gridCol w="803305">
                  <a:extLst>
                    <a:ext uri="{9D8B030D-6E8A-4147-A177-3AD203B41FA5}">
                      <a16:colId xmlns:a16="http://schemas.microsoft.com/office/drawing/2014/main" xmlns="" val="2342472664"/>
                    </a:ext>
                  </a:extLst>
                </a:gridCol>
                <a:gridCol w="2144994">
                  <a:extLst>
                    <a:ext uri="{9D8B030D-6E8A-4147-A177-3AD203B41FA5}">
                      <a16:colId xmlns:a16="http://schemas.microsoft.com/office/drawing/2014/main" xmlns="" val="63678056"/>
                    </a:ext>
                  </a:extLst>
                </a:gridCol>
                <a:gridCol w="1948440">
                  <a:extLst>
                    <a:ext uri="{9D8B030D-6E8A-4147-A177-3AD203B41FA5}">
                      <a16:colId xmlns:a16="http://schemas.microsoft.com/office/drawing/2014/main" xmlns="" val="3875695660"/>
                    </a:ext>
                  </a:extLst>
                </a:gridCol>
              </a:tblGrid>
              <a:tr h="400430">
                <a:tc>
                  <a:txBody>
                    <a:bodyPr/>
                    <a:lstStyle/>
                    <a:p>
                      <a:r>
                        <a:rPr lang="en-GB" sz="900" dirty="0">
                          <a:latin typeface="Arial" panose="020B0604020202020204" pitchFamily="34" charset="0"/>
                          <a:cs typeface="Arial" panose="020B0604020202020204" pitchFamily="34" charset="0"/>
                        </a:rPr>
                        <a:t>Communication channel</a:t>
                      </a:r>
                    </a:p>
                  </a:txBody>
                  <a:tcPr/>
                </a:tc>
                <a:tc>
                  <a:txBody>
                    <a:bodyPr/>
                    <a:lstStyle/>
                    <a:p>
                      <a:r>
                        <a:rPr lang="en-GB" sz="900" dirty="0">
                          <a:latin typeface="Arial" panose="020B0604020202020204" pitchFamily="34" charset="0"/>
                          <a:cs typeface="Arial" panose="020B0604020202020204" pitchFamily="34" charset="0"/>
                        </a:rPr>
                        <a:t>Information richness</a:t>
                      </a:r>
                    </a:p>
                  </a:txBody>
                  <a:tcPr/>
                </a:tc>
                <a:tc>
                  <a:txBody>
                    <a:bodyPr/>
                    <a:lstStyle/>
                    <a:p>
                      <a:r>
                        <a:rPr lang="en-GB" sz="900" dirty="0">
                          <a:latin typeface="Arial" panose="020B0604020202020204" pitchFamily="34" charset="0"/>
                          <a:cs typeface="Arial" panose="020B0604020202020204" pitchFamily="34" charset="0"/>
                        </a:rPr>
                        <a:t>Advantages</a:t>
                      </a:r>
                    </a:p>
                  </a:txBody>
                  <a:tcPr/>
                </a:tc>
                <a:tc>
                  <a:txBody>
                    <a:bodyPr/>
                    <a:lstStyle/>
                    <a:p>
                      <a:r>
                        <a:rPr lang="en-GB" sz="900" dirty="0">
                          <a:latin typeface="Arial" panose="020B0604020202020204" pitchFamily="34" charset="0"/>
                          <a:cs typeface="Arial" panose="020B0604020202020204" pitchFamily="34" charset="0"/>
                        </a:rPr>
                        <a:t>Disadvantages</a:t>
                      </a:r>
                    </a:p>
                  </a:txBody>
                  <a:tcPr/>
                </a:tc>
                <a:extLst>
                  <a:ext uri="{0D108BD9-81ED-4DB2-BD59-A6C34878D82A}">
                    <a16:rowId xmlns:a16="http://schemas.microsoft.com/office/drawing/2014/main" xmlns="" val="308206778"/>
                  </a:ext>
                </a:extLst>
              </a:tr>
              <a:tr h="550593">
                <a:tc>
                  <a:txBody>
                    <a:bodyPr/>
                    <a:lstStyle/>
                    <a:p>
                      <a:r>
                        <a:rPr lang="en-GB" sz="900" dirty="0">
                          <a:latin typeface="Arial" panose="020B0604020202020204" pitchFamily="34" charset="0"/>
                          <a:cs typeface="Arial" panose="020B0604020202020204" pitchFamily="34" charset="0"/>
                        </a:rPr>
                        <a:t>Face to face conversation(physical presence)</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effective communication</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instant feedback, body language and facial </a:t>
                      </a:r>
                      <a:r>
                        <a:rPr lang="en-GB" sz="900" dirty="0" err="1">
                          <a:latin typeface="Arial" panose="020B0604020202020204" pitchFamily="34" charset="0"/>
                          <a:cs typeface="Arial" panose="020B0604020202020204" pitchFamily="34" charset="0"/>
                        </a:rPr>
                        <a:t>xpressions</a:t>
                      </a:r>
                      <a:endParaRPr lang="en-GB" sz="900" dirty="0">
                        <a:latin typeface="Arial" panose="020B0604020202020204" pitchFamily="34" charset="0"/>
                        <a:cs typeface="Arial" panose="020B0604020202020204" pitchFamily="34" charset="0"/>
                      </a:endParaRP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Not accountable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Low legal and reference value</a:t>
                      </a:r>
                    </a:p>
                  </a:txBody>
                  <a:tcPr/>
                </a:tc>
                <a:extLst>
                  <a:ext uri="{0D108BD9-81ED-4DB2-BD59-A6C34878D82A}">
                    <a16:rowId xmlns:a16="http://schemas.microsoft.com/office/drawing/2014/main" xmlns="" val="3280802108"/>
                  </a:ext>
                </a:extLst>
              </a:tr>
              <a:tr h="550593">
                <a:tc>
                  <a:txBody>
                    <a:bodyPr/>
                    <a:lstStyle/>
                    <a:p>
                      <a:r>
                        <a:rPr lang="en-GB" sz="900" dirty="0">
                          <a:latin typeface="Arial" panose="020B0604020202020204" pitchFamily="34" charset="0"/>
                          <a:cs typeface="Arial" panose="020B0604020202020204" pitchFamily="34" charset="0"/>
                        </a:rPr>
                        <a:t>Videoconferencing(interactive media)</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saves time for traveling and money for traveling</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body language</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quality systems are not free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Less non-verbal communication</a:t>
                      </a:r>
                    </a:p>
                  </a:txBody>
                  <a:tcPr/>
                </a:tc>
                <a:extLst>
                  <a:ext uri="{0D108BD9-81ED-4DB2-BD59-A6C34878D82A}">
                    <a16:rowId xmlns:a16="http://schemas.microsoft.com/office/drawing/2014/main" xmlns="" val="3685378244"/>
                  </a:ext>
                </a:extLst>
              </a:tr>
              <a:tr h="400430">
                <a:tc>
                  <a:txBody>
                    <a:bodyPr/>
                    <a:lstStyle/>
                    <a:p>
                      <a:r>
                        <a:rPr lang="en-GB" sz="900" dirty="0">
                          <a:latin typeface="Arial" panose="020B0604020202020204" pitchFamily="34" charset="0"/>
                          <a:cs typeface="Arial" panose="020B0604020202020204" pitchFamily="34" charset="0"/>
                        </a:rPr>
                        <a:t>Telephone conversation</a:t>
                      </a:r>
                    </a:p>
                  </a:txBody>
                  <a:tcPr/>
                </a:tc>
                <a:tc>
                  <a:txBody>
                    <a:bodyPr/>
                    <a:lstStyle/>
                    <a:p>
                      <a:r>
                        <a:rPr lang="en-GB" sz="900" dirty="0">
                          <a:latin typeface="Arial" panose="020B0604020202020204" pitchFamily="34" charset="0"/>
                          <a:cs typeface="Arial" panose="020B0604020202020204" pitchFamily="34" charset="0"/>
                        </a:rPr>
                        <a:t>high</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immediately feedback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we can call everywhere</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not see the body language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not make a record</a:t>
                      </a:r>
                    </a:p>
                  </a:txBody>
                  <a:tcPr/>
                </a:tc>
                <a:extLst>
                  <a:ext uri="{0D108BD9-81ED-4DB2-BD59-A6C34878D82A}">
                    <a16:rowId xmlns:a16="http://schemas.microsoft.com/office/drawing/2014/main" xmlns="" val="3282379902"/>
                  </a:ext>
                </a:extLst>
              </a:tr>
              <a:tr h="550593">
                <a:tc>
                  <a:txBody>
                    <a:bodyPr/>
                    <a:lstStyle/>
                    <a:p>
                      <a:r>
                        <a:rPr lang="en-GB" sz="900" dirty="0">
                          <a:latin typeface="Arial" panose="020B0604020202020204" pitchFamily="34" charset="0"/>
                          <a:cs typeface="Arial" panose="020B0604020202020204" pitchFamily="34" charset="0"/>
                        </a:rPr>
                        <a:t>Written/addressed documents( Memo, letters)</a:t>
                      </a:r>
                    </a:p>
                  </a:txBody>
                  <a:tcPr/>
                </a:tc>
                <a:tc>
                  <a:txBody>
                    <a:bodyPr/>
                    <a:lstStyle/>
                    <a:p>
                      <a:r>
                        <a:rPr lang="en-GB" sz="900" dirty="0">
                          <a:latin typeface="Arial" panose="020B0604020202020204" pitchFamily="34" charset="0"/>
                          <a:cs typeface="Arial" panose="020B0604020202020204" pitchFamily="34" charset="0"/>
                        </a:rPr>
                        <a:t>medium</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formal document, can be recorded</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save time and money</a:t>
                      </a:r>
                    </a:p>
                  </a:txBody>
                  <a:tcPr/>
                </a:tc>
                <a:tc>
                  <a:txBody>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no instant feedback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can be misinterpreted</a:t>
                      </a:r>
                    </a:p>
                    <a:p>
                      <a:pPr marL="171450" indent="-1714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xmlns="" val="1595036610"/>
                  </a:ext>
                </a:extLst>
              </a:tr>
            </a:tbl>
          </a:graphicData>
        </a:graphic>
      </p:graphicFrame>
    </p:spTree>
    <p:extLst>
      <p:ext uri="{BB962C8B-B14F-4D97-AF65-F5344CB8AC3E}">
        <p14:creationId xmlns:p14="http://schemas.microsoft.com/office/powerpoint/2010/main" xmlns="" val="28493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4F0155-597A-1DFA-A4E2-478426F5C0A8}"/>
              </a:ext>
            </a:extLst>
          </p:cNvPr>
          <p:cNvSpPr>
            <a:spLocks noGrp="1"/>
          </p:cNvSpPr>
          <p:nvPr>
            <p:ph type="title"/>
          </p:nvPr>
        </p:nvSpPr>
        <p:spPr>
          <a:xfrm>
            <a:off x="-145279" y="-59821"/>
            <a:ext cx="9144000" cy="2307366"/>
          </a:xfrm>
        </p:spPr>
        <p:txBody>
          <a:bodyPr>
            <a:noAutofit/>
          </a:bodyPr>
          <a:lstStyle/>
          <a:p>
            <a:pPr marL="342900" marR="0" lvl="0" indent="-342900" defTabSz="914400" rtl="0" eaLnBrk="1" fontAlgn="auto" latinLnBrk="0" hangingPunct="1">
              <a:lnSpc>
                <a:spcPct val="100000"/>
              </a:lnSpc>
              <a:spcBef>
                <a:spcPct val="20000"/>
              </a:spcBef>
              <a:spcAft>
                <a:spcPts val="0"/>
              </a:spcAft>
              <a:tabLst/>
              <a:defRPr/>
            </a:pPr>
            <a:r>
              <a:rPr lang="en-GB" sz="2000" dirty="0">
                <a:effectLst/>
                <a:latin typeface="Times New Roman" panose="02020603050405020304" pitchFamily="18" charset="0"/>
                <a:ea typeface="Calibri" panose="020F0502020204030204" pitchFamily="34" charset="0"/>
              </a:rPr>
              <a:t>     </a:t>
            </a:r>
            <a:r>
              <a:rPr lang="en-GB" sz="2000" b="1" dirty="0">
                <a:effectLst/>
                <a:latin typeface="Arial" panose="020B0604020202020204" pitchFamily="34" charset="0"/>
                <a:ea typeface="Calibri" panose="020F0502020204030204" pitchFamily="34" charset="0"/>
                <a:cs typeface="Arial" panose="020B0604020202020204" pitchFamily="34" charset="0"/>
              </a:rPr>
              <a:t>Channels that could be used </a:t>
            </a:r>
            <a:r>
              <a:rPr lang="bg-BG" sz="2000" b="1" dirty="0">
                <a:effectLst/>
                <a:latin typeface="Arial" panose="020B0604020202020204" pitchFamily="34" charset="0"/>
                <a:ea typeface="Calibri" panose="020F0502020204030204" pitchFamily="34" charset="0"/>
                <a:cs typeface="Arial" panose="020B0604020202020204" pitchFamily="34" charset="0"/>
              </a:rPr>
              <a:t/>
            </a:r>
            <a:br>
              <a:rPr lang="bg-BG" sz="20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in the given</a:t>
            </a:r>
            <a:r>
              <a:rPr lang="bg-BG" sz="2000" b="1" dirty="0">
                <a:effectLst/>
                <a:latin typeface="Arial" panose="020B0604020202020204" pitchFamily="34" charset="0"/>
                <a:ea typeface="Calibri" panose="020F0502020204030204" pitchFamily="34" charset="0"/>
                <a:cs typeface="Arial" panose="020B0604020202020204" pitchFamily="34" charset="0"/>
              </a:rPr>
              <a:t> </a:t>
            </a:r>
            <a:r>
              <a:rPr lang="en-GB" sz="2000" b="1" dirty="0">
                <a:effectLst/>
                <a:latin typeface="Arial" panose="020B0604020202020204" pitchFamily="34" charset="0"/>
                <a:ea typeface="Calibri" panose="020F0502020204030204" pitchFamily="34" charset="0"/>
                <a:cs typeface="Arial" panose="020B0604020202020204" pitchFamily="34" charset="0"/>
              </a:rPr>
              <a:t>scenario to improve communication:</a:t>
            </a:r>
            <a:r>
              <a:rPr kumimoji="0" lang="en-GB" sz="2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r>
            <a:br>
              <a:rPr kumimoji="0" lang="en-GB" sz="2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xmlns="" id="{44F1A885-6334-B60E-FFE0-884DB12D5D9C}"/>
              </a:ext>
            </a:extLst>
          </p:cNvPr>
          <p:cNvSpPr>
            <a:spLocks noGrp="1"/>
          </p:cNvSpPr>
          <p:nvPr>
            <p:ph idx="1"/>
          </p:nvPr>
        </p:nvSpPr>
        <p:spPr>
          <a:xfrm>
            <a:off x="145279" y="1247686"/>
            <a:ext cx="8637386" cy="3819970"/>
          </a:xfrm>
        </p:spPr>
        <p:txBody>
          <a:bodyPr>
            <a:noAutofit/>
          </a:bodyPr>
          <a:lstStyle/>
          <a:p>
            <a:pPr>
              <a:lnSpc>
                <a:spcPct val="150000"/>
              </a:lnSpc>
              <a:defRPr/>
            </a:pPr>
            <a:r>
              <a:rPr lang="en-GB" sz="1000" dirty="0">
                <a:latin typeface="Arial" panose="020B0604020202020204" pitchFamily="34" charset="0"/>
                <a:cs typeface="Arial" panose="020B0604020202020204" pitchFamily="34" charset="0"/>
              </a:rPr>
              <a:t>Electing the channels is a very important part of communication because wrong-chosen channels could lead to communicative difficulties such as information overload or inadequate feedback.</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b="1" dirty="0">
                <a:latin typeface="Arial" panose="020B0604020202020204" pitchFamily="34" charset="0"/>
                <a:cs typeface="Arial" panose="020B0604020202020204" pitchFamily="34" charset="0"/>
              </a:rPr>
              <a:t>Appropriate channels for Tom's team:</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Face-to-face conversation - Begley (2004) claimed that face-to-face remains the most powerful human interaction, and it helps to build " interpersonal relationships between employees and managers; and for project collaboration.”( (Ean, 2010, p.43)</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Video conferencing</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Phone conference ( telephone conversation)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Chat-based communication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Emails </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endParaRPr lang="en-GB" sz="1000" dirty="0">
              <a:latin typeface="Arial" panose="020B0604020202020204" pitchFamily="34" charset="0"/>
              <a:cs typeface="Arial" panose="020B0604020202020204" pitchFamily="34" charset="0"/>
            </a:endParaRPr>
          </a:p>
          <a:p>
            <a:pPr marR="0" lvl="0" algn="l" defTabSz="914400" rtl="0" eaLnBrk="1" fontAlgn="auto" latinLnBrk="0" hangingPunct="1">
              <a:lnSpc>
                <a:spcPct val="150000"/>
              </a:lnSpc>
              <a:spcBef>
                <a:spcPct val="20000"/>
              </a:spcBef>
              <a:spcAft>
                <a:spcPts val="0"/>
              </a:spcAft>
              <a:buClrTx/>
              <a:buSzTx/>
              <a:tabLst/>
              <a:defRPr/>
            </a:pPr>
            <a:r>
              <a:rPr kumimoji="0" lang="en-GB" sz="10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Formal and informal methods of communication:</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kumimoji="0" lang="en-GB" sz="10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Formal communication -  flows through official channels and are recorded and filed in the office. Formal communication serves the corporation’s purpose and  leads to higher productivity, reduces conflict, and leads to greater job satisfaction. </a:t>
            </a:r>
          </a:p>
          <a:p>
            <a:pPr marR="0" lvl="0" algn="l" defTabSz="914400" rtl="0" eaLnBrk="1" fontAlgn="auto" latinLnBrk="0" hangingPunct="1">
              <a:lnSpc>
                <a:spcPct val="150000"/>
              </a:lnSpc>
              <a:spcBef>
                <a:spcPct val="20000"/>
              </a:spcBef>
              <a:spcAft>
                <a:spcPts val="0"/>
              </a:spcAft>
              <a:buClrTx/>
              <a:buSzTx/>
              <a:buFont typeface="Wingdings" panose="05000000000000000000" pitchFamily="2" charset="2"/>
              <a:buChar char="ü"/>
              <a:tabLst/>
              <a:defRPr/>
            </a:pPr>
            <a:r>
              <a:rPr lang="en-GB" sz="1000" dirty="0">
                <a:latin typeface="Arial" panose="020B0604020202020204" pitchFamily="34" charset="0"/>
                <a:cs typeface="Arial" panose="020B0604020202020204" pitchFamily="34" charset="0"/>
              </a:rPr>
              <a:t>Informal communication – “Informal communication is based on social relationship among people”</a:t>
            </a:r>
            <a:r>
              <a:rPr lang="en-GB" sz="1000" b="0" i="0" dirty="0">
                <a:solidFill>
                  <a:srgbClr val="222222"/>
                </a:solidFill>
                <a:effectLst/>
                <a:latin typeface="Arial" panose="020B0604020202020204" pitchFamily="34" charset="0"/>
              </a:rPr>
              <a:t> </a:t>
            </a:r>
            <a:r>
              <a:rPr lang="en-GB" sz="1000" b="0" i="0" dirty="0">
                <a:effectLst/>
                <a:latin typeface="Arial" panose="020B0604020202020204" pitchFamily="34" charset="0"/>
              </a:rPr>
              <a:t>( Kandlousi</a:t>
            </a:r>
            <a:r>
              <a:rPr lang="en-GB" sz="1000" dirty="0">
                <a:latin typeface="Arial" panose="020B0604020202020204" pitchFamily="34" charset="0"/>
              </a:rPr>
              <a:t> et al., 2010, p.52)</a:t>
            </a:r>
            <a:r>
              <a:rPr kumimoji="0" lang="en-GB" sz="1000" b="0"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 </a:t>
            </a:r>
            <a:r>
              <a:rPr lang="en-GB" sz="1000" dirty="0">
                <a:latin typeface="Arial" panose="020B0604020202020204" pitchFamily="34" charset="0"/>
              </a:rPr>
              <a:t>it serves the private employee purpose, and it is known as the "grapevine“. </a:t>
            </a:r>
            <a:endParaRPr lang="en-GB" sz="1000" dirty="0"/>
          </a:p>
        </p:txBody>
      </p:sp>
    </p:spTree>
    <p:extLst>
      <p:ext uri="{BB962C8B-B14F-4D97-AF65-F5344CB8AC3E}">
        <p14:creationId xmlns:p14="http://schemas.microsoft.com/office/powerpoint/2010/main" xmlns="" val="3752708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C47C53-9F7D-AFAB-A329-DBE39A60FC4E}"/>
              </a:ext>
            </a:extLst>
          </p:cNvPr>
          <p:cNvSpPr>
            <a:spLocks noGrp="1"/>
          </p:cNvSpPr>
          <p:nvPr>
            <p:ph type="title"/>
          </p:nvPr>
        </p:nvSpPr>
        <p:spPr>
          <a:xfrm>
            <a:off x="2447052" y="213645"/>
            <a:ext cx="6247121" cy="564021"/>
          </a:xfrm>
        </p:spPr>
        <p:txBody>
          <a:bodyPr>
            <a:normAutofit/>
          </a:bodyPr>
          <a:lstStyle/>
          <a:p>
            <a:r>
              <a:rPr lang="en-GB" sz="2800" dirty="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xmlns="" id="{7FE6E79E-C427-980D-E776-C9C7CB7825E3}"/>
              </a:ext>
            </a:extLst>
          </p:cNvPr>
          <p:cNvSpPr>
            <a:spLocks noGrp="1"/>
          </p:cNvSpPr>
          <p:nvPr>
            <p:ph idx="1"/>
          </p:nvPr>
        </p:nvSpPr>
        <p:spPr>
          <a:xfrm>
            <a:off x="2455606" y="837488"/>
            <a:ext cx="6238568" cy="3902628"/>
          </a:xfrm>
        </p:spPr>
        <p:txBody>
          <a:bodyPr>
            <a:noAutofit/>
          </a:bodyPr>
          <a:lstStyle/>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Developing strong communication is one of the leaders’ top priorities. By improving communication managers could ( in our case study Tom Jackson) build effective cooperation within the team because the " increased communication decreased conflict frequency leading to positive team satisfaction effects". ( Balbinot et al., 2022), developing team engagement and cultivating cohesion and harmony.</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endParaRPr lang="en-GB" sz="1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Coordinated communication, the two-way open communication between employees and leadership, and transparency lead.</a:t>
            </a:r>
          </a:p>
          <a:p>
            <a:pPr marL="0" marR="0" lvl="0" indent="0" algn="l" defTabSz="914400" rtl="0" eaLnBrk="1" fontAlgn="auto" latinLnBrk="0" hangingPunct="1">
              <a:lnSpc>
                <a:spcPct val="150000"/>
              </a:lnSpc>
              <a:spcBef>
                <a:spcPct val="20000"/>
              </a:spcBef>
              <a:spcAft>
                <a:spcPts val="0"/>
              </a:spcAft>
              <a:buClrTx/>
              <a:buSzTx/>
              <a:buNone/>
              <a:tabLst/>
              <a:defRPr/>
            </a:pPr>
            <a:r>
              <a:rPr lang="en-GB" sz="1000" dirty="0">
                <a:latin typeface="Arial" panose="020B0604020202020204" pitchFamily="34" charset="0"/>
                <a:cs typeface="Arial" panose="020B0604020202020204" pitchFamily="34" charset="0"/>
              </a:rPr>
              <a:t>.</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Effective workplace communication ensures that team members get the information they need to perform successfully, fosters a positive work atmosphere, and eliminates inefficiencies. Information should be accurately transmitted through effective communication while preserving or enhancing interpersonal relationships.</a:t>
            </a: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endParaRPr lang="en-GB" sz="1000"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50000"/>
              </a:lnSpc>
              <a:spcBef>
                <a:spcPct val="20000"/>
              </a:spcBef>
              <a:spcAft>
                <a:spcPts val="0"/>
              </a:spcAft>
              <a:buClrTx/>
              <a:buSzTx/>
              <a:buFont typeface="Arial" pitchFamily="34" charset="0"/>
              <a:buChar char="•"/>
              <a:tabLst/>
              <a:defRPr/>
            </a:pPr>
            <a:r>
              <a:rPr lang="en-GB" sz="1000" dirty="0">
                <a:latin typeface="Arial" panose="020B0604020202020204" pitchFamily="34" charset="0"/>
                <a:cs typeface="Arial" panose="020B0604020202020204" pitchFamily="34" charset="0"/>
              </a:rPr>
              <a:t>According to Kim et al. (2013) “good communication changes behavior of both management and publics and, therefore, results in good relationships”, it makes workers identify with the organization and motivates them to achieve organizational goals.</a:t>
            </a:r>
          </a:p>
        </p:txBody>
      </p:sp>
    </p:spTree>
    <p:extLst>
      <p:ext uri="{BB962C8B-B14F-4D97-AF65-F5344CB8AC3E}">
        <p14:creationId xmlns:p14="http://schemas.microsoft.com/office/powerpoint/2010/main" xmlns="" val="926696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4301EF-8765-6E19-6F83-42FFA2A7B790}"/>
              </a:ext>
            </a:extLst>
          </p:cNvPr>
          <p:cNvSpPr>
            <a:spLocks noGrp="1"/>
          </p:cNvSpPr>
          <p:nvPr>
            <p:ph type="title"/>
          </p:nvPr>
        </p:nvSpPr>
        <p:spPr>
          <a:xfrm>
            <a:off x="136733" y="273465"/>
            <a:ext cx="8572188" cy="1580972"/>
          </a:xfrm>
        </p:spPr>
        <p:txBody>
          <a:bodyPr>
            <a:normAutofit fontScale="90000"/>
          </a:bodyPr>
          <a:lstStyle/>
          <a:p>
            <a:pPr algn="l"/>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Referencing list</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5BBACCE8-43F0-0417-8BC1-13D4D928FFD0}"/>
              </a:ext>
            </a:extLst>
          </p:cNvPr>
          <p:cNvSpPr>
            <a:spLocks noGrp="1"/>
          </p:cNvSpPr>
          <p:nvPr>
            <p:ph idx="1"/>
          </p:nvPr>
        </p:nvSpPr>
        <p:spPr>
          <a:xfrm>
            <a:off x="136733" y="1709158"/>
            <a:ext cx="8645932" cy="3332857"/>
          </a:xfrm>
        </p:spPr>
        <p:txBody>
          <a:bodyPr>
            <a:normAutofit/>
          </a:bodyPr>
          <a:lstStyle/>
          <a:p>
            <a:pPr marL="0" indent="0">
              <a:lnSpc>
                <a:spcPct val="160000"/>
              </a:lnSpc>
              <a:buNone/>
            </a:pPr>
            <a:endParaRPr lang="en-GB" sz="800" b="0" i="0" dirty="0">
              <a:effectLst/>
              <a:latin typeface="Arial" panose="020B0604020202020204" pitchFamily="34" charset="0"/>
            </a:endParaRP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Adeola, O., Hinson, R.E. and Evans, O., (2020). Social media in marketing communications: A synthesis of successful strategies for the digital generation. In Digital transformation in business and society (pp. 61-81). Palgrave Macmillan, Cham.</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Al-</a:t>
            </a:r>
            <a:r>
              <a:rPr lang="en-GB" sz="900" dirty="0" err="1">
                <a:effectLst/>
                <a:latin typeface="Arial" panose="020B0604020202020204" pitchFamily="34" charset="0"/>
                <a:ea typeface="Calibri" panose="020F0502020204030204" pitchFamily="34" charset="0"/>
                <a:cs typeface="Arial" panose="020B0604020202020204" pitchFamily="34" charset="0"/>
              </a:rPr>
              <a:t>Fedaghi</a:t>
            </a:r>
            <a:r>
              <a:rPr lang="en-GB" sz="900" dirty="0">
                <a:effectLst/>
                <a:latin typeface="Arial" panose="020B0604020202020204" pitchFamily="34" charset="0"/>
                <a:ea typeface="Calibri" panose="020F0502020204030204" pitchFamily="34" charset="0"/>
                <a:cs typeface="Arial" panose="020B0604020202020204" pitchFamily="34" charset="0"/>
              </a:rPr>
              <a:t>, S., 2012. A conceptual foundation for the Shannon-Weaver model of    communication. International journal of soft computing, 7(1), pp.12-19.</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Baker, W.H., (1980). Defensiveness in communication: Its causes, effects, and cures. The Journal of Business Communication (1973), 17(3), pp.33-43.</a:t>
            </a:r>
          </a:p>
          <a:p>
            <a:pPr marL="0" indent="0">
              <a:lnSpc>
                <a:spcPct val="107000"/>
              </a:lnSpc>
              <a:spcAft>
                <a:spcPts val="800"/>
              </a:spcAft>
              <a:buNone/>
            </a:pPr>
            <a:r>
              <a:rPr lang="en-GB" sz="900" dirty="0" err="1">
                <a:effectLst/>
                <a:latin typeface="Arial" panose="020B0604020202020204" pitchFamily="34" charset="0"/>
                <a:ea typeface="Calibri" panose="020F0502020204030204" pitchFamily="34" charset="0"/>
                <a:cs typeface="Arial" panose="020B0604020202020204" pitchFamily="34" charset="0"/>
              </a:rPr>
              <a:t>Balbinot</a:t>
            </a:r>
            <a:r>
              <a:rPr lang="en-GB" sz="900" dirty="0">
                <a:effectLst/>
                <a:latin typeface="Arial" panose="020B0604020202020204" pitchFamily="34" charset="0"/>
                <a:ea typeface="Calibri" panose="020F0502020204030204" pitchFamily="34" charset="0"/>
                <a:cs typeface="Arial" panose="020B0604020202020204" pitchFamily="34" charset="0"/>
              </a:rPr>
              <a:t>, Z., Farrell, W., Johnson, W.H., </a:t>
            </a:r>
            <a:r>
              <a:rPr lang="en-GB" sz="900" dirty="0" err="1">
                <a:effectLst/>
                <a:latin typeface="Arial" panose="020B0604020202020204" pitchFamily="34" charset="0"/>
                <a:ea typeface="Calibri" panose="020F0502020204030204" pitchFamily="34" charset="0"/>
                <a:cs typeface="Arial" panose="020B0604020202020204" pitchFamily="34" charset="0"/>
              </a:rPr>
              <a:t>Pissaris</a:t>
            </a:r>
            <a:r>
              <a:rPr lang="en-GB" sz="900" dirty="0">
                <a:effectLst/>
                <a:latin typeface="Arial" panose="020B0604020202020204" pitchFamily="34" charset="0"/>
                <a:ea typeface="Calibri" panose="020F0502020204030204" pitchFamily="34" charset="0"/>
                <a:cs typeface="Arial" panose="020B0604020202020204" pitchFamily="34" charset="0"/>
              </a:rPr>
              <a:t>, S., Cohen, E.D., Chun, J. and Taras, V., 2022. Creating a Better Workplace for Global Virtual Teams: The Influence of the “Strongest Link”. In Academy of Management Proceedings (Vol. 2022, No. 1, p. 12970). Briarcliff Manor, NY 10510: Academy of Management.</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Borkowski, N. and Meese, K.A., (2009). Organizational </a:t>
            </a:r>
            <a:r>
              <a:rPr lang="en-GB" sz="900" dirty="0" err="1">
                <a:effectLst/>
                <a:latin typeface="Arial" panose="020B0604020202020204" pitchFamily="34" charset="0"/>
                <a:ea typeface="Calibri" panose="020F0502020204030204" pitchFamily="34" charset="0"/>
                <a:cs typeface="Arial" panose="020B0604020202020204" pitchFamily="34" charset="0"/>
              </a:rPr>
              <a:t>behavior</a:t>
            </a:r>
            <a:r>
              <a:rPr lang="en-GB" sz="900" dirty="0">
                <a:effectLst/>
                <a:latin typeface="Arial" panose="020B0604020202020204" pitchFamily="34" charset="0"/>
                <a:ea typeface="Calibri" panose="020F0502020204030204" pitchFamily="34" charset="0"/>
                <a:cs typeface="Arial" panose="020B0604020202020204" pitchFamily="34" charset="0"/>
              </a:rPr>
              <a:t> in health care. 2nd </a:t>
            </a:r>
            <a:r>
              <a:rPr lang="en-GB" sz="900" dirty="0" err="1">
                <a:effectLst/>
                <a:latin typeface="Arial" panose="020B0604020202020204" pitchFamily="34" charset="0"/>
                <a:ea typeface="Calibri" panose="020F0502020204030204" pitchFamily="34" charset="0"/>
                <a:cs typeface="Arial" panose="020B0604020202020204" pitchFamily="34" charset="0"/>
              </a:rPr>
              <a:t>edn</a:t>
            </a:r>
            <a:r>
              <a:rPr lang="en-GB" sz="900" dirty="0">
                <a:effectLst/>
                <a:latin typeface="Arial" panose="020B0604020202020204" pitchFamily="34" charset="0"/>
                <a:ea typeface="Calibri" panose="020F0502020204030204" pitchFamily="34" charset="0"/>
                <a:cs typeface="Arial" panose="020B0604020202020204" pitchFamily="34" charset="0"/>
              </a:rPr>
              <a:t>. Jones &amp; Bartlett Learning.</a:t>
            </a:r>
          </a:p>
          <a:p>
            <a:pPr marL="0" indent="0">
              <a:lnSpc>
                <a:spcPct val="107000"/>
              </a:lnSpc>
              <a:spcAft>
                <a:spcPts val="800"/>
              </a:spcAft>
              <a:buNone/>
            </a:pPr>
            <a:r>
              <a:rPr lang="en-GB" sz="900" dirty="0" err="1">
                <a:effectLst/>
                <a:latin typeface="Arial" panose="020B0604020202020204" pitchFamily="34" charset="0"/>
                <a:ea typeface="Calibri" panose="020F0502020204030204" pitchFamily="34" charset="0"/>
                <a:cs typeface="Arial" panose="020B0604020202020204" pitchFamily="34" charset="0"/>
              </a:rPr>
              <a:t>Ean</a:t>
            </a:r>
            <a:r>
              <a:rPr lang="en-GB" sz="900" dirty="0">
                <a:effectLst/>
                <a:latin typeface="Arial" panose="020B0604020202020204" pitchFamily="34" charset="0"/>
                <a:ea typeface="Calibri" panose="020F0502020204030204" pitchFamily="34" charset="0"/>
                <a:cs typeface="Arial" panose="020B0604020202020204" pitchFamily="34" charset="0"/>
              </a:rPr>
              <a:t>, L.C., (2010). Face-to-face versus computer-mediated communication: Exploring employees’ preference of effective employee communication channel. International journal for the advancement of science &amp; arts, 1(2), pp.38-48.</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https://newsmoor.com/shannon-and-weaver-model-of-communication-explanation-examples/</a:t>
            </a:r>
          </a:p>
          <a:p>
            <a:pPr marL="0" indent="0">
              <a:lnSpc>
                <a:spcPct val="107000"/>
              </a:lnSpc>
              <a:spcAft>
                <a:spcPts val="800"/>
              </a:spcAft>
              <a:buNone/>
            </a:pPr>
            <a:r>
              <a:rPr lang="en-GB" sz="900" dirty="0">
                <a:effectLst/>
                <a:latin typeface="Arial" panose="020B0604020202020204" pitchFamily="34" charset="0"/>
                <a:ea typeface="Calibri" panose="020F0502020204030204" pitchFamily="34" charset="0"/>
                <a:cs typeface="Arial" panose="020B0604020202020204" pitchFamily="34" charset="0"/>
              </a:rPr>
              <a:t>https://www.google.com/search?q=schramm%27s+communication+model&amp;sxsrf=ALiCzsaSXLlpIzifmNLjng_KuILDy2JRmA:1667900388768&amp;source=lnms&amp;tbm=isch&amp;sa=X&amp;ved=2ahUKEwjNy8WRpZ77AhWaSEEAHaOTBA0Q_AUoAXoECAIQAw&amp;biw=1242&amp;bih=568&amp;dpr=1.1#imgrc=-fIeR69Nt23-lM</a:t>
            </a:r>
          </a:p>
          <a:p>
            <a:pPr>
              <a:lnSpc>
                <a:spcPct val="107000"/>
              </a:lnSpc>
              <a:spcAft>
                <a:spcPts val="800"/>
              </a:spcAft>
            </a:pPr>
            <a:endParaRPr lang="en-GB" sz="9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60000"/>
              </a:lnSpc>
              <a:buNone/>
            </a:pPr>
            <a:endParaRPr lang="en-GB" sz="8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8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effectLst/>
              <a:uLnTx/>
              <a:uFillTx/>
              <a:latin typeface="Arial" pitchFamily="34" charset="0"/>
              <a:ea typeface="+mn-ea"/>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a:p>
            <a:pPr marL="0" indent="0">
              <a:buNone/>
            </a:pPr>
            <a:endParaRPr lang="en-GB" sz="800" b="0" i="0" dirty="0">
              <a:effectLst/>
              <a:latin typeface="Arial" panose="020B0604020202020204" pitchFamily="34" charset="0"/>
            </a:endParaRPr>
          </a:p>
          <a:p>
            <a:pPr marL="0" indent="0">
              <a:buNone/>
            </a:pPr>
            <a:endParaRPr lang="en-GB" sz="800" dirty="0">
              <a:latin typeface="Arial" panose="020B0604020202020204" pitchFamily="34" charset="0"/>
            </a:endParaRPr>
          </a:p>
        </p:txBody>
      </p:sp>
    </p:spTree>
    <p:extLst>
      <p:ext uri="{BB962C8B-B14F-4D97-AF65-F5344CB8AC3E}">
        <p14:creationId xmlns:p14="http://schemas.microsoft.com/office/powerpoint/2010/main" xmlns="" val="109100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F93037A4-8EAD-F4F2-3178-6C1F7123D8A7}"/>
              </a:ext>
            </a:extLst>
          </p:cNvPr>
          <p:cNvSpPr>
            <a:spLocks noGrp="1"/>
          </p:cNvSpPr>
          <p:nvPr>
            <p:ph idx="4294967295"/>
          </p:nvPr>
        </p:nvSpPr>
        <p:spPr>
          <a:xfrm>
            <a:off x="94004" y="1358781"/>
            <a:ext cx="9049996" cy="3419594"/>
          </a:xfrm>
        </p:spPr>
        <p:txBody>
          <a:bodyPr>
            <a:normAutofit/>
          </a:bodyPr>
          <a:lstStyle/>
          <a:p>
            <a:pPr>
              <a:lnSpc>
                <a:spcPct val="107000"/>
              </a:lnSpc>
              <a:spcAft>
                <a:spcPts val="800"/>
              </a:spcAft>
            </a:pP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Ikiseh</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B.N., (2020). The Internal Communication Barriers: A Communication Audit Report of a Non-profit Organisation. Global Journal of Management And Business Research.</a:t>
            </a:r>
          </a:p>
          <a:p>
            <a:pPr>
              <a:lnSpc>
                <a:spcPct val="107000"/>
              </a:lnSpc>
              <a:spcAft>
                <a:spcPts val="800"/>
              </a:spcAft>
            </a:pP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Kandlousi</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N.S.A.E., Ali, A.J.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Abdollahi</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A., (2010). Organizational citizenship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behavior</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in concern of communication satisfaction: The role of the formal and informal communication. International Journal of Business and Management, 5(10), pp.51-61</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Kim, J.N., Hung‐</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Baesecke</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C.J.F., Yang, S.U. and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Grunig</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J.E.,(2013). A strategic management approach to reputation, relationships, and publics: the research heritage of the excellence theory1. The handbook of communication and corporate reputation, pp.197-212</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Lo, S.K. and Lie, T., 2008. Selection of communication technologies—A perspective based on information richness theory and trust. </a:t>
            </a:r>
            <a:r>
              <a:rPr lang="en-GB" sz="9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Technovation</a:t>
            </a: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 28(3), pp.146-153.</a:t>
            </a:r>
          </a:p>
          <a:p>
            <a:pPr>
              <a:lnSpc>
                <a:spcPct val="107000"/>
              </a:lnSpc>
              <a:spcAft>
                <a:spcPts val="800"/>
              </a:spcAft>
            </a:pPr>
            <a:r>
              <a:rPr lang="en-GB" sz="900" dirty="0">
                <a:solidFill>
                  <a:schemeClr val="bg1"/>
                </a:solidFill>
                <a:effectLst/>
                <a:latin typeface="Arial" panose="020B0604020202020204" pitchFamily="34" charset="0"/>
                <a:ea typeface="Calibri" panose="020F0502020204030204" pitchFamily="34" charset="0"/>
                <a:cs typeface="Arial" panose="020B0604020202020204" pitchFamily="34" charset="0"/>
              </a:rPr>
              <a:t>Singhal, A., 1987. Wilbur Schramm: Portrait of a development communication pioneer. Communicator: Journal of the Indian Institute of Mass Communication, 22(1-4), pp.18-22.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xmlns="" val="3897017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03E293-349A-F20E-065B-6D5832CA0295}"/>
              </a:ext>
            </a:extLst>
          </p:cNvPr>
          <p:cNvSpPr>
            <a:spLocks noGrp="1"/>
          </p:cNvSpPr>
          <p:nvPr>
            <p:ph type="title"/>
          </p:nvPr>
        </p:nvSpPr>
        <p:spPr/>
        <p:txBody>
          <a:bodyPr/>
          <a:lstStyle/>
          <a:p>
            <a:endParaRPr lang="en-GB"/>
          </a:p>
        </p:txBody>
      </p:sp>
      <p:pic>
        <p:nvPicPr>
          <p:cNvPr id="1026" name="Picture 2" descr="Blue Business Technology Presentation Google Slide And PPT Template -  Slidedocs">
            <a:extLst>
              <a:ext uri="{FF2B5EF4-FFF2-40B4-BE49-F238E27FC236}">
                <a16:creationId xmlns:a16="http://schemas.microsoft.com/office/drawing/2014/main" xmlns="" id="{EEB4B724-18B1-B72F-9228-165A947AAFE4}"/>
              </a:ext>
            </a:extLst>
          </p:cNvPr>
          <p:cNvPicPr>
            <a:picLocks noGrp="1" noChangeAspect="1" noChangeArrowheads="1"/>
          </p:cNvPicPr>
          <p:nvPr>
            <p:ph idx="1"/>
          </p:nvPr>
        </p:nvPicPr>
        <p:blipFill>
          <a:blip r:embed="rId2">
            <a:duotone>
              <a:schemeClr val="accent1">
                <a:shade val="45000"/>
                <a:satMod val="135000"/>
              </a:schemeClr>
              <a:prstClr val="white"/>
            </a:duotone>
            <a:extLst>
              <a:ext uri="{28A0092B-C50C-407E-A947-70E740481C1C}">
                <a14:useLocalDpi xmlns:a14="http://schemas.microsoft.com/office/drawing/2010/main" xmlns="" val="0"/>
              </a:ext>
            </a:extLst>
          </a:blip>
          <a:srcRect/>
          <a:stretch>
            <a:fillRect/>
          </a:stretch>
        </p:blipFill>
        <p:spPr bwMode="auto">
          <a:xfrm>
            <a:off x="0" y="0"/>
            <a:ext cx="9143999" cy="514349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30913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xmlns="" id="{45286591-9DEE-40D6-861B-569E5A9D47E2}"/>
              </a:ext>
            </a:extLst>
          </p:cNvPr>
          <p:cNvGraphicFramePr>
            <a:graphicFrameLocks noGrp="1"/>
          </p:cNvGraphicFramePr>
          <p:nvPr/>
        </p:nvGraphicFramePr>
        <p:xfrm>
          <a:off x="750093" y="539749"/>
          <a:ext cx="7575949" cy="4004048"/>
        </p:xfrm>
        <a:graphic>
          <a:graphicData uri="http://schemas.openxmlformats.org/drawingml/2006/table">
            <a:tbl>
              <a:tblPr firstRow="1" bandRow="1">
                <a:tableStyleId>{5C22544A-7EE6-4342-B048-85BDC9FD1C3A}</a:tableStyleId>
              </a:tblPr>
              <a:tblGrid>
                <a:gridCol w="2732486">
                  <a:extLst>
                    <a:ext uri="{9D8B030D-6E8A-4147-A177-3AD203B41FA5}">
                      <a16:colId xmlns:a16="http://schemas.microsoft.com/office/drawing/2014/main" xmlns="" val="1381715570"/>
                    </a:ext>
                  </a:extLst>
                </a:gridCol>
                <a:gridCol w="4843463">
                  <a:extLst>
                    <a:ext uri="{9D8B030D-6E8A-4147-A177-3AD203B41FA5}">
                      <a16:colId xmlns:a16="http://schemas.microsoft.com/office/drawing/2014/main" xmlns="" val="3579679796"/>
                    </a:ext>
                  </a:extLst>
                </a:gridCol>
              </a:tblGrid>
              <a:tr h="661922">
                <a:tc>
                  <a:txBody>
                    <a:bodyPr/>
                    <a:lstStyle/>
                    <a:p>
                      <a:pPr algn="ctr"/>
                      <a:r>
                        <a:rPr lang="en-GB" sz="1800" dirty="0"/>
                        <a:t>Teamwork Evaluation </a:t>
                      </a:r>
                    </a:p>
                  </a:txBody>
                  <a:tcPr marL="68580" marR="68580" marT="34290" marB="34290"/>
                </a:tc>
                <a:tc>
                  <a:txBody>
                    <a:bodyPr/>
                    <a:lstStyle/>
                    <a:p>
                      <a:pPr algn="ctr"/>
                      <a:r>
                        <a:rPr lang="en-GB" sz="1800" dirty="0"/>
                        <a:t>Team responses. </a:t>
                      </a:r>
                    </a:p>
                  </a:txBody>
                  <a:tcPr marL="68580" marR="68580" marT="34290" marB="34290"/>
                </a:tc>
                <a:extLst>
                  <a:ext uri="{0D108BD9-81ED-4DB2-BD59-A6C34878D82A}">
                    <a16:rowId xmlns:a16="http://schemas.microsoft.com/office/drawing/2014/main" xmlns="" val="3160018179"/>
                  </a:ext>
                </a:extLst>
              </a:tr>
              <a:tr h="661922">
                <a:tc>
                  <a:txBody>
                    <a:bodyPr/>
                    <a:lstStyle/>
                    <a:p>
                      <a:r>
                        <a:rPr lang="en-GB" sz="1000" dirty="0"/>
                        <a:t>Who was in your team? </a:t>
                      </a:r>
                    </a:p>
                  </a:txBody>
                  <a:tcPr marL="68580" marR="68580" marT="34290" marB="34290"/>
                </a:tc>
                <a:tc>
                  <a:txBody>
                    <a:bodyPr/>
                    <a:lstStyle/>
                    <a:p>
                      <a:r>
                        <a:rPr lang="en-GB" sz="1000" dirty="0" err="1" smtClean="0"/>
                        <a:t>Aneliya</a:t>
                      </a:r>
                      <a:r>
                        <a:rPr lang="en-GB" sz="1000" baseline="0" dirty="0" smtClean="0"/>
                        <a:t> </a:t>
                      </a:r>
                      <a:r>
                        <a:rPr lang="en-GB" sz="1000" baseline="0" dirty="0" err="1" smtClean="0"/>
                        <a:t>Georgieva</a:t>
                      </a:r>
                      <a:r>
                        <a:rPr lang="en-GB" sz="1000" baseline="0" dirty="0" smtClean="0"/>
                        <a:t> , </a:t>
                      </a:r>
                      <a:r>
                        <a:rPr lang="en-GB" sz="1000" baseline="0" dirty="0" err="1" smtClean="0"/>
                        <a:t>Petko</a:t>
                      </a:r>
                      <a:r>
                        <a:rPr lang="en-GB" sz="1000" baseline="0" dirty="0" smtClean="0"/>
                        <a:t> </a:t>
                      </a:r>
                      <a:r>
                        <a:rPr lang="en-GB" sz="1000" baseline="0" dirty="0" err="1" smtClean="0"/>
                        <a:t>Petkov</a:t>
                      </a:r>
                      <a:r>
                        <a:rPr lang="en-GB" sz="1000" baseline="0" dirty="0" smtClean="0"/>
                        <a:t> and </a:t>
                      </a:r>
                      <a:r>
                        <a:rPr lang="en-GB" sz="1000" baseline="0" dirty="0" err="1" smtClean="0"/>
                        <a:t>Ivaylo</a:t>
                      </a:r>
                      <a:r>
                        <a:rPr lang="en-GB" sz="1000" baseline="0" dirty="0" smtClean="0"/>
                        <a:t> </a:t>
                      </a:r>
                      <a:r>
                        <a:rPr lang="en-GB" sz="1000" baseline="0" dirty="0" err="1" smtClean="0"/>
                        <a:t>Georgiev</a:t>
                      </a:r>
                      <a:endParaRPr lang="en-GB" sz="1000" dirty="0"/>
                    </a:p>
                  </a:txBody>
                  <a:tcPr marL="68580" marR="68580" marT="34290" marB="34290"/>
                </a:tc>
                <a:extLst>
                  <a:ext uri="{0D108BD9-81ED-4DB2-BD59-A6C34878D82A}">
                    <a16:rowId xmlns:a16="http://schemas.microsoft.com/office/drawing/2014/main" xmlns="" val="2318373457"/>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were the key strengths of your team? </a:t>
                      </a:r>
                    </a:p>
                    <a:p>
                      <a:endParaRPr lang="en-GB" sz="1000" dirty="0"/>
                    </a:p>
                  </a:txBody>
                  <a:tcPr marL="68580" marR="68580" marT="34290" marB="34290"/>
                </a:tc>
                <a:tc>
                  <a:txBody>
                    <a:bodyPr/>
                    <a:lstStyle/>
                    <a:p>
                      <a:r>
                        <a:rPr lang="en-GB" sz="1000" dirty="0" smtClean="0"/>
                        <a:t>People in my team are very clever. Each</a:t>
                      </a:r>
                      <a:r>
                        <a:rPr lang="en-GB" sz="1000" baseline="0" dirty="0" smtClean="0"/>
                        <a:t> one of them worked hard and give the best of them to complete the task. I am happy that have given me chance to worked exactly with this amazing  people , to be a team with this very interesting and knowledge acquisition task.</a:t>
                      </a:r>
                      <a:endParaRPr lang="en-GB" sz="1000" dirty="0"/>
                    </a:p>
                  </a:txBody>
                  <a:tcPr marL="68580" marR="68580" marT="34290" marB="34290"/>
                </a:tc>
                <a:extLst>
                  <a:ext uri="{0D108BD9-81ED-4DB2-BD59-A6C34878D82A}">
                    <a16:rowId xmlns:a16="http://schemas.microsoft.com/office/drawing/2014/main" xmlns="" val="2507276796"/>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were the challenges that you overcame as a team?</a:t>
                      </a:r>
                    </a:p>
                    <a:p>
                      <a:endParaRPr lang="en-GB" sz="1000" dirty="0"/>
                    </a:p>
                  </a:txBody>
                  <a:tcPr marL="68580" marR="68580" marT="34290" marB="34290"/>
                </a:tc>
                <a:tc>
                  <a:txBody>
                    <a:bodyPr/>
                    <a:lstStyle/>
                    <a:p>
                      <a:r>
                        <a:rPr lang="en-GB" sz="1000" dirty="0" smtClean="0"/>
                        <a:t>The first of all  and may be the </a:t>
                      </a:r>
                      <a:r>
                        <a:rPr lang="en-GB" sz="1000" baseline="0" dirty="0" smtClean="0"/>
                        <a:t> most hardest challenge  was that all of us working in different time of the day and create conversation is quiet tricky. But with technology in 21</a:t>
                      </a:r>
                      <a:r>
                        <a:rPr lang="en-GB" sz="1000" baseline="30000" dirty="0" smtClean="0"/>
                        <a:t>st</a:t>
                      </a:r>
                      <a:r>
                        <a:rPr lang="en-GB" sz="1000" baseline="0" dirty="0" smtClean="0"/>
                        <a:t> century is easy. Even some of members of the team used his break time   to worked under our </a:t>
                      </a:r>
                      <a:r>
                        <a:rPr lang="en-GB" sz="1000" baseline="0" dirty="0" err="1" smtClean="0"/>
                        <a:t>powerpoint</a:t>
                      </a:r>
                      <a:r>
                        <a:rPr lang="en-GB" sz="1000" baseline="0" dirty="0" smtClean="0"/>
                        <a:t> presentation.</a:t>
                      </a:r>
                      <a:endParaRPr lang="en-GB" sz="1000" dirty="0"/>
                    </a:p>
                  </a:txBody>
                  <a:tcPr marL="68580" marR="68580" marT="34290" marB="34290"/>
                </a:tc>
                <a:extLst>
                  <a:ext uri="{0D108BD9-81ED-4DB2-BD59-A6C34878D82A}">
                    <a16:rowId xmlns:a16="http://schemas.microsoft.com/office/drawing/2014/main" xmlns="" val="1913256840"/>
                  </a:ext>
                </a:extLst>
              </a:tr>
              <a:tr h="6619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What would you do differently if you worked as a team again?</a:t>
                      </a:r>
                    </a:p>
                    <a:p>
                      <a:endParaRPr lang="en-GB" sz="1000" dirty="0"/>
                    </a:p>
                  </a:txBody>
                  <a:tcPr marL="68580" marR="68580" marT="34290" marB="34290"/>
                </a:tc>
                <a:tc>
                  <a:txBody>
                    <a:bodyPr/>
                    <a:lstStyle/>
                    <a:p>
                      <a:r>
                        <a:rPr lang="en-GB" sz="1000" dirty="0" smtClean="0"/>
                        <a:t>To be honest for</a:t>
                      </a:r>
                      <a:r>
                        <a:rPr lang="en-GB" sz="1000" baseline="0" dirty="0" smtClean="0"/>
                        <a:t> me everything during out work as a team was fabulous. Everyone shared their vision and ideas and we all have been satisfied  with .</a:t>
                      </a:r>
                      <a:endParaRPr lang="en-GB" sz="1000" dirty="0"/>
                    </a:p>
                  </a:txBody>
                  <a:tcPr marL="68580" marR="68580" marT="34290" marB="34290"/>
                </a:tc>
                <a:extLst>
                  <a:ext uri="{0D108BD9-81ED-4DB2-BD59-A6C34878D82A}">
                    <a16:rowId xmlns:a16="http://schemas.microsoft.com/office/drawing/2014/main" xmlns="" val="771358641"/>
                  </a:ext>
                </a:extLst>
              </a:tr>
              <a:tr h="661922">
                <a:tc>
                  <a:txBody>
                    <a:bodyPr/>
                    <a:lstStyle/>
                    <a:p>
                      <a:r>
                        <a:rPr lang="en-GB" sz="1000" dirty="0"/>
                        <a:t>How would you rate your team working? Out of 10? </a:t>
                      </a:r>
                    </a:p>
                  </a:txBody>
                  <a:tcPr marL="68580" marR="68580" marT="34290" marB="34290"/>
                </a:tc>
                <a:tc>
                  <a:txBody>
                    <a:bodyPr/>
                    <a:lstStyle/>
                    <a:p>
                      <a:r>
                        <a:rPr lang="en-GB" sz="1000" dirty="0"/>
                        <a:t> </a:t>
                      </a:r>
                      <a:r>
                        <a:rPr lang="en-GB" sz="1000" dirty="0" err="1" smtClean="0"/>
                        <a:t>Aneliya</a:t>
                      </a:r>
                      <a:r>
                        <a:rPr lang="en-GB" sz="1000" baseline="0" dirty="0" smtClean="0"/>
                        <a:t> Georgoeva-10</a:t>
                      </a:r>
                    </a:p>
                    <a:p>
                      <a:r>
                        <a:rPr lang="en-GB" sz="1000" baseline="0" dirty="0" err="1" smtClean="0"/>
                        <a:t>Petko</a:t>
                      </a:r>
                      <a:r>
                        <a:rPr lang="en-GB" sz="1000" baseline="0" dirty="0" smtClean="0"/>
                        <a:t> Petkov-9 </a:t>
                      </a:r>
                    </a:p>
                    <a:p>
                      <a:r>
                        <a:rPr lang="en-GB" sz="1000" baseline="0" dirty="0" err="1" smtClean="0"/>
                        <a:t>Ivaylo</a:t>
                      </a:r>
                      <a:r>
                        <a:rPr lang="en-GB" sz="1000" baseline="0" dirty="0" smtClean="0"/>
                        <a:t> Georgiev-8</a:t>
                      </a:r>
                      <a:endParaRPr lang="en-GB" sz="1000" dirty="0"/>
                    </a:p>
                  </a:txBody>
                  <a:tcPr marL="68580" marR="68580" marT="34290" marB="34290"/>
                </a:tc>
                <a:extLst>
                  <a:ext uri="{0D108BD9-81ED-4DB2-BD59-A6C34878D82A}">
                    <a16:rowId xmlns:a16="http://schemas.microsoft.com/office/drawing/2014/main" xmlns="" val="3794105351"/>
                  </a:ext>
                </a:extLst>
              </a:tr>
            </a:tbl>
          </a:graphicData>
        </a:graphic>
      </p:graphicFrame>
    </p:spTree>
    <p:extLst>
      <p:ext uri="{BB962C8B-B14F-4D97-AF65-F5344CB8AC3E}">
        <p14:creationId xmlns:p14="http://schemas.microsoft.com/office/powerpoint/2010/main" xmlns=""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xmlns="" name="Frame" id="{F226E7A2-7162-461C-9490-D27D9DC04E43}" vid="{629A0216-3BBD-45C0-B63F-2683BEA18F60}"/>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2058</Words>
  <Application>Microsoft Office PowerPoint</Application>
  <PresentationFormat>On-screen Show (16:9)</PresentationFormat>
  <Paragraphs>210</Paragraphs>
  <Slides>16</Slides>
  <Notes>2</Notes>
  <HiddenSlides>1</HiddenSlides>
  <MMClips>0</MMClips>
  <ScaleCrop>false</ScaleCrop>
  <HeadingPairs>
    <vt:vector size="4" baseType="variant">
      <vt:variant>
        <vt:lpstr>Theme</vt:lpstr>
      </vt:variant>
      <vt:variant>
        <vt:i4>3</vt:i4>
      </vt:variant>
      <vt:variant>
        <vt:lpstr>Slide Titles</vt:lpstr>
      </vt:variant>
      <vt:variant>
        <vt:i4>16</vt:i4>
      </vt:variant>
    </vt:vector>
  </HeadingPairs>
  <TitlesOfParts>
    <vt:vector size="19" baseType="lpstr">
      <vt:lpstr>Office Theme</vt:lpstr>
      <vt:lpstr>Frame</vt:lpstr>
      <vt:lpstr>1_Office Theme</vt:lpstr>
      <vt:lpstr>       Writing Module: Effective Team working &amp; communication Module Code: BMSW4002 Assignment Title: Task 2_Strategies for Effective Communication in a Business Setting Lecturer name: Hafiz Rahmani  </vt:lpstr>
      <vt:lpstr>Purpose and benefits of effective communication in relation to Amazon leader Tom and his team.</vt:lpstr>
      <vt:lpstr>   Evaluation of Toms team</vt:lpstr>
      <vt:lpstr>WHAT ARE THE BENEFITS  OF EFFECTIVE COMMUNICATION? </vt:lpstr>
      <vt:lpstr>Models of communication  “Models are important tools for studying communication” (Adetan, 2007)   </vt:lpstr>
      <vt:lpstr>Shannon and Weaver’s model of communication </vt:lpstr>
      <vt:lpstr>Based to the case study we will advise Tom to use Wilbur Schramm’s (1971) interactive model </vt:lpstr>
      <vt:lpstr>Barriers to communicate effectively</vt:lpstr>
      <vt:lpstr>Barriers to communicate effectively of Amazon’s team</vt:lpstr>
      <vt:lpstr>Channels of communication</vt:lpstr>
      <vt:lpstr>     Channels that could be used  in the given scenario to improve communication: </vt:lpstr>
      <vt:lpstr>Conclusion</vt:lpstr>
      <vt:lpstr>      Referencing list:   </vt:lpstr>
      <vt:lpstr>Slide 14</vt:lpstr>
      <vt:lpstr>Slide 15</vt:lpstr>
      <vt:lpstr>Slide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2022-11-13T16:42:53Z</dcterms:modified>
</cp:coreProperties>
</file>