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5F894C-9F56-4872-8AA7-733FAF4A8D63}" type="datetimeFigureOut">
              <a:rPr lang="en-GB" smtClean="0"/>
              <a:t>12/05/2023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3834236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5F894C-9F56-4872-8AA7-733FAF4A8D63}" type="datetimeFigureOut">
              <a:rPr lang="en-GB" smtClean="0"/>
              <a:t>12/05/2023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4090590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5F894C-9F56-4872-8AA7-733FAF4A8D63}" type="datetimeFigureOut">
              <a:rPr lang="en-GB" smtClean="0"/>
              <a:t>12/05/2023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1859738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5F894C-9F56-4872-8AA7-733FAF4A8D63}" type="datetimeFigureOut">
              <a:rPr lang="en-GB" smtClean="0"/>
              <a:t>12/05/2023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1376900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5F894C-9F56-4872-8AA7-733FAF4A8D63}" type="datetimeFigureOut">
              <a:rPr lang="en-GB" smtClean="0"/>
              <a:t>12/05/2023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833806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5F894C-9F56-4872-8AA7-733FAF4A8D63}" type="datetimeFigureOut">
              <a:rPr lang="en-GB" smtClean="0"/>
              <a:t>12/05/2023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21582856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5F894C-9F56-4872-8AA7-733FAF4A8D63}" type="datetimeFigureOut">
              <a:rPr lang="en-GB" smtClean="0"/>
              <a:t>12/05/2023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3321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5F894C-9F56-4872-8AA7-733FAF4A8D63}" type="datetimeFigureOut">
              <a:rPr lang="en-GB" smtClean="0"/>
              <a:t>12/05/2023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3036847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5F894C-9F56-4872-8AA7-733FAF4A8D63}" type="datetimeFigureOut">
              <a:rPr lang="en-GB" smtClean="0"/>
              <a:t>12/05/2023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2754047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5F894C-9F56-4872-8AA7-733FAF4A8D63}" type="datetimeFigureOut">
              <a:rPr lang="en-GB" smtClean="0"/>
              <a:t>12/05/2023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2916343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5F894C-9F56-4872-8AA7-733FAF4A8D63}" type="datetimeFigureOut">
              <a:rPr lang="en-GB" smtClean="0"/>
              <a:t>12/05/2023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F3B22F-9721-4FE3-B94E-D5C2F01D1936}" type="slidenum">
              <a:rPr lang="en-GB" smtClean="0"/>
              <a:t>‹#›</a:t>
            </a:fld>
            <a:endParaRPr lang="en-GB"/>
          </a:p>
        </p:txBody>
      </p:sp>
    </p:spTree>
    <p:extLst>
      <p:ext uri="{BB962C8B-B14F-4D97-AF65-F5344CB8AC3E}">
        <p14:creationId xmlns:p14="http://schemas.microsoft.com/office/powerpoint/2010/main" val="34564615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5F894C-9F56-4872-8AA7-733FAF4A8D63}" type="datetimeFigureOut">
              <a:rPr lang="en-GB" smtClean="0"/>
              <a:t>12/05/2023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F3B22F-9721-4FE3-B94E-D5C2F01D1936}" type="slidenum">
              <a:rPr lang="en-GB" smtClean="0"/>
              <a:t>‹#›</a:t>
            </a:fld>
            <a:endParaRPr lang="en-GB"/>
          </a:p>
        </p:txBody>
      </p:sp>
    </p:spTree>
    <p:extLst>
      <p:ext uri="{BB962C8B-B14F-4D97-AF65-F5344CB8AC3E}">
        <p14:creationId xmlns:p14="http://schemas.microsoft.com/office/powerpoint/2010/main" val="9277088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76815C9-96EF-1204-238F-85EB4EC2CE08}"/>
              </a:ext>
            </a:extLst>
          </p:cNvPr>
          <p:cNvPicPr>
            <a:picLocks noChangeAspect="1"/>
          </p:cNvPicPr>
          <p:nvPr/>
        </p:nvPicPr>
        <p:blipFill>
          <a:blip r:embed="rId2">
            <a:alphaModFix amt="16000"/>
          </a:blip>
          <a:stretch>
            <a:fillRect/>
          </a:stretch>
        </p:blipFill>
        <p:spPr>
          <a:xfrm>
            <a:off x="0" y="584493"/>
            <a:ext cx="12192000" cy="6232817"/>
          </a:xfrm>
          <a:prstGeom prst="rect">
            <a:avLst/>
          </a:prstGeom>
        </p:spPr>
      </p:pic>
      <p:sp>
        <p:nvSpPr>
          <p:cNvPr id="2" name="TextBox 1"/>
          <p:cNvSpPr txBox="1"/>
          <p:nvPr/>
        </p:nvSpPr>
        <p:spPr>
          <a:xfrm>
            <a:off x="0" y="-1328"/>
            <a:ext cx="12192000" cy="584775"/>
          </a:xfrm>
          <a:prstGeom prst="rect">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5400000" scaled="1"/>
            <a:tileRect/>
          </a:gradFill>
        </p:spPr>
        <p:txBody>
          <a:bodyPr wrap="square" rtlCol="0">
            <a:spAutoFit/>
          </a:bodyPr>
          <a:lstStyle/>
          <a:p>
            <a:pPr algn="ctr"/>
            <a:r>
              <a:rPr lang="en-GB" sz="1600" dirty="0">
                <a:latin typeface="Arial" panose="020B0604020202020204" pitchFamily="34" charset="0"/>
                <a:cs typeface="Arial" panose="020B0604020202020204" pitchFamily="34" charset="0"/>
              </a:rPr>
              <a:t>What carbohydrate strategies do people with Type 1 Diabetes follow for endurance sport?</a:t>
            </a:r>
          </a:p>
          <a:p>
            <a:pPr algn="ctr"/>
            <a:r>
              <a:rPr lang="en-GB" sz="1600" dirty="0">
                <a:latin typeface="Arial" panose="020B0604020202020204" pitchFamily="34" charset="0"/>
                <a:cs typeface="Arial" panose="020B0604020202020204" pitchFamily="34" charset="0"/>
              </a:rPr>
              <a:t>Andrea Miller, Sport and Exercise Nutrition, MSc</a:t>
            </a:r>
          </a:p>
        </p:txBody>
      </p:sp>
      <p:sp>
        <p:nvSpPr>
          <p:cNvPr id="3" name="TextBox 2"/>
          <p:cNvSpPr txBox="1"/>
          <p:nvPr/>
        </p:nvSpPr>
        <p:spPr>
          <a:xfrm>
            <a:off x="145382" y="2092763"/>
            <a:ext cx="5760000" cy="338554"/>
          </a:xfrm>
          <a:prstGeom prst="rect">
            <a:avLst/>
          </a:prstGeom>
          <a:noFill/>
        </p:spPr>
        <p:txBody>
          <a:bodyPr wrap="square" rtlCol="0">
            <a:spAutoFit/>
          </a:bodyPr>
          <a:lstStyle/>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Virtual semi structured individual interviews. Interviews recorded, transcribed and coded. </a:t>
            </a:r>
            <a:r>
              <a:rPr lang="en-GB" sz="800" dirty="0" smtClean="0">
                <a:latin typeface="Arial" panose="020B0604020202020204" pitchFamily="34" charset="0"/>
                <a:cs typeface="Arial" panose="020B0604020202020204" pitchFamily="34" charset="0"/>
              </a:rPr>
              <a:t>Themes </a:t>
            </a:r>
            <a:r>
              <a:rPr lang="en-GB" sz="800" dirty="0">
                <a:latin typeface="Arial" panose="020B0604020202020204" pitchFamily="34" charset="0"/>
                <a:cs typeface="Arial" panose="020B0604020202020204" pitchFamily="34" charset="0"/>
              </a:rPr>
              <a:t>highlighted in green </a:t>
            </a:r>
          </a:p>
          <a:p>
            <a:pPr marL="285750" indent="-285750" algn="just">
              <a:buFont typeface="Arial" panose="020B0604020202020204" pitchFamily="34" charset="0"/>
              <a:buChar char="•"/>
            </a:pPr>
            <a:endParaRPr lang="en-GB" sz="800" dirty="0">
              <a:latin typeface="Arial" panose="020B0604020202020204" pitchFamily="34" charset="0"/>
              <a:cs typeface="Arial" panose="020B0604020202020204" pitchFamily="34" charset="0"/>
            </a:endParaRPr>
          </a:p>
        </p:txBody>
      </p:sp>
      <p:sp>
        <p:nvSpPr>
          <p:cNvPr id="4" name="TextBox 3"/>
          <p:cNvSpPr txBox="1"/>
          <p:nvPr/>
        </p:nvSpPr>
        <p:spPr>
          <a:xfrm>
            <a:off x="6250973" y="1742792"/>
            <a:ext cx="5736238" cy="954107"/>
          </a:xfrm>
          <a:prstGeom prst="rect">
            <a:avLst/>
          </a:prstGeom>
          <a:noFill/>
          <a:ln>
            <a:noFill/>
          </a:ln>
        </p:spPr>
        <p:txBody>
          <a:bodyPr wrap="square" rtlCol="0">
            <a:spAutoFit/>
          </a:bodyPr>
          <a:lstStyle/>
          <a:p>
            <a:pPr marL="285750" indent="-285750" algn="just">
              <a:buFont typeface="Arial" panose="020B0604020202020204" pitchFamily="34" charset="0"/>
              <a:buChar char="•"/>
            </a:pPr>
            <a:r>
              <a:rPr lang="en-GB" sz="800" dirty="0">
                <a:latin typeface="Arial" panose="020B0604020202020204" pitchFamily="34" charset="0"/>
                <a:cs typeface="Arial" panose="020B0604020202020204" pitchFamily="34" charset="0"/>
              </a:rPr>
              <a:t>Type 1 Diabetes, over 18 years of age, living in UK</a:t>
            </a:r>
          </a:p>
          <a:p>
            <a:pPr marL="285750" indent="-285750" algn="just">
              <a:buFont typeface="Arial" panose="020B0604020202020204" pitchFamily="34" charset="0"/>
              <a:buChar char="•"/>
            </a:pPr>
            <a:r>
              <a:rPr lang="en-GB" sz="800" dirty="0">
                <a:latin typeface="Arial" panose="020B0604020202020204" pitchFamily="34" charset="0"/>
                <a:cs typeface="Arial" panose="020B0604020202020204" pitchFamily="34" charset="0"/>
              </a:rPr>
              <a:t>Involved with exercise of over 30 minutes 2-3 times per week</a:t>
            </a:r>
          </a:p>
          <a:p>
            <a:pPr marL="285750" indent="-285750" algn="just">
              <a:buFont typeface="Arial" panose="020B0604020202020204" pitchFamily="34" charset="0"/>
              <a:buChar char="•"/>
            </a:pPr>
            <a:r>
              <a:rPr lang="en-GB" sz="800" dirty="0">
                <a:latin typeface="Arial" panose="020B0604020202020204" pitchFamily="34" charset="0"/>
                <a:cs typeface="Arial" panose="020B0604020202020204" pitchFamily="34" charset="0"/>
              </a:rPr>
              <a:t>5 participants interviewed (3 male, 2 female), Mean age: 35 years (19-50)</a:t>
            </a:r>
          </a:p>
          <a:p>
            <a:pPr marL="285750" indent="-285750" algn="just">
              <a:buFont typeface="Arial" panose="020B0604020202020204" pitchFamily="34" charset="0"/>
              <a:buChar char="•"/>
            </a:pPr>
            <a:r>
              <a:rPr lang="en-GB" sz="800" dirty="0">
                <a:latin typeface="Arial" panose="020B0604020202020204" pitchFamily="34" charset="0"/>
                <a:cs typeface="Arial" panose="020B0604020202020204" pitchFamily="34" charset="0"/>
              </a:rPr>
              <a:t>Mean duration of Diabetes: 20 years (14-33)</a:t>
            </a:r>
          </a:p>
          <a:p>
            <a:pPr marL="285750" indent="-285750" algn="just">
              <a:buFont typeface="Arial" panose="020B0604020202020204" pitchFamily="34" charset="0"/>
              <a:buChar char="•"/>
            </a:pPr>
            <a:r>
              <a:rPr lang="en-GB" sz="800" dirty="0">
                <a:latin typeface="Arial" panose="020B0604020202020204" pitchFamily="34" charset="0"/>
                <a:cs typeface="Arial" panose="020B0604020202020204" pitchFamily="34" charset="0"/>
              </a:rPr>
              <a:t>Sports completed: Aerobic classes, running, swimming, Gaelic football, squash, football, futsal, ultra marathons, ultra cycling</a:t>
            </a:r>
          </a:p>
          <a:p>
            <a:pPr marL="285750" indent="-285750" algn="just">
              <a:buFont typeface="Arial" panose="020B0604020202020204" pitchFamily="34" charset="0"/>
              <a:buChar char="•"/>
            </a:pPr>
            <a:endParaRPr lang="en-GB" sz="800" dirty="0">
              <a:latin typeface="Arial" panose="020B0604020202020204" pitchFamily="34" charset="0"/>
              <a:cs typeface="Arial" panose="020B0604020202020204" pitchFamily="34" charset="0"/>
            </a:endParaRPr>
          </a:p>
        </p:txBody>
      </p:sp>
      <p:sp>
        <p:nvSpPr>
          <p:cNvPr id="5" name="TextBox 4"/>
          <p:cNvSpPr txBox="1"/>
          <p:nvPr/>
        </p:nvSpPr>
        <p:spPr>
          <a:xfrm>
            <a:off x="145382" y="960311"/>
            <a:ext cx="11853710" cy="584775"/>
          </a:xfrm>
          <a:prstGeom prst="rect">
            <a:avLst/>
          </a:prstGeom>
          <a:noFill/>
          <a:ln>
            <a:noFill/>
          </a:ln>
        </p:spPr>
        <p:txBody>
          <a:bodyPr wrap="square" rtlCol="0">
            <a:spAutoFit/>
          </a:bodyPr>
          <a:lstStyle/>
          <a:p>
            <a:pPr algn="just"/>
            <a:r>
              <a:rPr lang="en-GB" sz="800" dirty="0">
                <a:latin typeface="Arial" panose="020B0604020202020204" pitchFamily="34" charset="0"/>
                <a:cs typeface="Arial" panose="020B0604020202020204" pitchFamily="34" charset="0"/>
              </a:rPr>
              <a:t>Exercise for Type 1 Diabetes can improve health and wellbeing but exercise can lead to hyper and hypoglycaemia which can decrease performance</a:t>
            </a:r>
            <a:r>
              <a:rPr lang="en-GB" sz="800" baseline="30000" dirty="0">
                <a:latin typeface="Arial" panose="020B0604020202020204" pitchFamily="34" charset="0"/>
                <a:cs typeface="Arial" panose="020B0604020202020204" pitchFamily="34" charset="0"/>
              </a:rPr>
              <a:t> 1</a:t>
            </a:r>
            <a:r>
              <a:rPr lang="en-GB" sz="800" dirty="0">
                <a:latin typeface="Arial" panose="020B0604020202020204" pitchFamily="34" charset="0"/>
                <a:cs typeface="Arial" panose="020B0604020202020204" pitchFamily="34" charset="0"/>
              </a:rPr>
              <a:t>. Carbohydrate is the main nutrient effecting glucose levels, but it is also required for fuel during endurance sport to improve performance</a:t>
            </a:r>
            <a:r>
              <a:rPr lang="en-GB" sz="800" baseline="30000" dirty="0">
                <a:latin typeface="Arial" panose="020B0604020202020204" pitchFamily="34" charset="0"/>
                <a:cs typeface="Arial" panose="020B0604020202020204" pitchFamily="34" charset="0"/>
              </a:rPr>
              <a:t>2</a:t>
            </a:r>
            <a:r>
              <a:rPr lang="en-GB" sz="800" dirty="0">
                <a:latin typeface="Arial" panose="020B0604020202020204" pitchFamily="34" charset="0"/>
                <a:cs typeface="Arial" panose="020B0604020202020204" pitchFamily="34" charset="0"/>
              </a:rPr>
              <a:t>. People with Diabetes find it difficult to balance carbohydrate, insulin and exercise in order to maintain glucose levels and undertake endurance sports</a:t>
            </a:r>
            <a:r>
              <a:rPr lang="en-GB" sz="800" baseline="30000" dirty="0">
                <a:latin typeface="Arial" panose="020B0604020202020204" pitchFamily="34" charset="0"/>
                <a:cs typeface="Arial" panose="020B0604020202020204" pitchFamily="34" charset="0"/>
              </a:rPr>
              <a:t>3</a:t>
            </a:r>
            <a:r>
              <a:rPr lang="en-GB" sz="800" dirty="0">
                <a:latin typeface="Arial" panose="020B0604020202020204" pitchFamily="34" charset="0"/>
                <a:cs typeface="Arial" panose="020B0604020202020204" pitchFamily="34" charset="0"/>
              </a:rPr>
              <a:t>. For many people with Type 1 Diabetes, they restrict their intake of carbohydrate to reduce the insulin dose and reduce risk of hypoglycaemia, however this impacts on fuel required for endurance sport</a:t>
            </a:r>
            <a:r>
              <a:rPr lang="en-GB" sz="800" baseline="30000" dirty="0">
                <a:latin typeface="Arial" panose="020B0604020202020204" pitchFamily="34" charset="0"/>
                <a:cs typeface="Arial" panose="020B0604020202020204" pitchFamily="34" charset="0"/>
              </a:rPr>
              <a:t>3  </a:t>
            </a:r>
            <a:r>
              <a:rPr lang="en-GB" sz="800" dirty="0">
                <a:latin typeface="Arial" panose="020B0604020202020204" pitchFamily="34" charset="0"/>
                <a:cs typeface="Arial" panose="020B0604020202020204" pitchFamily="34" charset="0"/>
              </a:rPr>
              <a:t>Approx. 60% of people with Type 1 restrict carbohydrate to some degree to maintain glucose levels but this was not compared to performance</a:t>
            </a:r>
            <a:r>
              <a:rPr lang="en-GB" sz="800" baseline="30000" dirty="0">
                <a:latin typeface="Arial" panose="020B0604020202020204" pitchFamily="34" charset="0"/>
                <a:cs typeface="Arial" panose="020B0604020202020204" pitchFamily="34" charset="0"/>
              </a:rPr>
              <a:t>3</a:t>
            </a:r>
            <a:r>
              <a:rPr lang="en-GB" sz="800" dirty="0">
                <a:latin typeface="Arial" panose="020B0604020202020204" pitchFamily="34" charset="0"/>
                <a:cs typeface="Arial" panose="020B0604020202020204" pitchFamily="34" charset="0"/>
              </a:rPr>
              <a:t>.</a:t>
            </a:r>
          </a:p>
        </p:txBody>
      </p:sp>
      <p:sp>
        <p:nvSpPr>
          <p:cNvPr id="6" name="TextBox 5">
            <a:extLst>
              <a:ext uri="{FF2B5EF4-FFF2-40B4-BE49-F238E27FC236}">
                <a16:creationId xmlns:a16="http://schemas.microsoft.com/office/drawing/2014/main" id="{4EFEFE91-BBFE-04B8-596F-F3AF8E0A210A}"/>
              </a:ext>
            </a:extLst>
          </p:cNvPr>
          <p:cNvSpPr txBox="1"/>
          <p:nvPr/>
        </p:nvSpPr>
        <p:spPr>
          <a:xfrm>
            <a:off x="169145" y="691046"/>
            <a:ext cx="11853710" cy="215444"/>
          </a:xfrm>
          <a:prstGeom prst="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5400000" scaled="1"/>
            <a:tileRect/>
          </a:gradFill>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Background</a:t>
            </a:r>
          </a:p>
        </p:txBody>
      </p:sp>
      <p:sp>
        <p:nvSpPr>
          <p:cNvPr id="8" name="TextBox 7">
            <a:extLst>
              <a:ext uri="{FF2B5EF4-FFF2-40B4-BE49-F238E27FC236}">
                <a16:creationId xmlns:a16="http://schemas.microsoft.com/office/drawing/2014/main" id="{D2D901D0-BF79-21CE-9E99-C14A005FC8FB}"/>
              </a:ext>
            </a:extLst>
          </p:cNvPr>
          <p:cNvSpPr txBox="1"/>
          <p:nvPr/>
        </p:nvSpPr>
        <p:spPr>
          <a:xfrm>
            <a:off x="169145" y="1547500"/>
            <a:ext cx="5760000" cy="215444"/>
          </a:xfrm>
          <a:prstGeom prst="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5400000" scaled="1"/>
            <a:tileRect/>
          </a:gradFill>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Aim &amp; Methodology</a:t>
            </a:r>
          </a:p>
        </p:txBody>
      </p:sp>
      <p:sp>
        <p:nvSpPr>
          <p:cNvPr id="9" name="TextBox 8">
            <a:extLst>
              <a:ext uri="{FF2B5EF4-FFF2-40B4-BE49-F238E27FC236}">
                <a16:creationId xmlns:a16="http://schemas.microsoft.com/office/drawing/2014/main" id="{742A8442-EEB7-F4B0-E335-14D7A51FC559}"/>
              </a:ext>
            </a:extLst>
          </p:cNvPr>
          <p:cNvSpPr txBox="1"/>
          <p:nvPr/>
        </p:nvSpPr>
        <p:spPr>
          <a:xfrm>
            <a:off x="6239092" y="1540878"/>
            <a:ext cx="5760000" cy="215444"/>
          </a:xfrm>
          <a:prstGeom prst="rect">
            <a:avLst/>
          </a:pr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5400000" scaled="1"/>
            <a:tileRect/>
          </a:gradFill>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Inclusion criteria &amp; participant information</a:t>
            </a:r>
          </a:p>
        </p:txBody>
      </p:sp>
      <p:sp>
        <p:nvSpPr>
          <p:cNvPr id="13" name="TextBox 12"/>
          <p:cNvSpPr txBox="1"/>
          <p:nvPr/>
        </p:nvSpPr>
        <p:spPr>
          <a:xfrm>
            <a:off x="4278887" y="2857170"/>
            <a:ext cx="3600000" cy="461665"/>
          </a:xfrm>
          <a:prstGeom prst="rect">
            <a:avLst/>
          </a:prstGeom>
          <a:noFill/>
          <a:ln>
            <a:noFill/>
          </a:ln>
        </p:spPr>
        <p:txBody>
          <a:bodyPr wrap="square" rtlCol="0">
            <a:spAutoFit/>
          </a:bodyPr>
          <a:lstStyle/>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40% of participants restrict carbohydrate to lose weight or due to smaller appetite (1,2)</a:t>
            </a:r>
          </a:p>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60% of participants continue with usual intake, no restriction (3,4,5)</a:t>
            </a:r>
          </a:p>
        </p:txBody>
      </p:sp>
      <p:sp>
        <p:nvSpPr>
          <p:cNvPr id="14" name="TextBox 13"/>
          <p:cNvSpPr txBox="1"/>
          <p:nvPr/>
        </p:nvSpPr>
        <p:spPr>
          <a:xfrm>
            <a:off x="4278887" y="3843059"/>
            <a:ext cx="3600000" cy="584775"/>
          </a:xfrm>
          <a:prstGeom prst="rect">
            <a:avLst/>
          </a:prstGeom>
          <a:noFill/>
          <a:ln>
            <a:noFill/>
          </a:ln>
        </p:spPr>
        <p:txBody>
          <a:bodyPr wrap="square" rtlCol="0">
            <a:spAutoFit/>
          </a:bodyPr>
          <a:lstStyle/>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All feel </a:t>
            </a:r>
            <a:r>
              <a:rPr lang="en-GB" sz="800" dirty="0" smtClean="0">
                <a:latin typeface="Arial" panose="020B0604020202020204" pitchFamily="34" charset="0"/>
                <a:cs typeface="Arial" panose="020B0604020202020204" pitchFamily="34" charset="0"/>
              </a:rPr>
              <a:t>carbohydrates are important </a:t>
            </a:r>
            <a:r>
              <a:rPr lang="en-GB" sz="800" dirty="0">
                <a:latin typeface="Arial" panose="020B0604020202020204" pitchFamily="34" charset="0"/>
                <a:cs typeface="Arial" panose="020B0604020202020204" pitchFamily="34" charset="0"/>
              </a:rPr>
              <a:t>to improve performance </a:t>
            </a:r>
          </a:p>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All feel tired and lack concentration by the end of exercise if they haven’t </a:t>
            </a:r>
            <a:r>
              <a:rPr lang="en-GB" sz="800" dirty="0" smtClean="0">
                <a:latin typeface="Arial" panose="020B0604020202020204" pitchFamily="34" charset="0"/>
                <a:cs typeface="Arial" panose="020B0604020202020204" pitchFamily="34" charset="0"/>
              </a:rPr>
              <a:t>eaten enough </a:t>
            </a:r>
            <a:r>
              <a:rPr lang="en-GB" sz="800" dirty="0">
                <a:latin typeface="Arial" panose="020B0604020202020204" pitchFamily="34" charset="0"/>
                <a:cs typeface="Arial" panose="020B0604020202020204" pitchFamily="34" charset="0"/>
              </a:rPr>
              <a:t>carbohydrate</a:t>
            </a:r>
          </a:p>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All feel low glucose levels reduce energy and reduce performance</a:t>
            </a:r>
          </a:p>
        </p:txBody>
      </p:sp>
      <p:sp>
        <p:nvSpPr>
          <p:cNvPr id="15" name="TextBox 14">
            <a:extLst>
              <a:ext uri="{FF2B5EF4-FFF2-40B4-BE49-F238E27FC236}">
                <a16:creationId xmlns:a16="http://schemas.microsoft.com/office/drawing/2014/main" id="{AE2C9A5D-3183-F6CC-AABA-2A0EA008502D}"/>
              </a:ext>
            </a:extLst>
          </p:cNvPr>
          <p:cNvSpPr txBox="1"/>
          <p:nvPr/>
        </p:nvSpPr>
        <p:spPr>
          <a:xfrm>
            <a:off x="429698" y="2559421"/>
            <a:ext cx="3600000" cy="216000"/>
          </a:xfrm>
          <a:prstGeom prst="rect">
            <a:avLst/>
          </a:prstGeom>
          <a:gradFill>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5400000" scaled="1"/>
          </a:gradFill>
          <a:ln>
            <a:noFill/>
          </a:ln>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Training day (1-5 = participant number) </a:t>
            </a:r>
          </a:p>
        </p:txBody>
      </p:sp>
      <p:sp>
        <p:nvSpPr>
          <p:cNvPr id="16" name="TextBox 15">
            <a:extLst>
              <a:ext uri="{FF2B5EF4-FFF2-40B4-BE49-F238E27FC236}">
                <a16:creationId xmlns:a16="http://schemas.microsoft.com/office/drawing/2014/main" id="{B5B9A801-2C52-0FB6-620E-6B28184F2B3C}"/>
              </a:ext>
            </a:extLst>
          </p:cNvPr>
          <p:cNvSpPr txBox="1"/>
          <p:nvPr/>
        </p:nvSpPr>
        <p:spPr>
          <a:xfrm>
            <a:off x="4278887" y="2569132"/>
            <a:ext cx="3600000" cy="216000"/>
          </a:xfrm>
          <a:prstGeom prst="rect">
            <a:avLst/>
          </a:prstGeom>
          <a:gradFill>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5400000" scaled="1"/>
          </a:gradFill>
          <a:ln>
            <a:noFill/>
          </a:ln>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Non-Training day</a:t>
            </a:r>
          </a:p>
        </p:txBody>
      </p:sp>
      <p:sp>
        <p:nvSpPr>
          <p:cNvPr id="17" name="TextBox 16">
            <a:extLst>
              <a:ext uri="{FF2B5EF4-FFF2-40B4-BE49-F238E27FC236}">
                <a16:creationId xmlns:a16="http://schemas.microsoft.com/office/drawing/2014/main" id="{C6441766-60D7-B9E1-F5BF-D55AC178A8AD}"/>
              </a:ext>
            </a:extLst>
          </p:cNvPr>
          <p:cNvSpPr txBox="1"/>
          <p:nvPr/>
        </p:nvSpPr>
        <p:spPr>
          <a:xfrm>
            <a:off x="8077567" y="2857170"/>
            <a:ext cx="3600000" cy="707886"/>
          </a:xfrm>
          <a:prstGeom prst="rect">
            <a:avLst/>
          </a:prstGeom>
          <a:noFill/>
          <a:ln>
            <a:noFill/>
          </a:ln>
        </p:spPr>
        <p:txBody>
          <a:bodyPr wrap="square" rtlCol="0">
            <a:spAutoFit/>
          </a:bodyPr>
          <a:lstStyle/>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40% of participants restrict carbohydrate for stable glucose levels and to reduce insulin to avoid hypoglycaemia, unless exercise &gt; 2 hours (3,5)</a:t>
            </a:r>
          </a:p>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60% of participants have a snack pre exercise to maintain glucose levels and for fuel (1,2,4)</a:t>
            </a:r>
          </a:p>
        </p:txBody>
      </p:sp>
      <p:sp>
        <p:nvSpPr>
          <p:cNvPr id="18" name="TextBox 17">
            <a:extLst>
              <a:ext uri="{FF2B5EF4-FFF2-40B4-BE49-F238E27FC236}">
                <a16:creationId xmlns:a16="http://schemas.microsoft.com/office/drawing/2014/main" id="{FC065CE1-8943-302C-174C-7C689F824029}"/>
              </a:ext>
            </a:extLst>
          </p:cNvPr>
          <p:cNvSpPr txBox="1"/>
          <p:nvPr/>
        </p:nvSpPr>
        <p:spPr>
          <a:xfrm>
            <a:off x="8128076" y="2556446"/>
            <a:ext cx="3600000" cy="216000"/>
          </a:xfrm>
          <a:prstGeom prst="rect">
            <a:avLst/>
          </a:prstGeom>
          <a:gradFill>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5400000" scaled="1"/>
          </a:gradFill>
          <a:ln>
            <a:noFill/>
          </a:ln>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Pre-exercise</a:t>
            </a:r>
          </a:p>
        </p:txBody>
      </p:sp>
      <p:sp>
        <p:nvSpPr>
          <p:cNvPr id="19" name="TextBox 18">
            <a:extLst>
              <a:ext uri="{FF2B5EF4-FFF2-40B4-BE49-F238E27FC236}">
                <a16:creationId xmlns:a16="http://schemas.microsoft.com/office/drawing/2014/main" id="{6491C045-B9E9-6A80-6CAE-B39F6EDE0E29}"/>
              </a:ext>
            </a:extLst>
          </p:cNvPr>
          <p:cNvSpPr txBox="1"/>
          <p:nvPr/>
        </p:nvSpPr>
        <p:spPr>
          <a:xfrm>
            <a:off x="4296000" y="3590808"/>
            <a:ext cx="3600000" cy="216000"/>
          </a:xfrm>
          <a:prstGeom prst="rect">
            <a:avLst/>
          </a:prstGeom>
          <a:gradFill>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5400000" scaled="1"/>
          </a:gradFill>
          <a:ln>
            <a:noFill/>
          </a:ln>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Performance</a:t>
            </a:r>
          </a:p>
        </p:txBody>
      </p:sp>
      <p:sp>
        <p:nvSpPr>
          <p:cNvPr id="20" name="TextBox 19">
            <a:extLst>
              <a:ext uri="{FF2B5EF4-FFF2-40B4-BE49-F238E27FC236}">
                <a16:creationId xmlns:a16="http://schemas.microsoft.com/office/drawing/2014/main" id="{0BC1EE3C-1BFD-F6A3-CCC9-62D7D41C46DD}"/>
              </a:ext>
            </a:extLst>
          </p:cNvPr>
          <p:cNvSpPr txBox="1"/>
          <p:nvPr/>
        </p:nvSpPr>
        <p:spPr>
          <a:xfrm>
            <a:off x="429698" y="3596053"/>
            <a:ext cx="3600000" cy="216000"/>
          </a:xfrm>
          <a:prstGeom prst="rect">
            <a:avLst/>
          </a:prstGeom>
          <a:gradFill>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5400000" scaled="1"/>
          </a:gradFill>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Post exercise </a:t>
            </a:r>
          </a:p>
        </p:txBody>
      </p:sp>
      <p:sp>
        <p:nvSpPr>
          <p:cNvPr id="21" name="Rectangle 20"/>
          <p:cNvSpPr/>
          <p:nvPr/>
        </p:nvSpPr>
        <p:spPr>
          <a:xfrm>
            <a:off x="429698" y="3873097"/>
            <a:ext cx="3600000" cy="584775"/>
          </a:xfrm>
          <a:prstGeom prst="rect">
            <a:avLst/>
          </a:prstGeom>
          <a:ln>
            <a:noFill/>
          </a:ln>
        </p:spPr>
        <p:txBody>
          <a:bodyPr wrap="square">
            <a:spAutoFit/>
          </a:bodyPr>
          <a:lstStyle/>
          <a:p>
            <a:pPr marL="171450" lvl="0" indent="-171450" algn="just">
              <a:buFont typeface="Arial" panose="020B0604020202020204" pitchFamily="34" charset="0"/>
              <a:buChar char="•"/>
            </a:pPr>
            <a:r>
              <a:rPr lang="en-GB" sz="800" dirty="0">
                <a:solidFill>
                  <a:prstClr val="black"/>
                </a:solidFill>
                <a:latin typeface="Arial" panose="020B0604020202020204" pitchFamily="34" charset="0"/>
                <a:cs typeface="Arial" panose="020B0604020202020204" pitchFamily="34" charset="0"/>
              </a:rPr>
              <a:t>20</a:t>
            </a:r>
            <a:r>
              <a:rPr lang="en-GB" sz="800" dirty="0" smtClean="0">
                <a:solidFill>
                  <a:prstClr val="black"/>
                </a:solidFill>
                <a:latin typeface="Arial" panose="020B0604020202020204" pitchFamily="34" charset="0"/>
                <a:cs typeface="Arial" panose="020B0604020202020204" pitchFamily="34" charset="0"/>
              </a:rPr>
              <a:t>% of participants will </a:t>
            </a:r>
            <a:r>
              <a:rPr lang="en-GB" sz="800" dirty="0">
                <a:solidFill>
                  <a:prstClr val="black"/>
                </a:solidFill>
                <a:latin typeface="Arial" panose="020B0604020202020204" pitchFamily="34" charset="0"/>
                <a:cs typeface="Arial" panose="020B0604020202020204" pitchFamily="34" charset="0"/>
              </a:rPr>
              <a:t>restrict carbohydrate post meal to reduce calories for weight loss (1)</a:t>
            </a:r>
          </a:p>
          <a:p>
            <a:pPr marL="171450" lvl="0" indent="-171450" algn="just">
              <a:buFont typeface="Arial" panose="020B0604020202020204" pitchFamily="34" charset="0"/>
              <a:buChar char="•"/>
            </a:pPr>
            <a:r>
              <a:rPr lang="en-GB" sz="800" dirty="0">
                <a:solidFill>
                  <a:prstClr val="black"/>
                </a:solidFill>
                <a:latin typeface="Arial" panose="020B0604020202020204" pitchFamily="34" charset="0"/>
                <a:cs typeface="Arial" panose="020B0604020202020204" pitchFamily="34" charset="0"/>
              </a:rPr>
              <a:t>80% of participants are hungry therefore have carbohydrate. They also increase amount to maintain glucose levels (2,3,4,5)</a:t>
            </a:r>
          </a:p>
        </p:txBody>
      </p:sp>
      <p:sp>
        <p:nvSpPr>
          <p:cNvPr id="22" name="Rectangle 21"/>
          <p:cNvSpPr/>
          <p:nvPr/>
        </p:nvSpPr>
        <p:spPr>
          <a:xfrm>
            <a:off x="419235" y="2842035"/>
            <a:ext cx="3600000" cy="461665"/>
          </a:xfrm>
          <a:prstGeom prst="rect">
            <a:avLst/>
          </a:prstGeom>
          <a:ln>
            <a:noFill/>
          </a:ln>
        </p:spPr>
        <p:txBody>
          <a:bodyPr wrap="square">
            <a:spAutoFit/>
          </a:bodyPr>
          <a:lstStyle/>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40</a:t>
            </a:r>
            <a:r>
              <a:rPr lang="en-GB" sz="800" dirty="0" smtClean="0">
                <a:latin typeface="Arial" panose="020B0604020202020204" pitchFamily="34" charset="0"/>
                <a:cs typeface="Arial" panose="020B0604020202020204" pitchFamily="34" charset="0"/>
              </a:rPr>
              <a:t>% of participants </a:t>
            </a:r>
            <a:r>
              <a:rPr lang="en-GB" sz="800" dirty="0">
                <a:latin typeface="Arial" panose="020B0604020202020204" pitchFamily="34" charset="0"/>
                <a:cs typeface="Arial" panose="020B0604020202020204" pitchFamily="34" charset="0"/>
              </a:rPr>
              <a:t>restrict carbohydrate to improve glucose levels or burn fat for fuel (1,2,4)</a:t>
            </a:r>
          </a:p>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60% </a:t>
            </a:r>
            <a:r>
              <a:rPr lang="en-GB" sz="800" dirty="0" smtClean="0">
                <a:latin typeface="Arial" panose="020B0604020202020204" pitchFamily="34" charset="0"/>
                <a:cs typeface="Arial" panose="020B0604020202020204" pitchFamily="34" charset="0"/>
              </a:rPr>
              <a:t>of participants continue </a:t>
            </a:r>
            <a:r>
              <a:rPr lang="en-GB" sz="800" dirty="0">
                <a:latin typeface="Arial" panose="020B0604020202020204" pitchFamily="34" charset="0"/>
                <a:cs typeface="Arial" panose="020B0604020202020204" pitchFamily="34" charset="0"/>
              </a:rPr>
              <a:t>with usual intake, no restriction (3,5)</a:t>
            </a:r>
          </a:p>
        </p:txBody>
      </p:sp>
      <p:sp>
        <p:nvSpPr>
          <p:cNvPr id="30" name="TextBox 29">
            <a:extLst>
              <a:ext uri="{FF2B5EF4-FFF2-40B4-BE49-F238E27FC236}">
                <a16:creationId xmlns:a16="http://schemas.microsoft.com/office/drawing/2014/main" id="{6D5B3C1B-927F-3D18-2D2F-17B8A3185DD7}"/>
              </a:ext>
            </a:extLst>
          </p:cNvPr>
          <p:cNvSpPr txBox="1"/>
          <p:nvPr/>
        </p:nvSpPr>
        <p:spPr>
          <a:xfrm>
            <a:off x="169145" y="5174347"/>
            <a:ext cx="5760000" cy="215444"/>
          </a:xfrm>
          <a:prstGeom prst="rec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Results</a:t>
            </a:r>
          </a:p>
        </p:txBody>
      </p:sp>
      <p:sp>
        <p:nvSpPr>
          <p:cNvPr id="31" name="TextBox 30">
            <a:extLst>
              <a:ext uri="{FF2B5EF4-FFF2-40B4-BE49-F238E27FC236}">
                <a16:creationId xmlns:a16="http://schemas.microsoft.com/office/drawing/2014/main" id="{C3F0BC1A-DAAC-D392-31DF-F5B91C05B591}"/>
              </a:ext>
            </a:extLst>
          </p:cNvPr>
          <p:cNvSpPr txBox="1"/>
          <p:nvPr/>
        </p:nvSpPr>
        <p:spPr>
          <a:xfrm>
            <a:off x="6239092" y="5183908"/>
            <a:ext cx="5760000" cy="215444"/>
          </a:xfrm>
          <a:prstGeom prst="rect">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5400000" scaled="1"/>
            <a:tileRect/>
          </a:gradFill>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Conclusion</a:t>
            </a:r>
          </a:p>
        </p:txBody>
      </p:sp>
      <p:sp>
        <p:nvSpPr>
          <p:cNvPr id="32" name="Rectangle 31"/>
          <p:cNvSpPr/>
          <p:nvPr/>
        </p:nvSpPr>
        <p:spPr>
          <a:xfrm>
            <a:off x="169145" y="6397977"/>
            <a:ext cx="10215826" cy="338554"/>
          </a:xfrm>
          <a:prstGeom prst="rect">
            <a:avLst/>
          </a:prstGeom>
          <a:ln>
            <a:noFill/>
          </a:ln>
        </p:spPr>
        <p:txBody>
          <a:bodyPr wrap="square">
            <a:spAutoFit/>
          </a:bodyPr>
          <a:lstStyle/>
          <a:p>
            <a:pPr algn="just"/>
            <a:r>
              <a:rPr lang="en-GB" sz="800" dirty="0">
                <a:latin typeface="Arial" panose="020B0604020202020204" pitchFamily="34" charset="0"/>
                <a:cs typeface="Arial" panose="020B0604020202020204" pitchFamily="34" charset="0"/>
              </a:rPr>
              <a:t>References: 1. Riddell et al, (2017). “Exercise management in type 1 diabetes: a consensus statement”. </a:t>
            </a:r>
            <a:r>
              <a:rPr lang="en-GB" sz="800" i="1" dirty="0">
                <a:latin typeface="Arial" panose="020B0604020202020204" pitchFamily="34" charset="0"/>
                <a:cs typeface="Arial" panose="020B0604020202020204" pitchFamily="34" charset="0"/>
              </a:rPr>
              <a:t>Lancet Diabetes Endocrinology</a:t>
            </a:r>
            <a:r>
              <a:rPr lang="en-GB" sz="800" dirty="0">
                <a:latin typeface="Arial" panose="020B0604020202020204" pitchFamily="34" charset="0"/>
                <a:cs typeface="Arial" panose="020B0604020202020204" pitchFamily="34" charset="0"/>
              </a:rPr>
              <a:t>. 5: 377-390 2. </a:t>
            </a:r>
            <a:r>
              <a:rPr lang="en-GB" sz="800" dirty="0" err="1">
                <a:latin typeface="Arial" panose="020B0604020202020204" pitchFamily="34" charset="0"/>
                <a:cs typeface="Arial" panose="020B0604020202020204" pitchFamily="34" charset="0"/>
              </a:rPr>
              <a:t>Colberg</a:t>
            </a:r>
            <a:r>
              <a:rPr lang="en-GB" sz="800" dirty="0">
                <a:latin typeface="Arial" panose="020B0604020202020204" pitchFamily="34" charset="0"/>
                <a:cs typeface="Arial" panose="020B0604020202020204" pitchFamily="34" charset="0"/>
              </a:rPr>
              <a:t>, S. R. (2020). “Nutrition and exercise performance in adults with type 1 diabetes”. </a:t>
            </a:r>
            <a:r>
              <a:rPr lang="en-GB" sz="800" i="1" dirty="0">
                <a:latin typeface="Arial" panose="020B0604020202020204" pitchFamily="34" charset="0"/>
                <a:cs typeface="Arial" panose="020B0604020202020204" pitchFamily="34" charset="0"/>
              </a:rPr>
              <a:t>Canadian Journal of Diabetes</a:t>
            </a:r>
            <a:r>
              <a:rPr lang="en-GB" sz="800" dirty="0">
                <a:latin typeface="Arial" panose="020B0604020202020204" pitchFamily="34" charset="0"/>
                <a:cs typeface="Arial" panose="020B0604020202020204" pitchFamily="34" charset="0"/>
              </a:rPr>
              <a:t>. 44; 750-758 3. Riddell et al, (2020). The competitive athlete with type 1 diabetes”. </a:t>
            </a:r>
            <a:r>
              <a:rPr lang="en-GB" sz="800" i="1" dirty="0" err="1">
                <a:latin typeface="Arial" panose="020B0604020202020204" pitchFamily="34" charset="0"/>
                <a:cs typeface="Arial" panose="020B0604020202020204" pitchFamily="34" charset="0"/>
              </a:rPr>
              <a:t>Diabetologia</a:t>
            </a:r>
            <a:r>
              <a:rPr lang="en-GB" sz="800" dirty="0">
                <a:latin typeface="Arial" panose="020B0604020202020204" pitchFamily="34" charset="0"/>
                <a:cs typeface="Arial" panose="020B0604020202020204" pitchFamily="34" charset="0"/>
              </a:rPr>
              <a:t>. 63:1475-1490</a:t>
            </a:r>
          </a:p>
        </p:txBody>
      </p:sp>
      <p:sp>
        <p:nvSpPr>
          <p:cNvPr id="33" name="Rectangle 32"/>
          <p:cNvSpPr/>
          <p:nvPr/>
        </p:nvSpPr>
        <p:spPr>
          <a:xfrm>
            <a:off x="254356" y="5404275"/>
            <a:ext cx="5674789" cy="954107"/>
          </a:xfrm>
          <a:prstGeom prst="rect">
            <a:avLst/>
          </a:prstGeom>
          <a:ln>
            <a:noFill/>
          </a:ln>
        </p:spPr>
        <p:txBody>
          <a:bodyPr wrap="square">
            <a:spAutoFit/>
          </a:bodyPr>
          <a:lstStyle/>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There are differences between participants in how </a:t>
            </a:r>
            <a:r>
              <a:rPr lang="en-GB" sz="800" dirty="0" smtClean="0">
                <a:latin typeface="Arial" panose="020B0604020202020204" pitchFamily="34" charset="0"/>
                <a:cs typeface="Arial" panose="020B0604020202020204" pitchFamily="34" charset="0"/>
              </a:rPr>
              <a:t>they </a:t>
            </a:r>
            <a:r>
              <a:rPr lang="en-GB" sz="800" dirty="0">
                <a:latin typeface="Arial" panose="020B0604020202020204" pitchFamily="34" charset="0"/>
                <a:cs typeface="Arial" panose="020B0604020202020204" pitchFamily="34" charset="0"/>
              </a:rPr>
              <a:t>manage carbohydrate for exercise. All understand the role of carbohydrate for performance but want to avoid fluctuations in glucose levels</a:t>
            </a:r>
          </a:p>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100% of participants restrict carbohydrate at some point to maintain good glycaemic </a:t>
            </a:r>
            <a:r>
              <a:rPr lang="en-GB" sz="800" dirty="0" smtClean="0">
                <a:latin typeface="Arial" panose="020B0604020202020204" pitchFamily="34" charset="0"/>
                <a:cs typeface="Arial" panose="020B0604020202020204" pitchFamily="34" charset="0"/>
              </a:rPr>
              <a:t>control but recognise this reduces energy levels and impacts on performance</a:t>
            </a:r>
            <a:endParaRPr lang="en-GB" sz="800" dirty="0">
              <a:latin typeface="Arial" panose="020B0604020202020204" pitchFamily="34" charset="0"/>
              <a:cs typeface="Arial" panose="020B0604020202020204" pitchFamily="34" charset="0"/>
            </a:endParaRPr>
          </a:p>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Hypoglycaemia is a main concern of all participants. A reduction in carbohydrate, requires a reduction in insulin dose which can help reduce the incidence of </a:t>
            </a:r>
            <a:r>
              <a:rPr lang="en-GB" sz="800" dirty="0" smtClean="0">
                <a:latin typeface="Arial" panose="020B0604020202020204" pitchFamily="34" charset="0"/>
                <a:cs typeface="Arial" panose="020B0604020202020204" pitchFamily="34" charset="0"/>
              </a:rPr>
              <a:t>hypoglycaemia</a:t>
            </a:r>
            <a:endParaRPr lang="en-GB" sz="800" dirty="0">
              <a:latin typeface="Arial" panose="020B0604020202020204" pitchFamily="34" charset="0"/>
              <a:cs typeface="Arial" panose="020B0604020202020204" pitchFamily="34" charset="0"/>
            </a:endParaRPr>
          </a:p>
          <a:p>
            <a:pPr algn="just"/>
            <a:endParaRPr lang="en-GB" sz="800" dirty="0">
              <a:latin typeface="Arial" panose="020B0604020202020204" pitchFamily="34" charset="0"/>
              <a:cs typeface="Arial" panose="020B0604020202020204" pitchFamily="34" charset="0"/>
            </a:endParaRPr>
          </a:p>
        </p:txBody>
      </p:sp>
      <p:sp>
        <p:nvSpPr>
          <p:cNvPr id="34" name="Rectangle 33"/>
          <p:cNvSpPr/>
          <p:nvPr/>
        </p:nvSpPr>
        <p:spPr>
          <a:xfrm>
            <a:off x="6227211" y="5436020"/>
            <a:ext cx="5760000" cy="954107"/>
          </a:xfrm>
          <a:prstGeom prst="rect">
            <a:avLst/>
          </a:prstGeom>
          <a:ln>
            <a:noFill/>
          </a:ln>
        </p:spPr>
        <p:txBody>
          <a:bodyPr wrap="square">
            <a:spAutoFit/>
          </a:bodyPr>
          <a:lstStyle/>
          <a:p>
            <a:pPr marL="171450" indent="-171450" algn="just">
              <a:buFont typeface="Arial" panose="020B0604020202020204" pitchFamily="34" charset="0"/>
              <a:buChar char="•"/>
            </a:pPr>
            <a:r>
              <a:rPr lang="en-GB" sz="800" dirty="0" smtClean="0">
                <a:latin typeface="Arial" panose="020B0604020202020204" pitchFamily="34" charset="0"/>
                <a:cs typeface="Arial" panose="020B0604020202020204" pitchFamily="34" charset="0"/>
              </a:rPr>
              <a:t>All participants are concerned with glucose levels as hypoglycaemia reduces performance or stops exercise altogether. Carbohydrate although required for fuel impacts on glucose levels, so it is understandable that people restrict this to maintain their levels.  All </a:t>
            </a:r>
            <a:r>
              <a:rPr lang="en-GB" sz="800" dirty="0">
                <a:latin typeface="Arial" panose="020B0604020202020204" pitchFamily="34" charset="0"/>
                <a:cs typeface="Arial" panose="020B0604020202020204" pitchFamily="34" charset="0"/>
              </a:rPr>
              <a:t>participants understand to reduce insulin to reduce risk of hypoglycaemia but </a:t>
            </a:r>
            <a:r>
              <a:rPr lang="en-GB" sz="800" dirty="0" smtClean="0">
                <a:latin typeface="Arial" panose="020B0604020202020204" pitchFamily="34" charset="0"/>
                <a:cs typeface="Arial" panose="020B0604020202020204" pitchFamily="34" charset="0"/>
              </a:rPr>
              <a:t>knowledge is lacking to </a:t>
            </a:r>
            <a:r>
              <a:rPr lang="en-GB" sz="800" dirty="0">
                <a:latin typeface="Arial" panose="020B0604020202020204" pitchFamily="34" charset="0"/>
                <a:cs typeface="Arial" panose="020B0604020202020204" pitchFamily="34" charset="0"/>
              </a:rPr>
              <a:t>understand the importance of carbohydrate for fuel and the impact this has on performance. Diabetes and exercise takes extra preparation and consideration compared to those without </a:t>
            </a:r>
            <a:r>
              <a:rPr lang="en-GB" sz="800" dirty="0" smtClean="0">
                <a:latin typeface="Arial" panose="020B0604020202020204" pitchFamily="34" charset="0"/>
                <a:cs typeface="Arial" panose="020B0604020202020204" pitchFamily="34" charset="0"/>
              </a:rPr>
              <a:t>Diabetes</a:t>
            </a:r>
            <a:r>
              <a:rPr lang="en-GB" sz="800" dirty="0">
                <a:latin typeface="Arial" panose="020B0604020202020204" pitchFamily="34" charset="0"/>
                <a:cs typeface="Arial" panose="020B0604020202020204" pitchFamily="34" charset="0"/>
              </a:rPr>
              <a:t> </a:t>
            </a:r>
            <a:r>
              <a:rPr lang="en-GB" sz="800" dirty="0" smtClean="0">
                <a:latin typeface="Arial" panose="020B0604020202020204" pitchFamily="34" charset="0"/>
                <a:cs typeface="Arial" panose="020B0604020202020204" pitchFamily="34" charset="0"/>
              </a:rPr>
              <a:t>and </a:t>
            </a:r>
            <a:r>
              <a:rPr lang="en-GB" sz="800" dirty="0">
                <a:latin typeface="Arial" panose="020B0604020202020204" pitchFamily="34" charset="0"/>
                <a:cs typeface="Arial" panose="020B0604020202020204" pitchFamily="34" charset="0"/>
              </a:rPr>
              <a:t>people should be praised for their efforts.  Further work is required for people with Type 1 Diabetes to understand the importance of carbohydrate for fuel and performance but also how to balance with insulin during exercise. </a:t>
            </a:r>
          </a:p>
        </p:txBody>
      </p:sp>
      <p:sp>
        <p:nvSpPr>
          <p:cNvPr id="35" name="Rectangle 34"/>
          <p:cNvSpPr/>
          <p:nvPr/>
        </p:nvSpPr>
        <p:spPr>
          <a:xfrm>
            <a:off x="8075508" y="3857816"/>
            <a:ext cx="3600000" cy="1323439"/>
          </a:xfrm>
          <a:prstGeom prst="rect">
            <a:avLst/>
          </a:prstGeom>
          <a:ln>
            <a:noFill/>
          </a:ln>
        </p:spPr>
        <p:txBody>
          <a:bodyPr wrap="square">
            <a:spAutoFit/>
          </a:bodyPr>
          <a:lstStyle/>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General: </a:t>
            </a:r>
            <a:r>
              <a:rPr lang="en-GB" sz="800" dirty="0" smtClean="0">
                <a:latin typeface="Arial" panose="020B0604020202020204" pitchFamily="34" charset="0"/>
                <a:cs typeface="Arial" panose="020B0604020202020204" pitchFamily="34" charset="0"/>
              </a:rPr>
              <a:t>Eating a healthy meal, </a:t>
            </a:r>
            <a:r>
              <a:rPr lang="en-GB" sz="800" dirty="0">
                <a:latin typeface="Arial" panose="020B0604020202020204" pitchFamily="34" charset="0"/>
                <a:cs typeface="Arial" panose="020B0604020202020204" pitchFamily="34" charset="0"/>
              </a:rPr>
              <a:t>family influences, poor cooking skills, time to cook after work, travelling time to exercise </a:t>
            </a:r>
            <a:r>
              <a:rPr lang="en-GB" sz="800" dirty="0" smtClean="0">
                <a:latin typeface="Arial" panose="020B0604020202020204" pitchFamily="34" charset="0"/>
                <a:cs typeface="Arial" panose="020B0604020202020204" pitchFamily="34" charset="0"/>
              </a:rPr>
              <a:t>– need quick meals</a:t>
            </a:r>
            <a:endParaRPr lang="en-GB" sz="800" dirty="0">
              <a:latin typeface="Arial" panose="020B0604020202020204" pitchFamily="34" charset="0"/>
              <a:cs typeface="Arial" panose="020B0604020202020204" pitchFamily="34" charset="0"/>
            </a:endParaRPr>
          </a:p>
          <a:p>
            <a:pPr marL="171450" indent="-171450" algn="just">
              <a:buFont typeface="Arial" panose="020B0604020202020204" pitchFamily="34" charset="0"/>
              <a:buChar char="•"/>
            </a:pPr>
            <a:r>
              <a:rPr lang="en-GB" sz="800" dirty="0" smtClean="0">
                <a:latin typeface="Arial" panose="020B0604020202020204" pitchFamily="34" charset="0"/>
                <a:cs typeface="Arial" panose="020B0604020202020204" pitchFamily="34" charset="0"/>
              </a:rPr>
              <a:t>Carbohydrate to avoid hypoglycaemia: glucose for hypo treatment, appropriate snacks </a:t>
            </a:r>
            <a:r>
              <a:rPr lang="en-GB" sz="800" dirty="0">
                <a:latin typeface="Arial" panose="020B0604020202020204" pitchFamily="34" charset="0"/>
                <a:cs typeface="Arial" panose="020B0604020202020204" pitchFamily="34" charset="0"/>
              </a:rPr>
              <a:t>in </a:t>
            </a:r>
            <a:r>
              <a:rPr lang="en-GB" sz="800" dirty="0" smtClean="0">
                <a:latin typeface="Arial" panose="020B0604020202020204" pitchFamily="34" charset="0"/>
                <a:cs typeface="Arial" panose="020B0604020202020204" pitchFamily="34" charset="0"/>
              </a:rPr>
              <a:t>bag for pre, during and after exercise, plan the when the next meal is after exercise </a:t>
            </a:r>
          </a:p>
          <a:p>
            <a:pPr marL="171450" indent="-171450" algn="just">
              <a:buFont typeface="Arial" panose="020B0604020202020204" pitchFamily="34" charset="0"/>
              <a:buChar char="•"/>
            </a:pPr>
            <a:r>
              <a:rPr lang="en-GB" sz="800" dirty="0" smtClean="0">
                <a:latin typeface="Arial" panose="020B0604020202020204" pitchFamily="34" charset="0"/>
                <a:cs typeface="Arial" panose="020B0604020202020204" pitchFamily="34" charset="0"/>
              </a:rPr>
              <a:t>Diabetes preparation: take correct </a:t>
            </a:r>
            <a:r>
              <a:rPr lang="en-GB" sz="800" dirty="0">
                <a:latin typeface="Arial" panose="020B0604020202020204" pitchFamily="34" charset="0"/>
                <a:cs typeface="Arial" panose="020B0604020202020204" pitchFamily="34" charset="0"/>
              </a:rPr>
              <a:t>insulin </a:t>
            </a:r>
            <a:r>
              <a:rPr lang="en-GB" sz="800" dirty="0" smtClean="0">
                <a:latin typeface="Arial" panose="020B0604020202020204" pitchFamily="34" charset="0"/>
                <a:cs typeface="Arial" panose="020B0604020202020204" pitchFamily="34" charset="0"/>
              </a:rPr>
              <a:t>dose, have </a:t>
            </a:r>
            <a:r>
              <a:rPr lang="en-GB" sz="800" dirty="0">
                <a:latin typeface="Arial" panose="020B0604020202020204" pitchFamily="34" charset="0"/>
                <a:cs typeface="Arial" panose="020B0604020202020204" pitchFamily="34" charset="0"/>
              </a:rPr>
              <a:t>correct insulin pump equipment, know where </a:t>
            </a:r>
            <a:r>
              <a:rPr lang="en-GB" sz="800">
                <a:latin typeface="Arial" panose="020B0604020202020204" pitchFamily="34" charset="0"/>
                <a:cs typeface="Arial" panose="020B0604020202020204" pitchFamily="34" charset="0"/>
              </a:rPr>
              <a:t>to </a:t>
            </a:r>
            <a:r>
              <a:rPr lang="en-GB" sz="800" smtClean="0">
                <a:latin typeface="Arial" panose="020B0604020202020204" pitchFamily="34" charset="0"/>
                <a:cs typeface="Arial" panose="020B0604020202020204" pitchFamily="34" charset="0"/>
              </a:rPr>
              <a:t>wear </a:t>
            </a:r>
            <a:r>
              <a:rPr lang="en-GB" sz="800" dirty="0">
                <a:latin typeface="Arial" panose="020B0604020202020204" pitchFamily="34" charset="0"/>
                <a:cs typeface="Arial" panose="020B0604020202020204" pitchFamily="34" charset="0"/>
              </a:rPr>
              <a:t>the pump when exercising. Remember to check glucose levels frequently throughout exercise, appropriate clothing to carry hypo treatment and phone charged to track glucose levels </a:t>
            </a:r>
          </a:p>
        </p:txBody>
      </p:sp>
      <p:sp>
        <p:nvSpPr>
          <p:cNvPr id="36" name="TextBox 35">
            <a:extLst>
              <a:ext uri="{FF2B5EF4-FFF2-40B4-BE49-F238E27FC236}">
                <a16:creationId xmlns:a16="http://schemas.microsoft.com/office/drawing/2014/main" id="{6491C045-B9E9-6A80-6CAE-B39F6EDE0E29}"/>
              </a:ext>
            </a:extLst>
          </p:cNvPr>
          <p:cNvSpPr txBox="1"/>
          <p:nvPr/>
        </p:nvSpPr>
        <p:spPr>
          <a:xfrm>
            <a:off x="8128076" y="3593872"/>
            <a:ext cx="3600000" cy="216000"/>
          </a:xfrm>
          <a:prstGeom prst="rect">
            <a:avLst/>
          </a:prstGeom>
          <a:gradFill>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5400000" scaled="1"/>
          </a:gradFill>
          <a:ln>
            <a:noFill/>
          </a:ln>
        </p:spPr>
        <p:txBody>
          <a:bodyPr wrap="square" rtlCol="0">
            <a:spAutoFit/>
          </a:bodyPr>
          <a:lstStyle/>
          <a:p>
            <a:r>
              <a:rPr lang="en-GB" sz="800" dirty="0">
                <a:solidFill>
                  <a:schemeClr val="bg1"/>
                </a:solidFill>
                <a:latin typeface="Arial" panose="020B0604020202020204" pitchFamily="34" charset="0"/>
                <a:cs typeface="Arial" panose="020B0604020202020204" pitchFamily="34" charset="0"/>
              </a:rPr>
              <a:t>Other considerations for carbohydrate intake &amp; Diabetes management</a:t>
            </a:r>
          </a:p>
        </p:txBody>
      </p:sp>
      <p:sp>
        <p:nvSpPr>
          <p:cNvPr id="11" name="TextBox 10">
            <a:extLst>
              <a:ext uri="{FF2B5EF4-FFF2-40B4-BE49-F238E27FC236}">
                <a16:creationId xmlns:a16="http://schemas.microsoft.com/office/drawing/2014/main" id="{3BE14C4D-0D40-415C-3F74-E4F2A682C0F5}"/>
              </a:ext>
            </a:extLst>
          </p:cNvPr>
          <p:cNvSpPr txBox="1"/>
          <p:nvPr/>
        </p:nvSpPr>
        <p:spPr>
          <a:xfrm>
            <a:off x="145382" y="1761259"/>
            <a:ext cx="5760000" cy="338554"/>
          </a:xfrm>
          <a:prstGeom prst="rect">
            <a:avLst/>
          </a:prstGeom>
          <a:noFill/>
          <a:ln>
            <a:noFill/>
          </a:ln>
        </p:spPr>
        <p:txBody>
          <a:bodyPr wrap="square" rtlCol="0">
            <a:spAutoFit/>
          </a:bodyPr>
          <a:lstStyle/>
          <a:p>
            <a:pPr marL="171450" indent="-171450" algn="just">
              <a:buFont typeface="Arial" panose="020B0604020202020204" pitchFamily="34" charset="0"/>
              <a:buChar char="•"/>
            </a:pPr>
            <a:r>
              <a:rPr lang="en-GB" sz="800" dirty="0">
                <a:latin typeface="Arial" panose="020B0604020202020204" pitchFamily="34" charset="0"/>
                <a:cs typeface="Arial" panose="020B0604020202020204" pitchFamily="34" charset="0"/>
              </a:rPr>
              <a:t>To understand what carbohydrate strategies people with Type 1 Diabetes undertake to fuel for regular training and what impact this has on glycaemic control and performance</a:t>
            </a:r>
          </a:p>
        </p:txBody>
      </p:sp>
      <p:pic>
        <p:nvPicPr>
          <p:cNvPr id="10" name="Picture 9">
            <a:extLst>
              <a:ext uri="{FF2B5EF4-FFF2-40B4-BE49-F238E27FC236}">
                <a16:creationId xmlns:a16="http://schemas.microsoft.com/office/drawing/2014/main" id="{8F19489D-478E-696A-2EEC-D2B7EA1F049B}"/>
              </a:ext>
            </a:extLst>
          </p:cNvPr>
          <p:cNvPicPr>
            <a:picLocks noChangeAspect="1"/>
          </p:cNvPicPr>
          <p:nvPr/>
        </p:nvPicPr>
        <p:blipFill>
          <a:blip r:embed="rId3"/>
          <a:stretch>
            <a:fillRect/>
          </a:stretch>
        </p:blipFill>
        <p:spPr>
          <a:xfrm>
            <a:off x="10490424" y="6248306"/>
            <a:ext cx="1496787" cy="583412"/>
          </a:xfrm>
          <a:prstGeom prst="rect">
            <a:avLst/>
          </a:prstGeom>
        </p:spPr>
      </p:pic>
    </p:spTree>
    <p:extLst>
      <p:ext uri="{BB962C8B-B14F-4D97-AF65-F5344CB8AC3E}">
        <p14:creationId xmlns:p14="http://schemas.microsoft.com/office/powerpoint/2010/main" val="7804048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TotalTime>
  <Words>876</Words>
  <Application>Microsoft Office PowerPoint</Application>
  <PresentationFormat>Widescreen</PresentationFormat>
  <Paragraphs>40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ABMU LHB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Miller (ABM ULHB - Nutrition and Dietetics)</dc:creator>
  <cp:lastModifiedBy>Andrea Miller (Swansea Bay UHB - Nutrition and Dietetics)</cp:lastModifiedBy>
  <cp:revision>10</cp:revision>
  <dcterms:created xsi:type="dcterms:W3CDTF">2023-05-09T11:41:20Z</dcterms:created>
  <dcterms:modified xsi:type="dcterms:W3CDTF">2023-05-12T10:05:28Z</dcterms:modified>
</cp:coreProperties>
</file>