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6" r:id="rId6"/>
    <p:sldId id="260" r:id="rId7"/>
    <p:sldId id="261" r:id="rId8"/>
    <p:sldId id="263"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AB7DD1-7D5B-47F2-ACE1-2D1A476D923F}" v="8" dt="2021-12-08T20:12:53.5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7" d="100"/>
          <a:sy n="77" d="100"/>
        </p:scale>
        <p:origin x="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ilianag1969@gmail.com" userId="41acd5e59b88b6d7" providerId="LiveId" clId="{F3AB7DD1-7D5B-47F2-ACE1-2D1A476D923F}"/>
    <pc:docChg chg="undo custSel addSld delSld modSld">
      <pc:chgData name="glilianag1969@gmail.com" userId="41acd5e59b88b6d7" providerId="LiveId" clId="{F3AB7DD1-7D5B-47F2-ACE1-2D1A476D923F}" dt="2021-12-08T21:49:52.242" v="571"/>
      <pc:docMkLst>
        <pc:docMk/>
      </pc:docMkLst>
      <pc:sldChg chg="modSp mod">
        <pc:chgData name="glilianag1969@gmail.com" userId="41acd5e59b88b6d7" providerId="LiveId" clId="{F3AB7DD1-7D5B-47F2-ACE1-2D1A476D923F}" dt="2021-12-08T21:49:52.242" v="571"/>
        <pc:sldMkLst>
          <pc:docMk/>
          <pc:sldMk cId="2720081934" sldId="257"/>
        </pc:sldMkLst>
        <pc:spChg chg="mod">
          <ac:chgData name="glilianag1969@gmail.com" userId="41acd5e59b88b6d7" providerId="LiveId" clId="{F3AB7DD1-7D5B-47F2-ACE1-2D1A476D923F}" dt="2021-12-08T21:49:52.242" v="571"/>
          <ac:spMkLst>
            <pc:docMk/>
            <pc:sldMk cId="2720081934" sldId="257"/>
            <ac:spMk id="3" creationId="{C81C1CD6-204E-47C0-8958-A4232D427768}"/>
          </ac:spMkLst>
        </pc:spChg>
      </pc:sldChg>
      <pc:sldChg chg="addSp delSp modSp mod">
        <pc:chgData name="glilianag1969@gmail.com" userId="41acd5e59b88b6d7" providerId="LiveId" clId="{F3AB7DD1-7D5B-47F2-ACE1-2D1A476D923F}" dt="2021-12-08T21:00:07" v="356" actId="20577"/>
        <pc:sldMkLst>
          <pc:docMk/>
          <pc:sldMk cId="3860281571" sldId="258"/>
        </pc:sldMkLst>
        <pc:spChg chg="mod">
          <ac:chgData name="glilianag1969@gmail.com" userId="41acd5e59b88b6d7" providerId="LiveId" clId="{F3AB7DD1-7D5B-47F2-ACE1-2D1A476D923F}" dt="2021-12-08T21:00:07" v="356" actId="20577"/>
          <ac:spMkLst>
            <pc:docMk/>
            <pc:sldMk cId="3860281571" sldId="258"/>
            <ac:spMk id="3" creationId="{EEEE171C-4474-4A58-9015-B185205DF933}"/>
          </ac:spMkLst>
        </pc:spChg>
        <pc:picChg chg="add del mod">
          <ac:chgData name="glilianag1969@gmail.com" userId="41acd5e59b88b6d7" providerId="LiveId" clId="{F3AB7DD1-7D5B-47F2-ACE1-2D1A476D923F}" dt="2021-12-08T20:12:48.427" v="338" actId="21"/>
          <ac:picMkLst>
            <pc:docMk/>
            <pc:sldMk cId="3860281571" sldId="258"/>
            <ac:picMk id="5" creationId="{3DFC6664-7F2F-4910-B4C7-94F1681B4E98}"/>
          </ac:picMkLst>
        </pc:picChg>
        <pc:picChg chg="add del mod">
          <ac:chgData name="glilianag1969@gmail.com" userId="41acd5e59b88b6d7" providerId="LiveId" clId="{F3AB7DD1-7D5B-47F2-ACE1-2D1A476D923F}" dt="2021-12-08T20:18:43.291" v="345" actId="21"/>
          <ac:picMkLst>
            <pc:docMk/>
            <pc:sldMk cId="3860281571" sldId="258"/>
            <ac:picMk id="7" creationId="{5A49C191-AA2C-4859-9911-52753DEC8011}"/>
          </ac:picMkLst>
        </pc:picChg>
      </pc:sldChg>
      <pc:sldChg chg="addSp delSp modSp mod">
        <pc:chgData name="glilianag1969@gmail.com" userId="41acd5e59b88b6d7" providerId="LiveId" clId="{F3AB7DD1-7D5B-47F2-ACE1-2D1A476D923F}" dt="2021-12-08T20:07:54.899" v="323" actId="1076"/>
        <pc:sldMkLst>
          <pc:docMk/>
          <pc:sldMk cId="3631427827" sldId="259"/>
        </pc:sldMkLst>
        <pc:spChg chg="mod">
          <ac:chgData name="glilianag1969@gmail.com" userId="41acd5e59b88b6d7" providerId="LiveId" clId="{F3AB7DD1-7D5B-47F2-ACE1-2D1A476D923F}" dt="2021-12-08T08:03:54.566" v="78" actId="20577"/>
          <ac:spMkLst>
            <pc:docMk/>
            <pc:sldMk cId="3631427827" sldId="259"/>
            <ac:spMk id="3" creationId="{1F916491-C6A7-4541-BA0B-162D0BA86356}"/>
          </ac:spMkLst>
        </pc:spChg>
        <pc:picChg chg="del mod">
          <ac:chgData name="glilianag1969@gmail.com" userId="41acd5e59b88b6d7" providerId="LiveId" clId="{F3AB7DD1-7D5B-47F2-ACE1-2D1A476D923F}" dt="2021-12-08T20:07:31.395" v="314" actId="21"/>
          <ac:picMkLst>
            <pc:docMk/>
            <pc:sldMk cId="3631427827" sldId="259"/>
            <ac:picMk id="4" creationId="{ECDFA8B7-0766-46CD-B2F7-98D22E4264EB}"/>
          </ac:picMkLst>
        </pc:picChg>
        <pc:picChg chg="add del mod">
          <ac:chgData name="glilianag1969@gmail.com" userId="41acd5e59b88b6d7" providerId="LiveId" clId="{F3AB7DD1-7D5B-47F2-ACE1-2D1A476D923F}" dt="2021-12-08T20:07:20.064" v="313"/>
          <ac:picMkLst>
            <pc:docMk/>
            <pc:sldMk cId="3631427827" sldId="259"/>
            <ac:picMk id="6" creationId="{E01651BB-DA7C-4996-8626-5CA6F9AF9210}"/>
          </ac:picMkLst>
        </pc:picChg>
        <pc:picChg chg="add mod">
          <ac:chgData name="glilianag1969@gmail.com" userId="41acd5e59b88b6d7" providerId="LiveId" clId="{F3AB7DD1-7D5B-47F2-ACE1-2D1A476D923F}" dt="2021-12-08T20:07:54.899" v="323" actId="1076"/>
          <ac:picMkLst>
            <pc:docMk/>
            <pc:sldMk cId="3631427827" sldId="259"/>
            <ac:picMk id="8" creationId="{B342B1CD-0539-4D90-A2BC-B43031BDF240}"/>
          </ac:picMkLst>
        </pc:picChg>
      </pc:sldChg>
      <pc:sldChg chg="modSp mod">
        <pc:chgData name="glilianag1969@gmail.com" userId="41acd5e59b88b6d7" providerId="LiveId" clId="{F3AB7DD1-7D5B-47F2-ACE1-2D1A476D923F}" dt="2021-12-08T07:58:05.093" v="70" actId="20577"/>
        <pc:sldMkLst>
          <pc:docMk/>
          <pc:sldMk cId="2931755471" sldId="260"/>
        </pc:sldMkLst>
        <pc:spChg chg="mod">
          <ac:chgData name="glilianag1969@gmail.com" userId="41acd5e59b88b6d7" providerId="LiveId" clId="{F3AB7DD1-7D5B-47F2-ACE1-2D1A476D923F}" dt="2021-12-08T07:58:05.093" v="70" actId="20577"/>
          <ac:spMkLst>
            <pc:docMk/>
            <pc:sldMk cId="2931755471" sldId="260"/>
            <ac:spMk id="3" creationId="{71D11915-E398-4AFC-8072-B4A5D3BC7DE2}"/>
          </ac:spMkLst>
        </pc:spChg>
      </pc:sldChg>
      <pc:sldChg chg="modSp mod">
        <pc:chgData name="glilianag1969@gmail.com" userId="41acd5e59b88b6d7" providerId="LiveId" clId="{F3AB7DD1-7D5B-47F2-ACE1-2D1A476D923F}" dt="2021-12-08T21:38:20.787" v="399" actId="21"/>
        <pc:sldMkLst>
          <pc:docMk/>
          <pc:sldMk cId="2178462126" sldId="263"/>
        </pc:sldMkLst>
        <pc:spChg chg="mod">
          <ac:chgData name="glilianag1969@gmail.com" userId="41acd5e59b88b6d7" providerId="LiveId" clId="{F3AB7DD1-7D5B-47F2-ACE1-2D1A476D923F}" dt="2021-12-08T21:38:20.787" v="399" actId="21"/>
          <ac:spMkLst>
            <pc:docMk/>
            <pc:sldMk cId="2178462126" sldId="263"/>
            <ac:spMk id="3" creationId="{EAD46A4D-47E1-420A-8FF4-32D6F494B223}"/>
          </ac:spMkLst>
        </pc:spChg>
      </pc:sldChg>
      <pc:sldChg chg="modSp del mod">
        <pc:chgData name="glilianag1969@gmail.com" userId="41acd5e59b88b6d7" providerId="LiveId" clId="{F3AB7DD1-7D5B-47F2-ACE1-2D1A476D923F}" dt="2021-12-08T20:58:47.992" v="348" actId="2696"/>
        <pc:sldMkLst>
          <pc:docMk/>
          <pc:sldMk cId="3153004273" sldId="264"/>
        </pc:sldMkLst>
        <pc:spChg chg="mod">
          <ac:chgData name="glilianag1969@gmail.com" userId="41acd5e59b88b6d7" providerId="LiveId" clId="{F3AB7DD1-7D5B-47F2-ACE1-2D1A476D923F}" dt="2021-12-08T20:58:24.371" v="347" actId="20577"/>
          <ac:spMkLst>
            <pc:docMk/>
            <pc:sldMk cId="3153004273" sldId="264"/>
            <ac:spMk id="3" creationId="{2AA6D533-B9AA-40A5-805D-6C7D43210E9B}"/>
          </ac:spMkLst>
        </pc:spChg>
      </pc:sldChg>
      <pc:sldChg chg="addSp delSp modSp new mod">
        <pc:chgData name="glilianag1969@gmail.com" userId="41acd5e59b88b6d7" providerId="LiveId" clId="{F3AB7DD1-7D5B-47F2-ACE1-2D1A476D923F}" dt="2021-12-08T08:38:34.528" v="279" actId="20577"/>
        <pc:sldMkLst>
          <pc:docMk/>
          <pc:sldMk cId="3217756721" sldId="265"/>
        </pc:sldMkLst>
        <pc:spChg chg="mod">
          <ac:chgData name="glilianag1969@gmail.com" userId="41acd5e59b88b6d7" providerId="LiveId" clId="{F3AB7DD1-7D5B-47F2-ACE1-2D1A476D923F}" dt="2021-12-08T07:40:13.384" v="12" actId="20577"/>
          <ac:spMkLst>
            <pc:docMk/>
            <pc:sldMk cId="3217756721" sldId="265"/>
            <ac:spMk id="2" creationId="{CC6DAB80-9AF0-48A5-8913-9F8382DB0AC8}"/>
          </ac:spMkLst>
        </pc:spChg>
        <pc:spChg chg="add del mod">
          <ac:chgData name="glilianag1969@gmail.com" userId="41acd5e59b88b6d7" providerId="LiveId" clId="{F3AB7DD1-7D5B-47F2-ACE1-2D1A476D923F}" dt="2021-12-08T08:38:34.528" v="279" actId="20577"/>
          <ac:spMkLst>
            <pc:docMk/>
            <pc:sldMk cId="3217756721" sldId="265"/>
            <ac:spMk id="3" creationId="{EEE3AB7A-0CD3-4A86-8578-5FB3F69F29BE}"/>
          </ac:spMkLst>
        </pc:spChg>
        <pc:picChg chg="add del mod">
          <ac:chgData name="glilianag1969@gmail.com" userId="41acd5e59b88b6d7" providerId="LiveId" clId="{F3AB7DD1-7D5B-47F2-ACE1-2D1A476D923F}" dt="2021-12-08T07:40:51.385" v="14"/>
          <ac:picMkLst>
            <pc:docMk/>
            <pc:sldMk cId="3217756721" sldId="265"/>
            <ac:picMk id="4" creationId="{736D4849-EA01-4F4E-BCA8-343A790EFAF5}"/>
          </ac:picMkLst>
        </pc:picChg>
      </pc:sldChg>
      <pc:sldChg chg="modSp new mod">
        <pc:chgData name="glilianag1969@gmail.com" userId="41acd5e59b88b6d7" providerId="LiveId" clId="{F3AB7DD1-7D5B-47F2-ACE1-2D1A476D923F}" dt="2021-12-08T21:36:21.432" v="393" actId="20577"/>
        <pc:sldMkLst>
          <pc:docMk/>
          <pc:sldMk cId="1708571166" sldId="266"/>
        </pc:sldMkLst>
        <pc:spChg chg="mod">
          <ac:chgData name="glilianag1969@gmail.com" userId="41acd5e59b88b6d7" providerId="LiveId" clId="{F3AB7DD1-7D5B-47F2-ACE1-2D1A476D923F}" dt="2021-12-08T07:49:43.173" v="63" actId="20577"/>
          <ac:spMkLst>
            <pc:docMk/>
            <pc:sldMk cId="1708571166" sldId="266"/>
            <ac:spMk id="2" creationId="{0FCDC9FC-D655-423D-8777-E49B6D5EB9BB}"/>
          </ac:spMkLst>
        </pc:spChg>
        <pc:spChg chg="mod">
          <ac:chgData name="glilianag1969@gmail.com" userId="41acd5e59b88b6d7" providerId="LiveId" clId="{F3AB7DD1-7D5B-47F2-ACE1-2D1A476D923F}" dt="2021-12-08T21:36:21.432" v="393" actId="20577"/>
          <ac:spMkLst>
            <pc:docMk/>
            <pc:sldMk cId="1708571166" sldId="266"/>
            <ac:spMk id="3" creationId="{48CBC0CF-D212-4D15-B359-D2B76254006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12/8/2021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12/8/2021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12/8/2021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12/8/2021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12/8/2021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12/8/2021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12/8/2021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32292" y="1895707"/>
            <a:ext cx="9773240" cy="1186687"/>
          </a:xfrm>
        </p:spPr>
        <p:txBody>
          <a:bodyPr/>
          <a:lstStyle/>
          <a:p>
            <a:r>
              <a:rPr lang="en-US" sz="4800" b="1" dirty="0">
                <a:solidFill>
                  <a:schemeClr val="bg1"/>
                </a:solidFill>
              </a:rPr>
              <a:t>DATA CENTRE VIRTUALISATION</a:t>
            </a:r>
          </a:p>
        </p:txBody>
      </p:sp>
      <p:sp>
        <p:nvSpPr>
          <p:cNvPr id="3" name="Subtitle 2"/>
          <p:cNvSpPr>
            <a:spLocks noGrp="1"/>
          </p:cNvSpPr>
          <p:nvPr>
            <p:ph type="subTitle" idx="1"/>
          </p:nvPr>
        </p:nvSpPr>
        <p:spPr>
          <a:xfrm>
            <a:off x="5682350" y="3344897"/>
            <a:ext cx="4431806" cy="861419"/>
          </a:xfrm>
        </p:spPr>
        <p:txBody>
          <a:bodyPr>
            <a:normAutofit/>
          </a:bodyPr>
          <a:lstStyle/>
          <a:p>
            <a:r>
              <a:rPr lang="en-US" sz="3600" dirty="0">
                <a:solidFill>
                  <a:schemeClr val="tx1"/>
                </a:solidFill>
              </a:rPr>
              <a:t>LILIANA GURALIUC</a:t>
            </a:r>
          </a:p>
        </p:txBody>
      </p:sp>
    </p:spTree>
    <p:extLst>
      <p:ext uri="{BB962C8B-B14F-4D97-AF65-F5344CB8AC3E}">
        <p14:creationId xmlns:p14="http://schemas.microsoft.com/office/powerpoint/2010/main" val="2299734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7AFD4-BDE2-4778-87C1-E1137F904F8C}"/>
              </a:ext>
            </a:extLst>
          </p:cNvPr>
          <p:cNvSpPr>
            <a:spLocks noGrp="1"/>
          </p:cNvSpPr>
          <p:nvPr>
            <p:ph type="title"/>
          </p:nvPr>
        </p:nvSpPr>
        <p:spPr/>
        <p:txBody>
          <a:bodyPr/>
          <a:lstStyle/>
          <a:p>
            <a:r>
              <a:rPr lang="en-GB" dirty="0"/>
              <a:t>Introduction to SAN </a:t>
            </a:r>
          </a:p>
        </p:txBody>
      </p:sp>
      <p:sp>
        <p:nvSpPr>
          <p:cNvPr id="3" name="Content Placeholder 2">
            <a:extLst>
              <a:ext uri="{FF2B5EF4-FFF2-40B4-BE49-F238E27FC236}">
                <a16:creationId xmlns:a16="http://schemas.microsoft.com/office/drawing/2014/main" id="{C81C1CD6-204E-47C0-8958-A4232D427768}"/>
              </a:ext>
            </a:extLst>
          </p:cNvPr>
          <p:cNvSpPr>
            <a:spLocks noGrp="1"/>
          </p:cNvSpPr>
          <p:nvPr>
            <p:ph idx="1"/>
          </p:nvPr>
        </p:nvSpPr>
        <p:spPr/>
        <p:txBody>
          <a:bodyPr/>
          <a:lstStyle/>
          <a:p>
            <a:r>
              <a:rPr lang="en-US" dirty="0"/>
              <a:t>Storage </a:t>
            </a:r>
            <a:r>
              <a:rPr lang="en-US"/>
              <a:t>area network is a dedicated, independent high-speed network that interconnects and delivers shared pools of storage devices to multiple servers.</a:t>
            </a:r>
            <a:endParaRPr lang="en-US" dirty="0"/>
          </a:p>
          <a:p>
            <a:endParaRPr lang="en-US" dirty="0"/>
          </a:p>
          <a:p>
            <a:r>
              <a:rPr lang="en-US" dirty="0"/>
              <a:t>Storage area network is sometimes referred to as network behind the servers.</a:t>
            </a:r>
          </a:p>
          <a:p>
            <a:endParaRPr lang="en-US" dirty="0"/>
          </a:p>
          <a:p>
            <a:r>
              <a:rPr lang="en-US" dirty="0"/>
              <a:t>The storage can be access to be shared and the server attached can be directly provided. The cabling is used for the assembling of SAN network. </a:t>
            </a:r>
          </a:p>
          <a:p>
            <a:endParaRPr lang="en-GB" dirty="0"/>
          </a:p>
        </p:txBody>
      </p:sp>
    </p:spTree>
    <p:extLst>
      <p:ext uri="{BB962C8B-B14F-4D97-AF65-F5344CB8AC3E}">
        <p14:creationId xmlns:p14="http://schemas.microsoft.com/office/powerpoint/2010/main" val="2720081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82D16-D14C-4EE4-93A3-C854D71FA3AF}"/>
              </a:ext>
            </a:extLst>
          </p:cNvPr>
          <p:cNvSpPr>
            <a:spLocks noGrp="1"/>
          </p:cNvSpPr>
          <p:nvPr>
            <p:ph type="title"/>
          </p:nvPr>
        </p:nvSpPr>
        <p:spPr/>
        <p:txBody>
          <a:bodyPr/>
          <a:lstStyle/>
          <a:p>
            <a:r>
              <a:rPr lang="en-GB" dirty="0"/>
              <a:t>Hardware components involved</a:t>
            </a:r>
          </a:p>
        </p:txBody>
      </p:sp>
      <p:sp>
        <p:nvSpPr>
          <p:cNvPr id="3" name="Content Placeholder 2">
            <a:extLst>
              <a:ext uri="{FF2B5EF4-FFF2-40B4-BE49-F238E27FC236}">
                <a16:creationId xmlns:a16="http://schemas.microsoft.com/office/drawing/2014/main" id="{EEEE171C-4474-4A58-9015-B185205DF933}"/>
              </a:ext>
            </a:extLst>
          </p:cNvPr>
          <p:cNvSpPr>
            <a:spLocks noGrp="1"/>
          </p:cNvSpPr>
          <p:nvPr>
            <p:ph idx="1"/>
          </p:nvPr>
        </p:nvSpPr>
        <p:spPr>
          <a:xfrm>
            <a:off x="1053435" y="1853248"/>
            <a:ext cx="9545293" cy="4552034"/>
          </a:xfrm>
        </p:spPr>
        <p:txBody>
          <a:bodyPr>
            <a:normAutofit/>
          </a:bodyPr>
          <a:lstStyle/>
          <a:p>
            <a:r>
              <a:rPr lang="en-US" dirty="0"/>
              <a:t>Node port - storage, host, and tape libraries are required for the fiber channel formed. Nodes consists of ports for transmission between other nodes. Ports operate in full-duplex data transmission mode with transmit and receive link.</a:t>
            </a:r>
          </a:p>
          <a:p>
            <a:endParaRPr lang="en-US" dirty="0"/>
          </a:p>
          <a:p>
            <a:r>
              <a:rPr lang="en-US" dirty="0"/>
              <a:t>Cables - the optical fiber cabling(multi-mode and single-mode fiber) is required for the implementation of SAN.</a:t>
            </a:r>
          </a:p>
          <a:p>
            <a:endParaRPr lang="en-US" dirty="0"/>
          </a:p>
          <a:p>
            <a:r>
              <a:rPr lang="en-US" dirty="0"/>
              <a:t>Storage array (disk array) -  is a data storage system used for block-based storage, file-based storage or object storage.</a:t>
            </a:r>
          </a:p>
          <a:p>
            <a:endParaRPr lang="en-GB" dirty="0"/>
          </a:p>
        </p:txBody>
      </p:sp>
    </p:spTree>
    <p:extLst>
      <p:ext uri="{BB962C8B-B14F-4D97-AF65-F5344CB8AC3E}">
        <p14:creationId xmlns:p14="http://schemas.microsoft.com/office/powerpoint/2010/main" val="3860281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D853A-D705-447F-83E3-BA06442FA2CA}"/>
              </a:ext>
            </a:extLst>
          </p:cNvPr>
          <p:cNvSpPr>
            <a:spLocks noGrp="1"/>
          </p:cNvSpPr>
          <p:nvPr>
            <p:ph type="title"/>
          </p:nvPr>
        </p:nvSpPr>
        <p:spPr/>
        <p:txBody>
          <a:bodyPr/>
          <a:lstStyle/>
          <a:p>
            <a:r>
              <a:rPr lang="en-GB" dirty="0"/>
              <a:t>Interconnecting devices </a:t>
            </a:r>
          </a:p>
        </p:txBody>
      </p:sp>
      <p:sp>
        <p:nvSpPr>
          <p:cNvPr id="3" name="Content Placeholder 2">
            <a:extLst>
              <a:ext uri="{FF2B5EF4-FFF2-40B4-BE49-F238E27FC236}">
                <a16:creationId xmlns:a16="http://schemas.microsoft.com/office/drawing/2014/main" id="{1F916491-C6A7-4541-BA0B-162D0BA86356}"/>
              </a:ext>
            </a:extLst>
          </p:cNvPr>
          <p:cNvSpPr>
            <a:spLocks noGrp="1"/>
          </p:cNvSpPr>
          <p:nvPr>
            <p:ph idx="1"/>
          </p:nvPr>
        </p:nvSpPr>
        <p:spPr>
          <a:xfrm>
            <a:off x="1104293" y="1692840"/>
            <a:ext cx="8946541" cy="738125"/>
          </a:xfrm>
        </p:spPr>
        <p:txBody>
          <a:bodyPr>
            <a:normAutofit/>
          </a:bodyPr>
          <a:lstStyle/>
          <a:p>
            <a:r>
              <a:rPr lang="en-US" dirty="0"/>
              <a:t>Interconnecting devices - the devices interconnection is formed using switches, hubs and directors. </a:t>
            </a:r>
          </a:p>
          <a:p>
            <a:endParaRPr lang="en-GB" dirty="0"/>
          </a:p>
        </p:txBody>
      </p:sp>
      <p:pic>
        <p:nvPicPr>
          <p:cNvPr id="8" name="Picture 7" descr="Diagram&#10;&#10;Description automatically generated">
            <a:extLst>
              <a:ext uri="{FF2B5EF4-FFF2-40B4-BE49-F238E27FC236}">
                <a16:creationId xmlns:a16="http://schemas.microsoft.com/office/drawing/2014/main" id="{B342B1CD-0539-4D90-A2BC-B43031BDF240}"/>
              </a:ext>
            </a:extLst>
          </p:cNvPr>
          <p:cNvPicPr>
            <a:picLocks noChangeAspect="1"/>
          </p:cNvPicPr>
          <p:nvPr/>
        </p:nvPicPr>
        <p:blipFill>
          <a:blip r:embed="rId2"/>
          <a:stretch>
            <a:fillRect/>
          </a:stretch>
        </p:blipFill>
        <p:spPr>
          <a:xfrm>
            <a:off x="2264229" y="2482718"/>
            <a:ext cx="7500256" cy="4176664"/>
          </a:xfrm>
          <a:prstGeom prst="rect">
            <a:avLst/>
          </a:prstGeom>
        </p:spPr>
      </p:pic>
    </p:spTree>
    <p:extLst>
      <p:ext uri="{BB962C8B-B14F-4D97-AF65-F5344CB8AC3E}">
        <p14:creationId xmlns:p14="http://schemas.microsoft.com/office/powerpoint/2010/main" val="3631427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DC9FC-D655-423D-8777-E49B6D5EB9BB}"/>
              </a:ext>
            </a:extLst>
          </p:cNvPr>
          <p:cNvSpPr>
            <a:spLocks noGrp="1"/>
          </p:cNvSpPr>
          <p:nvPr>
            <p:ph type="title"/>
          </p:nvPr>
        </p:nvSpPr>
        <p:spPr/>
        <p:txBody>
          <a:bodyPr/>
          <a:lstStyle/>
          <a:p>
            <a:r>
              <a:rPr lang="en-GB" dirty="0"/>
              <a:t>Benefits of SAN </a:t>
            </a:r>
          </a:p>
        </p:txBody>
      </p:sp>
      <p:sp>
        <p:nvSpPr>
          <p:cNvPr id="3" name="Content Placeholder 2">
            <a:extLst>
              <a:ext uri="{FF2B5EF4-FFF2-40B4-BE49-F238E27FC236}">
                <a16:creationId xmlns:a16="http://schemas.microsoft.com/office/drawing/2014/main" id="{48CBC0CF-D212-4D15-B359-D2B76254006F}"/>
              </a:ext>
            </a:extLst>
          </p:cNvPr>
          <p:cNvSpPr>
            <a:spLocks noGrp="1"/>
          </p:cNvSpPr>
          <p:nvPr>
            <p:ph idx="1"/>
          </p:nvPr>
        </p:nvSpPr>
        <p:spPr>
          <a:xfrm>
            <a:off x="1103312" y="1463040"/>
            <a:ext cx="9121343" cy="5120640"/>
          </a:xfrm>
        </p:spPr>
        <p:txBody>
          <a:bodyPr>
            <a:normAutofit fontScale="92500"/>
          </a:bodyPr>
          <a:lstStyle/>
          <a:p>
            <a:r>
              <a:rPr lang="en-US" dirty="0"/>
              <a:t>Simple storage– SAN can be simpler to manage than other storage systems. It is easier to access information and to increase capacity.</a:t>
            </a:r>
          </a:p>
          <a:p>
            <a:r>
              <a:rPr lang="en-US" dirty="0"/>
              <a:t>Increased efficiency – if your business has multiple locations then you can use the storage as who needs it the most regardless of where it is storage. Resources can be used more efficiently since they are used where they are needed most.</a:t>
            </a:r>
          </a:p>
          <a:p>
            <a:r>
              <a:rPr lang="en-US" dirty="0"/>
              <a:t>Maintenance – SAN works independently from the business’ servers. This means that if there are issues with the servers, SAN will be unaffected.</a:t>
            </a:r>
          </a:p>
          <a:p>
            <a:r>
              <a:rPr lang="en-US" dirty="0"/>
              <a:t>Management tools – there are tools that can find and fix any fault without the need for specialist technical personnel to be involved. There are features where they can even alert the user that there are issues.</a:t>
            </a:r>
          </a:p>
          <a:p>
            <a:r>
              <a:rPr lang="en-US" dirty="0"/>
              <a:t>Disaster recovery– information can be copied to another business’ system in real time to another system at another location. Users will be able to access information in the case of any major problems or emergencies.</a:t>
            </a:r>
            <a:endParaRPr lang="en-GB" dirty="0"/>
          </a:p>
        </p:txBody>
      </p:sp>
    </p:spTree>
    <p:extLst>
      <p:ext uri="{BB962C8B-B14F-4D97-AF65-F5344CB8AC3E}">
        <p14:creationId xmlns:p14="http://schemas.microsoft.com/office/powerpoint/2010/main" val="1708571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82B3C-DF9F-47FC-B7B5-1194ACE7B2E4}"/>
              </a:ext>
            </a:extLst>
          </p:cNvPr>
          <p:cNvSpPr>
            <a:spLocks noGrp="1"/>
          </p:cNvSpPr>
          <p:nvPr>
            <p:ph type="title"/>
          </p:nvPr>
        </p:nvSpPr>
        <p:spPr/>
        <p:txBody>
          <a:bodyPr/>
          <a:lstStyle/>
          <a:p>
            <a:r>
              <a:rPr lang="en-GB" dirty="0"/>
              <a:t>Scaling SAN </a:t>
            </a:r>
          </a:p>
        </p:txBody>
      </p:sp>
      <p:sp>
        <p:nvSpPr>
          <p:cNvPr id="3" name="Content Placeholder 2">
            <a:extLst>
              <a:ext uri="{FF2B5EF4-FFF2-40B4-BE49-F238E27FC236}">
                <a16:creationId xmlns:a16="http://schemas.microsoft.com/office/drawing/2014/main" id="{71D11915-E398-4AFC-8072-B4A5D3BC7DE2}"/>
              </a:ext>
            </a:extLst>
          </p:cNvPr>
          <p:cNvSpPr>
            <a:spLocks noGrp="1"/>
          </p:cNvSpPr>
          <p:nvPr>
            <p:ph idx="1"/>
          </p:nvPr>
        </p:nvSpPr>
        <p:spPr>
          <a:xfrm>
            <a:off x="1252942" y="1662220"/>
            <a:ext cx="8506200" cy="4195481"/>
          </a:xfrm>
        </p:spPr>
        <p:txBody>
          <a:bodyPr/>
          <a:lstStyle/>
          <a:p>
            <a:r>
              <a:rPr lang="en-US" dirty="0"/>
              <a:t>The performance of the storage network is to be managed for the model and the best performance and services are to be provided. </a:t>
            </a:r>
          </a:p>
          <a:p>
            <a:endParaRPr lang="en-US" dirty="0"/>
          </a:p>
          <a:p>
            <a:r>
              <a:rPr lang="en-US" dirty="0"/>
              <a:t>The monitoring of the management of the storage services for the single framework and the reconfiguration and addition of the flexibility is required without the downtime of system. </a:t>
            </a:r>
          </a:p>
          <a:p>
            <a:endParaRPr lang="en-GB" dirty="0"/>
          </a:p>
        </p:txBody>
      </p:sp>
    </p:spTree>
    <p:extLst>
      <p:ext uri="{BB962C8B-B14F-4D97-AF65-F5344CB8AC3E}">
        <p14:creationId xmlns:p14="http://schemas.microsoft.com/office/powerpoint/2010/main" val="2931755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0D340-89FF-4A91-96C4-CF4139CE892B}"/>
              </a:ext>
            </a:extLst>
          </p:cNvPr>
          <p:cNvSpPr>
            <a:spLocks noGrp="1"/>
          </p:cNvSpPr>
          <p:nvPr>
            <p:ph type="title"/>
          </p:nvPr>
        </p:nvSpPr>
        <p:spPr/>
        <p:txBody>
          <a:bodyPr/>
          <a:lstStyle/>
          <a:p>
            <a:r>
              <a:rPr lang="en-GB" dirty="0"/>
              <a:t>Data security </a:t>
            </a:r>
          </a:p>
        </p:txBody>
      </p:sp>
      <p:sp>
        <p:nvSpPr>
          <p:cNvPr id="3" name="Content Placeholder 2">
            <a:extLst>
              <a:ext uri="{FF2B5EF4-FFF2-40B4-BE49-F238E27FC236}">
                <a16:creationId xmlns:a16="http://schemas.microsoft.com/office/drawing/2014/main" id="{DF04C128-85A7-4A8B-98EA-B66D1C0FFCD8}"/>
              </a:ext>
            </a:extLst>
          </p:cNvPr>
          <p:cNvSpPr>
            <a:spLocks noGrp="1"/>
          </p:cNvSpPr>
          <p:nvPr>
            <p:ph idx="1"/>
          </p:nvPr>
        </p:nvSpPr>
        <p:spPr>
          <a:xfrm>
            <a:off x="1483434" y="1717288"/>
            <a:ext cx="8946541" cy="4103649"/>
          </a:xfrm>
        </p:spPr>
        <p:txBody>
          <a:bodyPr/>
          <a:lstStyle/>
          <a:p>
            <a:pPr marL="0" indent="0">
              <a:buNone/>
            </a:pPr>
            <a:r>
              <a:rPr lang="en-US" dirty="0"/>
              <a:t>There are several methods for the data security can be provided for the tasks</a:t>
            </a:r>
          </a:p>
          <a:p>
            <a:r>
              <a:rPr lang="en-US" dirty="0"/>
              <a:t>Data loss prevention</a:t>
            </a:r>
          </a:p>
          <a:p>
            <a:r>
              <a:rPr lang="en-US" dirty="0"/>
              <a:t>Built-in protection</a:t>
            </a:r>
          </a:p>
          <a:p>
            <a:r>
              <a:rPr lang="en-US" dirty="0"/>
              <a:t>Firewalls</a:t>
            </a:r>
          </a:p>
          <a:p>
            <a:r>
              <a:rPr lang="en-US" dirty="0"/>
              <a:t>Authorization and authentication</a:t>
            </a:r>
          </a:p>
          <a:p>
            <a:r>
              <a:rPr lang="en-US" dirty="0"/>
              <a:t>Encryption</a:t>
            </a:r>
          </a:p>
          <a:p>
            <a:r>
              <a:rPr lang="en-US" dirty="0"/>
              <a:t>Endpoint protection </a:t>
            </a:r>
          </a:p>
          <a:p>
            <a:r>
              <a:rPr lang="en-US" dirty="0"/>
              <a:t>Data erasure</a:t>
            </a:r>
          </a:p>
          <a:p>
            <a:endParaRPr lang="en-US" dirty="0"/>
          </a:p>
        </p:txBody>
      </p:sp>
    </p:spTree>
    <p:extLst>
      <p:ext uri="{BB962C8B-B14F-4D97-AF65-F5344CB8AC3E}">
        <p14:creationId xmlns:p14="http://schemas.microsoft.com/office/powerpoint/2010/main" val="4245510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A4968-15EF-4735-B12D-E47D996770C8}"/>
              </a:ext>
            </a:extLst>
          </p:cNvPr>
          <p:cNvSpPr>
            <a:spLocks noGrp="1"/>
          </p:cNvSpPr>
          <p:nvPr>
            <p:ph type="title"/>
          </p:nvPr>
        </p:nvSpPr>
        <p:spPr/>
        <p:txBody>
          <a:bodyPr/>
          <a:lstStyle/>
          <a:p>
            <a:r>
              <a:rPr lang="en-US" dirty="0"/>
              <a:t>Process for the SAN involves</a:t>
            </a:r>
            <a:endParaRPr lang="en-GB" dirty="0"/>
          </a:p>
        </p:txBody>
      </p:sp>
      <p:sp>
        <p:nvSpPr>
          <p:cNvPr id="3" name="Content Placeholder 2">
            <a:extLst>
              <a:ext uri="{FF2B5EF4-FFF2-40B4-BE49-F238E27FC236}">
                <a16:creationId xmlns:a16="http://schemas.microsoft.com/office/drawing/2014/main" id="{EAD46A4D-47E1-420A-8FF4-32D6F494B223}"/>
              </a:ext>
            </a:extLst>
          </p:cNvPr>
          <p:cNvSpPr>
            <a:spLocks noGrp="1"/>
          </p:cNvSpPr>
          <p:nvPr>
            <p:ph idx="1"/>
          </p:nvPr>
        </p:nvSpPr>
        <p:spPr>
          <a:xfrm>
            <a:off x="1103312" y="1629296"/>
            <a:ext cx="8946541" cy="4619104"/>
          </a:xfrm>
        </p:spPr>
        <p:txBody>
          <a:bodyPr/>
          <a:lstStyle/>
          <a:p>
            <a:r>
              <a:rPr lang="en-US" dirty="0"/>
              <a:t>Information simplification - it refers to the different methods to be used for the simplification of the information of the business. </a:t>
            </a:r>
          </a:p>
          <a:p>
            <a:endParaRPr lang="en-US" dirty="0"/>
          </a:p>
          <a:p>
            <a:r>
              <a:rPr lang="en-US" dirty="0"/>
              <a:t>Business continuity - the competition in the market is rapidly increasing and with the use of SAN the market demand can be analyzed, and the better competitive infrastructure can be formed.</a:t>
            </a:r>
          </a:p>
          <a:p>
            <a:endParaRPr lang="en-US" dirty="0"/>
          </a:p>
          <a:p>
            <a:r>
              <a:rPr lang="en-US" dirty="0"/>
              <a:t>Information Lifecycle management - the information for the business is the asset increasingly valuable</a:t>
            </a:r>
            <a:r>
              <a:rPr lang="en-US"/>
              <a:t>. </a:t>
            </a:r>
            <a:endParaRPr lang="en-GB" dirty="0"/>
          </a:p>
        </p:txBody>
      </p:sp>
    </p:spTree>
    <p:extLst>
      <p:ext uri="{BB962C8B-B14F-4D97-AF65-F5344CB8AC3E}">
        <p14:creationId xmlns:p14="http://schemas.microsoft.com/office/powerpoint/2010/main" val="2178462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DAB80-9AF0-48A5-8913-9F8382DB0AC8}"/>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EEE3AB7A-0CD3-4A86-8578-5FB3F69F29BE}"/>
              </a:ext>
            </a:extLst>
          </p:cNvPr>
          <p:cNvSpPr>
            <a:spLocks noGrp="1"/>
          </p:cNvSpPr>
          <p:nvPr>
            <p:ph idx="1"/>
          </p:nvPr>
        </p:nvSpPr>
        <p:spPr/>
        <p:txBody>
          <a:bodyPr/>
          <a:lstStyle/>
          <a:p>
            <a:r>
              <a:rPr lang="en-GB" dirty="0"/>
              <a:t> https://en.wikipedia.org/wiki/Storage_area_network</a:t>
            </a:r>
          </a:p>
          <a:p>
            <a:r>
              <a:rPr lang="en-GB" dirty="0"/>
              <a:t> https://www.vmware.com/topics/glossary/content/storage-area-network-san</a:t>
            </a:r>
          </a:p>
          <a:p>
            <a:r>
              <a:rPr lang="en-GB" dirty="0"/>
              <a:t> https://www.becacorp.com/the-advantages-of-a-storage-area-network/</a:t>
            </a:r>
          </a:p>
          <a:p>
            <a:r>
              <a:rPr lang="en-GB" dirty="0"/>
              <a:t> https://www.geeksforgeeks.org/components-of-storage-area-network-san/</a:t>
            </a:r>
          </a:p>
          <a:p>
            <a:r>
              <a:rPr lang="en-GB" dirty="0"/>
              <a:t> https://www.aerocominc.com/info/the-benefits-of-san-storage-area-network-2/</a:t>
            </a:r>
          </a:p>
          <a:p>
            <a:endParaRPr lang="en-GB" dirty="0"/>
          </a:p>
        </p:txBody>
      </p:sp>
    </p:spTree>
    <p:extLst>
      <p:ext uri="{BB962C8B-B14F-4D97-AF65-F5344CB8AC3E}">
        <p14:creationId xmlns:p14="http://schemas.microsoft.com/office/powerpoint/2010/main" val="32177567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tf00001029_wac</Template>
  <TotalTime>278</TotalTime>
  <Words>581</Words>
  <Application>Microsoft Office PowerPoint</Application>
  <PresentationFormat>Widescreen</PresentationFormat>
  <Paragraphs>47</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Ion</vt:lpstr>
      <vt:lpstr>DATA CENTRE VIRTUALISATION</vt:lpstr>
      <vt:lpstr>Introduction to SAN </vt:lpstr>
      <vt:lpstr>Hardware components involved</vt:lpstr>
      <vt:lpstr>Interconnecting devices </vt:lpstr>
      <vt:lpstr>Benefits of SAN </vt:lpstr>
      <vt:lpstr>Scaling SAN </vt:lpstr>
      <vt:lpstr>Data security </vt:lpstr>
      <vt:lpstr>Process for the SAN involves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Liliana Georgeta Guraliuc (1811989)</dc:creator>
  <cp:lastModifiedBy>Liliana Georgeta Guraliuc (1811989)</cp:lastModifiedBy>
  <cp:revision>2</cp:revision>
  <dcterms:created xsi:type="dcterms:W3CDTF">2021-12-03T14:22:34Z</dcterms:created>
  <dcterms:modified xsi:type="dcterms:W3CDTF">2021-12-08T21:50:13Z</dcterms:modified>
</cp:coreProperties>
</file>