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8"/>
  </p:notesMasterIdLst>
  <p:handoutMasterIdLst>
    <p:handoutMasterId r:id="rId29"/>
  </p:handoutMasterIdLst>
  <p:sldIdLst>
    <p:sldId id="475" r:id="rId4"/>
    <p:sldId id="291" r:id="rId5"/>
    <p:sldId id="261" r:id="rId6"/>
    <p:sldId id="262" r:id="rId7"/>
    <p:sldId id="1046" r:id="rId8"/>
    <p:sldId id="1047" r:id="rId9"/>
    <p:sldId id="1045" r:id="rId10"/>
    <p:sldId id="259" r:id="rId11"/>
    <p:sldId id="1052" r:id="rId12"/>
    <p:sldId id="1048" r:id="rId13"/>
    <p:sldId id="272" r:id="rId14"/>
    <p:sldId id="1049" r:id="rId15"/>
    <p:sldId id="363" r:id="rId16"/>
    <p:sldId id="391" r:id="rId17"/>
    <p:sldId id="404" r:id="rId18"/>
    <p:sldId id="1050" r:id="rId19"/>
    <p:sldId id="408" r:id="rId20"/>
    <p:sldId id="1051" r:id="rId21"/>
    <p:sldId id="256" r:id="rId22"/>
    <p:sldId id="1053" r:id="rId23"/>
    <p:sldId id="1054" r:id="rId24"/>
    <p:sldId id="1055" r:id="rId25"/>
    <p:sldId id="1056" r:id="rId26"/>
    <p:sldId id="504" r:id="rId27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A94"/>
    <a:srgbClr val="FFE8F3"/>
    <a:srgbClr val="B3ECE5"/>
    <a:srgbClr val="FFFFD3"/>
    <a:srgbClr val="E3FAC8"/>
    <a:srgbClr val="BDCF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3612"/>
    <p:restoredTop sz="79280" autoAdjust="0"/>
  </p:normalViewPr>
  <p:slideViewPr>
    <p:cSldViewPr snapToGrid="0" snapToObjects="1">
      <p:cViewPr varScale="1">
        <p:scale>
          <a:sx n="84" d="100"/>
          <a:sy n="84" d="100"/>
        </p:scale>
        <p:origin x="60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434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Duolingo – app to help you learn Welsh with 5 minutes daily activities</a:t>
            </a:r>
          </a:p>
          <a:p>
            <a:endParaRPr lang="en-US" dirty="0"/>
          </a:p>
          <a:p>
            <a:r>
              <a:rPr lang="en-US" dirty="0"/>
              <a:t>Say Something in Welsh – aim is to get you speaking Welsh</a:t>
            </a:r>
          </a:p>
          <a:p>
            <a:endParaRPr lang="en-US" dirty="0"/>
          </a:p>
          <a:p>
            <a:r>
              <a:rPr lang="en-US" dirty="0" err="1"/>
              <a:t>Ap</a:t>
            </a:r>
            <a:r>
              <a:rPr lang="en-US" dirty="0"/>
              <a:t> </a:t>
            </a:r>
            <a:r>
              <a:rPr lang="en-US" dirty="0" err="1"/>
              <a:t>Geiriaduron</a:t>
            </a:r>
            <a:r>
              <a:rPr lang="en-US" dirty="0"/>
              <a:t> – Welsh dictionary to help you with translations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497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Slide Image Placeholder 1">
            <a:extLst>
              <a:ext uri="{FF2B5EF4-FFF2-40B4-BE49-F238E27FC236}">
                <a16:creationId xmlns:a16="http://schemas.microsoft.com/office/drawing/2014/main" id="{49AEC687-3DDD-8145-A586-91045DE7AD4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4" name="Notes Placeholder 2">
            <a:extLst>
              <a:ext uri="{FF2B5EF4-FFF2-40B4-BE49-F238E27FC236}">
                <a16:creationId xmlns:a16="http://schemas.microsoft.com/office/drawing/2014/main" id="{9A08869A-88E9-974C-ADF2-BEAE4F1BD5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44035" name="Slide Number Placeholder 3">
            <a:extLst>
              <a:ext uri="{FF2B5EF4-FFF2-40B4-BE49-F238E27FC236}">
                <a16:creationId xmlns:a16="http://schemas.microsoft.com/office/drawing/2014/main" id="{EF93DB01-C885-414C-B573-2871CB7B8CD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D63FCC74-95A7-794F-88C1-6E454BE3EB24}" type="slidenum">
              <a:rPr lang="cy-GB" altLang="cy-GB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y-GB" altLang="cy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3040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3967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Slide Image Placeholder 1">
            <a:extLst>
              <a:ext uri="{FF2B5EF4-FFF2-40B4-BE49-F238E27FC236}">
                <a16:creationId xmlns:a16="http://schemas.microsoft.com/office/drawing/2014/main" id="{EE0BB9D0-272B-5940-A784-DA25E031C7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4" name="Notes Placeholder 2">
            <a:extLst>
              <a:ext uri="{FF2B5EF4-FFF2-40B4-BE49-F238E27FC236}">
                <a16:creationId xmlns:a16="http://schemas.microsoft.com/office/drawing/2014/main" id="{D3B1B922-F21C-4047-8905-9B9F877649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49155" name="Slide Number Placeholder 3">
            <a:extLst>
              <a:ext uri="{FF2B5EF4-FFF2-40B4-BE49-F238E27FC236}">
                <a16:creationId xmlns:a16="http://schemas.microsoft.com/office/drawing/2014/main" id="{170BB586-C7FF-FB4F-A1F3-2CB6C321B2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460A686-DDCE-6C4A-A4B8-C31C7C3CFA4A}" type="slidenum">
              <a:rPr lang="cy-GB" altLang="cy-GB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cy-GB" altLang="cy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28894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8134793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464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C126CA-A357-DD4B-B9CF-1FBD21B91E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8F48635-ED80-DE46-8F6E-E9596861A610}" type="datetimeFigureOut">
              <a:rPr lang="en-US"/>
              <a:pPr>
                <a:defRPr/>
              </a:pPr>
              <a:t>10/10/23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B47788-D4FA-5844-B182-3274DD6A1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DD55C8-8FC1-8F4D-A8E9-CEE97AA4D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E3B4846-24CD-CC48-933B-BC391AFF44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7297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C126CA-A357-DD4B-B9CF-1FBD21B91E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8F48635-ED80-DE46-8F6E-E9596861A610}" type="datetimeFigureOut">
              <a:rPr lang="en-US"/>
              <a:pPr>
                <a:defRPr/>
              </a:pPr>
              <a:t>10/10/23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B47788-D4FA-5844-B182-3274DD6A1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DD55C8-8FC1-8F4D-A8E9-CEE97AA4D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E3B4846-24CD-CC48-933B-BC391AFF44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4188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3941788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9" y="304800"/>
            <a:ext cx="6597692" cy="719424"/>
          </a:xfrm>
        </p:spPr>
        <p:txBody>
          <a:bodyPr anchor="b"/>
          <a:lstStyle>
            <a:lvl1pPr algn="l">
              <a:defRPr sz="22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7484" y="2292825"/>
            <a:ext cx="6612168" cy="3833339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1" y="1160463"/>
            <a:ext cx="6597692" cy="9540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640FA7-9E61-4241-B68C-58155F4F4A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5ED7AD-9FB0-7441-8C24-82056FF4FAAA}" type="datetimeFigureOut">
              <a:rPr lang="en-US"/>
              <a:pPr>
                <a:defRPr/>
              </a:pPr>
              <a:t>10/10/23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528A56-BE6B-E540-A363-CEEF7A3F5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49D1D2-5AA0-9A48-99D6-88D2E34B0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2AB5E1-B30D-8643-A3AF-194E14945C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27486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564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5" Type="http://schemas.openxmlformats.org/officeDocument/2006/relationships/slideLayout" Target="../slideLayouts/slideLayout33.xml"/><Relationship Id="rId4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7" r:id="rId2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  <p:sldLayoutId id="2147484115" r:id="rId3"/>
    <p:sldLayoutId id="2147484116" r:id="rId4"/>
    <p:sldLayoutId id="2147484118" r:id="rId5"/>
    <p:sldLayoutId id="2147484119" r:id="rId6"/>
    <p:sldLayoutId id="2147484120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tif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tiff"/><Relationship Id="rId7" Type="http://schemas.openxmlformats.org/officeDocument/2006/relationships/image" Target="../media/image12.jpeg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11.jpeg"/><Relationship Id="rId5" Type="http://schemas.openxmlformats.org/officeDocument/2006/relationships/image" Target="../media/image10.tiff"/><Relationship Id="rId4" Type="http://schemas.openxmlformats.org/officeDocument/2006/relationships/image" Target="../media/image9.tif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ieithgar.cymru/adnoddau/amserydd?a=2%3A00&amp;d=1" TargetMode="External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tiff"/><Relationship Id="rId13" Type="http://schemas.openxmlformats.org/officeDocument/2006/relationships/image" Target="../media/image28.tiff"/><Relationship Id="rId3" Type="http://schemas.openxmlformats.org/officeDocument/2006/relationships/image" Target="../media/image18.tiff"/><Relationship Id="rId7" Type="http://schemas.openxmlformats.org/officeDocument/2006/relationships/image" Target="../media/image22.tiff"/><Relationship Id="rId12" Type="http://schemas.openxmlformats.org/officeDocument/2006/relationships/image" Target="../media/image27.tiff"/><Relationship Id="rId2" Type="http://schemas.openxmlformats.org/officeDocument/2006/relationships/image" Target="../media/image17.tiff"/><Relationship Id="rId16" Type="http://schemas.openxmlformats.org/officeDocument/2006/relationships/image" Target="../media/image31.tiff"/><Relationship Id="rId1" Type="http://schemas.openxmlformats.org/officeDocument/2006/relationships/slideLayout" Target="../slideLayouts/slideLayout32.xml"/><Relationship Id="rId6" Type="http://schemas.openxmlformats.org/officeDocument/2006/relationships/image" Target="../media/image21.tiff"/><Relationship Id="rId11" Type="http://schemas.openxmlformats.org/officeDocument/2006/relationships/image" Target="../media/image26.tiff"/><Relationship Id="rId5" Type="http://schemas.openxmlformats.org/officeDocument/2006/relationships/image" Target="../media/image20.tiff"/><Relationship Id="rId15" Type="http://schemas.openxmlformats.org/officeDocument/2006/relationships/image" Target="../media/image30.tiff"/><Relationship Id="rId10" Type="http://schemas.openxmlformats.org/officeDocument/2006/relationships/image" Target="../media/image25.tiff"/><Relationship Id="rId4" Type="http://schemas.openxmlformats.org/officeDocument/2006/relationships/image" Target="../media/image19.tiff"/><Relationship Id="rId9" Type="http://schemas.openxmlformats.org/officeDocument/2006/relationships/image" Target="../media/image24.tiff"/><Relationship Id="rId14" Type="http://schemas.openxmlformats.org/officeDocument/2006/relationships/image" Target="../media/image29.tif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microsoft.com/office/2007/relationships/media" Target="../media/media7.m4a"/><Relationship Id="rId18" Type="http://schemas.openxmlformats.org/officeDocument/2006/relationships/audio" Target="../media/media9.m4a"/><Relationship Id="rId3" Type="http://schemas.microsoft.com/office/2007/relationships/media" Target="../media/media2.m4a"/><Relationship Id="rId21" Type="http://schemas.openxmlformats.org/officeDocument/2006/relationships/image" Target="../media/image33.png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microsoft.com/office/2007/relationships/media" Target="../media/media9.m4a"/><Relationship Id="rId2" Type="http://schemas.openxmlformats.org/officeDocument/2006/relationships/audio" Target="../media/media1.m4a"/><Relationship Id="rId16" Type="http://schemas.openxmlformats.org/officeDocument/2006/relationships/audio" Target="../media/media8.m4a"/><Relationship Id="rId20" Type="http://schemas.openxmlformats.org/officeDocument/2006/relationships/image" Target="../media/image32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microsoft.com/office/2007/relationships/media" Target="../media/media8.m4a"/><Relationship Id="rId10" Type="http://schemas.openxmlformats.org/officeDocument/2006/relationships/audio" Target="../media/media5.m4a"/><Relationship Id="rId19" Type="http://schemas.openxmlformats.org/officeDocument/2006/relationships/slideLayout" Target="../slideLayouts/slideLayout31.xml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audio" Target="../media/media7.m4a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www.wordwall.net/resource/22924231/ymatebion-defnyddiol" TargetMode="Externa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36.tiff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3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media13.m4a"/><Relationship Id="rId13" Type="http://schemas.openxmlformats.org/officeDocument/2006/relationships/slideLayout" Target="../slideLayouts/slideLayout31.xml"/><Relationship Id="rId18" Type="http://schemas.openxmlformats.org/officeDocument/2006/relationships/image" Target="../media/image42.png"/><Relationship Id="rId3" Type="http://schemas.microsoft.com/office/2007/relationships/media" Target="../media/media11.m4a"/><Relationship Id="rId21" Type="http://schemas.openxmlformats.org/officeDocument/2006/relationships/image" Target="../media/image33.png"/><Relationship Id="rId7" Type="http://schemas.microsoft.com/office/2007/relationships/media" Target="../media/media13.m4a"/><Relationship Id="rId12" Type="http://schemas.openxmlformats.org/officeDocument/2006/relationships/audio" Target="../media/media15.m4a"/><Relationship Id="rId17" Type="http://schemas.openxmlformats.org/officeDocument/2006/relationships/image" Target="../media/image41.png"/><Relationship Id="rId2" Type="http://schemas.openxmlformats.org/officeDocument/2006/relationships/audio" Target="../media/media10.m4a"/><Relationship Id="rId16" Type="http://schemas.openxmlformats.org/officeDocument/2006/relationships/image" Target="../media/image40.png"/><Relationship Id="rId20" Type="http://schemas.openxmlformats.org/officeDocument/2006/relationships/image" Target="../media/image44.png"/><Relationship Id="rId1" Type="http://schemas.microsoft.com/office/2007/relationships/media" Target="../media/media10.m4a"/><Relationship Id="rId6" Type="http://schemas.openxmlformats.org/officeDocument/2006/relationships/audio" Target="../media/media12.m4a"/><Relationship Id="rId11" Type="http://schemas.microsoft.com/office/2007/relationships/media" Target="../media/media15.m4a"/><Relationship Id="rId5" Type="http://schemas.microsoft.com/office/2007/relationships/media" Target="../media/media12.m4a"/><Relationship Id="rId15" Type="http://schemas.openxmlformats.org/officeDocument/2006/relationships/image" Target="../media/image39.png"/><Relationship Id="rId10" Type="http://schemas.openxmlformats.org/officeDocument/2006/relationships/audio" Target="../media/media14.m4a"/><Relationship Id="rId19" Type="http://schemas.openxmlformats.org/officeDocument/2006/relationships/image" Target="../media/image43.png"/><Relationship Id="rId4" Type="http://schemas.openxmlformats.org/officeDocument/2006/relationships/audio" Target="../media/media11.m4a"/><Relationship Id="rId9" Type="http://schemas.microsoft.com/office/2007/relationships/media" Target="../media/media14.m4a"/><Relationship Id="rId14" Type="http://schemas.openxmlformats.org/officeDocument/2006/relationships/image" Target="../media/image3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tiff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3.xml"/><Relationship Id="rId4" Type="http://schemas.openxmlformats.org/officeDocument/2006/relationships/image" Target="../media/image4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media19.m4a"/><Relationship Id="rId13" Type="http://schemas.microsoft.com/office/2007/relationships/media" Target="../media/media22.m4a"/><Relationship Id="rId3" Type="http://schemas.microsoft.com/office/2007/relationships/media" Target="../media/media17.m4a"/><Relationship Id="rId7" Type="http://schemas.microsoft.com/office/2007/relationships/media" Target="../media/media19.m4a"/><Relationship Id="rId12" Type="http://schemas.openxmlformats.org/officeDocument/2006/relationships/audio" Target="../media/media21.m4a"/><Relationship Id="rId17" Type="http://schemas.openxmlformats.org/officeDocument/2006/relationships/image" Target="../media/image47.emf"/><Relationship Id="rId2" Type="http://schemas.openxmlformats.org/officeDocument/2006/relationships/audio" Target="../media/media16.m4a"/><Relationship Id="rId16" Type="http://schemas.openxmlformats.org/officeDocument/2006/relationships/image" Target="../media/image33.png"/><Relationship Id="rId1" Type="http://schemas.microsoft.com/office/2007/relationships/media" Target="../media/media16.m4a"/><Relationship Id="rId6" Type="http://schemas.openxmlformats.org/officeDocument/2006/relationships/audio" Target="../media/media18.m4a"/><Relationship Id="rId11" Type="http://schemas.microsoft.com/office/2007/relationships/media" Target="../media/media21.m4a"/><Relationship Id="rId5" Type="http://schemas.microsoft.com/office/2007/relationships/media" Target="../media/media18.m4a"/><Relationship Id="rId15" Type="http://schemas.openxmlformats.org/officeDocument/2006/relationships/slideLayout" Target="../slideLayouts/slideLayout32.xml"/><Relationship Id="rId10" Type="http://schemas.openxmlformats.org/officeDocument/2006/relationships/audio" Target="../media/media20.m4a"/><Relationship Id="rId4" Type="http://schemas.openxmlformats.org/officeDocument/2006/relationships/audio" Target="../media/media17.m4a"/><Relationship Id="rId9" Type="http://schemas.microsoft.com/office/2007/relationships/media" Target="../media/media20.m4a"/><Relationship Id="rId14" Type="http://schemas.openxmlformats.org/officeDocument/2006/relationships/audio" Target="../media/media22.m4a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49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s8UTMyJeM8" TargetMode="External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36.tiff"/><Relationship Id="rId4" Type="http://schemas.openxmlformats.org/officeDocument/2006/relationships/image" Target="../media/image5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3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4.xml"/><Relationship Id="rId7" Type="http://schemas.openxmlformats.org/officeDocument/2006/relationships/image" Target="../media/image33.png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49.tiff"/><Relationship Id="rId5" Type="http://schemas.openxmlformats.org/officeDocument/2006/relationships/image" Target="../media/image53.png"/><Relationship Id="rId4" Type="http://schemas.openxmlformats.org/officeDocument/2006/relationships/notesSlide" Target="../notesSlides/notesSlid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tiff"/><Relationship Id="rId1" Type="http://schemas.openxmlformats.org/officeDocument/2006/relationships/slideLayout" Target="../slideLayouts/slideLayout3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59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tiff"/><Relationship Id="rId1" Type="http://schemas.openxmlformats.org/officeDocument/2006/relationships/slideLayout" Target="../slideLayouts/slideLayout3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10835640" y="418655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1666241" y="4131473"/>
            <a:ext cx="8879840" cy="1742440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300" b="1" dirty="0">
                <a:latin typeface="Tw Cen MT" panose="020B0602020104020603" pitchFamily="34" charset="0"/>
              </a:rPr>
              <a:t>Nod Ac </a:t>
            </a:r>
            <a:r>
              <a:rPr lang="en-US" sz="4300" b="1" dirty="0" err="1">
                <a:latin typeface="Tw Cen MT" panose="020B0602020104020603" pitchFamily="34" charset="0"/>
              </a:rPr>
              <a:t>Amcanion</a:t>
            </a:r>
            <a:r>
              <a:rPr lang="en-US" sz="4300" b="1" dirty="0">
                <a:latin typeface="Tw Cen MT" panose="020B0602020104020603" pitchFamily="34" charset="0"/>
              </a:rPr>
              <a:t>      Aims and Objectives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3900" dirty="0">
              <a:latin typeface="+mj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3100" dirty="0" err="1">
                <a:latin typeface="+mj-lt"/>
              </a:rPr>
              <a:t>Cyflwyno’n</a:t>
            </a:r>
            <a:r>
              <a:rPr lang="en-US" sz="3100" dirty="0">
                <a:latin typeface="+mj-lt"/>
              </a:rPr>
              <a:t> </a:t>
            </a:r>
            <a:r>
              <a:rPr lang="en-US" sz="3100" dirty="0" err="1">
                <a:latin typeface="+mj-lt"/>
              </a:rPr>
              <a:t>hunain</a:t>
            </a:r>
            <a:r>
              <a:rPr lang="en-US" sz="3100" dirty="0">
                <a:latin typeface="+mj-lt"/>
              </a:rPr>
              <a:t> / Introducing ourselves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31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3100" dirty="0" err="1">
                <a:latin typeface="+mj-lt"/>
                <a:cs typeface="Cavolini" panose="03000502040302020204" pitchFamily="66" charset="0"/>
              </a:rPr>
              <a:t>Adolygu</a:t>
            </a:r>
            <a:r>
              <a:rPr lang="en-US" sz="3100" dirty="0">
                <a:latin typeface="+mj-lt"/>
                <a:cs typeface="Cavolini" panose="03000502040302020204" pitchFamily="66" charset="0"/>
              </a:rPr>
              <a:t> / Revision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1666242" y="1246924"/>
            <a:ext cx="8879839" cy="174244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ctr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5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5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5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r>
              <a:rPr lang="en-GB" sz="3500" b="1" dirty="0">
                <a:solidFill>
                  <a:srgbClr val="002060"/>
                </a:solidFill>
                <a:latin typeface="Segoe Print" panose="02000800000000000000" pitchFamily="2" charset="0"/>
              </a:rPr>
              <a:t>   Welsh Pathway</a:t>
            </a:r>
          </a:p>
          <a:p>
            <a:pPr algn="ctr"/>
            <a:r>
              <a:rPr lang="en-GB" sz="35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2023-24</a:t>
            </a:r>
          </a:p>
          <a:p>
            <a:pPr algn="ctr"/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endParaRPr lang="en-US" sz="300" b="1" dirty="0">
              <a:solidFill>
                <a:srgbClr val="002060"/>
              </a:solidFill>
            </a:endParaRPr>
          </a:p>
          <a:p>
            <a:pPr algn="ctr"/>
            <a:endParaRPr lang="en-US" sz="300" b="1" dirty="0">
              <a:solidFill>
                <a:srgbClr val="002060"/>
              </a:solidFill>
            </a:endParaRPr>
          </a:p>
          <a:p>
            <a:pPr algn="ctr"/>
            <a:endParaRPr lang="en-US" sz="300" b="1" dirty="0">
              <a:solidFill>
                <a:srgbClr val="002060"/>
              </a:solidFill>
            </a:endParaRPr>
          </a:p>
          <a:p>
            <a:pPr algn="ctr"/>
            <a:endParaRPr lang="en-US" sz="300" b="1" dirty="0">
              <a:solidFill>
                <a:srgbClr val="002060"/>
              </a:solidFill>
            </a:endParaRPr>
          </a:p>
          <a:p>
            <a:pPr algn="ctr"/>
            <a:endParaRPr lang="en-US" sz="300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69207E-A39D-9636-AD1C-FEDBA52EB944}"/>
              </a:ext>
            </a:extLst>
          </p:cNvPr>
          <p:cNvSpPr txBox="1"/>
          <p:nvPr/>
        </p:nvSpPr>
        <p:spPr>
          <a:xfrm>
            <a:off x="2907030" y="5850316"/>
            <a:ext cx="6377940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500" b="1" dirty="0" err="1">
                <a:solidFill>
                  <a:srgbClr val="002060"/>
                </a:solidFill>
              </a:rPr>
              <a:t>Catrin</a:t>
            </a:r>
            <a:r>
              <a:rPr lang="en-US" sz="2500" b="1" dirty="0">
                <a:solidFill>
                  <a:srgbClr val="002060"/>
                </a:solidFill>
              </a:rPr>
              <a:t> Evans-Thomas</a:t>
            </a:r>
          </a:p>
          <a:p>
            <a:pPr algn="ctr"/>
            <a:r>
              <a:rPr lang="en-US" sz="2500" dirty="0" err="1">
                <a:solidFill>
                  <a:srgbClr val="002060"/>
                </a:solidFill>
              </a:rPr>
              <a:t>c.evans-thomas@pcydds.ac.uk</a:t>
            </a:r>
            <a:endParaRPr lang="en-US" sz="2500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5A9704-8FA8-58F9-A758-ECBAEEC5F02E}"/>
              </a:ext>
            </a:extLst>
          </p:cNvPr>
          <p:cNvSpPr txBox="1"/>
          <p:nvPr/>
        </p:nvSpPr>
        <p:spPr>
          <a:xfrm>
            <a:off x="1521461" y="3093906"/>
            <a:ext cx="887983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Grŵp</a:t>
            </a:r>
            <a:r>
              <a:rPr lang="en-US" sz="2800" b="1" dirty="0">
                <a:solidFill>
                  <a:srgbClr val="002060"/>
                </a:solidFill>
              </a:rPr>
              <a:t> C – </a:t>
            </a:r>
            <a:r>
              <a:rPr lang="en-US" sz="2800" b="1" dirty="0" err="1">
                <a:solidFill>
                  <a:srgbClr val="002060"/>
                </a:solidFill>
              </a:rPr>
              <a:t>Darlith</a:t>
            </a:r>
            <a:r>
              <a:rPr lang="en-US" sz="2800" b="1" dirty="0">
                <a:solidFill>
                  <a:srgbClr val="002060"/>
                </a:solidFill>
              </a:rPr>
              <a:t>/Lecture 2</a:t>
            </a:r>
          </a:p>
          <a:p>
            <a:pPr algn="ctr"/>
            <a:r>
              <a:rPr lang="en-US" sz="2800" b="1" dirty="0">
                <a:solidFill>
                  <a:srgbClr val="002060"/>
                </a:solidFill>
              </a:rPr>
              <a:t>Hydref 10</a:t>
            </a:r>
            <a:r>
              <a:rPr lang="en-US" sz="2800" b="1" baseline="30000" dirty="0">
                <a:solidFill>
                  <a:srgbClr val="002060"/>
                </a:solidFill>
              </a:rPr>
              <a:t>fed</a:t>
            </a:r>
            <a:r>
              <a:rPr lang="en-US" sz="2800" b="1" dirty="0">
                <a:solidFill>
                  <a:srgbClr val="002060"/>
                </a:solidFill>
              </a:rPr>
              <a:t> 2023</a:t>
            </a:r>
          </a:p>
        </p:txBody>
      </p:sp>
      <p:pic>
        <p:nvPicPr>
          <p:cNvPr id="1026" name="Picture 2" descr="Logo&#10;&#10;Description automatically generated">
            <a:extLst>
              <a:ext uri="{FF2B5EF4-FFF2-40B4-BE49-F238E27FC236}">
                <a16:creationId xmlns:a16="http://schemas.microsoft.com/office/drawing/2014/main" id="{878596C8-C49E-2792-C5DF-DCEC29A9C7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817" y="104815"/>
            <a:ext cx="3857750" cy="9258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287442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Cynnydd</a:t>
            </a: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6A26281-8770-0249-A9A0-1B496DC231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947" y="1802689"/>
            <a:ext cx="3251200" cy="3251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363FAEF-F2B5-2144-9B0A-E36257D2D3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41" y="2412289"/>
            <a:ext cx="2032000" cy="20320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AC3EE6-36F1-614C-86AF-3E1B007CFDEA}"/>
              </a:ext>
            </a:extLst>
          </p:cNvPr>
          <p:cNvSpPr txBox="1"/>
          <p:nvPr/>
        </p:nvSpPr>
        <p:spPr>
          <a:xfrm>
            <a:off x="3093456" y="197714"/>
            <a:ext cx="6326332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galla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i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helpu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fy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hun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br>
              <a:rPr lang="en-US" sz="4400" b="1" dirty="0"/>
            </a:br>
            <a:r>
              <a:rPr lang="en-US" sz="3600" b="1" dirty="0">
                <a:solidFill>
                  <a:srgbClr val="002060"/>
                </a:solidFill>
              </a:rPr>
              <a:t>  </a:t>
            </a:r>
            <a:r>
              <a:rPr lang="en-US" sz="2400" i="1" dirty="0">
                <a:solidFill>
                  <a:srgbClr val="002060"/>
                </a:solidFill>
              </a:rPr>
              <a:t>How can I help myself?</a:t>
            </a:r>
          </a:p>
        </p:txBody>
      </p:sp>
      <p:pic>
        <p:nvPicPr>
          <p:cNvPr id="5" name="Picture 4" descr="Diagram&#10;&#10;Description automatically generated with low confidence">
            <a:extLst>
              <a:ext uri="{FF2B5EF4-FFF2-40B4-BE49-F238E27FC236}">
                <a16:creationId xmlns:a16="http://schemas.microsoft.com/office/drawing/2014/main" id="{06F82556-D8A9-4545-A90D-53BA704775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2488" y="2606519"/>
            <a:ext cx="3365967" cy="164353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74877F1-7740-C87B-DCF4-B84AB9034587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26544FEE-76D2-9568-CEFB-556490AEB8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8F4520AA-A2F7-9E7E-6ED0-65095CDF55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8661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6550430-C7B2-1847-B6BD-65F3A5C59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794" y="3475890"/>
            <a:ext cx="4513006" cy="253480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F70EFEC-0660-504A-8A6A-67E0FFEC93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906444">
            <a:off x="5483476" y="293880"/>
            <a:ext cx="2092501" cy="27900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41DB855-0384-2A4F-8D63-5FE3EC6066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3759" y="4810164"/>
            <a:ext cx="1445602" cy="144560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9D31B80-05A4-5143-AF2B-419EE3321E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998918">
            <a:off x="321651" y="2928704"/>
            <a:ext cx="1648930" cy="8483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BFCE369-DF44-074A-8988-3728A32A258D}"/>
              </a:ext>
            </a:extLst>
          </p:cNvPr>
          <p:cNvSpPr txBox="1"/>
          <p:nvPr/>
        </p:nvSpPr>
        <p:spPr>
          <a:xfrm>
            <a:off x="426456" y="317150"/>
            <a:ext cx="5467351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galla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helpu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fy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hun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  <a:endParaRPr lang="en-US" sz="3600" b="1" dirty="0"/>
          </a:p>
        </p:txBody>
      </p:sp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1C63D50E-0153-2746-B571-0217A17867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802259">
            <a:off x="8982016" y="1782258"/>
            <a:ext cx="1826313" cy="259665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10CF6962-9EBA-3D46-8CD3-3EF6127F044D}"/>
              </a:ext>
            </a:extLst>
          </p:cNvPr>
          <p:cNvSpPr/>
          <p:nvPr/>
        </p:nvSpPr>
        <p:spPr>
          <a:xfrm>
            <a:off x="8409713" y="379989"/>
            <a:ext cx="3148467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Darllenwch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!</a:t>
            </a:r>
          </a:p>
        </p:txBody>
      </p:sp>
      <p:sp>
        <p:nvSpPr>
          <p:cNvPr id="15" name="Speech Bubble: Rectangle with Corners Rounded 4">
            <a:extLst>
              <a:ext uri="{FF2B5EF4-FFF2-40B4-BE49-F238E27FC236}">
                <a16:creationId xmlns:a16="http://schemas.microsoft.com/office/drawing/2014/main" id="{2B333064-07ED-564F-9EC6-1A1C3CE09ED7}"/>
              </a:ext>
            </a:extLst>
          </p:cNvPr>
          <p:cNvSpPr/>
          <p:nvPr/>
        </p:nvSpPr>
        <p:spPr>
          <a:xfrm>
            <a:off x="1874424" y="1983720"/>
            <a:ext cx="2349747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Gwyliwch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y teledu!</a:t>
            </a:r>
          </a:p>
        </p:txBody>
      </p:sp>
      <p:sp>
        <p:nvSpPr>
          <p:cNvPr id="16" name="Speech Bubble: Rectangle with Corners Rounded 4">
            <a:extLst>
              <a:ext uri="{FF2B5EF4-FFF2-40B4-BE49-F238E27FC236}">
                <a16:creationId xmlns:a16="http://schemas.microsoft.com/office/drawing/2014/main" id="{ED298719-D536-0745-8E64-0315B3457289}"/>
              </a:ext>
            </a:extLst>
          </p:cNvPr>
          <p:cNvSpPr/>
          <p:nvPr/>
        </p:nvSpPr>
        <p:spPr>
          <a:xfrm>
            <a:off x="5810250" y="3495856"/>
            <a:ext cx="3158281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Gwrandewch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ar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y radio!</a:t>
            </a:r>
          </a:p>
        </p:txBody>
      </p:sp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7DBE673-DE14-814F-9828-BFC2ED0667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609097">
            <a:off x="6844645" y="4834118"/>
            <a:ext cx="1395505" cy="139550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7" name="Picture 1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AABDA83-4203-5A41-A0F1-23520217ED3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919255">
            <a:off x="8275401" y="5118878"/>
            <a:ext cx="1456455" cy="145645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165245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C97555BF-83F1-FC4E-8A05-8EB232DE3751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/>
          <a:srcRect l="7031" r="7031"/>
          <a:stretch>
            <a:fillRect/>
          </a:stretch>
        </p:blipFill>
        <p:spPr>
          <a:xfrm>
            <a:off x="2460172" y="0"/>
            <a:ext cx="6858000" cy="6858000"/>
          </a:xfrm>
          <a:prstGeom prst="rect">
            <a:avLst/>
          </a:prstGeom>
        </p:spPr>
      </p:pic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6200A1AC-11F3-C541-921A-0E1C084AC9CF}"/>
              </a:ext>
            </a:extLst>
          </p:cNvPr>
          <p:cNvSpPr/>
          <p:nvPr/>
        </p:nvSpPr>
        <p:spPr>
          <a:xfrm>
            <a:off x="2917372" y="896474"/>
            <a:ext cx="5943600" cy="4310742"/>
          </a:xfrm>
          <a:prstGeom prst="wedgeRoundRectCallout">
            <a:avLst>
              <a:gd name="adj1" fmla="val -46231"/>
              <a:gd name="adj2" fmla="val 77839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B0B21E3-8252-714F-8709-8D53019DC56C}"/>
              </a:ext>
            </a:extLst>
          </p:cNvPr>
          <p:cNvSpPr txBox="1">
            <a:spLocks/>
          </p:cNvSpPr>
          <p:nvPr/>
        </p:nvSpPr>
        <p:spPr>
          <a:xfrm>
            <a:off x="3113315" y="1552111"/>
            <a:ext cx="5551714" cy="1020762"/>
          </a:xfrm>
          <a:solidFill>
            <a:schemeClr val="bg1"/>
          </a:solidFill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Segoe Print"/>
              </a:rPr>
              <a:t>Rydych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chi </a:t>
            </a:r>
            <a:r>
              <a:rPr lang="en-GB" b="1" u="sng" dirty="0" err="1">
                <a:solidFill>
                  <a:schemeClr val="tx1"/>
                </a:solidFill>
                <a:latin typeface="Segoe Print"/>
              </a:rPr>
              <a:t>gyd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Segoe Print"/>
              </a:rPr>
              <a:t>yn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Segoe Print"/>
              </a:rPr>
              <a:t>athrawon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Segoe Print"/>
              </a:rPr>
              <a:t>iaith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.</a:t>
            </a:r>
          </a:p>
          <a:p>
            <a:pPr algn="ctr" fontAlgn="auto">
              <a:spcAft>
                <a:spcPts val="0"/>
              </a:spcAft>
              <a:defRPr/>
            </a:pPr>
            <a:endParaRPr lang="en-GB" dirty="0">
              <a:solidFill>
                <a:schemeClr val="tx1"/>
              </a:solidFill>
              <a:latin typeface="Segoe Print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Segoe Print"/>
              </a:rPr>
              <a:t>You are </a:t>
            </a:r>
            <a:r>
              <a:rPr lang="en-GB" i="1" u="sng" dirty="0">
                <a:solidFill>
                  <a:schemeClr val="tx1"/>
                </a:solidFill>
                <a:latin typeface="Segoe Print"/>
              </a:rPr>
              <a:t>all</a:t>
            </a:r>
            <a:r>
              <a:rPr lang="en-GB" i="1" dirty="0">
                <a:solidFill>
                  <a:schemeClr val="tx1"/>
                </a:solidFill>
                <a:latin typeface="Segoe Print"/>
              </a:rPr>
              <a:t> language teachers. </a:t>
            </a:r>
          </a:p>
        </p:txBody>
      </p:sp>
    </p:spTree>
    <p:extLst>
      <p:ext uri="{BB962C8B-B14F-4D97-AF65-F5344CB8AC3E}">
        <p14:creationId xmlns:p14="http://schemas.microsoft.com/office/powerpoint/2010/main" val="42092933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2-Point Star 3">
            <a:extLst>
              <a:ext uri="{FF2B5EF4-FFF2-40B4-BE49-F238E27FC236}">
                <a16:creationId xmlns:a16="http://schemas.microsoft.com/office/drawing/2014/main" id="{36433124-C062-2F41-96C4-9E77F8953731}"/>
              </a:ext>
            </a:extLst>
          </p:cNvPr>
          <p:cNvSpPr/>
          <p:nvPr/>
        </p:nvSpPr>
        <p:spPr>
          <a:xfrm>
            <a:off x="2854950" y="1670655"/>
            <a:ext cx="6332538" cy="2674938"/>
          </a:xfrm>
          <a:prstGeom prst="star12">
            <a:avLst/>
          </a:prstGeom>
          <a:pattFill prst="pct5">
            <a:fgClr>
              <a:schemeClr val="accent2">
                <a:lumMod val="20000"/>
                <a:lumOff val="80000"/>
              </a:schemeClr>
            </a:fgClr>
            <a:bgClr>
              <a:schemeClr val="bg1"/>
            </a:bgClr>
          </a:pattFill>
          <a:ln w="317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SUT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mae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addysgu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iaith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>
                <a:solidFill>
                  <a:srgbClr val="FF0000"/>
                </a:solidFill>
                <a:latin typeface="Segoe Print" panose="02000800000000000000" pitchFamily="2" charset="0"/>
              </a:rPr>
              <a:t>HOW to teach languages? </a:t>
            </a:r>
          </a:p>
        </p:txBody>
      </p:sp>
      <p:pic>
        <p:nvPicPr>
          <p:cNvPr id="32" name="Picture 4">
            <a:extLst>
              <a:ext uri="{FF2B5EF4-FFF2-40B4-BE49-F238E27FC236}">
                <a16:creationId xmlns:a16="http://schemas.microsoft.com/office/drawing/2014/main" id="{97CA2E4C-2235-C44F-A826-C4AD10B39A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6360" y="3611336"/>
            <a:ext cx="24384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FF3C76AD-CE5A-3D49-86B6-F6614A271A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028" y="4345593"/>
            <a:ext cx="3337263" cy="2003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88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4">
            <a:extLst>
              <a:ext uri="{FF2B5EF4-FFF2-40B4-BE49-F238E27FC236}">
                <a16:creationId xmlns:a16="http://schemas.microsoft.com/office/drawing/2014/main" id="{F1108AF6-4CE8-824F-BA3F-379061D694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88" y="3090863"/>
            <a:ext cx="1936750" cy="139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0" name="Picture 5">
            <a:extLst>
              <a:ext uri="{FF2B5EF4-FFF2-40B4-BE49-F238E27FC236}">
                <a16:creationId xmlns:a16="http://schemas.microsoft.com/office/drawing/2014/main" id="{787E62BD-0C12-0C45-8EC0-AB20C87FFE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3525" y="1422400"/>
            <a:ext cx="1887538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1" name="Picture 6">
            <a:extLst>
              <a:ext uri="{FF2B5EF4-FFF2-40B4-BE49-F238E27FC236}">
                <a16:creationId xmlns:a16="http://schemas.microsoft.com/office/drawing/2014/main" id="{F8DCA7CF-FC43-6943-8177-2CF7F5FA83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4525" y="136525"/>
            <a:ext cx="2438400" cy="109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2" name="Picture 7">
            <a:extLst>
              <a:ext uri="{FF2B5EF4-FFF2-40B4-BE49-F238E27FC236}">
                <a16:creationId xmlns:a16="http://schemas.microsoft.com/office/drawing/2014/main" id="{8F9F320D-1127-A948-A12C-171085027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6525" y="5348288"/>
            <a:ext cx="1730375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3" name="Picture 9">
            <a:extLst>
              <a:ext uri="{FF2B5EF4-FFF2-40B4-BE49-F238E27FC236}">
                <a16:creationId xmlns:a16="http://schemas.microsoft.com/office/drawing/2014/main" id="{C731B1D4-A907-7D44-9FC5-9B87BAC794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7175" y="914400"/>
            <a:ext cx="2303463" cy="139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4" name="Picture 10">
            <a:extLst>
              <a:ext uri="{FF2B5EF4-FFF2-40B4-BE49-F238E27FC236}">
                <a16:creationId xmlns:a16="http://schemas.microsoft.com/office/drawing/2014/main" id="{B0BAF972-5930-7B4E-9652-077FACA18B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9425" y="4870450"/>
            <a:ext cx="2055813" cy="170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5" name="Picture 11">
            <a:extLst>
              <a:ext uri="{FF2B5EF4-FFF2-40B4-BE49-F238E27FC236}">
                <a16:creationId xmlns:a16="http://schemas.microsoft.com/office/drawing/2014/main" id="{77C530C8-66EE-F74A-BB8E-CDCBBAB1DC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3663" y="4870450"/>
            <a:ext cx="2009775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6" name="Picture 12">
            <a:extLst>
              <a:ext uri="{FF2B5EF4-FFF2-40B4-BE49-F238E27FC236}">
                <a16:creationId xmlns:a16="http://schemas.microsoft.com/office/drawing/2014/main" id="{56E40E28-17CF-944C-BB12-6B873B5FB4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1225" y="3482975"/>
            <a:ext cx="1409700" cy="143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7" name="Picture 13">
            <a:extLst>
              <a:ext uri="{FF2B5EF4-FFF2-40B4-BE49-F238E27FC236}">
                <a16:creationId xmlns:a16="http://schemas.microsoft.com/office/drawing/2014/main" id="{FC70D71C-141D-0241-A31F-4506B41F8D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113" y="4941888"/>
            <a:ext cx="1358900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8" name="Picture 16">
            <a:extLst>
              <a:ext uri="{FF2B5EF4-FFF2-40B4-BE49-F238E27FC236}">
                <a16:creationId xmlns:a16="http://schemas.microsoft.com/office/drawing/2014/main" id="{18E50560-582C-1149-AD52-037BA70F60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7113" y="5321300"/>
            <a:ext cx="1570037" cy="1452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9" name="Picture 17">
            <a:extLst>
              <a:ext uri="{FF2B5EF4-FFF2-40B4-BE49-F238E27FC236}">
                <a16:creationId xmlns:a16="http://schemas.microsoft.com/office/drawing/2014/main" id="{414E8976-B4A8-0B41-8FF4-A459F1E4F2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6450" y="3876675"/>
            <a:ext cx="809625" cy="608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900" name="Picture 18">
            <a:extLst>
              <a:ext uri="{FF2B5EF4-FFF2-40B4-BE49-F238E27FC236}">
                <a16:creationId xmlns:a16="http://schemas.microsoft.com/office/drawing/2014/main" id="{0412DAB8-1975-0A45-96E1-DBC22D3F9F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7500" y="3459163"/>
            <a:ext cx="1568450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01" name="TextBox 19">
            <a:extLst>
              <a:ext uri="{FF2B5EF4-FFF2-40B4-BE49-F238E27FC236}">
                <a16:creationId xmlns:a16="http://schemas.microsoft.com/office/drawing/2014/main" id="{F304758F-B9F7-AE41-9B15-92F102F48C5B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3200400" y="241300"/>
            <a:ext cx="2217738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gofyn cwestiynau</a:t>
            </a: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</a:t>
            </a: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ask suitable questions</a:t>
            </a:r>
          </a:p>
        </p:txBody>
      </p:sp>
      <p:sp>
        <p:nvSpPr>
          <p:cNvPr id="37902" name="TextBox 20">
            <a:extLst>
              <a:ext uri="{FF2B5EF4-FFF2-40B4-BE49-F238E27FC236}">
                <a16:creationId xmlns:a16="http://schemas.microsoft.com/office/drawing/2014/main" id="{B7D39819-FEBD-F34E-B46B-A5EA82B7D110}"/>
              </a:ext>
            </a:extLst>
          </p:cNvPr>
          <p:cNvSpPr txBox="1">
            <a:spLocks noChangeArrowheads="1"/>
          </p:cNvSpPr>
          <p:nvPr/>
        </p:nvSpPr>
        <p:spPr bwMode="auto">
          <a:xfrm rot="1442543">
            <a:off x="9677400" y="149225"/>
            <a:ext cx="16002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canmoliaeth </a:t>
            </a:r>
          </a:p>
          <a:p>
            <a:pPr algn="ctr" eaLnBrk="1" hangingPunct="1"/>
            <a:endParaRPr lang="en-US" altLang="cy-GB" sz="1400" b="1" i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praise</a:t>
            </a:r>
          </a:p>
        </p:txBody>
      </p:sp>
      <p:sp>
        <p:nvSpPr>
          <p:cNvPr id="37903" name="TextBox 21">
            <a:extLst>
              <a:ext uri="{FF2B5EF4-FFF2-40B4-BE49-F238E27FC236}">
                <a16:creationId xmlns:a16="http://schemas.microsoft.com/office/drawing/2014/main" id="{4C55BB70-E3B2-694E-8622-19D8756BFA44}"/>
              </a:ext>
            </a:extLst>
          </p:cNvPr>
          <p:cNvSpPr txBox="1">
            <a:spLocks noChangeArrowheads="1"/>
          </p:cNvSpPr>
          <p:nvPr/>
        </p:nvSpPr>
        <p:spPr bwMode="auto">
          <a:xfrm rot="1425746">
            <a:off x="10558463" y="3171825"/>
            <a:ext cx="16002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amser i feddwl </a:t>
            </a:r>
          </a:p>
          <a:p>
            <a:pPr algn="ctr" eaLnBrk="1" hangingPunct="1"/>
            <a:endParaRPr lang="en-US" altLang="cy-GB" sz="1400" b="1" i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time to think</a:t>
            </a:r>
          </a:p>
        </p:txBody>
      </p:sp>
      <p:sp>
        <p:nvSpPr>
          <p:cNvPr id="37904" name="TextBox 22">
            <a:extLst>
              <a:ext uri="{FF2B5EF4-FFF2-40B4-BE49-F238E27FC236}">
                <a16:creationId xmlns:a16="http://schemas.microsoft.com/office/drawing/2014/main" id="{640BF527-0D16-244E-9B11-7C2B04A5C8D9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8758238" y="3149600"/>
            <a:ext cx="116205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drilio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drilling</a:t>
            </a:r>
          </a:p>
        </p:txBody>
      </p:sp>
      <p:sp>
        <p:nvSpPr>
          <p:cNvPr id="37905" name="TextBox 24">
            <a:extLst>
              <a:ext uri="{FF2B5EF4-FFF2-40B4-BE49-F238E27FC236}">
                <a16:creationId xmlns:a16="http://schemas.microsoft.com/office/drawing/2014/main" id="{B6A9FA84-1330-BE4D-B27F-C5CF537F52F4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7089775" y="4503738"/>
            <a:ext cx="1489075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gwaith pâr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pair work</a:t>
            </a:r>
          </a:p>
        </p:txBody>
      </p:sp>
      <p:sp>
        <p:nvSpPr>
          <p:cNvPr id="37906" name="TextBox 25">
            <a:extLst>
              <a:ext uri="{FF2B5EF4-FFF2-40B4-BE49-F238E27FC236}">
                <a16:creationId xmlns:a16="http://schemas.microsoft.com/office/drawing/2014/main" id="{34B02A9E-7976-6847-BC2D-2BFDED0102DB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4175125" y="5772150"/>
            <a:ext cx="13970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Gwaith grwp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group work</a:t>
            </a:r>
          </a:p>
        </p:txBody>
      </p:sp>
      <p:sp>
        <p:nvSpPr>
          <p:cNvPr id="37907" name="TextBox 26">
            <a:extLst>
              <a:ext uri="{FF2B5EF4-FFF2-40B4-BE49-F238E27FC236}">
                <a16:creationId xmlns:a16="http://schemas.microsoft.com/office/drawing/2014/main" id="{DB918728-DACB-0F4F-8C8C-DFC2C5478DC6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389063" y="4956175"/>
            <a:ext cx="1160462" cy="116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chwarae gemau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playing games</a:t>
            </a:r>
          </a:p>
        </p:txBody>
      </p:sp>
      <p:sp>
        <p:nvSpPr>
          <p:cNvPr id="37908" name="TextBox 28">
            <a:extLst>
              <a:ext uri="{FF2B5EF4-FFF2-40B4-BE49-F238E27FC236}">
                <a16:creationId xmlns:a16="http://schemas.microsoft.com/office/drawing/2014/main" id="{A2E12F8D-B773-F648-87B3-6B33643CEC94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0029825" y="4783138"/>
            <a:ext cx="1160463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asesu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assessing</a:t>
            </a:r>
          </a:p>
        </p:txBody>
      </p:sp>
      <p:sp>
        <p:nvSpPr>
          <p:cNvPr id="37909" name="TextBox 29">
            <a:extLst>
              <a:ext uri="{FF2B5EF4-FFF2-40B4-BE49-F238E27FC236}">
                <a16:creationId xmlns:a16="http://schemas.microsoft.com/office/drawing/2014/main" id="{5E37163F-E251-024A-AFF7-F1E248B0BF12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15888" y="2574925"/>
            <a:ext cx="1568450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Siarad yr iaith darged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</p:txBody>
      </p:sp>
      <p:pic>
        <p:nvPicPr>
          <p:cNvPr id="37910" name="Picture 1">
            <a:extLst>
              <a:ext uri="{FF2B5EF4-FFF2-40B4-BE49-F238E27FC236}">
                <a16:creationId xmlns:a16="http://schemas.microsoft.com/office/drawing/2014/main" id="{50B6659C-F2DD-454F-9034-F9FC59A9B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7525" y="484188"/>
            <a:ext cx="2184400" cy="1344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11" name="TextBox 27">
            <a:extLst>
              <a:ext uri="{FF2B5EF4-FFF2-40B4-BE49-F238E27FC236}">
                <a16:creationId xmlns:a16="http://schemas.microsoft.com/office/drawing/2014/main" id="{A0151C4E-CFF1-E94D-B82A-976C883B313A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5248275" y="7938"/>
            <a:ext cx="1598613" cy="73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actio</a:t>
            </a: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</a:t>
            </a: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acting</a:t>
            </a:r>
          </a:p>
        </p:txBody>
      </p:sp>
      <p:pic>
        <p:nvPicPr>
          <p:cNvPr id="37912" name="Picture 2">
            <a:extLst>
              <a:ext uri="{FF2B5EF4-FFF2-40B4-BE49-F238E27FC236}">
                <a16:creationId xmlns:a16="http://schemas.microsoft.com/office/drawing/2014/main" id="{E2AECA6D-415F-8E43-9BC0-082B071D40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375900" y="1341438"/>
            <a:ext cx="1658938" cy="147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13" name="TextBox 30">
            <a:extLst>
              <a:ext uri="{FF2B5EF4-FFF2-40B4-BE49-F238E27FC236}">
                <a16:creationId xmlns:a16="http://schemas.microsoft.com/office/drawing/2014/main" id="{C9DBAD8A-5E8A-D04A-86A9-6CF7489F7B0A}"/>
              </a:ext>
            </a:extLst>
          </p:cNvPr>
          <p:cNvSpPr txBox="1">
            <a:spLocks noChangeArrowheads="1"/>
          </p:cNvSpPr>
          <p:nvPr/>
        </p:nvSpPr>
        <p:spPr bwMode="auto">
          <a:xfrm rot="1442543">
            <a:off x="10874375" y="787400"/>
            <a:ext cx="1598613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technoleg</a:t>
            </a:r>
          </a:p>
          <a:p>
            <a:pPr algn="ctr" eaLnBrk="1" hangingPunct="1"/>
            <a:endParaRPr lang="en-US" altLang="cy-GB" sz="1400" b="1" i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technology</a:t>
            </a:r>
          </a:p>
        </p:txBody>
      </p:sp>
      <p:pic>
        <p:nvPicPr>
          <p:cNvPr id="37914" name="Picture 8">
            <a:extLst>
              <a:ext uri="{FF2B5EF4-FFF2-40B4-BE49-F238E27FC236}">
                <a16:creationId xmlns:a16="http://schemas.microsoft.com/office/drawing/2014/main" id="{3099F429-7C92-BC42-9808-863CB99591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513" y="95250"/>
            <a:ext cx="1562100" cy="2211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15" name="TextBox 31">
            <a:extLst>
              <a:ext uri="{FF2B5EF4-FFF2-40B4-BE49-F238E27FC236}">
                <a16:creationId xmlns:a16="http://schemas.microsoft.com/office/drawing/2014/main" id="{9A913889-C7B7-4947-86CE-0DCACC6F215D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514475" y="479425"/>
            <a:ext cx="1576388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ystumiau e.e. Pie Corbett</a:t>
            </a: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actions eg Pie Corbett</a:t>
            </a:r>
          </a:p>
        </p:txBody>
      </p:sp>
      <p:sp>
        <p:nvSpPr>
          <p:cNvPr id="4" name="12-Point Star 3">
            <a:extLst>
              <a:ext uri="{FF2B5EF4-FFF2-40B4-BE49-F238E27FC236}">
                <a16:creationId xmlns:a16="http://schemas.microsoft.com/office/drawing/2014/main" id="{36433124-C062-2F41-96C4-9E77F8953731}"/>
              </a:ext>
            </a:extLst>
          </p:cNvPr>
          <p:cNvSpPr/>
          <p:nvPr/>
        </p:nvSpPr>
        <p:spPr>
          <a:xfrm>
            <a:off x="2733675" y="2089150"/>
            <a:ext cx="6332538" cy="2674938"/>
          </a:xfrm>
          <a:prstGeom prst="star12">
            <a:avLst/>
          </a:prstGeom>
          <a:pattFill prst="pct5">
            <a:fgClr>
              <a:schemeClr val="accent2">
                <a:lumMod val="20000"/>
                <a:lumOff val="80000"/>
              </a:schemeClr>
            </a:fgClr>
            <a:bgClr>
              <a:schemeClr val="bg1"/>
            </a:bgClr>
          </a:pattFill>
          <a:ln w="317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SUT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mae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addysgu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iaith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>
                <a:solidFill>
                  <a:srgbClr val="FF0000"/>
                </a:solidFill>
                <a:latin typeface="Segoe Print" panose="02000800000000000000" pitchFamily="2" charset="0"/>
              </a:rPr>
              <a:t>HOW to teach languages? </a:t>
            </a:r>
          </a:p>
        </p:txBody>
      </p:sp>
      <p:sp>
        <p:nvSpPr>
          <p:cNvPr id="37917" name="TextBox 23">
            <a:extLst>
              <a:ext uri="{FF2B5EF4-FFF2-40B4-BE49-F238E27FC236}">
                <a16:creationId xmlns:a16="http://schemas.microsoft.com/office/drawing/2014/main" id="{56ACE842-2F7B-734E-AABD-C6C28CB3CBCC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7480300" y="2184400"/>
            <a:ext cx="1162050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adolygu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revise</a:t>
            </a:r>
          </a:p>
        </p:txBody>
      </p:sp>
      <p:sp>
        <p:nvSpPr>
          <p:cNvPr id="37918" name="TextBox 32">
            <a:extLst>
              <a:ext uri="{FF2B5EF4-FFF2-40B4-BE49-F238E27FC236}">
                <a16:creationId xmlns:a16="http://schemas.microsoft.com/office/drawing/2014/main" id="{EC4C3926-AC7F-FA4B-B733-54292B27FE44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246188" y="2451100"/>
            <a:ext cx="1765300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speak in the target language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45403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8215155-C3FC-AB4E-AA87-60FD96F19694}"/>
              </a:ext>
            </a:extLst>
          </p:cNvPr>
          <p:cNvSpPr/>
          <p:nvPr/>
        </p:nvSpPr>
        <p:spPr>
          <a:xfrm>
            <a:off x="214313" y="252413"/>
            <a:ext cx="5881687" cy="1266825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4000" dirty="0">
                <a:solidFill>
                  <a:schemeClr val="tx1"/>
                </a:solidFill>
                <a:latin typeface="SASSOON PRIMARY" pitchFamily="2" charset="0"/>
              </a:rPr>
              <a:t>Ymatebion Defnyddiol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Useful Responses</a:t>
            </a:r>
          </a:p>
        </p:txBody>
      </p:sp>
      <p:pic>
        <p:nvPicPr>
          <p:cNvPr id="38914" name="Picture 7" descr="A person holding a light bulb&#10;&#10;Description automatically generated with low confidence">
            <a:extLst>
              <a:ext uri="{FF2B5EF4-FFF2-40B4-BE49-F238E27FC236}">
                <a16:creationId xmlns:a16="http://schemas.microsoft.com/office/drawing/2014/main" id="{83FD56AA-813E-1449-8D3B-B4724C3FD9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735138"/>
            <a:ext cx="5105400" cy="4852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915" name="TextBox 8">
            <a:extLst>
              <a:ext uri="{FF2B5EF4-FFF2-40B4-BE49-F238E27FC236}">
                <a16:creationId xmlns:a16="http://schemas.microsoft.com/office/drawing/2014/main" id="{DDDBE0F1-07DA-B741-9C32-B124E84FE0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5038" y="436563"/>
            <a:ext cx="5265737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Wrth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</a:t>
            </a:r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gwrs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Of course</a:t>
            </a:r>
          </a:p>
          <a:p>
            <a:pPr eaLnBrk="1" hangingPunct="1"/>
            <a:endParaRPr lang="en-US" altLang="cy-GB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Pam </a:t>
            </a:r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lai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?   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Why not? </a:t>
            </a:r>
          </a:p>
          <a:p>
            <a:pPr eaLnBrk="1" hangingPunct="1"/>
            <a:endParaRPr lang="en-US" altLang="cy-GB" dirty="0">
              <a:solidFill>
                <a:srgbClr val="FF0000"/>
              </a:solidFill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Man a man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Might as well</a:t>
            </a:r>
          </a:p>
          <a:p>
            <a:pPr eaLnBrk="1" hangingPunct="1"/>
            <a:endParaRPr lang="en-US" altLang="cy-GB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Si</a:t>
            </a:r>
            <a:r>
              <a:rPr lang="en-GB" altLang="cy-GB" sz="2800" dirty="0" err="1">
                <a:latin typeface="SASSOON PRIMARY ALT"/>
                <a:cs typeface="Arial Unicode MS" panose="020B0604020202020204" pitchFamily="34" charset="-128"/>
              </a:rPr>
              <a:t>ŵ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r o </a:t>
            </a:r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fod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Probably</a:t>
            </a:r>
          </a:p>
          <a:p>
            <a:pPr eaLnBrk="1" hangingPunct="1"/>
            <a:endParaRPr lang="en-US" altLang="cy-GB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Efallai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        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Maybe</a:t>
            </a:r>
          </a:p>
          <a:p>
            <a:pPr eaLnBrk="1" hangingPunct="1"/>
            <a:endParaRPr lang="en-US" altLang="cy-GB" sz="2400" dirty="0">
              <a:latin typeface="SASSOON PRIMARY"/>
              <a:cs typeface="Arial Unicode MS" panose="020B0604020202020204" pitchFamily="34" charset="-128"/>
            </a:endParaRPr>
          </a:p>
        </p:txBody>
      </p:sp>
      <p:sp>
        <p:nvSpPr>
          <p:cNvPr id="38916" name="TextBox 9">
            <a:extLst>
              <a:ext uri="{FF2B5EF4-FFF2-40B4-BE49-F238E27FC236}">
                <a16:creationId xmlns:a16="http://schemas.microsoft.com/office/drawing/2014/main" id="{BE4C3D80-EC54-9249-A3E2-1DDEBF61CC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5038" y="3933825"/>
            <a:ext cx="5394325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Gobeithio         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I hope so / Hopefully      </a:t>
            </a:r>
          </a:p>
          <a:p>
            <a:pPr eaLnBrk="1" hangingPunct="1"/>
            <a:endParaRPr lang="en-US" altLang="cy-GB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O’r gorau!        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Alright then! / Ok then!</a:t>
            </a:r>
          </a:p>
          <a:p>
            <a:pPr eaLnBrk="1" hangingPunct="1"/>
            <a:endParaRPr lang="en-US" altLang="cy-GB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Dim gobaith!     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No chance! / No way!</a:t>
            </a:r>
            <a:endParaRPr lang="en-US" altLang="cy-GB" sz="200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Bendigedig        </a:t>
            </a:r>
            <a:r>
              <a:rPr lang="en-US" altLang="cy-GB" sz="28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Brilliant / Wonderful</a:t>
            </a:r>
            <a:endParaRPr lang="en-US" altLang="cy-GB" sz="280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8" name="Audio Recording 18 Oct 2021 at 19:28:35" descr="Audio Recording 18 Oct 2021 at 19:28:35">
            <a:hlinkClick r:id="" action="ppaction://media"/>
            <a:extLst>
              <a:ext uri="{FF2B5EF4-FFF2-40B4-BE49-F238E27FC236}">
                <a16:creationId xmlns:a16="http://schemas.microsoft.com/office/drawing/2014/main" id="{88B28EC7-4A6D-984F-8644-1D3C7435A8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252413"/>
            <a:ext cx="812800" cy="812800"/>
          </a:xfrm>
          <a:prstGeom prst="rect">
            <a:avLst/>
          </a:prstGeom>
        </p:spPr>
      </p:pic>
      <p:pic>
        <p:nvPicPr>
          <p:cNvPr id="9" name="Audio Recording 18 Oct 2021 at 19:30:34" descr="Audio Recording 18 Oct 2021 at 19:30:34">
            <a:hlinkClick r:id="" action="ppaction://media"/>
            <a:extLst>
              <a:ext uri="{FF2B5EF4-FFF2-40B4-BE49-F238E27FC236}">
                <a16:creationId xmlns:a16="http://schemas.microsoft.com/office/drawing/2014/main" id="{134D9AEC-89AF-3F45-BBEB-642B05370A1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980153"/>
            <a:ext cx="812800" cy="812800"/>
          </a:xfrm>
          <a:prstGeom prst="rect">
            <a:avLst/>
          </a:prstGeom>
        </p:spPr>
      </p:pic>
      <p:pic>
        <p:nvPicPr>
          <p:cNvPr id="10" name="Audio Recording 18 Oct 2021 at 19:30:52" descr="Audio Recording 18 Oct 2021 at 19:30:52">
            <a:hlinkClick r:id="" action="ppaction://media"/>
            <a:extLst>
              <a:ext uri="{FF2B5EF4-FFF2-40B4-BE49-F238E27FC236}">
                <a16:creationId xmlns:a16="http://schemas.microsoft.com/office/drawing/2014/main" id="{EF496D2A-EB84-754F-B21F-F615B8A2C1ED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1735138"/>
            <a:ext cx="812800" cy="812800"/>
          </a:xfrm>
          <a:prstGeom prst="rect">
            <a:avLst/>
          </a:prstGeom>
        </p:spPr>
      </p:pic>
      <p:pic>
        <p:nvPicPr>
          <p:cNvPr id="15" name="Audio Recording 18 Oct 2021 at 19:31:09" descr="Audio Recording 18 Oct 2021 at 19:31:09">
            <a:hlinkClick r:id="" action="ppaction://media"/>
            <a:extLst>
              <a:ext uri="{FF2B5EF4-FFF2-40B4-BE49-F238E27FC236}">
                <a16:creationId xmlns:a16="http://schemas.microsoft.com/office/drawing/2014/main" id="{91FE26FC-D12B-F041-9759-7E46D036EF9B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2446929"/>
            <a:ext cx="812800" cy="812800"/>
          </a:xfrm>
          <a:prstGeom prst="rect">
            <a:avLst/>
          </a:prstGeom>
        </p:spPr>
      </p:pic>
      <p:pic>
        <p:nvPicPr>
          <p:cNvPr id="16" name="Audio Recording 18 Oct 2021 at 19:31:25" descr="Audio Recording 18 Oct 2021 at 19:31:25">
            <a:hlinkClick r:id="" action="ppaction://media"/>
            <a:extLst>
              <a:ext uri="{FF2B5EF4-FFF2-40B4-BE49-F238E27FC236}">
                <a16:creationId xmlns:a16="http://schemas.microsoft.com/office/drawing/2014/main" id="{C8DDF803-8FC6-5048-B662-2D9A5C2A1C9D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3110874"/>
            <a:ext cx="812800" cy="812800"/>
          </a:xfrm>
          <a:prstGeom prst="rect">
            <a:avLst/>
          </a:prstGeom>
        </p:spPr>
      </p:pic>
      <p:pic>
        <p:nvPicPr>
          <p:cNvPr id="17" name="Audio Recording 18 Oct 2021 at 19:31:39" descr="Audio Recording 18 Oct 2021 at 19:31:39">
            <a:hlinkClick r:id="" action="ppaction://media"/>
            <a:extLst>
              <a:ext uri="{FF2B5EF4-FFF2-40B4-BE49-F238E27FC236}">
                <a16:creationId xmlns:a16="http://schemas.microsoft.com/office/drawing/2014/main" id="{FC2B470E-4645-C24B-8755-9449BD26B68F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3843930"/>
            <a:ext cx="812800" cy="812800"/>
          </a:xfrm>
          <a:prstGeom prst="rect">
            <a:avLst/>
          </a:prstGeom>
        </p:spPr>
      </p:pic>
      <p:pic>
        <p:nvPicPr>
          <p:cNvPr id="18" name="Audio Recording 18 Oct 2021 at 19:31:59" descr="Audio Recording 18 Oct 2021 at 19:31:59">
            <a:hlinkClick r:id="" action="ppaction://media"/>
            <a:extLst>
              <a:ext uri="{FF2B5EF4-FFF2-40B4-BE49-F238E27FC236}">
                <a16:creationId xmlns:a16="http://schemas.microsoft.com/office/drawing/2014/main" id="{E320CFB0-CD57-7A48-AB73-ED83D8E47819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98296" y="4513191"/>
            <a:ext cx="812800" cy="812800"/>
          </a:xfrm>
          <a:prstGeom prst="rect">
            <a:avLst/>
          </a:prstGeom>
        </p:spPr>
      </p:pic>
      <p:pic>
        <p:nvPicPr>
          <p:cNvPr id="19" name="Audio Recording 18 Oct 2021 at 19:32:15" descr="Audio Recording 18 Oct 2021 at 19:32:15">
            <a:hlinkClick r:id="" action="ppaction://media"/>
            <a:extLst>
              <a:ext uri="{FF2B5EF4-FFF2-40B4-BE49-F238E27FC236}">
                <a16:creationId xmlns:a16="http://schemas.microsoft.com/office/drawing/2014/main" id="{128A0316-3B22-9E43-BCD5-5F27133128D8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5161187"/>
            <a:ext cx="812800" cy="812800"/>
          </a:xfrm>
          <a:prstGeom prst="rect">
            <a:avLst/>
          </a:prstGeom>
        </p:spPr>
      </p:pic>
      <p:pic>
        <p:nvPicPr>
          <p:cNvPr id="20" name="Audio Recording 18 Oct 2021 at 19:32:26" descr="Audio Recording 18 Oct 2021 at 19:32:26">
            <a:hlinkClick r:id="" action="ppaction://media"/>
            <a:extLst>
              <a:ext uri="{FF2B5EF4-FFF2-40B4-BE49-F238E27FC236}">
                <a16:creationId xmlns:a16="http://schemas.microsoft.com/office/drawing/2014/main" id="{F7C13FC2-17C5-5841-9B96-C13BD2123F7D}"/>
              </a:ext>
            </a:extLst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312473" y="585769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563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2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36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56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81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56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81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496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2432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294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8215155-C3FC-AB4E-AA87-60FD96F19694}"/>
              </a:ext>
            </a:extLst>
          </p:cNvPr>
          <p:cNvSpPr/>
          <p:nvPr/>
        </p:nvSpPr>
        <p:spPr>
          <a:xfrm>
            <a:off x="2837657" y="252413"/>
            <a:ext cx="5881687" cy="162718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YMARFER / </a:t>
            </a:r>
            <a:r>
              <a:rPr lang="cy-GB" sz="3200" dirty="0">
                <a:solidFill>
                  <a:srgbClr val="FF0000"/>
                </a:solidFill>
                <a:latin typeface="SASSOON PRIMARY" pitchFamily="2" charset="0"/>
              </a:rPr>
              <a:t>ACTIVITY</a:t>
            </a: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Adolygu Ymatebion Defnyddiol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Revising Useful Responses</a:t>
            </a:r>
          </a:p>
        </p:txBody>
      </p:sp>
      <p:pic>
        <p:nvPicPr>
          <p:cNvPr id="9" name="Picture 8">
            <a:hlinkClick r:id="rId2"/>
            <a:extLst>
              <a:ext uri="{FF2B5EF4-FFF2-40B4-BE49-F238E27FC236}">
                <a16:creationId xmlns:a16="http://schemas.microsoft.com/office/drawing/2014/main" id="{C3E3A582-601C-824F-8A2F-A3F3649DFD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2756" y="2921001"/>
            <a:ext cx="4205844" cy="142791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F50AA3C-B66A-7B4C-8DCF-B4754C2555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1" y="2131920"/>
            <a:ext cx="6223000" cy="4332380"/>
          </a:xfrm>
          <a:prstGeom prst="rect">
            <a:avLst/>
          </a:prstGeom>
        </p:spPr>
      </p:pic>
      <p:pic>
        <p:nvPicPr>
          <p:cNvPr id="18" name="Picture 3">
            <a:extLst>
              <a:ext uri="{FF2B5EF4-FFF2-40B4-BE49-F238E27FC236}">
                <a16:creationId xmlns:a16="http://schemas.microsoft.com/office/drawing/2014/main" id="{FA83E02C-7C16-B440-935A-44D8048E83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4300" y="252413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5305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3">
            <a:extLst>
              <a:ext uri="{FF2B5EF4-FFF2-40B4-BE49-F238E27FC236}">
                <a16:creationId xmlns:a16="http://schemas.microsoft.com/office/drawing/2014/main" id="{50F7EBF1-7D4C-5C4F-A6D1-169E2ADF3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0200" y="165100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014DC52-AFE8-1741-9287-EF75CCC7FA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1085" y="798286"/>
            <a:ext cx="8665029" cy="4936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2256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AEEF5F2-82CF-7E4D-8843-3CA2C75EE44B}"/>
              </a:ext>
            </a:extLst>
          </p:cNvPr>
          <p:cNvSpPr/>
          <p:nvPr/>
        </p:nvSpPr>
        <p:spPr>
          <a:xfrm>
            <a:off x="2557463" y="185739"/>
            <a:ext cx="7077075" cy="1339210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4000" b="1" dirty="0">
                <a:solidFill>
                  <a:schemeClr val="tx1"/>
                </a:solidFill>
                <a:latin typeface="SASSOON PRIMARY" pitchFamily="2" charset="0"/>
              </a:rPr>
              <a:t>Sut wyt ti?       Sut ydych chi?</a:t>
            </a:r>
          </a:p>
          <a:p>
            <a:pPr algn="ctr">
              <a:defRPr/>
            </a:pPr>
            <a:r>
              <a:rPr lang="cy-GB" sz="2400" dirty="0">
                <a:solidFill>
                  <a:srgbClr val="FF0000"/>
                </a:solidFill>
                <a:latin typeface="SASSOON PRIMARY" pitchFamily="2" charset="0"/>
              </a:rPr>
              <a:t>How are you?</a:t>
            </a:r>
          </a:p>
        </p:txBody>
      </p:sp>
      <p:sp>
        <p:nvSpPr>
          <p:cNvPr id="67586" name="TextBox 4">
            <a:extLst>
              <a:ext uri="{FF2B5EF4-FFF2-40B4-BE49-F238E27FC236}">
                <a16:creationId xmlns:a16="http://schemas.microsoft.com/office/drawing/2014/main" id="{5A958843-5AAD-BB44-8448-E4A10EBB75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7798" y="1027660"/>
            <a:ext cx="1909562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Da </a:t>
            </a:r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iawn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, </a:t>
            </a:r>
          </a:p>
          <a:p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diolch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!</a:t>
            </a:r>
          </a:p>
          <a:p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Very well/</a:t>
            </a:r>
          </a:p>
          <a:p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good, thanks!</a:t>
            </a:r>
          </a:p>
        </p:txBody>
      </p:sp>
      <p:sp>
        <p:nvSpPr>
          <p:cNvPr id="67587" name="TextBox 6">
            <a:extLst>
              <a:ext uri="{FF2B5EF4-FFF2-40B4-BE49-F238E27FC236}">
                <a16:creationId xmlns:a16="http://schemas.microsoft.com/office/drawing/2014/main" id="{DF1A8717-BDED-1347-9965-B9B987BDCC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27525" y="4494795"/>
            <a:ext cx="1792287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Gweddol</a:t>
            </a:r>
            <a:endParaRPr lang="en-US" altLang="cy-GB" sz="3600" dirty="0">
              <a:latin typeface="SASSOON PRIMARY"/>
              <a:cs typeface="Arial Unicode MS" panose="020B0604020202020204" pitchFamily="34" charset="-128"/>
            </a:endParaRP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Fair / Not bad</a:t>
            </a:r>
          </a:p>
        </p:txBody>
      </p:sp>
      <p:sp>
        <p:nvSpPr>
          <p:cNvPr id="67588" name="TextBox 7">
            <a:extLst>
              <a:ext uri="{FF2B5EF4-FFF2-40B4-BE49-F238E27FC236}">
                <a16:creationId xmlns:a16="http://schemas.microsoft.com/office/drawing/2014/main" id="{368ADC36-DD9F-0847-B221-7B1A7DE4A9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2122" y="4796520"/>
            <a:ext cx="1844675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Ofnadwy</a:t>
            </a:r>
            <a:endParaRPr lang="en-US" altLang="cy-GB" sz="3600" dirty="0">
              <a:latin typeface="SASSOON PRIMARY"/>
              <a:cs typeface="Arial Unicode MS" panose="020B0604020202020204" pitchFamily="34" charset="-128"/>
            </a:endParaRP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Terrible / Awful</a:t>
            </a:r>
          </a:p>
        </p:txBody>
      </p:sp>
      <p:sp>
        <p:nvSpPr>
          <p:cNvPr id="67589" name="TextBox 8">
            <a:extLst>
              <a:ext uri="{FF2B5EF4-FFF2-40B4-BE49-F238E27FC236}">
                <a16:creationId xmlns:a16="http://schemas.microsoft.com/office/drawing/2014/main" id="{5B16B176-61AD-554B-B493-260F6DCE28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29638" y="2197100"/>
            <a:ext cx="2144712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>
                <a:latin typeface="SASSOON PRIMARY"/>
                <a:cs typeface="Arial Unicode MS" panose="020B0604020202020204" pitchFamily="34" charset="-128"/>
              </a:rPr>
              <a:t>Wedi blino</a:t>
            </a:r>
          </a:p>
          <a:p>
            <a:pPr algn="ctr"/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Tired</a:t>
            </a:r>
          </a:p>
        </p:txBody>
      </p:sp>
      <p:sp>
        <p:nvSpPr>
          <p:cNvPr id="67590" name="TextBox 9">
            <a:extLst>
              <a:ext uri="{FF2B5EF4-FFF2-40B4-BE49-F238E27FC236}">
                <a16:creationId xmlns:a16="http://schemas.microsoft.com/office/drawing/2014/main" id="{9DCF5851-2261-1E44-93BE-E7CA6D14A0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42559" y="4527550"/>
            <a:ext cx="1544638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Gwych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!</a:t>
            </a: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Great</a:t>
            </a:r>
          </a:p>
        </p:txBody>
      </p:sp>
      <p:pic>
        <p:nvPicPr>
          <p:cNvPr id="67591" name="Picture 12">
            <a:extLst>
              <a:ext uri="{FF2B5EF4-FFF2-40B4-BE49-F238E27FC236}">
                <a16:creationId xmlns:a16="http://schemas.microsoft.com/office/drawing/2014/main" id="{C36F6EA2-2147-F743-8EF4-19DD29BD85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1597" y="1653381"/>
            <a:ext cx="838200" cy="204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2" name="Picture 14">
            <a:extLst>
              <a:ext uri="{FF2B5EF4-FFF2-40B4-BE49-F238E27FC236}">
                <a16:creationId xmlns:a16="http://schemas.microsoft.com/office/drawing/2014/main" id="{8909878C-D7ED-1341-803A-F5A672A751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61662" y="1268664"/>
            <a:ext cx="769937" cy="2701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3" name="Picture 18" descr="A picture containing tool&#10;&#10;Description automatically generated">
            <a:extLst>
              <a:ext uri="{FF2B5EF4-FFF2-40B4-BE49-F238E27FC236}">
                <a16:creationId xmlns:a16="http://schemas.microsoft.com/office/drawing/2014/main" id="{2A93AB8E-559C-C041-9AB2-36EA44EA8D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933" y="4293912"/>
            <a:ext cx="941387" cy="2265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4" name="Picture 20" descr="Icon&#10;&#10;Description automatically generated">
            <a:extLst>
              <a:ext uri="{FF2B5EF4-FFF2-40B4-BE49-F238E27FC236}">
                <a16:creationId xmlns:a16="http://schemas.microsoft.com/office/drawing/2014/main" id="{2820583B-5AE0-974D-A026-0768C06261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8724" y="838732"/>
            <a:ext cx="620711" cy="953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5" name="Picture 22" descr="A picture containing toy&#10;&#10;Description automatically generated">
            <a:extLst>
              <a:ext uri="{FF2B5EF4-FFF2-40B4-BE49-F238E27FC236}">
                <a16:creationId xmlns:a16="http://schemas.microsoft.com/office/drawing/2014/main" id="{967F6F9A-FDB8-F443-AE0B-292A4D04AC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1484" y="1801846"/>
            <a:ext cx="1481138" cy="202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7596" name="TextBox 5">
            <a:extLst>
              <a:ext uri="{FF2B5EF4-FFF2-40B4-BE49-F238E27FC236}">
                <a16:creationId xmlns:a16="http://schemas.microsoft.com/office/drawing/2014/main" id="{A6061AEE-AB78-F649-86E1-9FE6E0922D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97355" y="1807830"/>
            <a:ext cx="2443163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Bendigedig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!</a:t>
            </a: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Brilliant / Fantastic</a:t>
            </a:r>
          </a:p>
        </p:txBody>
      </p:sp>
      <p:pic>
        <p:nvPicPr>
          <p:cNvPr id="67597" name="Picture 24" descr="A person in a blue suit&#10;&#10;Description automatically generated with low confidence">
            <a:extLst>
              <a:ext uri="{FF2B5EF4-FFF2-40B4-BE49-F238E27FC236}">
                <a16:creationId xmlns:a16="http://schemas.microsoft.com/office/drawing/2014/main" id="{48255CC6-680C-8C45-AB57-7E30E8ADA8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8413" y="4527550"/>
            <a:ext cx="1266825" cy="217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8" name="Picture 26" descr="A person wearing a garment&#10;&#10;Description automatically generated with medium confidence">
            <a:extLst>
              <a:ext uri="{FF2B5EF4-FFF2-40B4-BE49-F238E27FC236}">
                <a16:creationId xmlns:a16="http://schemas.microsoft.com/office/drawing/2014/main" id="{8E7169C3-2C4A-B14D-BDA7-EC5F499605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6975" y="4293912"/>
            <a:ext cx="1343025" cy="217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DE83DB-89F0-F142-9F36-870A87A614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704850" y="2882106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214151-547C-5E49-B0D0-BBD822420ED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4954092" y="2810542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3F18FC-6FF2-AE48-97FF-F42FDA7295A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9680797" y="3168318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B40454-5180-1A40-B8C9-C3707B39BCAA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2092420" y="5818399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BD29034-5109-4A49-AADD-967BF4B7669D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5138341" y="5616575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AD2224-E86E-4942-A6D8-B442BC4BB90E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9228138" y="5616575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val="464510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2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088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18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809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32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06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1" name="Picture 2">
            <a:extLst>
              <a:ext uri="{FF2B5EF4-FFF2-40B4-BE49-F238E27FC236}">
                <a16:creationId xmlns:a16="http://schemas.microsoft.com/office/drawing/2014/main" id="{8F225639-2A03-B842-91D8-D355F604BF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388" y="450850"/>
            <a:ext cx="5629275" cy="3922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2" name="Picture 3">
            <a:extLst>
              <a:ext uri="{FF2B5EF4-FFF2-40B4-BE49-F238E27FC236}">
                <a16:creationId xmlns:a16="http://schemas.microsoft.com/office/drawing/2014/main" id="{A8741BF0-5786-3741-96E7-E00AB34CDA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5797" y="165100"/>
            <a:ext cx="2003942" cy="2003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3" name="Picture 5">
            <a:extLst>
              <a:ext uri="{FF2B5EF4-FFF2-40B4-BE49-F238E27FC236}">
                <a16:creationId xmlns:a16="http://schemas.microsoft.com/office/drawing/2014/main" id="{CFE1CC4B-238D-AA44-B64B-62262DBC11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888" y="2663825"/>
            <a:ext cx="5546725" cy="387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58387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sosceles Triangle 1">
            <a:extLst>
              <a:ext uri="{FF2B5EF4-FFF2-40B4-BE49-F238E27FC236}">
                <a16:creationId xmlns:a16="http://schemas.microsoft.com/office/drawing/2014/main" id="{5C12AC77-83C8-44A7-8405-152318263C93}"/>
              </a:ext>
            </a:extLst>
          </p:cNvPr>
          <p:cNvSpPr/>
          <p:nvPr/>
        </p:nvSpPr>
        <p:spPr>
          <a:xfrm>
            <a:off x="1703388" y="36513"/>
            <a:ext cx="8812212" cy="6691312"/>
          </a:xfrm>
          <a:prstGeom prst="triangle">
            <a:avLst>
              <a:gd name="adj" fmla="val 50416"/>
            </a:avLst>
          </a:prstGeom>
          <a:solidFill>
            <a:schemeClr val="bg1">
              <a:lumMod val="95000"/>
            </a:schemeClr>
          </a:solidFill>
          <a:ln w="444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latin typeface="Avenir Book" panose="02000503020000020003" pitchFamily="2" charset="0"/>
            </a:endParaRPr>
          </a:p>
        </p:txBody>
      </p:sp>
      <p:sp>
        <p:nvSpPr>
          <p:cNvPr id="41986" name="TextBox 4">
            <a:extLst>
              <a:ext uri="{FF2B5EF4-FFF2-40B4-BE49-F238E27FC236}">
                <a16:creationId xmlns:a16="http://schemas.microsoft.com/office/drawing/2014/main" id="{D10EDF23-F2EA-464F-8EB4-F79FB8B769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55955" y="574638"/>
            <a:ext cx="120635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latin typeface="Avenir Book" panose="02000503020000020003" pitchFamily="2" charset="0"/>
                <a:cs typeface="Arial Unicode MS" panose="020B0604020202020204" pitchFamily="34" charset="-128"/>
              </a:rPr>
              <a:t>Good</a:t>
            </a:r>
          </a:p>
          <a:p>
            <a:pPr algn="ctr" eaLnBrk="1" hangingPunct="1"/>
            <a:r>
              <a:rPr lang="en-GB" altLang="cy-GB" b="1" dirty="0">
                <a:latin typeface="Avenir Book" panose="02000503020000020003" pitchFamily="2" charset="0"/>
                <a:cs typeface="Arial Unicode MS" panose="020B0604020202020204" pitchFamily="34" charset="-128"/>
              </a:rPr>
              <a:t>morning. </a:t>
            </a:r>
          </a:p>
        </p:txBody>
      </p:sp>
      <p:sp>
        <p:nvSpPr>
          <p:cNvPr id="41987" name="TextBox 7">
            <a:extLst>
              <a:ext uri="{FF2B5EF4-FFF2-40B4-BE49-F238E27FC236}">
                <a16:creationId xmlns:a16="http://schemas.microsoft.com/office/drawing/2014/main" id="{D3B311DF-57C6-204B-8555-DB7D27E538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3675" y="1287463"/>
            <a:ext cx="17954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cy-GB" b="1">
                <a:solidFill>
                  <a:srgbClr val="7030A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</a:t>
            </a:r>
          </a:p>
          <a:p>
            <a:pPr algn="ctr" eaLnBrk="1" hangingPunct="1"/>
            <a:r>
              <a:rPr lang="en-GB" altLang="cy-GB" b="1">
                <a:solidFill>
                  <a:srgbClr val="7030A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children. </a:t>
            </a:r>
          </a:p>
        </p:txBody>
      </p:sp>
      <p:sp>
        <p:nvSpPr>
          <p:cNvPr id="41988" name="TextBox 13">
            <a:extLst>
              <a:ext uri="{FF2B5EF4-FFF2-40B4-BE49-F238E27FC236}">
                <a16:creationId xmlns:a16="http://schemas.microsoft.com/office/drawing/2014/main" id="{6BBE4AB1-BFCE-ED40-9158-15CD00BA85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83113" y="2235200"/>
            <a:ext cx="31035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cy-GB" b="1">
                <a:solidFill>
                  <a:srgbClr val="FF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Sit.</a:t>
            </a:r>
          </a:p>
        </p:txBody>
      </p:sp>
      <p:sp>
        <p:nvSpPr>
          <p:cNvPr id="41989" name="TextBox 15">
            <a:extLst>
              <a:ext uri="{FF2B5EF4-FFF2-40B4-BE49-F238E27FC236}">
                <a16:creationId xmlns:a16="http://schemas.microsoft.com/office/drawing/2014/main" id="{EF267CA2-30A3-2642-AD88-0D7D76F9B3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8938" y="2855913"/>
            <a:ext cx="39211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>
                <a:solidFill>
                  <a:srgbClr val="00B05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>
                <a:solidFill>
                  <a:srgbClr val="00B05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>
                <a:solidFill>
                  <a:srgbClr val="00B05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</a:t>
            </a:r>
            <a:r>
              <a:rPr lang="en-GB" altLang="cy-GB" b="1">
                <a:latin typeface="Avenir Book" panose="02000503020000020003" pitchFamily="2" charset="0"/>
                <a:cs typeface="Arial Unicode MS" panose="020B0604020202020204" pitchFamily="34" charset="-128"/>
              </a:rPr>
              <a:t>.</a:t>
            </a:r>
          </a:p>
        </p:txBody>
      </p:sp>
      <p:sp>
        <p:nvSpPr>
          <p:cNvPr id="41990" name="TextBox 19">
            <a:extLst>
              <a:ext uri="{FF2B5EF4-FFF2-40B4-BE49-F238E27FC236}">
                <a16:creationId xmlns:a16="http://schemas.microsoft.com/office/drawing/2014/main" id="{1A010635-2980-3E47-A65F-922393E75D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7938" y="3573463"/>
            <a:ext cx="45561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solidFill>
                  <a:srgbClr val="00B0F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 dirty="0">
                <a:solidFill>
                  <a:srgbClr val="00B0F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 dirty="0">
                <a:solidFill>
                  <a:srgbClr val="00B0F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</a:t>
            </a:r>
            <a:r>
              <a:rPr lang="en-GB" altLang="cy-GB" b="1" dirty="0">
                <a:latin typeface="Avenir Book" panose="02000503020000020003" pitchFamily="2" charset="0"/>
                <a:cs typeface="Arial Unicode MS" panose="020B0604020202020204" pitchFamily="34" charset="-128"/>
              </a:rPr>
              <a:t>.</a:t>
            </a:r>
          </a:p>
        </p:txBody>
      </p:sp>
      <p:sp>
        <p:nvSpPr>
          <p:cNvPr id="41991" name="TextBox 21">
            <a:extLst>
              <a:ext uri="{FF2B5EF4-FFF2-40B4-BE49-F238E27FC236}">
                <a16:creationId xmlns:a16="http://schemas.microsoft.com/office/drawing/2014/main" id="{7CC34A71-4220-5344-8D47-2E262E862C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00438" y="4344988"/>
            <a:ext cx="52689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solidFill>
                  <a:srgbClr val="FFC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 dirty="0">
                <a:solidFill>
                  <a:srgbClr val="FFC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 dirty="0">
                <a:solidFill>
                  <a:srgbClr val="FFC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 please.</a:t>
            </a:r>
            <a:endParaRPr lang="en-GB" altLang="cy-GB" b="1" dirty="0">
              <a:latin typeface="Avenir Book" panose="02000503020000020003" pitchFamily="2" charset="0"/>
              <a:cs typeface="Arial Unicode MS" panose="020B0604020202020204" pitchFamily="34" charset="-128"/>
            </a:endParaRPr>
          </a:p>
        </p:txBody>
      </p:sp>
      <p:sp>
        <p:nvSpPr>
          <p:cNvPr id="41992" name="TextBox 23">
            <a:extLst>
              <a:ext uri="{FF2B5EF4-FFF2-40B4-BE49-F238E27FC236}">
                <a16:creationId xmlns:a16="http://schemas.microsoft.com/office/drawing/2014/main" id="{5A98D190-220B-DF4E-B6B2-B1ED326BFE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78113" y="5199063"/>
            <a:ext cx="69627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solidFill>
                  <a:srgbClr val="0070C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 dirty="0">
                <a:solidFill>
                  <a:srgbClr val="0070C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 dirty="0">
                <a:solidFill>
                  <a:srgbClr val="0070C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 please and listen.  </a:t>
            </a:r>
          </a:p>
        </p:txBody>
      </p:sp>
      <p:sp>
        <p:nvSpPr>
          <p:cNvPr id="41993" name="TextBox 25">
            <a:extLst>
              <a:ext uri="{FF2B5EF4-FFF2-40B4-BE49-F238E27FC236}">
                <a16:creationId xmlns:a16="http://schemas.microsoft.com/office/drawing/2014/main" id="{E6728A44-6A64-4542-81CD-7AD6679A06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78113" y="6013450"/>
            <a:ext cx="69627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>
                <a:solidFill>
                  <a:srgbClr val="C0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>
                <a:solidFill>
                  <a:srgbClr val="C0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>
                <a:solidFill>
                  <a:srgbClr val="C0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 please and listen carefully.   </a:t>
            </a:r>
          </a:p>
        </p:txBody>
      </p:sp>
      <p:pic>
        <p:nvPicPr>
          <p:cNvPr id="42001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9B3CD15-02A8-0845-A6AA-A53A88D313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063" y="259557"/>
            <a:ext cx="646112" cy="646112"/>
          </a:xfrm>
          <a:prstGeom prst="rect">
            <a:avLst/>
          </a:prstGeom>
          <a:solidFill>
            <a:schemeClr val="tx1"/>
          </a:solidFill>
          <a:ln>
            <a:noFill/>
          </a:ln>
        </p:spPr>
      </p:pic>
      <p:sp>
        <p:nvSpPr>
          <p:cNvPr id="25" name="Action Button: Forwards or Next 24">
            <a:hlinkClick r:id="" action="ppaction://hlinkshowjump?jump=nextslide" highlightClick="1"/>
            <a:extLst>
              <a:ext uri="{FF2B5EF4-FFF2-40B4-BE49-F238E27FC236}">
                <a16:creationId xmlns:a16="http://schemas.microsoft.com/office/drawing/2014/main" id="{B9C1E811-6EA8-144C-9EAA-1BFAB6921F66}"/>
              </a:ext>
            </a:extLst>
          </p:cNvPr>
          <p:cNvSpPr/>
          <p:nvPr/>
        </p:nvSpPr>
        <p:spPr>
          <a:xfrm>
            <a:off x="269875" y="5502275"/>
            <a:ext cx="1058863" cy="1063625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42003" name="Picture 28">
            <a:extLst>
              <a:ext uri="{FF2B5EF4-FFF2-40B4-BE49-F238E27FC236}">
                <a16:creationId xmlns:a16="http://schemas.microsoft.com/office/drawing/2014/main" id="{CFADB477-A432-5D42-82AC-0500956571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5738" y="150813"/>
            <a:ext cx="1724025" cy="172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A85D3749-3CB3-BB45-9CA7-91646340EA53}"/>
              </a:ext>
            </a:extLst>
          </p:cNvPr>
          <p:cNvSpPr/>
          <p:nvPr/>
        </p:nvSpPr>
        <p:spPr>
          <a:xfrm>
            <a:off x="268288" y="227013"/>
            <a:ext cx="3562350" cy="240823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just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b="1" dirty="0" err="1">
                <a:latin typeface="Segoe Print" panose="02000800000000000000" pitchFamily="2" charset="0"/>
              </a:rPr>
              <a:t>Cyfieithwch</a:t>
            </a:r>
            <a:r>
              <a:rPr lang="en-US" altLang="en-US" b="1" dirty="0">
                <a:latin typeface="Segoe Print" panose="02000800000000000000" pitchFamily="2" charset="0"/>
              </a:rPr>
              <a:t> bob </a:t>
            </a:r>
            <a:r>
              <a:rPr lang="en-US" altLang="en-US" b="1" dirty="0" err="1">
                <a:latin typeface="Segoe Print" panose="02000800000000000000" pitchFamily="2" charset="0"/>
              </a:rPr>
              <a:t>brawddeg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yn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ei</a:t>
            </a:r>
            <a:r>
              <a:rPr lang="en-US" altLang="en-US" b="1" dirty="0">
                <a:latin typeface="Segoe Print" panose="02000800000000000000" pitchFamily="2" charset="0"/>
              </a:rPr>
              <a:t> thro. </a:t>
            </a:r>
            <a:r>
              <a:rPr lang="en-US" altLang="en-US" b="1" dirty="0" err="1">
                <a:latin typeface="Segoe Print" panose="02000800000000000000" pitchFamily="2" charset="0"/>
              </a:rPr>
              <a:t>Cliciwch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ar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yr</a:t>
            </a:r>
            <a:r>
              <a:rPr lang="en-US" altLang="en-US" b="1" dirty="0">
                <a:latin typeface="Segoe Print" panose="02000800000000000000" pitchFamily="2" charset="0"/>
              </a:rPr>
              <a:t> icon </a:t>
            </a:r>
            <a:r>
              <a:rPr lang="en-US" altLang="en-US" b="1" dirty="0" err="1">
                <a:latin typeface="Segoe Print" panose="02000800000000000000" pitchFamily="2" charset="0"/>
              </a:rPr>
              <a:t>sain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i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glywed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yr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ateb</a:t>
            </a:r>
            <a:r>
              <a:rPr lang="en-US" altLang="en-US" b="1" dirty="0">
                <a:latin typeface="Segoe Print" panose="02000800000000000000" pitchFamily="2" charset="0"/>
              </a:rPr>
              <a:t>.</a:t>
            </a:r>
          </a:p>
          <a:p>
            <a:pPr algn="just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b="1" dirty="0">
              <a:latin typeface="Segoe Print" panose="02000800000000000000" pitchFamily="2" charset="0"/>
            </a:endParaRPr>
          </a:p>
          <a:p>
            <a:pPr algn="just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dirty="0">
                <a:solidFill>
                  <a:srgbClr val="FF0000"/>
                </a:solidFill>
                <a:latin typeface="Segoe Print" panose="02000800000000000000" pitchFamily="2" charset="0"/>
              </a:rPr>
              <a:t>Translate each sentence one at a time, click on the sound icon to hear the translation.</a:t>
            </a:r>
            <a:endParaRPr lang="en-GB" altLang="en-US" dirty="0">
              <a:solidFill>
                <a:srgbClr val="FF0000"/>
              </a:solidFill>
              <a:latin typeface="Segoe Print" panose="02000800000000000000" pitchFamily="2" charset="0"/>
            </a:endParaRPr>
          </a:p>
        </p:txBody>
      </p:sp>
      <p:pic>
        <p:nvPicPr>
          <p:cNvPr id="5" name="Audio Recording 18 Oct 2021 at 19:43:20" descr="Audio Recording 18 Oct 2021 at 19:43:20">
            <a:hlinkClick r:id="" action="ppaction://media"/>
            <a:extLst>
              <a:ext uri="{FF2B5EF4-FFF2-40B4-BE49-F238E27FC236}">
                <a16:creationId xmlns:a16="http://schemas.microsoft.com/office/drawing/2014/main" id="{05F5F0DC-C2AF-824E-99BF-6FDF07CE9B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414069" y="1056481"/>
            <a:ext cx="647701" cy="647701"/>
          </a:xfrm>
          <a:prstGeom prst="rect">
            <a:avLst/>
          </a:prstGeom>
          <a:solidFill>
            <a:srgbClr val="7030A0"/>
          </a:solidFill>
        </p:spPr>
      </p:pic>
      <p:pic>
        <p:nvPicPr>
          <p:cNvPr id="6" name="Audio Recording 18 Oct 2021 at 19:44:30" descr="Audio Recording 18 Oct 2021 at 19:44:30">
            <a:hlinkClick r:id="" action="ppaction://media"/>
            <a:extLst>
              <a:ext uri="{FF2B5EF4-FFF2-40B4-BE49-F238E27FC236}">
                <a16:creationId xmlns:a16="http://schemas.microsoft.com/office/drawing/2014/main" id="{E7E7B5B9-FD83-0A4E-938B-ACDFAE06A03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899842" y="1828007"/>
            <a:ext cx="680743" cy="680743"/>
          </a:xfrm>
          <a:prstGeom prst="rect">
            <a:avLst/>
          </a:prstGeom>
          <a:solidFill>
            <a:schemeClr val="accent2"/>
          </a:solidFill>
        </p:spPr>
      </p:pic>
      <p:pic>
        <p:nvPicPr>
          <p:cNvPr id="7" name="Audio Recording 18 Oct 2021 at 19:45:21" descr="Audio Recording 18 Oct 2021 at 19:45:21">
            <a:hlinkClick r:id="" action="ppaction://media"/>
            <a:extLst>
              <a:ext uri="{FF2B5EF4-FFF2-40B4-BE49-F238E27FC236}">
                <a16:creationId xmlns:a16="http://schemas.microsoft.com/office/drawing/2014/main" id="{58F62170-BA7B-5143-AF51-C865E12D6471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467319" y="2575167"/>
            <a:ext cx="654456" cy="654456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8" name="Audio Recording 18 Oct 2021 at 19:46:01" descr="Audio Recording 18 Oct 2021 at 19:46:01">
            <a:hlinkClick r:id="" action="ppaction://media"/>
            <a:extLst>
              <a:ext uri="{FF2B5EF4-FFF2-40B4-BE49-F238E27FC236}">
                <a16:creationId xmlns:a16="http://schemas.microsoft.com/office/drawing/2014/main" id="{4969E605-68D2-BF4E-A266-3B79E2414915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934893" y="3296040"/>
            <a:ext cx="747712" cy="747712"/>
          </a:xfrm>
          <a:prstGeom prst="rect">
            <a:avLst/>
          </a:prstGeom>
          <a:solidFill>
            <a:srgbClr val="00B0F0"/>
          </a:solidFill>
        </p:spPr>
      </p:pic>
      <p:pic>
        <p:nvPicPr>
          <p:cNvPr id="9" name="Audio Recording 18 Oct 2021 at 19:46:35" descr="Audio Recording 18 Oct 2021 at 19:46:35">
            <a:hlinkClick r:id="" action="ppaction://media"/>
            <a:extLst>
              <a:ext uri="{FF2B5EF4-FFF2-40B4-BE49-F238E27FC236}">
                <a16:creationId xmlns:a16="http://schemas.microsoft.com/office/drawing/2014/main" id="{9767C3F8-19F6-A542-B6D9-5FC14634A0D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422246" y="4096093"/>
            <a:ext cx="605777" cy="605777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0" name="Audio Recording 18 Oct 2021 at 19:47:21" descr="Audio Recording 18 Oct 2021 at 19:47:21">
            <a:hlinkClick r:id="" action="ppaction://media"/>
            <a:extLst>
              <a:ext uri="{FF2B5EF4-FFF2-40B4-BE49-F238E27FC236}">
                <a16:creationId xmlns:a16="http://schemas.microsoft.com/office/drawing/2014/main" id="{8273531A-FDC2-ED40-B911-4D17881789C1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891194" y="4888642"/>
            <a:ext cx="681037" cy="681037"/>
          </a:xfrm>
          <a:prstGeom prst="rect">
            <a:avLst/>
          </a:prstGeom>
          <a:solidFill>
            <a:srgbClr val="0070C0"/>
          </a:solidFill>
        </p:spPr>
      </p:pic>
      <p:pic>
        <p:nvPicPr>
          <p:cNvPr id="11" name="Audio Recording 18 Oct 2021 at 19:48:23" descr="Audio Recording 18 Oct 2021 at 19:48:23">
            <a:hlinkClick r:id="" action="ppaction://media"/>
            <a:extLst>
              <a:ext uri="{FF2B5EF4-FFF2-40B4-BE49-F238E27FC236}">
                <a16:creationId xmlns:a16="http://schemas.microsoft.com/office/drawing/2014/main" id="{656A1597-39DB-A146-BB2E-FAA7CB25F430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0471279" y="5756450"/>
            <a:ext cx="777383" cy="77738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100742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2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73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46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896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979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1356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446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09" name="Picture 2">
            <a:extLst>
              <a:ext uri="{FF2B5EF4-FFF2-40B4-BE49-F238E27FC236}">
                <a16:creationId xmlns:a16="http://schemas.microsoft.com/office/drawing/2014/main" id="{D01132BC-BB71-684D-B542-0A2D2716DA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2488" y="0"/>
            <a:ext cx="47593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Speech Bubble: Rectangle with Corners Rounded 4">
            <a:extLst>
              <a:ext uri="{FF2B5EF4-FFF2-40B4-BE49-F238E27FC236}">
                <a16:creationId xmlns:a16="http://schemas.microsoft.com/office/drawing/2014/main" id="{CE8837DB-C852-6548-B287-2A7EBDC26EE1}"/>
              </a:ext>
            </a:extLst>
          </p:cNvPr>
          <p:cNvSpPr/>
          <p:nvPr/>
        </p:nvSpPr>
        <p:spPr>
          <a:xfrm>
            <a:off x="3208338" y="674688"/>
            <a:ext cx="2460625" cy="958850"/>
          </a:xfrm>
          <a:prstGeom prst="wedgeRoundRectCallout">
            <a:avLst>
              <a:gd name="adj1" fmla="val -87333"/>
              <a:gd name="adj2" fmla="val 61803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5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Poster da!</a:t>
            </a:r>
            <a:endParaRPr lang="en-GB" sz="25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43011" name="Picture 4">
            <a:extLst>
              <a:ext uri="{FF2B5EF4-FFF2-40B4-BE49-F238E27FC236}">
                <a16:creationId xmlns:a16="http://schemas.microsoft.com/office/drawing/2014/main" id="{E2B1F039-E130-A54B-BEC7-0EFB950FD1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088" y="1154113"/>
            <a:ext cx="2413000" cy="237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0732182"/>
      </p:ext>
    </p:extLst>
  </p:cSld>
  <p:clrMapOvr>
    <a:masterClrMapping/>
  </p:clrMapOvr>
  <p:transition spd="slow"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7" name="Picture 4" descr="Diagram&#10;&#10;Description automatically generated">
            <a:extLst>
              <a:ext uri="{FF2B5EF4-FFF2-40B4-BE49-F238E27FC236}">
                <a16:creationId xmlns:a16="http://schemas.microsoft.com/office/drawing/2014/main" id="{AC5F99D1-6C92-EA45-AA8F-428EBD867E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186" y="2169041"/>
            <a:ext cx="7763628" cy="380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D465B17-1FEB-E64F-AAFD-084FEEBA4641}"/>
              </a:ext>
            </a:extLst>
          </p:cNvPr>
          <p:cNvSpPr/>
          <p:nvPr/>
        </p:nvSpPr>
        <p:spPr>
          <a:xfrm>
            <a:off x="2878138" y="265113"/>
            <a:ext cx="5881687" cy="1266825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4000" dirty="0">
                <a:solidFill>
                  <a:schemeClr val="tx1"/>
                </a:solidFill>
                <a:latin typeface="SASSOON PRIMARY" pitchFamily="2" charset="0"/>
              </a:rPr>
              <a:t>Misoedd y flwyddyn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Months of the year</a:t>
            </a:r>
          </a:p>
        </p:txBody>
      </p:sp>
      <p:pic>
        <p:nvPicPr>
          <p:cNvPr id="3" name="Picture 2" descr="Graphical user interface&#10;&#10;Description automatically generated with medium confidence">
            <a:hlinkClick r:id="rId3"/>
            <a:extLst>
              <a:ext uri="{FF2B5EF4-FFF2-40B4-BE49-F238E27FC236}">
                <a16:creationId xmlns:a16="http://schemas.microsoft.com/office/drawing/2014/main" id="{E66EC63C-1205-B743-A3B9-270626A4E1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79946" y="265113"/>
            <a:ext cx="2878138" cy="1611010"/>
          </a:xfrm>
          <a:prstGeom prst="rect">
            <a:avLst/>
          </a:prstGeom>
        </p:spPr>
      </p:pic>
      <p:pic>
        <p:nvPicPr>
          <p:cNvPr id="8" name="Picture 1">
            <a:extLst>
              <a:ext uri="{FF2B5EF4-FFF2-40B4-BE49-F238E27FC236}">
                <a16:creationId xmlns:a16="http://schemas.microsoft.com/office/drawing/2014/main" id="{2B0E36E0-0C17-9F46-8AAC-774D91D4BD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0200" y="165100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169420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1" name="Picture 1">
            <a:extLst>
              <a:ext uri="{FF2B5EF4-FFF2-40B4-BE49-F238E27FC236}">
                <a16:creationId xmlns:a16="http://schemas.microsoft.com/office/drawing/2014/main" id="{574861A7-81E2-A841-B213-8CE72F9D87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0200" y="165100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2" name="Picture 3">
            <a:extLst>
              <a:ext uri="{FF2B5EF4-FFF2-40B4-BE49-F238E27FC236}">
                <a16:creationId xmlns:a16="http://schemas.microsoft.com/office/drawing/2014/main" id="{3920FD2A-24C8-A847-8721-51630E6367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013" y="822325"/>
            <a:ext cx="8099425" cy="528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0482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0B3EA594-E13F-0E4D-89F2-3823D62B3321}"/>
              </a:ext>
            </a:extLst>
          </p:cNvPr>
          <p:cNvSpPr/>
          <p:nvPr/>
        </p:nvSpPr>
        <p:spPr>
          <a:xfrm>
            <a:off x="3154363" y="93663"/>
            <a:ext cx="5881687" cy="1266825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4000" dirty="0">
                <a:solidFill>
                  <a:schemeClr val="tx1"/>
                </a:solidFill>
                <a:latin typeface="SASSOON PRIMARY" pitchFamily="2" charset="0"/>
              </a:rPr>
              <a:t>Trefnolion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Ordinals</a:t>
            </a:r>
          </a:p>
        </p:txBody>
      </p:sp>
      <p:pic>
        <p:nvPicPr>
          <p:cNvPr id="47106" name="Picture 5" descr="Table&#10;&#10;Description automatically generated">
            <a:extLst>
              <a:ext uri="{FF2B5EF4-FFF2-40B4-BE49-F238E27FC236}">
                <a16:creationId xmlns:a16="http://schemas.microsoft.com/office/drawing/2014/main" id="{2CDB36EF-7B29-0F4F-B9B3-20CA8AC5B2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9588" y="1471613"/>
            <a:ext cx="8632825" cy="5386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07" name="Picture 6">
            <a:extLst>
              <a:ext uri="{FF2B5EF4-FFF2-40B4-BE49-F238E27FC236}">
                <a16:creationId xmlns:a16="http://schemas.microsoft.com/office/drawing/2014/main" id="{29D1ACE8-DA96-7C47-A07A-AEF4B13F05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190038" y="5657850"/>
            <a:ext cx="1014412" cy="101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Recording 18 Oct 2021 at 19:51:31" descr="Audio Recording 18 Oct 2021 at 19:51:31">
            <a:hlinkClick r:id="" action="ppaction://media"/>
            <a:extLst>
              <a:ext uri="{FF2B5EF4-FFF2-40B4-BE49-F238E27FC236}">
                <a16:creationId xmlns:a16="http://schemas.microsoft.com/office/drawing/2014/main" id="{1420D39B-057C-B742-9FFD-0956FA8B8D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731049" y="239752"/>
            <a:ext cx="1014411" cy="1014411"/>
          </a:xfrm>
          <a:prstGeom prst="rect">
            <a:avLst/>
          </a:prstGeom>
          <a:solidFill>
            <a:schemeClr val="accent6"/>
          </a:solidFill>
        </p:spPr>
      </p:pic>
    </p:spTree>
    <p:extLst>
      <p:ext uri="{BB962C8B-B14F-4D97-AF65-F5344CB8AC3E}">
        <p14:creationId xmlns:p14="http://schemas.microsoft.com/office/powerpoint/2010/main" val="630933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09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118F3238-C4B0-DA49-95DE-6D8BEB05E2DB}"/>
              </a:ext>
            </a:extLst>
          </p:cNvPr>
          <p:cNvSpPr/>
          <p:nvPr/>
        </p:nvSpPr>
        <p:spPr>
          <a:xfrm>
            <a:off x="2851150" y="663575"/>
            <a:ext cx="5881688" cy="1266825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4000" dirty="0">
                <a:solidFill>
                  <a:schemeClr val="tx1"/>
                </a:solidFill>
                <a:latin typeface="SASSOON PRIMARY" pitchFamily="2" charset="0"/>
              </a:rPr>
              <a:t>Gweithgaredd pyramidau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Pyramids activity</a:t>
            </a:r>
          </a:p>
        </p:txBody>
      </p:sp>
      <p:pic>
        <p:nvPicPr>
          <p:cNvPr id="48130" name="Picture 3">
            <a:extLst>
              <a:ext uri="{FF2B5EF4-FFF2-40B4-BE49-F238E27FC236}">
                <a16:creationId xmlns:a16="http://schemas.microsoft.com/office/drawing/2014/main" id="{EFD4EB22-1DF1-C747-ABCE-B94245BE13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0200" y="165100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1" name="Picture 7">
            <a:extLst>
              <a:ext uri="{FF2B5EF4-FFF2-40B4-BE49-F238E27FC236}">
                <a16:creationId xmlns:a16="http://schemas.microsoft.com/office/drawing/2014/main" id="{F50DE0E3-6D30-754B-B101-DF695C3E9F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88" y="2108200"/>
            <a:ext cx="4756150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2" name="Picture 5">
            <a:extLst>
              <a:ext uri="{FF2B5EF4-FFF2-40B4-BE49-F238E27FC236}">
                <a16:creationId xmlns:a16="http://schemas.microsoft.com/office/drawing/2014/main" id="{DA1F71CB-B9D1-544B-A9A0-CE75241F81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4363" y="3173413"/>
            <a:ext cx="4822825" cy="2719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3" name="Picture 2">
            <a:extLst>
              <a:ext uri="{FF2B5EF4-FFF2-40B4-BE49-F238E27FC236}">
                <a16:creationId xmlns:a16="http://schemas.microsoft.com/office/drawing/2014/main" id="{6CEFBA8F-B191-B74D-AB53-384CABE74D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988" y="4275138"/>
            <a:ext cx="4806950" cy="268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3489973"/>
      </p:ext>
    </p:extLst>
  </p:cSld>
  <p:clrMapOvr>
    <a:masterClrMapping/>
  </p:clrMapOvr>
  <p:transition spd="slow"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C9631D2-8718-AA46-8C15-58890542BC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1127" b="16465"/>
          <a:stretch/>
        </p:blipFill>
        <p:spPr>
          <a:xfrm>
            <a:off x="-13845" y="0"/>
            <a:ext cx="12205845" cy="6858000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/>
        </p:nvGraphicFramePr>
        <p:xfrm>
          <a:off x="509295" y="1138314"/>
          <a:ext cx="334776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1705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5860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Heddiw...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Today...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Bore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morning...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Prynhawn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afternoon...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Wythnos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week...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Tymor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term...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/>
        </p:nvGraphicFramePr>
        <p:xfrm>
          <a:off x="5587671" y="1445975"/>
          <a:ext cx="3086362" cy="52723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929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477072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edrych (ar)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look (at)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dweud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say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astudio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study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adolygu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revise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dechrau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start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ymchwilio (i)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research (into)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meddwl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think (about)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cofio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remember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gorffen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finish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rhannu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share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trafod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discuss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148285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siarad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talk about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718517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gofyn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ask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463111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7533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read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0601491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729894" y="867600"/>
            <a:ext cx="1219201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berfau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b="1" dirty="0" err="1">
                <a:solidFill>
                  <a:schemeClr val="tx1"/>
                </a:solidFill>
              </a:rPr>
              <a:t>arferol</a:t>
            </a:r>
            <a:endParaRPr lang="en-US" dirty="0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7292487" y="867600"/>
            <a:ext cx="1219201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</a:rPr>
              <a:t>normal verbs</a:t>
            </a:r>
            <a:endParaRPr lang="en-US" dirty="0"/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263020" y="377103"/>
            <a:ext cx="1573123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I </a:t>
            </a:r>
            <a:r>
              <a:rPr lang="en-US" sz="1600" b="1" u="sng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ddechrau</a:t>
            </a:r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…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146AEE0-12EA-C44A-B5A6-1FF45923F2CD}"/>
              </a:ext>
            </a:extLst>
          </p:cNvPr>
          <p:cNvGraphicFramePr>
            <a:graphicFrameLocks noGrp="1"/>
          </p:cNvGraphicFramePr>
          <p:nvPr/>
        </p:nvGraphicFramePr>
        <p:xfrm>
          <a:off x="219487" y="3146230"/>
          <a:ext cx="4037036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4517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892519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byddwn ni’n...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we will (be)...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rydyn ni’n mynd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are going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gallwn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can...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dw i eisiau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 want you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rhaid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must...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dylen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should...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8220968"/>
                  </a:ext>
                </a:extLst>
              </a:tr>
            </a:tbl>
          </a:graphicData>
        </a:graphic>
      </p:graphicFrame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6F978E8-C1E7-024D-B12D-F55518FA4B5A}"/>
              </a:ext>
            </a:extLst>
          </p:cNvPr>
          <p:cNvSpPr/>
          <p:nvPr/>
        </p:nvSpPr>
        <p:spPr>
          <a:xfrm>
            <a:off x="2124288" y="5704958"/>
            <a:ext cx="1989492" cy="81677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Arial Rounded MT Bold" panose="020F0704030504030204" pitchFamily="34" charset="77"/>
              </a:rPr>
              <a:t>* </a:t>
            </a:r>
            <a:r>
              <a:rPr lang="en-US" sz="1400" dirty="0" err="1">
                <a:latin typeface="Arial Rounded MT Bold" panose="020F0704030504030204" pitchFamily="34" charset="77"/>
              </a:rPr>
              <a:t>Treiglad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meddal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ar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ôl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rhagenw</a:t>
            </a:r>
            <a:r>
              <a:rPr lang="en-US" sz="1400" dirty="0">
                <a:latin typeface="Arial Rounded MT Bold" panose="020F0704030504030204" pitchFamily="34" charset="77"/>
              </a:rPr>
              <a:t> * </a:t>
            </a:r>
            <a:r>
              <a:rPr lang="en-US" sz="1400" i="1" dirty="0">
                <a:latin typeface="Arial Rounded MT Bold" panose="020F0704030504030204" pitchFamily="34" charset="77"/>
              </a:rPr>
              <a:t>(pronoun)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8471E40F-85AF-7241-8795-F6D7EDD66880}"/>
              </a:ext>
            </a:extLst>
          </p:cNvPr>
          <p:cNvGraphicFramePr>
            <a:graphicFrameLocks noGrp="1"/>
          </p:cNvGraphicFramePr>
          <p:nvPr/>
        </p:nvGraphicFramePr>
        <p:xfrm>
          <a:off x="8952415" y="1991519"/>
          <a:ext cx="2961205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3024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388181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a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 newydd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new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 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reading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syniadau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ideas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cwestiwn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44456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cwestiynau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14702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 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450653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answers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564097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0696245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adnoddau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resources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51981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 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the 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5534251"/>
                  </a:ext>
                </a:extLst>
              </a:tr>
            </a:tbl>
          </a:graphicData>
        </a:graphic>
      </p:graphicFrame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3494A53-A3B7-FF4C-88F3-C92FBDB33CA2}"/>
              </a:ext>
            </a:extLst>
          </p:cNvPr>
          <p:cNvSpPr/>
          <p:nvPr/>
        </p:nvSpPr>
        <p:spPr>
          <a:xfrm>
            <a:off x="9715329" y="1268909"/>
            <a:ext cx="1435375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Beth?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6B30516-83BE-384D-9DFE-0745F3427184}"/>
              </a:ext>
            </a:extLst>
          </p:cNvPr>
          <p:cNvSpPr/>
          <p:nvPr/>
        </p:nvSpPr>
        <p:spPr>
          <a:xfrm>
            <a:off x="3326827" y="119456"/>
            <a:ext cx="5524500" cy="58814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latin typeface="Arial Rounded MT Bold" panose="020F0704030504030204" pitchFamily="34" charset="77"/>
              </a:rPr>
              <a:t>Sut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i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ddechrau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sesiwn</a:t>
            </a:r>
            <a:endParaRPr lang="en-US" sz="2800" i="1" dirty="0">
              <a:latin typeface="Arial Rounded MT Bold" panose="020F0704030504030204" pitchFamily="34" charset="77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2DEFAF1-6260-7D49-9C77-F76A541340A7}"/>
              </a:ext>
            </a:extLst>
          </p:cNvPr>
          <p:cNvGraphicFramePr>
            <a:graphicFrameLocks noGrp="1"/>
          </p:cNvGraphicFramePr>
          <p:nvPr/>
        </p:nvGraphicFramePr>
        <p:xfrm>
          <a:off x="4436269" y="1991519"/>
          <a:ext cx="877914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957">
                  <a:extLst>
                    <a:ext uri="{9D8B030D-6E8A-4147-A177-3AD203B41FA5}">
                      <a16:colId xmlns:a16="http://schemas.microsoft.com/office/drawing/2014/main" val="630072418"/>
                    </a:ext>
                  </a:extLst>
                </a:gridCol>
                <a:gridCol w="438957">
                  <a:extLst>
                    <a:ext uri="{9D8B030D-6E8A-4147-A177-3AD203B41FA5}">
                      <a16:colId xmlns:a16="http://schemas.microsoft.com/office/drawing/2014/main" val="116953162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y-GB" sz="1000" dirty="0"/>
                        <a:t>Treiglad </a:t>
                      </a:r>
                    </a:p>
                    <a:p>
                      <a:pPr algn="ctr"/>
                      <a:r>
                        <a:rPr lang="cy-GB" sz="1000" dirty="0"/>
                        <a:t>MEDDAL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y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7649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4168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277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2240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4525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3387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/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7495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3551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985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rh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573083"/>
                  </a:ext>
                </a:extLst>
              </a:tr>
            </a:tbl>
          </a:graphicData>
        </a:graphic>
      </p:graphicFrame>
      <p:sp>
        <p:nvSpPr>
          <p:cNvPr id="4" name="Right Arrow 3">
            <a:extLst>
              <a:ext uri="{FF2B5EF4-FFF2-40B4-BE49-F238E27FC236}">
                <a16:creationId xmlns:a16="http://schemas.microsoft.com/office/drawing/2014/main" id="{C7F02D4C-48E1-AF4B-B231-BFB89C49A062}"/>
              </a:ext>
            </a:extLst>
          </p:cNvPr>
          <p:cNvSpPr/>
          <p:nvPr/>
        </p:nvSpPr>
        <p:spPr>
          <a:xfrm rot="5400000">
            <a:off x="1105772" y="5571020"/>
            <a:ext cx="755672" cy="2077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EE9A2D06-A0D3-EE45-86D7-09BD48D699B1}"/>
              </a:ext>
            </a:extLst>
          </p:cNvPr>
          <p:cNvSpPr/>
          <p:nvPr/>
        </p:nvSpPr>
        <p:spPr>
          <a:xfrm>
            <a:off x="1461458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BEC3576A-996A-AC4E-8FB6-996DBEA93EFE}"/>
              </a:ext>
            </a:extLst>
          </p:cNvPr>
          <p:cNvSpPr/>
          <p:nvPr/>
        </p:nvSpPr>
        <p:spPr>
          <a:xfrm>
            <a:off x="4134302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2ADCE17A-F741-574B-BED3-CF7E767AAF2D}"/>
              </a:ext>
            </a:extLst>
          </p:cNvPr>
          <p:cNvSpPr/>
          <p:nvPr/>
        </p:nvSpPr>
        <p:spPr>
          <a:xfrm rot="16200000">
            <a:off x="4575346" y="591202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27100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A0F46BB-D5E1-4842-AB38-AA226D8EE671}"/>
              </a:ext>
            </a:extLst>
          </p:cNvPr>
          <p:cNvSpPr txBox="1">
            <a:spLocks/>
          </p:cNvSpPr>
          <p:nvPr/>
        </p:nvSpPr>
        <p:spPr>
          <a:xfrm>
            <a:off x="1943100" y="2333590"/>
            <a:ext cx="8140699" cy="405447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Today we will be looking at a reading book.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afternoon we are going to start a new theme.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term we must finish the work.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week we can think about questions and answers.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Today I want you to remember the work.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morning we will think about ideas.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afternoon we should research resources.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week I want you to say your ideas.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1943100" y="272981"/>
            <a:ext cx="8140699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Cyfieithwch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/ Translate these sentences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2231D43-08EE-A142-B393-96C6D8A8B07A}"/>
              </a:ext>
            </a:extLst>
          </p:cNvPr>
          <p:cNvSpPr/>
          <p:nvPr/>
        </p:nvSpPr>
        <p:spPr>
          <a:xfrm>
            <a:off x="3398942" y="1457290"/>
            <a:ext cx="5229012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Saesneg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>
                <a:latin typeface="Segoe Print" panose="02000800000000000000" pitchFamily="2" charset="0"/>
                <a:sym typeface="Wingdings" pitchFamily="2" charset="2"/>
              </a:rPr>
              <a:t> </a:t>
            </a:r>
            <a:r>
              <a:rPr lang="en-US" sz="3000" dirty="0" err="1">
                <a:latin typeface="Segoe Print" panose="02000800000000000000" pitchFamily="2" charset="0"/>
                <a:sym typeface="Wingdings" pitchFamily="2" charset="2"/>
              </a:rPr>
              <a:t>Cymraeg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16065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A0F46BB-D5E1-4842-AB38-AA226D8EE671}"/>
              </a:ext>
            </a:extLst>
          </p:cNvPr>
          <p:cNvSpPr txBox="1">
            <a:spLocks/>
          </p:cNvSpPr>
          <p:nvPr/>
        </p:nvSpPr>
        <p:spPr>
          <a:xfrm>
            <a:off x="1739898" y="2130425"/>
            <a:ext cx="8547100" cy="447357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Wythnos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edrych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thema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Prynhawn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rhaid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eddwl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atebion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Tymor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rydyn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echrau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llyfr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Bore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annu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syniadau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ymchwilio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syniadau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Bore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gallwn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rffen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1943100" y="301591"/>
            <a:ext cx="8140699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Cyfieithwch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/ Translate these sentences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A0F497C8-7957-E94A-B22C-FAA3CD28DE66}"/>
              </a:ext>
            </a:extLst>
          </p:cNvPr>
          <p:cNvSpPr/>
          <p:nvPr/>
        </p:nvSpPr>
        <p:spPr>
          <a:xfrm>
            <a:off x="3398942" y="1366802"/>
            <a:ext cx="5229012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  <a:sym typeface="Wingdings" pitchFamily="2" charset="2"/>
              </a:rPr>
              <a:t>Cymraeg</a:t>
            </a:r>
            <a:r>
              <a:rPr lang="en-US" sz="3000" dirty="0">
                <a:latin typeface="Segoe Print" panose="02000800000000000000" pitchFamily="2" charset="0"/>
                <a:sym typeface="Wingdings" pitchFamily="2" charset="2"/>
              </a:rPr>
              <a:t>  </a:t>
            </a:r>
            <a:r>
              <a:rPr lang="en-US" sz="3000" dirty="0" err="1">
                <a:latin typeface="Segoe Print" panose="02000800000000000000" pitchFamily="2" charset="0"/>
              </a:rPr>
              <a:t>Saesneg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sp>
        <p:nvSpPr>
          <p:cNvPr id="7" name="5-Point Star 12">
            <a:extLst>
              <a:ext uri="{FF2B5EF4-FFF2-40B4-BE49-F238E27FC236}">
                <a16:creationId xmlns:a16="http://schemas.microsoft.com/office/drawing/2014/main" id="{86003031-0FEF-E34F-B779-762CFA9D4DDA}"/>
              </a:ext>
            </a:extLst>
          </p:cNvPr>
          <p:cNvSpPr/>
          <p:nvPr/>
        </p:nvSpPr>
        <p:spPr>
          <a:xfrm rot="20847772">
            <a:off x="248892" y="551341"/>
            <a:ext cx="2227603" cy="2114204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61381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158750"/>
            <a:ext cx="6423025" cy="6483350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396" y="159304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share. 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8227525">
              <a:off x="3598843" y="169167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revise. 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86480" y="2311533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are going to start a reading book.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can discuss the work. 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69543" y="4394748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must remember the work.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91780" y="4921502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 answers.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366321" y="5116468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will talk about ideas.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can revise.</a:t>
              </a: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must think of questions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should talk about the work.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This morning we can finish. 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study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3461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4279263-8F5C-A846-8866-D658829EBC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1127" b="16465"/>
          <a:stretch/>
        </p:blipFill>
        <p:spPr>
          <a:xfrm>
            <a:off x="-13845" y="0"/>
            <a:ext cx="12205845" cy="6858000"/>
          </a:xfrm>
          <a:prstGeom prst="rect">
            <a:avLst/>
          </a:prstGeom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E04C6703-58D6-C440-BDFC-2057D4AC2F9F}"/>
              </a:ext>
            </a:extLst>
          </p:cNvPr>
          <p:cNvSpPr/>
          <p:nvPr/>
        </p:nvSpPr>
        <p:spPr>
          <a:xfrm>
            <a:off x="7927160" y="214737"/>
            <a:ext cx="3994595" cy="45809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 Rounded MT Bold" panose="020F0704030504030204" pitchFamily="34" charset="77"/>
              </a:rPr>
              <a:t>Iaith y Dosbarth 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/>
        </p:nvGraphicFramePr>
        <p:xfrm>
          <a:off x="101600" y="791147"/>
          <a:ext cx="4711700" cy="58287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46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2197100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Ga i un?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May I have one?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Eto, os gwelwch yn 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Again, please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Unwaith eto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Once again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Mae’n flin ‘da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I’m sorry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Esgusodwch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Excuse me.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Beth ydy ... yn Gymraeg? 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What is ... in Welsh?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Does dim ots.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It doesn’t matter.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gweli di’n dda.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Slowly, please.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gwelwch yn dda.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 please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eisiau...?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eisiau..?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Wnei di..?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Wnewch chi...?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Pwy sy’n cofio?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 remembers?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 pwy sy’ nesaf?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Who’s turn is it next?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82802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dy dro di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971714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eich tro chi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6424244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/>
        </p:nvGraphicFramePr>
        <p:xfrm>
          <a:off x="5003874" y="1152827"/>
          <a:ext cx="2435657" cy="55841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00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1656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Dere ’ma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Come here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Dewch yma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Go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Be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Listen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Wash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Meddyliwch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Walk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Sit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Write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191656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Ysgrifennwch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2429322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057893" y="488337"/>
            <a:ext cx="1144299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Unigol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dirty="0">
                <a:solidFill>
                  <a:schemeClr val="tx1"/>
                </a:solidFill>
              </a:rPr>
              <a:t>(Sing.)</a:t>
            </a:r>
            <a:r>
              <a:rPr lang="en-US" dirty="0"/>
              <a:t> 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6336001" y="487987"/>
            <a:ext cx="1046037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Lluosog</a:t>
            </a:r>
            <a:r>
              <a:rPr lang="en-US" sz="1400" b="1" dirty="0">
                <a:solidFill>
                  <a:schemeClr val="tx1"/>
                </a:solidFill>
              </a:rPr>
              <a:t>  </a:t>
            </a:r>
            <a:r>
              <a:rPr lang="en-US" sz="1400" dirty="0">
                <a:solidFill>
                  <a:schemeClr val="tx1"/>
                </a:solidFill>
              </a:rPr>
              <a:t>(Pl.)</a:t>
            </a:r>
            <a:r>
              <a:rPr lang="en-US" dirty="0"/>
              <a:t> </a:t>
            </a:r>
          </a:p>
        </p:txBody>
      </p:sp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2798B263-7334-B44C-A0E2-8DC17986B411}"/>
              </a:ext>
            </a:extLst>
          </p:cNvPr>
          <p:cNvGraphicFramePr>
            <a:graphicFrameLocks noGrp="1"/>
          </p:cNvGraphicFramePr>
          <p:nvPr/>
        </p:nvGraphicFramePr>
        <p:xfrm>
          <a:off x="7639764" y="878612"/>
          <a:ext cx="4409495" cy="5519263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210027">
                  <a:extLst>
                    <a:ext uri="{9D8B030D-6E8A-4147-A177-3AD203B41FA5}">
                      <a16:colId xmlns:a16="http://schemas.microsoft.com/office/drawing/2014/main" val="4107014184"/>
                    </a:ext>
                  </a:extLst>
                </a:gridCol>
                <a:gridCol w="2199468">
                  <a:extLst>
                    <a:ext uri="{9D8B030D-6E8A-4147-A177-3AD203B41FA5}">
                      <a16:colId xmlns:a16="http://schemas.microsoft.com/office/drawing/2014/main" val="2197028672"/>
                    </a:ext>
                  </a:extLst>
                </a:gridCol>
              </a:tblGrid>
              <a:tr h="352477">
                <a:tc gridSpan="2"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Cytuno ar nod y </a:t>
                      </a:r>
                      <a:r>
                        <a:rPr lang="en-US" sz="1600" b="1" dirty="0" err="1"/>
                        <a:t>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algn="ctr"/>
                      <a:r>
                        <a:rPr lang="en-GB" sz="1600" b="0" i="1" noProof="0" dirty="0"/>
                        <a:t>(Agreeing lesson aim)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5586470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Nod y wers heddiw ydy 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The aim of today’s lesson is...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224967334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Heddiw rydyn ni’n mynd i...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Today we are going to...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96644809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Yn y wers yma, byddwn ni’n adolygu...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In this lesson, we’ll be revising...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67550416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Bore ’ma rydw i eisiau i chi feddwl am...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This morning, I want you to think about...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149784379"/>
                  </a:ext>
                </a:extLst>
              </a:tr>
              <a:tr h="60882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/>
                        <a:t>Cloi </a:t>
                      </a:r>
                      <a:r>
                        <a:rPr lang="en-US" sz="1600" b="1" dirty="0" err="1"/>
                        <a:t>gwers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1" noProof="0" dirty="0"/>
                        <a:t>(Closing a lesson )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046461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chi wedi mwynhau?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Have you enjoyed?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25913546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</a:t>
                      </a:r>
                      <a:r>
                        <a:rPr lang="en-US" sz="1400" b="1" dirty="0" err="1"/>
                        <a:t>fwynhau</a:t>
                      </a:r>
                      <a:r>
                        <a:rPr lang="en-US" sz="1400" b="1" dirty="0"/>
                        <a:t>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enjoyed?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71377150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ddysgu?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learnt?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004469803"/>
                  </a:ext>
                </a:extLst>
              </a:tr>
              <a:tr h="320434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</a:t>
                      </a:r>
                      <a:r>
                        <a:rPr lang="en-US" sz="1400" b="1" dirty="0" err="1"/>
                        <a:t>chi’n</a:t>
                      </a:r>
                      <a:r>
                        <a:rPr lang="en-US" sz="1400" b="1" dirty="0"/>
                        <a:t> </a:t>
                      </a:r>
                      <a:r>
                        <a:rPr lang="en-US" sz="1400" b="1" dirty="0" err="1"/>
                        <a:t>cofio</a:t>
                      </a:r>
                      <a:r>
                        <a:rPr lang="en-US" sz="1400" b="1" dirty="0"/>
                        <a:t>…? </a:t>
                      </a:r>
                    </a:p>
                    <a:p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Do you remember…?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68266741"/>
                  </a:ext>
                </a:extLst>
              </a:tr>
            </a:tbl>
          </a:graphicData>
        </a:graphic>
      </p:graphicFrame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135061" y="183950"/>
            <a:ext cx="2852871" cy="470403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tx1"/>
                </a:solidFill>
                <a:latin typeface="Arial Rounded MT Bold" panose="020F0704030504030204" pitchFamily="34" charset="77"/>
              </a:rPr>
              <a:t>Ymadroddion Defnyddiol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8687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solidFill>
            <a:srgbClr val="FF8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91643" y="2735798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6498" y="0"/>
            <a:ext cx="12192000" cy="6848475"/>
            <a:chOff x="0" y="0"/>
            <a:chExt cx="12192000" cy="6848475"/>
          </a:xfrm>
          <a:solidFill>
            <a:srgbClr val="FF0000"/>
          </a:solidFill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0852BA51-A083-2348-9BA8-4B0494BE24B4}"/>
              </a:ext>
            </a:extLst>
          </p:cNvPr>
          <p:cNvSpPr txBox="1"/>
          <p:nvPr/>
        </p:nvSpPr>
        <p:spPr>
          <a:xfrm>
            <a:off x="4123599" y="2824375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Ydych chi’n cofio?</a:t>
            </a:r>
            <a:endParaRPr lang="cy-GB" dirty="0"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D4B85CB5-84C5-B540-B7A6-6E23B509EDF5}"/>
              </a:ext>
            </a:extLst>
          </p:cNvPr>
          <p:cNvSpPr txBox="1"/>
          <p:nvPr/>
        </p:nvSpPr>
        <p:spPr>
          <a:xfrm>
            <a:off x="2743218" y="281224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Dere ’ma /</a:t>
            </a:r>
          </a:p>
          <a:p>
            <a:pPr algn="ctr"/>
            <a:r>
              <a:rPr lang="cy-GB" b="1" dirty="0"/>
              <a:t>Dewch yma</a:t>
            </a:r>
            <a:endParaRPr lang="cy-GB" dirty="0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48EA6C22-894F-8D4D-B1FA-34613C6384CE}"/>
              </a:ext>
            </a:extLst>
          </p:cNvPr>
          <p:cNvSpPr txBox="1"/>
          <p:nvPr/>
        </p:nvSpPr>
        <p:spPr>
          <a:xfrm>
            <a:off x="1376417" y="287085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Nod y wers ydy...</a:t>
            </a:r>
            <a:endParaRPr lang="cy-GB" dirty="0"/>
          </a:p>
          <a:p>
            <a:endParaRPr lang="cy-GB" dirty="0"/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4632BB4F-790C-0E4E-BE8F-6E2950CB69CC}"/>
              </a:ext>
            </a:extLst>
          </p:cNvPr>
          <p:cNvSpPr txBox="1"/>
          <p:nvPr/>
        </p:nvSpPr>
        <p:spPr>
          <a:xfrm>
            <a:off x="9611099" y="14162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Mae’n flin ’da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414E73FE-A54B-4642-827A-FC4477A14A98}"/>
              </a:ext>
            </a:extLst>
          </p:cNvPr>
          <p:cNvSpPr txBox="1"/>
          <p:nvPr/>
        </p:nvSpPr>
        <p:spPr>
          <a:xfrm>
            <a:off x="8214869" y="1490525"/>
            <a:ext cx="1263553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Esgusodwch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721ACD43-5C2D-4845-A18D-3664221D3CAB}"/>
              </a:ext>
            </a:extLst>
          </p:cNvPr>
          <p:cNvSpPr txBox="1"/>
          <p:nvPr/>
        </p:nvSpPr>
        <p:spPr>
          <a:xfrm>
            <a:off x="6883759" y="1414910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pwy sy nesaf?</a:t>
            </a:r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9B245477-C398-A242-BC3D-FC93668F7CA3}"/>
              </a:ext>
            </a:extLst>
          </p:cNvPr>
          <p:cNvSpPr txBox="1"/>
          <p:nvPr/>
        </p:nvSpPr>
        <p:spPr>
          <a:xfrm>
            <a:off x="5508885" y="140940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sy’n cofio?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7B276B6E-3B02-8C4A-A4AA-DF24C524606A}"/>
              </a:ext>
            </a:extLst>
          </p:cNvPr>
          <p:cNvSpPr txBox="1"/>
          <p:nvPr/>
        </p:nvSpPr>
        <p:spPr>
          <a:xfrm>
            <a:off x="4138439" y="143331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Does dim ots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3F9DD7F1-4863-744E-934F-BE13A171879E}"/>
              </a:ext>
            </a:extLst>
          </p:cNvPr>
          <p:cNvSpPr txBox="1"/>
          <p:nvPr/>
        </p:nvSpPr>
        <p:spPr>
          <a:xfrm>
            <a:off x="2797768" y="144064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Unwaith eto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870030A7-D516-B245-8D75-FF50116AE7D9}"/>
              </a:ext>
            </a:extLst>
          </p:cNvPr>
          <p:cNvSpPr txBox="1"/>
          <p:nvPr/>
        </p:nvSpPr>
        <p:spPr>
          <a:xfrm>
            <a:off x="1468274" y="138810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endParaRPr lang="cy-GB" b="1" dirty="0"/>
          </a:p>
          <a:p>
            <a:pPr algn="ctr"/>
            <a:endParaRPr lang="cy-GB" b="1" dirty="0"/>
          </a:p>
          <a:p>
            <a:pPr algn="ctr"/>
            <a:r>
              <a:rPr lang="cy-GB" b="1" dirty="0"/>
              <a:t>Ga i un?</a:t>
            </a:r>
            <a:endParaRPr lang="cy-GB" dirty="0"/>
          </a:p>
          <a:p>
            <a:endParaRPr lang="cy-GB" dirty="0"/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48277D44-CDAB-BA4E-9521-C80A2A688B64}"/>
              </a:ext>
            </a:extLst>
          </p:cNvPr>
          <p:cNvSpPr txBox="1"/>
          <p:nvPr/>
        </p:nvSpPr>
        <p:spPr>
          <a:xfrm>
            <a:off x="5508884" y="280103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ydych chi wedi fwynhau?</a:t>
            </a:r>
            <a:endParaRPr lang="cy-GB" dirty="0"/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1710E4A9-A0F3-9143-A027-A54746C0DD78}"/>
              </a:ext>
            </a:extLst>
          </p:cNvPr>
          <p:cNvSpPr txBox="1"/>
          <p:nvPr/>
        </p:nvSpPr>
        <p:spPr>
          <a:xfrm>
            <a:off x="9577272" y="2825861"/>
            <a:ext cx="1174229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Eistedda / Eisteddwch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5163C9D7-E4B4-C84A-993A-FC6994A4A1C6}"/>
              </a:ext>
            </a:extLst>
          </p:cNvPr>
          <p:cNvSpPr txBox="1"/>
          <p:nvPr/>
        </p:nvSpPr>
        <p:spPr>
          <a:xfrm>
            <a:off x="1416020" y="4162494"/>
            <a:ext cx="1174229" cy="101566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500" b="1" dirty="0"/>
              <a:t>Meddylia / Meddyliwch</a:t>
            </a:r>
          </a:p>
          <a:p>
            <a:endParaRPr lang="cy-GB" sz="1500" dirty="0"/>
          </a:p>
          <a:p>
            <a:endParaRPr lang="cy-GB" sz="1500" dirty="0"/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2657A2C3-69EB-CB4C-BFC5-5F1074AFD012}"/>
              </a:ext>
            </a:extLst>
          </p:cNvPr>
          <p:cNvSpPr txBox="1"/>
          <p:nvPr/>
        </p:nvSpPr>
        <p:spPr>
          <a:xfrm>
            <a:off x="6840399" y="2832093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 ___ yn Gymraeg?</a:t>
            </a:r>
            <a:endParaRPr lang="cy-GB" dirty="0"/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74AB5C8B-6D54-5445-AE75-5E4EA52BAEEF}"/>
              </a:ext>
            </a:extLst>
          </p:cNvPr>
          <p:cNvSpPr txBox="1"/>
          <p:nvPr/>
        </p:nvSpPr>
        <p:spPr>
          <a:xfrm>
            <a:off x="8216843" y="2830930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/ Trowch</a:t>
            </a:r>
          </a:p>
          <a:p>
            <a:endParaRPr lang="cy-GB" dirty="0"/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055C72E0-65C0-3F45-BA5E-0AD667A1B133}"/>
              </a:ext>
            </a:extLst>
          </p:cNvPr>
          <p:cNvSpPr txBox="1"/>
          <p:nvPr/>
        </p:nvSpPr>
        <p:spPr>
          <a:xfrm>
            <a:off x="8243474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Rydw i eisiau i chi feddwl am...</a:t>
            </a:r>
            <a:endParaRPr lang="cy-GB" dirty="0"/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BAA0CFE7-B3C3-6D45-9512-FC3248A75087}"/>
              </a:ext>
            </a:extLst>
          </p:cNvPr>
          <p:cNvSpPr txBox="1"/>
          <p:nvPr/>
        </p:nvSpPr>
        <p:spPr>
          <a:xfrm>
            <a:off x="9618804" y="419437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wyt ti? / Pwy ydych chi?</a:t>
            </a:r>
            <a:endParaRPr lang="cy-GB" dirty="0"/>
          </a:p>
          <a:p>
            <a:endParaRPr lang="cy-GB" dirty="0"/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63523C87-C64A-DE4D-B1DF-452E93EF61FD}"/>
              </a:ext>
            </a:extLst>
          </p:cNvPr>
          <p:cNvSpPr txBox="1"/>
          <p:nvPr/>
        </p:nvSpPr>
        <p:spPr>
          <a:xfrm>
            <a:off x="2713723" y="556969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86112BC7-9493-964B-8F80-11AC1F911196}"/>
              </a:ext>
            </a:extLst>
          </p:cNvPr>
          <p:cNvSpPr txBox="1"/>
          <p:nvPr/>
        </p:nvSpPr>
        <p:spPr>
          <a:xfrm>
            <a:off x="6863499" y="4157324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Cerdda / Cerddwch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id="{D69A721B-502A-214A-82B7-0AC591079434}"/>
              </a:ext>
            </a:extLst>
          </p:cNvPr>
          <p:cNvSpPr txBox="1"/>
          <p:nvPr/>
        </p:nvSpPr>
        <p:spPr>
          <a:xfrm>
            <a:off x="6873908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id="{15A74278-4302-0342-A193-705C678C3656}"/>
              </a:ext>
            </a:extLst>
          </p:cNvPr>
          <p:cNvSpPr txBox="1"/>
          <p:nvPr/>
        </p:nvSpPr>
        <p:spPr>
          <a:xfrm>
            <a:off x="9618803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2" name="TextBox 131">
            <a:extLst>
              <a:ext uri="{FF2B5EF4-FFF2-40B4-BE49-F238E27FC236}">
                <a16:creationId xmlns:a16="http://schemas.microsoft.com/office/drawing/2014/main" id="{8F005512-E814-4A4B-B83F-85378D811564}"/>
              </a:ext>
            </a:extLst>
          </p:cNvPr>
          <p:cNvSpPr txBox="1"/>
          <p:nvPr/>
        </p:nvSpPr>
        <p:spPr>
          <a:xfrm>
            <a:off x="4136896" y="4203664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Bydda / Byddwch</a:t>
            </a:r>
            <a:endParaRPr lang="cy-GB" dirty="0"/>
          </a:p>
          <a:p>
            <a:endParaRPr lang="cy-GB" dirty="0"/>
          </a:p>
        </p:txBody>
      </p:sp>
      <p:sp>
        <p:nvSpPr>
          <p:cNvPr id="133" name="TextBox 132">
            <a:extLst>
              <a:ext uri="{FF2B5EF4-FFF2-40B4-BE49-F238E27FC236}">
                <a16:creationId xmlns:a16="http://schemas.microsoft.com/office/drawing/2014/main" id="{7296C06D-03F1-2F4F-BB16-883E38F924C4}"/>
              </a:ext>
            </a:extLst>
          </p:cNvPr>
          <p:cNvSpPr txBox="1"/>
          <p:nvPr/>
        </p:nvSpPr>
        <p:spPr>
          <a:xfrm>
            <a:off x="5500031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Wnei di? / Wnewch chi?</a:t>
            </a:r>
            <a:endParaRPr lang="cy-GB" dirty="0"/>
          </a:p>
          <a:p>
            <a:endParaRPr lang="cy-GB" dirty="0"/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E70B97A1-F3C4-D74F-B9D4-3BBDB2E6F5AC}"/>
              </a:ext>
            </a:extLst>
          </p:cNvPr>
          <p:cNvSpPr txBox="1"/>
          <p:nvPr/>
        </p:nvSpPr>
        <p:spPr>
          <a:xfrm>
            <a:off x="4136896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4D0240D9-D53F-694C-8FAE-CCD9B5D76581}"/>
              </a:ext>
            </a:extLst>
          </p:cNvPr>
          <p:cNvSpPr txBox="1"/>
          <p:nvPr/>
        </p:nvSpPr>
        <p:spPr>
          <a:xfrm>
            <a:off x="5515383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80" name="Word20">
            <a:extLst>
              <a:ext uri="{FF2B5EF4-FFF2-40B4-BE49-F238E27FC236}">
                <a16:creationId xmlns:a16="http://schemas.microsoft.com/office/drawing/2014/main" id="{E6A54D81-7B7A-594D-86C4-EA265A32C4A9}"/>
              </a:ext>
            </a:extLst>
          </p:cNvPr>
          <p:cNvSpPr/>
          <p:nvPr/>
        </p:nvSpPr>
        <p:spPr>
          <a:xfrm>
            <a:off x="1304309" y="136564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May I have one?</a:t>
            </a:r>
          </a:p>
        </p:txBody>
      </p:sp>
      <p:sp>
        <p:nvSpPr>
          <p:cNvPr id="82" name="Word21">
            <a:extLst>
              <a:ext uri="{FF2B5EF4-FFF2-40B4-BE49-F238E27FC236}">
                <a16:creationId xmlns:a16="http://schemas.microsoft.com/office/drawing/2014/main" id="{7F5784DC-137F-B648-821C-68DCA9F1164A}"/>
              </a:ext>
            </a:extLst>
          </p:cNvPr>
          <p:cNvSpPr/>
          <p:nvPr/>
        </p:nvSpPr>
        <p:spPr>
          <a:xfrm>
            <a:off x="2688340" y="1323076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Once again</a:t>
            </a:r>
          </a:p>
        </p:txBody>
      </p:sp>
      <p:sp>
        <p:nvSpPr>
          <p:cNvPr id="84" name="Word19">
            <a:extLst>
              <a:ext uri="{FF2B5EF4-FFF2-40B4-BE49-F238E27FC236}">
                <a16:creationId xmlns:a16="http://schemas.microsoft.com/office/drawing/2014/main" id="{8E3045BE-B894-9942-B6EE-F6B3274DB82D}"/>
              </a:ext>
            </a:extLst>
          </p:cNvPr>
          <p:cNvSpPr/>
          <p:nvPr/>
        </p:nvSpPr>
        <p:spPr>
          <a:xfrm>
            <a:off x="4061377" y="133150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It doesn’t matter</a:t>
            </a:r>
          </a:p>
        </p:txBody>
      </p:sp>
      <p:sp>
        <p:nvSpPr>
          <p:cNvPr id="85" name="Word10">
            <a:extLst>
              <a:ext uri="{FF2B5EF4-FFF2-40B4-BE49-F238E27FC236}">
                <a16:creationId xmlns:a16="http://schemas.microsoft.com/office/drawing/2014/main" id="{A06E3D14-D5F8-F442-BA0D-E7CAD44C56CD}"/>
              </a:ext>
            </a:extLst>
          </p:cNvPr>
          <p:cNvSpPr/>
          <p:nvPr/>
        </p:nvSpPr>
        <p:spPr>
          <a:xfrm>
            <a:off x="5451484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remembers?</a:t>
            </a:r>
          </a:p>
        </p:txBody>
      </p:sp>
      <p:sp>
        <p:nvSpPr>
          <p:cNvPr id="87" name="Word11">
            <a:extLst>
              <a:ext uri="{FF2B5EF4-FFF2-40B4-BE49-F238E27FC236}">
                <a16:creationId xmlns:a16="http://schemas.microsoft.com/office/drawing/2014/main" id="{C4D9926C-2904-9C40-A397-B3918D8E94DD}"/>
              </a:ext>
            </a:extLst>
          </p:cNvPr>
          <p:cNvSpPr/>
          <p:nvPr/>
        </p:nvSpPr>
        <p:spPr>
          <a:xfrm>
            <a:off x="6804359" y="130948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Whose turn is it next?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89" name="Word12">
            <a:extLst>
              <a:ext uri="{FF2B5EF4-FFF2-40B4-BE49-F238E27FC236}">
                <a16:creationId xmlns:a16="http://schemas.microsoft.com/office/drawing/2014/main" id="{81D0021C-114F-B047-857E-B346B5A5F8BB}"/>
              </a:ext>
            </a:extLst>
          </p:cNvPr>
          <p:cNvSpPr/>
          <p:nvPr/>
        </p:nvSpPr>
        <p:spPr>
          <a:xfrm>
            <a:off x="8204057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Excuse me</a:t>
            </a:r>
          </a:p>
        </p:txBody>
      </p:sp>
      <p:sp>
        <p:nvSpPr>
          <p:cNvPr id="136" name="TextBox 135">
            <a:extLst>
              <a:ext uri="{FF2B5EF4-FFF2-40B4-BE49-F238E27FC236}">
                <a16:creationId xmlns:a16="http://schemas.microsoft.com/office/drawing/2014/main" id="{D5A1D7C7-B986-3D40-B18C-0D97E2075BCA}"/>
              </a:ext>
            </a:extLst>
          </p:cNvPr>
          <p:cNvSpPr txBox="1"/>
          <p:nvPr/>
        </p:nvSpPr>
        <p:spPr>
          <a:xfrm>
            <a:off x="2739714" y="415438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Pawb yn dawel!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37" name="Top-left Corner">
            <a:extLst>
              <a:ext uri="{FF2B5EF4-FFF2-40B4-BE49-F238E27FC236}">
                <a16:creationId xmlns:a16="http://schemas.microsoft.com/office/drawing/2014/main" id="{06DA4052-162B-874D-BB83-BD5EF2FDFDFB}"/>
              </a:ext>
            </a:extLst>
          </p:cNvPr>
          <p:cNvSpPr/>
          <p:nvPr/>
        </p:nvSpPr>
        <p:spPr>
          <a:xfrm>
            <a:off x="7396" y="5506757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8" name="Top-left Corner">
            <a:extLst>
              <a:ext uri="{FF2B5EF4-FFF2-40B4-BE49-F238E27FC236}">
                <a16:creationId xmlns:a16="http://schemas.microsoft.com/office/drawing/2014/main" id="{47835411-2F02-7B4F-86C2-4AAFF1B98542}"/>
              </a:ext>
            </a:extLst>
          </p:cNvPr>
          <p:cNvSpPr/>
          <p:nvPr/>
        </p:nvSpPr>
        <p:spPr>
          <a:xfrm>
            <a:off x="10900983" y="5490053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9" name="1">
            <a:extLst>
              <a:ext uri="{FF2B5EF4-FFF2-40B4-BE49-F238E27FC236}">
                <a16:creationId xmlns:a16="http://schemas.microsoft.com/office/drawing/2014/main" id="{55FB65F2-345C-9743-A568-B722A38D2925}"/>
              </a:ext>
            </a:extLst>
          </p:cNvPr>
          <p:cNvSpPr/>
          <p:nvPr/>
        </p:nvSpPr>
        <p:spPr>
          <a:xfrm>
            <a:off x="128375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40" name="2">
            <a:extLst>
              <a:ext uri="{FF2B5EF4-FFF2-40B4-BE49-F238E27FC236}">
                <a16:creationId xmlns:a16="http://schemas.microsoft.com/office/drawing/2014/main" id="{3F51800F-C6A4-2C46-BEE8-87F43922257B}"/>
              </a:ext>
            </a:extLst>
          </p:cNvPr>
          <p:cNvSpPr/>
          <p:nvPr/>
        </p:nvSpPr>
        <p:spPr>
          <a:xfrm>
            <a:off x="265582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41" name="3">
            <a:extLst>
              <a:ext uri="{FF2B5EF4-FFF2-40B4-BE49-F238E27FC236}">
                <a16:creationId xmlns:a16="http://schemas.microsoft.com/office/drawing/2014/main" id="{4AE573DC-5982-E24F-844D-4CD445DF5A84}"/>
              </a:ext>
            </a:extLst>
          </p:cNvPr>
          <p:cNvSpPr/>
          <p:nvPr/>
        </p:nvSpPr>
        <p:spPr>
          <a:xfrm>
            <a:off x="4027903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42" name="4">
            <a:extLst>
              <a:ext uri="{FF2B5EF4-FFF2-40B4-BE49-F238E27FC236}">
                <a16:creationId xmlns:a16="http://schemas.microsoft.com/office/drawing/2014/main" id="{64846070-382C-B24D-9544-E210A82A9ED8}"/>
              </a:ext>
            </a:extLst>
          </p:cNvPr>
          <p:cNvSpPr/>
          <p:nvPr/>
        </p:nvSpPr>
        <p:spPr>
          <a:xfrm>
            <a:off x="5399977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43" name="5">
            <a:extLst>
              <a:ext uri="{FF2B5EF4-FFF2-40B4-BE49-F238E27FC236}">
                <a16:creationId xmlns:a16="http://schemas.microsoft.com/office/drawing/2014/main" id="{12E0EB5E-F7A7-A349-993D-5CC43DD109A6}"/>
              </a:ext>
            </a:extLst>
          </p:cNvPr>
          <p:cNvSpPr/>
          <p:nvPr/>
        </p:nvSpPr>
        <p:spPr>
          <a:xfrm>
            <a:off x="6772051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44" name="6">
            <a:extLst>
              <a:ext uri="{FF2B5EF4-FFF2-40B4-BE49-F238E27FC236}">
                <a16:creationId xmlns:a16="http://schemas.microsoft.com/office/drawing/2014/main" id="{D8BD5E73-967F-134E-9786-8BFA1AEF383C}"/>
              </a:ext>
            </a:extLst>
          </p:cNvPr>
          <p:cNvSpPr/>
          <p:nvPr/>
        </p:nvSpPr>
        <p:spPr>
          <a:xfrm>
            <a:off x="814412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45" name="7">
            <a:extLst>
              <a:ext uri="{FF2B5EF4-FFF2-40B4-BE49-F238E27FC236}">
                <a16:creationId xmlns:a16="http://schemas.microsoft.com/office/drawing/2014/main" id="{591D0216-8962-2B4D-BAD7-526313705268}"/>
              </a:ext>
            </a:extLst>
          </p:cNvPr>
          <p:cNvSpPr/>
          <p:nvPr/>
        </p:nvSpPr>
        <p:spPr>
          <a:xfrm>
            <a:off x="951619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72" name="Word27">
            <a:extLst>
              <a:ext uri="{FF2B5EF4-FFF2-40B4-BE49-F238E27FC236}">
                <a16:creationId xmlns:a16="http://schemas.microsoft.com/office/drawing/2014/main" id="{844B59CD-4B62-9A40-8F3D-C0EA18BA0240}"/>
              </a:ext>
            </a:extLst>
          </p:cNvPr>
          <p:cNvSpPr/>
          <p:nvPr/>
        </p:nvSpPr>
        <p:spPr>
          <a:xfrm>
            <a:off x="1314783" y="412179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Think!</a:t>
            </a:r>
          </a:p>
        </p:txBody>
      </p:sp>
      <p:sp>
        <p:nvSpPr>
          <p:cNvPr id="73" name="Word02">
            <a:extLst>
              <a:ext uri="{FF2B5EF4-FFF2-40B4-BE49-F238E27FC236}">
                <a16:creationId xmlns:a16="http://schemas.microsoft.com/office/drawing/2014/main" id="{4094A295-0ED2-D742-9F65-CDEEBCAEB18F}"/>
              </a:ext>
            </a:extLst>
          </p:cNvPr>
          <p:cNvSpPr/>
          <p:nvPr/>
        </p:nvSpPr>
        <p:spPr>
          <a:xfrm>
            <a:off x="2672822" y="4102599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Everyone quiet</a:t>
            </a:r>
          </a:p>
        </p:txBody>
      </p:sp>
      <p:sp>
        <p:nvSpPr>
          <p:cNvPr id="74" name="Word04">
            <a:extLst>
              <a:ext uri="{FF2B5EF4-FFF2-40B4-BE49-F238E27FC236}">
                <a16:creationId xmlns:a16="http://schemas.microsoft.com/office/drawing/2014/main" id="{3E603DCD-EA41-3241-8312-212FCB94CF13}"/>
              </a:ext>
            </a:extLst>
          </p:cNvPr>
          <p:cNvSpPr/>
          <p:nvPr/>
        </p:nvSpPr>
        <p:spPr>
          <a:xfrm>
            <a:off x="4045135" y="4113962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Be!</a:t>
            </a:r>
          </a:p>
        </p:txBody>
      </p:sp>
      <p:sp>
        <p:nvSpPr>
          <p:cNvPr id="75" name="Word18">
            <a:extLst>
              <a:ext uri="{FF2B5EF4-FFF2-40B4-BE49-F238E27FC236}">
                <a16:creationId xmlns:a16="http://schemas.microsoft.com/office/drawing/2014/main" id="{BE2BF5FB-0AE7-3647-9D31-FF559ED08B5D}"/>
              </a:ext>
            </a:extLst>
          </p:cNvPr>
          <p:cNvSpPr/>
          <p:nvPr/>
        </p:nvSpPr>
        <p:spPr>
          <a:xfrm>
            <a:off x="5402998" y="4083464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Will you?</a:t>
            </a:r>
          </a:p>
        </p:txBody>
      </p:sp>
      <p:sp>
        <p:nvSpPr>
          <p:cNvPr id="76" name="Word07">
            <a:extLst>
              <a:ext uri="{FF2B5EF4-FFF2-40B4-BE49-F238E27FC236}">
                <a16:creationId xmlns:a16="http://schemas.microsoft.com/office/drawing/2014/main" id="{3C833758-8E4D-4A45-BE83-7517516A1F75}"/>
              </a:ext>
            </a:extLst>
          </p:cNvPr>
          <p:cNvSpPr/>
          <p:nvPr/>
        </p:nvSpPr>
        <p:spPr>
          <a:xfrm>
            <a:off x="6804359" y="412892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Walk!</a:t>
            </a:r>
          </a:p>
        </p:txBody>
      </p:sp>
      <p:sp>
        <p:nvSpPr>
          <p:cNvPr id="77" name="Word09">
            <a:extLst>
              <a:ext uri="{FF2B5EF4-FFF2-40B4-BE49-F238E27FC236}">
                <a16:creationId xmlns:a16="http://schemas.microsoft.com/office/drawing/2014/main" id="{773A6045-2E35-3D40-A424-3B645146A033}"/>
              </a:ext>
            </a:extLst>
          </p:cNvPr>
          <p:cNvSpPr/>
          <p:nvPr/>
        </p:nvSpPr>
        <p:spPr>
          <a:xfrm>
            <a:off x="8178299" y="409090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 want you to think of…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8" name="Word15">
            <a:extLst>
              <a:ext uri="{FF2B5EF4-FFF2-40B4-BE49-F238E27FC236}">
                <a16:creationId xmlns:a16="http://schemas.microsoft.com/office/drawing/2014/main" id="{61D299B1-B653-A54D-8A42-1F3F7465C875}"/>
              </a:ext>
            </a:extLst>
          </p:cNvPr>
          <p:cNvSpPr/>
          <p:nvPr/>
        </p:nvSpPr>
        <p:spPr>
          <a:xfrm>
            <a:off x="9560308" y="4097477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are you?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9" name="Word27">
            <a:extLst>
              <a:ext uri="{FF2B5EF4-FFF2-40B4-BE49-F238E27FC236}">
                <a16:creationId xmlns:a16="http://schemas.microsoft.com/office/drawing/2014/main" id="{CBA6FE4A-F1E6-9745-88F4-277B3E0B69FF}"/>
              </a:ext>
            </a:extLst>
          </p:cNvPr>
          <p:cNvSpPr/>
          <p:nvPr/>
        </p:nvSpPr>
        <p:spPr>
          <a:xfrm>
            <a:off x="1302958" y="275987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The aim of the lesson is…</a:t>
            </a:r>
          </a:p>
        </p:txBody>
      </p:sp>
      <p:sp>
        <p:nvSpPr>
          <p:cNvPr id="81" name="Word28">
            <a:extLst>
              <a:ext uri="{FF2B5EF4-FFF2-40B4-BE49-F238E27FC236}">
                <a16:creationId xmlns:a16="http://schemas.microsoft.com/office/drawing/2014/main" id="{C35DE69A-1B7C-5543-811B-5675EAF631B9}"/>
              </a:ext>
            </a:extLst>
          </p:cNvPr>
          <p:cNvSpPr/>
          <p:nvPr/>
        </p:nvSpPr>
        <p:spPr>
          <a:xfrm>
            <a:off x="2696572" y="2726000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Come here!</a:t>
            </a:r>
          </a:p>
        </p:txBody>
      </p:sp>
      <p:sp>
        <p:nvSpPr>
          <p:cNvPr id="83" name="Word26">
            <a:extLst>
              <a:ext uri="{FF2B5EF4-FFF2-40B4-BE49-F238E27FC236}">
                <a16:creationId xmlns:a16="http://schemas.microsoft.com/office/drawing/2014/main" id="{CAE23DC2-7173-E448-BB7D-ADA94746E962}"/>
              </a:ext>
            </a:extLst>
          </p:cNvPr>
          <p:cNvSpPr/>
          <p:nvPr/>
        </p:nvSpPr>
        <p:spPr>
          <a:xfrm>
            <a:off x="4077099" y="2724792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Do you remember?</a:t>
            </a:r>
          </a:p>
        </p:txBody>
      </p:sp>
      <p:sp>
        <p:nvSpPr>
          <p:cNvPr id="86" name="Word25">
            <a:extLst>
              <a:ext uri="{FF2B5EF4-FFF2-40B4-BE49-F238E27FC236}">
                <a16:creationId xmlns:a16="http://schemas.microsoft.com/office/drawing/2014/main" id="{7CFA9E6C-7E12-AA4D-B86A-26CAD75CCF46}"/>
              </a:ext>
            </a:extLst>
          </p:cNvPr>
          <p:cNvSpPr/>
          <p:nvPr/>
        </p:nvSpPr>
        <p:spPr>
          <a:xfrm>
            <a:off x="5435442" y="2705580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 have you enjoyed?</a:t>
            </a:r>
          </a:p>
        </p:txBody>
      </p:sp>
      <p:sp>
        <p:nvSpPr>
          <p:cNvPr id="88" name="Word03">
            <a:extLst>
              <a:ext uri="{FF2B5EF4-FFF2-40B4-BE49-F238E27FC236}">
                <a16:creationId xmlns:a16="http://schemas.microsoft.com/office/drawing/2014/main" id="{3EA68A16-0401-7E47-8600-BB7663917B33}"/>
              </a:ext>
            </a:extLst>
          </p:cNvPr>
          <p:cNvSpPr/>
          <p:nvPr/>
        </p:nvSpPr>
        <p:spPr>
          <a:xfrm>
            <a:off x="6840399" y="2698805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What’s ____ in Welsh?</a:t>
            </a:r>
          </a:p>
        </p:txBody>
      </p:sp>
      <p:sp>
        <p:nvSpPr>
          <p:cNvPr id="90" name="Word13">
            <a:extLst>
              <a:ext uri="{FF2B5EF4-FFF2-40B4-BE49-F238E27FC236}">
                <a16:creationId xmlns:a16="http://schemas.microsoft.com/office/drawing/2014/main" id="{E7043ED6-858D-9945-AE79-64605A8874BD}"/>
              </a:ext>
            </a:extLst>
          </p:cNvPr>
          <p:cNvSpPr/>
          <p:nvPr/>
        </p:nvSpPr>
        <p:spPr>
          <a:xfrm>
            <a:off x="9576918" y="1323076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I’m sorry</a:t>
            </a:r>
          </a:p>
        </p:txBody>
      </p:sp>
      <p:sp>
        <p:nvSpPr>
          <p:cNvPr id="91" name="Word08">
            <a:extLst>
              <a:ext uri="{FF2B5EF4-FFF2-40B4-BE49-F238E27FC236}">
                <a16:creationId xmlns:a16="http://schemas.microsoft.com/office/drawing/2014/main" id="{3A66D46E-487B-E440-8EA8-AF6E6834D9FB}"/>
              </a:ext>
            </a:extLst>
          </p:cNvPr>
          <p:cNvSpPr/>
          <p:nvPr/>
        </p:nvSpPr>
        <p:spPr>
          <a:xfrm>
            <a:off x="9597365" y="268887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Sit!</a:t>
            </a:r>
          </a:p>
        </p:txBody>
      </p:sp>
      <p:sp>
        <p:nvSpPr>
          <p:cNvPr id="92" name="Word01">
            <a:extLst>
              <a:ext uri="{FF2B5EF4-FFF2-40B4-BE49-F238E27FC236}">
                <a16:creationId xmlns:a16="http://schemas.microsoft.com/office/drawing/2014/main" id="{551B5896-0E4C-8D49-8ED3-D961F52396B8}"/>
              </a:ext>
            </a:extLst>
          </p:cNvPr>
          <p:cNvSpPr/>
          <p:nvPr/>
        </p:nvSpPr>
        <p:spPr>
          <a:xfrm>
            <a:off x="8223324" y="269942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Turn!</a:t>
            </a:r>
          </a:p>
        </p:txBody>
      </p:sp>
    </p:spTree>
    <p:extLst>
      <p:ext uri="{BB962C8B-B14F-4D97-AF65-F5344CB8AC3E}">
        <p14:creationId xmlns:p14="http://schemas.microsoft.com/office/powerpoint/2010/main" val="2590173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</p:childTnLst>
        </p:cTn>
      </p:par>
    </p:tnLst>
    <p:bldLst>
      <p:bldP spid="80" grpId="0" animBg="1"/>
      <p:bldP spid="82" grpId="0" animBg="1"/>
      <p:bldP spid="84" grpId="0" animBg="1"/>
      <p:bldP spid="85" grpId="0" animBg="1"/>
      <p:bldP spid="87" grpId="0" animBg="1"/>
      <p:bldP spid="89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1" grpId="0" animBg="1"/>
      <p:bldP spid="83" grpId="0" animBg="1"/>
      <p:bldP spid="86" grpId="0" animBg="1"/>
      <p:bldP spid="88" grpId="0" animBg="1"/>
      <p:bldP spid="90" grpId="0" animBg="1"/>
      <p:bldP spid="91" grpId="0" animBg="1"/>
      <p:bldP spid="92" grpId="0" animBg="1"/>
    </p:bldLst>
  </p:timing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1185</TotalTime>
  <Words>1444</Words>
  <Application>Microsoft Macintosh PowerPoint</Application>
  <PresentationFormat>Widescreen</PresentationFormat>
  <Paragraphs>456</Paragraphs>
  <Slides>24</Slides>
  <Notes>7</Notes>
  <HiddenSlides>0</HiddenSlides>
  <MMClips>23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24</vt:i4>
      </vt:variant>
    </vt:vector>
  </HeadingPairs>
  <TitlesOfParts>
    <vt:vector size="39" baseType="lpstr">
      <vt:lpstr>Arial</vt:lpstr>
      <vt:lpstr>Arial Rounded MT Bold</vt:lpstr>
      <vt:lpstr>Avenir Book</vt:lpstr>
      <vt:lpstr>Calibri</vt:lpstr>
      <vt:lpstr>Calibri Light</vt:lpstr>
      <vt:lpstr>Cavolini</vt:lpstr>
      <vt:lpstr>Century Gothic</vt:lpstr>
      <vt:lpstr>SASSOON PRIMARY</vt:lpstr>
      <vt:lpstr>SASSOON PRIMARY ALT</vt:lpstr>
      <vt:lpstr>Segoe Print</vt:lpstr>
      <vt:lpstr>Tw Cen MT</vt:lpstr>
      <vt:lpstr>Verdana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35</cp:revision>
  <dcterms:created xsi:type="dcterms:W3CDTF">2020-09-30T16:50:28Z</dcterms:created>
  <dcterms:modified xsi:type="dcterms:W3CDTF">2023-10-10T12:29:38Z</dcterms:modified>
</cp:coreProperties>
</file>