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58" r:id="rId3"/>
    <p:sldId id="263" r:id="rId4"/>
    <p:sldId id="257" r:id="rId5"/>
    <p:sldId id="259" r:id="rId6"/>
    <p:sldId id="260"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B75D1-9DA1-523F-40F9-49AED51737D5}" v="16" dt="2024-04-16T11:27:38.228"/>
    <p1510:client id="{D1EFD749-CC24-46AA-AA9C-86FC1FB8B034}" v="97" dt="2024-04-16T22:59:21.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92" d="100"/>
          <a:sy n="92" d="100"/>
        </p:scale>
        <p:origin x="102"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03F5B1-3624-41A6-9847-9FA191CF8009}" type="datetimeFigureOut">
              <a:rPr lang="en-GB" smtClean="0"/>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BBD308-09EC-4303-8D13-197CDB15B9F1}" type="slidenum">
              <a:rPr lang="en-GB" smtClean="0"/>
              <a:t>‹#›</a:t>
            </a:fld>
            <a:endParaRPr lang="en-GB"/>
          </a:p>
        </p:txBody>
      </p:sp>
    </p:spTree>
    <p:extLst>
      <p:ext uri="{BB962C8B-B14F-4D97-AF65-F5344CB8AC3E}">
        <p14:creationId xmlns:p14="http://schemas.microsoft.com/office/powerpoint/2010/main" val="4255886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7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Welcome, and thank you for taking the time to listen to my presentation on media psychology. </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7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I am Pamela Nunez, and I will discuss how media may influence aggression and violence in a person.</a:t>
            </a:r>
            <a:endParaRPr kumimoji="0" lang="en-GB" sz="1700" b="0" i="0" u="none" strike="noStrike" kern="1200" cap="none" spc="0" normalizeH="0" baseline="0" noProof="0" dirty="0">
              <a:ln>
                <a:noFill/>
              </a:ln>
              <a:solidFill>
                <a:prstClr val="white"/>
              </a:solidFill>
              <a:effectLst/>
              <a:uLnTx/>
              <a:uFillTx/>
              <a:latin typeface="Aptos" panose="020B0004020202020204" pitchFamily="34" charset="0"/>
              <a:ea typeface="Times New Roman" panose="02020603050405020304" pitchFamily="18" charset="0"/>
              <a:cs typeface="Times New Roman" panose="02020603050405020304" pitchFamily="18" charset="0"/>
            </a:endParaRP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700" b="0" i="0" u="none" strike="noStrike" kern="1200" cap="none" spc="0" normalizeH="0" baseline="0" noProof="0" dirty="0">
                <a:ln>
                  <a:noFill/>
                </a:ln>
                <a:solidFill>
                  <a:prstClr val="white"/>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This presentation will explore the media's influence on copycat murders and mass shootings, from the perpetuator’s violent media consumption to the influence of the way media informs the news of these terrible acts and how fame-seeking mass shooters may be influenced.</a:t>
            </a:r>
            <a:endParaRPr kumimoji="0" lang="en-GB" sz="1700" b="0" i="0" u="none" strike="noStrike" kern="1200" cap="none" spc="0" normalizeH="0" baseline="0" noProof="0" dirty="0">
              <a:ln>
                <a:noFill/>
              </a:ln>
              <a:solidFill>
                <a:prstClr val="white"/>
              </a:solidFill>
              <a:effectLst/>
              <a:uLnTx/>
              <a:uFillTx/>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BBD308-09EC-4303-8D13-197CDB15B9F1}" type="slidenum">
              <a:rPr lang="en-GB" smtClean="0"/>
              <a:t>2</a:t>
            </a:fld>
            <a:endParaRPr lang="en-GB"/>
          </a:p>
        </p:txBody>
      </p:sp>
    </p:spTree>
    <p:extLst>
      <p:ext uri="{BB962C8B-B14F-4D97-AF65-F5344CB8AC3E}">
        <p14:creationId xmlns:p14="http://schemas.microsoft.com/office/powerpoint/2010/main" val="3724122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Media violence has been widely studied using an experimental, cross-sectional, or longitudinal design and linked to an increase in the likelihood of aggression in a person; however, some studies find a null effect. </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Theoretical explanations have also been developed, the most prominent of which is social learning theory, which uses learning principles to explain the impact of media violence.</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Other theories are:</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Scripts theory emphasises the cognitive processes influenced by violent media.</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Cultivation Theory highlights the fear and anxiety associated with media violence.</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Desensitization is the process where violence becomes less upsetting (</a:t>
            </a:r>
            <a:r>
              <a:rPr kumimoji="0" lang="en-GB" sz="1400" b="0" i="0" u="none" strike="noStrike" kern="1200" cap="none" spc="0" normalizeH="0" baseline="0" noProof="0" dirty="0">
                <a:ln>
                  <a:noFill/>
                </a:ln>
                <a:solidFill>
                  <a:prstClr val="white"/>
                </a:solidFill>
                <a:effectLst/>
                <a:uLnTx/>
                <a:uFillTx/>
                <a:latin typeface="Century Gothic" panose="020B0502020202020204"/>
                <a:ea typeface="+mn-ea"/>
                <a:cs typeface="+mn-cs"/>
              </a:rPr>
              <a:t>Brewer, 2011)</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According to research, aggression in adolesces can be related to media violence exposure. Parental monitoring may have a positive outcome in reducing opportunities to engage in aggressive </a:t>
            </a:r>
            <a:r>
              <a:rPr kumimoji="0" lang="en-US" sz="1400" b="0" i="0" u="none" strike="noStrike" kern="1200" cap="none" spc="0" normalizeH="0" baseline="0" noProof="0" dirty="0" err="1">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behaviour</a:t>
            </a:r>
            <a:r>
              <a:rPr kumimoji="0" lang="en-US"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 (Khurana et al., 2018)</a:t>
            </a:r>
            <a:endPar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BBD308-09EC-4303-8D13-197CDB15B9F1}" type="slidenum">
              <a:rPr lang="en-GB" smtClean="0"/>
              <a:t>3</a:t>
            </a:fld>
            <a:endParaRPr lang="en-GB"/>
          </a:p>
        </p:txBody>
      </p:sp>
    </p:spTree>
    <p:extLst>
      <p:ext uri="{BB962C8B-B14F-4D97-AF65-F5344CB8AC3E}">
        <p14:creationId xmlns:p14="http://schemas.microsoft.com/office/powerpoint/2010/main" val="3643424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BBD308-09EC-4303-8D13-197CDB15B9F1}" type="slidenum">
              <a:rPr lang="en-GB" smtClean="0"/>
              <a:t>4</a:t>
            </a:fld>
            <a:endParaRPr lang="en-GB"/>
          </a:p>
        </p:txBody>
      </p:sp>
    </p:spTree>
    <p:extLst>
      <p:ext uri="{BB962C8B-B14F-4D97-AF65-F5344CB8AC3E}">
        <p14:creationId xmlns:p14="http://schemas.microsoft.com/office/powerpoint/2010/main" val="2184201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BBD308-09EC-4303-8D13-197CDB15B9F1}" type="slidenum">
              <a:rPr lang="en-GB" smtClean="0"/>
              <a:t>5</a:t>
            </a:fld>
            <a:endParaRPr lang="en-GB"/>
          </a:p>
        </p:txBody>
      </p:sp>
    </p:spTree>
    <p:extLst>
      <p:ext uri="{BB962C8B-B14F-4D97-AF65-F5344CB8AC3E}">
        <p14:creationId xmlns:p14="http://schemas.microsoft.com/office/powerpoint/2010/main" val="1195176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The Columbine High school shooting in Colorado, US, in 1999 where two adolescent boys, Eric Harris and Dylan Klebold, killed twelve students and one teacher before shooting themselves, became a reference of school mass shootings and, in the aftermath, investigations of the links between the killings and the media (Brewer,2011)</a:t>
            </a:r>
            <a:endPar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endParaRP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According to research, the tragedy of the Columbine school shootings captured public attention the most of any other news event in 1999. This story was alive for 30 days, and 170 articles were published in the newspapers (</a:t>
            </a:r>
            <a:r>
              <a:rPr kumimoji="0" lang="en-GB" sz="1400" b="0" i="0" u="none" strike="noStrike" kern="1200" cap="none" spc="0" normalizeH="0" baseline="0" noProof="0" dirty="0" err="1">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Chyi</a:t>
            </a:r>
            <a:r>
              <a:rPr kumimoji="0" lang="en-GB" sz="14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 &amp; McCombs, 2004)</a:t>
            </a:r>
          </a:p>
          <a:p>
            <a:endParaRPr lang="en-GB" dirty="0"/>
          </a:p>
        </p:txBody>
      </p:sp>
      <p:sp>
        <p:nvSpPr>
          <p:cNvPr id="4" name="Slide Number Placeholder 3"/>
          <p:cNvSpPr>
            <a:spLocks noGrp="1"/>
          </p:cNvSpPr>
          <p:nvPr>
            <p:ph type="sldNum" sz="quarter" idx="5"/>
          </p:nvPr>
        </p:nvSpPr>
        <p:spPr/>
        <p:txBody>
          <a:bodyPr/>
          <a:lstStyle/>
          <a:p>
            <a:fld id="{34BBD308-09EC-4303-8D13-197CDB15B9F1}" type="slidenum">
              <a:rPr lang="en-GB" smtClean="0"/>
              <a:t>6</a:t>
            </a:fld>
            <a:endParaRPr lang="en-GB"/>
          </a:p>
        </p:txBody>
      </p:sp>
    </p:spTree>
    <p:extLst>
      <p:ext uri="{BB962C8B-B14F-4D97-AF65-F5344CB8AC3E}">
        <p14:creationId xmlns:p14="http://schemas.microsoft.com/office/powerpoint/2010/main" val="4797036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Fame-seeking mass shooters are the most essential to understand, as their number has increased substantially in recent decades. They receive notoriously more attention from the media, increasing the risk of inspiring copycats. Previous mass shooters inspire fame-seeking mass shooters looking to imitate them. </a:t>
            </a:r>
            <a:r>
              <a:rPr kumimoji="0" lang="en-GB"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(Silva &amp; Lankford, 2022)</a:t>
            </a:r>
          </a:p>
          <a:p>
            <a:pPr marL="571500" marR="0" lvl="0" indent="-342900" algn="l" defTabSz="914400" rtl="0" eaLnBrk="1" fontAlgn="auto" latinLnBrk="0" hangingPunct="1">
              <a:lnSpc>
                <a:spcPct val="150000"/>
              </a:lnSpc>
              <a:spcBef>
                <a:spcPts val="1000"/>
              </a:spcBef>
              <a:spcAft>
                <a:spcPts val="800"/>
              </a:spcAft>
              <a:buClrTx/>
              <a:buSzTx/>
              <a:buFont typeface="Wingdings" panose="05000000000000000000" pitchFamily="2" charset="2"/>
              <a:buChar char="v"/>
              <a:tabLst/>
              <a:defRPr/>
            </a:pPr>
            <a:r>
              <a:rPr kumimoji="0" lang="en-US"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Psychologically healthy people will not become mass shooters based on what they have seen in the news, but people at risk or troubled will respond very differently. It is suggested that mass shooters have narcissistic tendencies. Media unintentionally makes mass shooters role models into copycats when publishing details about the attacks. It is believed that if the media reported the news of mass killings more responsibly without </a:t>
            </a:r>
            <a:r>
              <a:rPr kumimoji="0" lang="en-US" sz="1700" b="0" i="0" u="none" strike="noStrike" kern="1200" cap="none" spc="0" normalizeH="0" baseline="0" noProof="0" dirty="0" err="1">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overdramatising</a:t>
            </a:r>
            <a:r>
              <a:rPr kumimoji="0" lang="en-US"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 the events, it could diminish the quantity and potency of school shootings. </a:t>
            </a:r>
            <a:r>
              <a:rPr kumimoji="0" lang="en-GB"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(Lankford &amp; </a:t>
            </a:r>
            <a:r>
              <a:rPr kumimoji="0" lang="en-GB" sz="1700" b="0" i="0" u="none" strike="noStrike" kern="1200" cap="none" spc="0" normalizeH="0" baseline="0" noProof="0" dirty="0" err="1">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Madfis</a:t>
            </a:r>
            <a:r>
              <a:rPr kumimoji="0" lang="en-GB" sz="1700" b="0" i="0" u="none" strike="noStrike" kern="1200" cap="none" spc="0" normalizeH="0" baseline="0" noProof="0" dirty="0">
                <a:ln>
                  <a:noFill/>
                </a:ln>
                <a:solidFill>
                  <a:prstClr val="white"/>
                </a:solidFill>
                <a:effectLst/>
                <a:uLnTx/>
                <a:uFillTx/>
                <a:latin typeface="Century Gothic" panose="020B0502020202020204"/>
                <a:ea typeface="Times New Roman" panose="02020603050405020304" pitchFamily="18" charset="0"/>
                <a:cs typeface="Times New Roman" panose="02020603050405020304" pitchFamily="18" charset="0"/>
              </a:rPr>
              <a:t>, 2018)</a:t>
            </a:r>
          </a:p>
          <a:p>
            <a:endParaRPr lang="en-GB" dirty="0"/>
          </a:p>
        </p:txBody>
      </p:sp>
      <p:sp>
        <p:nvSpPr>
          <p:cNvPr id="4" name="Slide Number Placeholder 3"/>
          <p:cNvSpPr>
            <a:spLocks noGrp="1"/>
          </p:cNvSpPr>
          <p:nvPr>
            <p:ph type="sldNum" sz="quarter" idx="5"/>
          </p:nvPr>
        </p:nvSpPr>
        <p:spPr/>
        <p:txBody>
          <a:bodyPr/>
          <a:lstStyle/>
          <a:p>
            <a:fld id="{34BBD308-09EC-4303-8D13-197CDB15B9F1}" type="slidenum">
              <a:rPr lang="en-GB" smtClean="0"/>
              <a:t>7</a:t>
            </a:fld>
            <a:endParaRPr lang="en-GB"/>
          </a:p>
        </p:txBody>
      </p:sp>
    </p:spTree>
    <p:extLst>
      <p:ext uri="{BB962C8B-B14F-4D97-AF65-F5344CB8AC3E}">
        <p14:creationId xmlns:p14="http://schemas.microsoft.com/office/powerpoint/2010/main" val="13272853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4/17/2024</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4/17/2024</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4/17/2024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4/17/2024</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4/17/2024</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4/17/2024</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4/17/2024</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0.png"/><Relationship Id="rId5" Type="http://schemas.openxmlformats.org/officeDocument/2006/relationships/image" Target="../media/image9.jp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Media influence in AGGRESSION</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8EB19-A886-713D-AE77-7B8A86F553E6}"/>
              </a:ext>
            </a:extLst>
          </p:cNvPr>
          <p:cNvSpPr>
            <a:spLocks noGrp="1"/>
          </p:cNvSpPr>
          <p:nvPr>
            <p:ph type="title"/>
          </p:nvPr>
        </p:nvSpPr>
        <p:spPr>
          <a:xfrm>
            <a:off x="2895600" y="764373"/>
            <a:ext cx="8610600" cy="1293028"/>
          </a:xfrm>
        </p:spPr>
        <p:txBody>
          <a:bodyPr>
            <a:normAutofit/>
          </a:bodyPr>
          <a:lstStyle/>
          <a:p>
            <a:r>
              <a:rPr lang="en-GB" dirty="0"/>
              <a:t>Welcome</a:t>
            </a:r>
          </a:p>
        </p:txBody>
      </p:sp>
      <p:pic>
        <p:nvPicPr>
          <p:cNvPr id="5" name="Content Placeholder 4" descr="A cartoon of a person holding an object and pointing at a television&#10;&#10;Description automatically generated">
            <a:extLst>
              <a:ext uri="{FF2B5EF4-FFF2-40B4-BE49-F238E27FC236}">
                <a16:creationId xmlns:a16="http://schemas.microsoft.com/office/drawing/2014/main" id="{B6CC5A73-D71A-B553-72BD-0581AEF24967}"/>
              </a:ext>
            </a:extLst>
          </p:cNvPr>
          <p:cNvPicPr>
            <a:picLocks noChangeAspect="1"/>
          </p:cNvPicPr>
          <p:nvPr/>
        </p:nvPicPr>
        <p:blipFill rotWithShape="1">
          <a:blip r:embed="rId5"/>
          <a:srcRect l="6411" r="17372" b="-1"/>
          <a:stretch/>
        </p:blipFill>
        <p:spPr>
          <a:xfrm>
            <a:off x="685800" y="2501159"/>
            <a:ext cx="4521200" cy="3410926"/>
          </a:xfrm>
          <a:prstGeom prst="rect">
            <a:avLst/>
          </a:prstGeom>
        </p:spPr>
      </p:pic>
      <p:sp>
        <p:nvSpPr>
          <p:cNvPr id="9" name="Content Placeholder 8">
            <a:extLst>
              <a:ext uri="{FF2B5EF4-FFF2-40B4-BE49-F238E27FC236}">
                <a16:creationId xmlns:a16="http://schemas.microsoft.com/office/drawing/2014/main" id="{C7AC8F70-34FD-580B-C91F-C035FBCB6323}"/>
              </a:ext>
            </a:extLst>
          </p:cNvPr>
          <p:cNvSpPr>
            <a:spLocks noGrp="1"/>
          </p:cNvSpPr>
          <p:nvPr>
            <p:ph idx="1"/>
          </p:nvPr>
        </p:nvSpPr>
        <p:spPr>
          <a:xfrm>
            <a:off x="5689600" y="2194560"/>
            <a:ext cx="5816600" cy="4024125"/>
          </a:xfrm>
        </p:spPr>
        <p:txBody>
          <a:bodyPr>
            <a:normAutofit fontScale="70000" lnSpcReduction="20000"/>
          </a:bodyPr>
          <a:lstStyle/>
          <a:p>
            <a:pPr marL="571500" indent="-342900">
              <a:lnSpc>
                <a:spcPct val="150000"/>
              </a:lnSpc>
              <a:spcAft>
                <a:spcPts val="800"/>
              </a:spcAft>
              <a:buFont typeface="Wingdings" panose="05000000000000000000" pitchFamily="2" charset="2"/>
              <a:buChar char="v"/>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Welcome, and thank you for taking the time to listen to my presentation on media psychology. </a:t>
            </a:r>
          </a:p>
          <a:p>
            <a:pPr marL="571500" indent="-342900">
              <a:lnSpc>
                <a:spcPct val="150000"/>
              </a:lnSpc>
              <a:spcAft>
                <a:spcPts val="800"/>
              </a:spcAft>
              <a:buFont typeface="Wingdings" panose="05000000000000000000" pitchFamily="2" charset="2"/>
              <a:buChar char="v"/>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I am Pamela Nunez, and I will discuss how media may influence aggression and violence in a person.</a:t>
            </a:r>
            <a:endParaRPr lang="en-GB" sz="2400" dirty="0">
              <a:effectLst/>
              <a:latin typeface="Aptos" panose="020B0004020202020204" pitchFamily="34" charset="0"/>
              <a:ea typeface="Times New Roman" panose="02020603050405020304" pitchFamily="18" charset="0"/>
              <a:cs typeface="Times New Roman" panose="02020603050405020304" pitchFamily="18" charset="0"/>
            </a:endParaRPr>
          </a:p>
          <a:p>
            <a:pPr marL="571500" indent="-342900">
              <a:lnSpc>
                <a:spcPct val="150000"/>
              </a:lnSpc>
              <a:spcAft>
                <a:spcPts val="800"/>
              </a:spcAft>
              <a:buFont typeface="Wingdings" panose="05000000000000000000" pitchFamily="2" charset="2"/>
              <a:buChar char="v"/>
            </a:pPr>
            <a:r>
              <a:rPr lang="en-US" sz="2400" dirty="0">
                <a:effectLst/>
                <a:latin typeface="Times New Roman" panose="02020603050405020304" pitchFamily="18" charset="0"/>
                <a:ea typeface="Times New Roman" panose="02020603050405020304" pitchFamily="18" charset="0"/>
                <a:cs typeface="Times New Roman" panose="02020603050405020304" pitchFamily="18" charset="0"/>
              </a:rPr>
              <a:t>This presentation will explore the media's influence on copycat murders and mass shootings, from the perpetuator’s violent media consumption to the influence of the way media informs the news of these terrible acts and how fame-seeking mass shooters may be influenced.</a:t>
            </a:r>
            <a:endParaRPr lang="en-GB" sz="2400" dirty="0">
              <a:effectLst/>
              <a:latin typeface="Aptos" panose="020B0004020202020204" pitchFamily="34" charset="0"/>
              <a:ea typeface="Times New Roman" panose="02020603050405020304" pitchFamily="18" charset="0"/>
              <a:cs typeface="Times New Roman" panose="02020603050405020304" pitchFamily="18" charset="0"/>
            </a:endParaRPr>
          </a:p>
          <a:p>
            <a:pPr>
              <a:buFont typeface="Wingdings" panose="05000000000000000000" pitchFamily="2" charset="2"/>
              <a:buChar char="v"/>
            </a:pPr>
            <a:endParaRPr lang="en-US" dirty="0"/>
          </a:p>
        </p:txBody>
      </p:sp>
      <p:pic>
        <p:nvPicPr>
          <p:cNvPr id="48" name="Video 47">
            <a:hlinkClick r:id="" action="ppaction://media"/>
            <a:extLst>
              <a:ext uri="{FF2B5EF4-FFF2-40B4-BE49-F238E27FC236}">
                <a16:creationId xmlns:a16="http://schemas.microsoft.com/office/drawing/2014/main" id="{C5998D87-0686-6758-D2AD-956CCFDED1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5161788" y="320615"/>
            <a:ext cx="1568196" cy="1544761"/>
          </a:xfrm>
          <a:prstGeom prst="ellipse">
            <a:avLst/>
          </a:prstGeom>
        </p:spPr>
      </p:pic>
    </p:spTree>
    <p:extLst>
      <p:ext uri="{BB962C8B-B14F-4D97-AF65-F5344CB8AC3E}">
        <p14:creationId xmlns:p14="http://schemas.microsoft.com/office/powerpoint/2010/main" val="1927923928"/>
      </p:ext>
    </p:extLst>
  </p:cSld>
  <p:clrMapOvr>
    <a:masterClrMapping/>
  </p:clrMapOvr>
  <mc:AlternateContent xmlns:mc="http://schemas.openxmlformats.org/markup-compatibility/2006" xmlns:p14="http://schemas.microsoft.com/office/powerpoint/2010/main">
    <mc:Choice Requires="p14">
      <p:transition spd="slow" p14:dur="2000" advTm="32373"/>
    </mc:Choice>
    <mc:Fallback xmlns="">
      <p:transition spd="slow" advTm="32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62F66-32FC-1C24-36D2-2D9D2F2E215D}"/>
              </a:ext>
            </a:extLst>
          </p:cNvPr>
          <p:cNvSpPr>
            <a:spLocks noGrp="1"/>
          </p:cNvSpPr>
          <p:nvPr>
            <p:ph type="title"/>
          </p:nvPr>
        </p:nvSpPr>
        <p:spPr>
          <a:xfrm>
            <a:off x="2895600" y="764373"/>
            <a:ext cx="8610600" cy="780963"/>
          </a:xfrm>
        </p:spPr>
        <p:txBody>
          <a:bodyPr/>
          <a:lstStyle/>
          <a:p>
            <a:r>
              <a:rPr lang="en-GB" dirty="0"/>
              <a:t>Studies and theories</a:t>
            </a:r>
          </a:p>
        </p:txBody>
      </p:sp>
      <p:sp>
        <p:nvSpPr>
          <p:cNvPr id="3" name="Content Placeholder 2">
            <a:extLst>
              <a:ext uri="{FF2B5EF4-FFF2-40B4-BE49-F238E27FC236}">
                <a16:creationId xmlns:a16="http://schemas.microsoft.com/office/drawing/2014/main" id="{95BD4764-B9E0-06C1-7EAA-BC1F0EC57757}"/>
              </a:ext>
            </a:extLst>
          </p:cNvPr>
          <p:cNvSpPr>
            <a:spLocks noGrp="1"/>
          </p:cNvSpPr>
          <p:nvPr>
            <p:ph idx="1"/>
          </p:nvPr>
        </p:nvSpPr>
        <p:spPr>
          <a:xfrm>
            <a:off x="996696" y="1947672"/>
            <a:ext cx="10820400" cy="4024125"/>
          </a:xfrm>
        </p:spPr>
        <p:txBody>
          <a:bodyPr>
            <a:normAutofit fontScale="25000" lnSpcReduction="20000"/>
          </a:bodyPr>
          <a:lstStyle/>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Media violence has been widely studied using an experimental, cross-sectional, or longitudinal design and linked to an increase in the likelihood of aggression in a person; however, some studies find a null effect. </a:t>
            </a: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Theoretical explanations have also been developed, the most prominent of which is social learning theory, which uses learning principles to explain the impact of media violence.</a:t>
            </a: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Other theories are:</a:t>
            </a: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Scripts theory emphasises the cognitive processes influenced by violent media.</a:t>
            </a: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Cultivation Theory highlights the fear and anxiety associated with media violence.</a:t>
            </a: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Desensitization is the process where violence becomes less upsetting (</a:t>
            </a:r>
            <a:r>
              <a:rPr lang="en-GB" sz="5500" dirty="0"/>
              <a:t>Brewer, 2011)</a:t>
            </a:r>
          </a:p>
          <a:p>
            <a:pPr marL="571500" indent="-342900">
              <a:lnSpc>
                <a:spcPct val="150000"/>
              </a:lnSpc>
              <a:spcAft>
                <a:spcPts val="800"/>
              </a:spcAft>
              <a:buFont typeface="Wingdings" panose="05000000000000000000" pitchFamily="2" charset="2"/>
              <a:buChar char="v"/>
            </a:pPr>
            <a:r>
              <a:rPr lang="en-US" sz="5500" dirty="0">
                <a:effectLst/>
                <a:ea typeface="Times New Roman" panose="02020603050405020304" pitchFamily="18" charset="0"/>
                <a:cs typeface="Times New Roman" panose="02020603050405020304" pitchFamily="18" charset="0"/>
              </a:rPr>
              <a:t>According to research, aggression in adolesces can be related to media violence exposure. Parental monitoring may have a positive outcome in reducing opportunities to engage in aggressive </a:t>
            </a:r>
            <a:r>
              <a:rPr lang="en-US" sz="5500" dirty="0" err="1">
                <a:effectLst/>
                <a:ea typeface="Times New Roman" panose="02020603050405020304" pitchFamily="18" charset="0"/>
                <a:cs typeface="Times New Roman" panose="02020603050405020304" pitchFamily="18" charset="0"/>
              </a:rPr>
              <a:t>behaviour</a:t>
            </a:r>
            <a:r>
              <a:rPr lang="en-US" sz="5500" dirty="0">
                <a:effectLst/>
                <a:ea typeface="Times New Roman" panose="02020603050405020304" pitchFamily="18" charset="0"/>
                <a:cs typeface="Times New Roman" panose="02020603050405020304" pitchFamily="18" charset="0"/>
              </a:rPr>
              <a:t> (Khurana et al., 2018)</a:t>
            </a:r>
            <a:endParaRPr lang="en-GB" sz="5500" dirty="0">
              <a:effectLst/>
              <a:ea typeface="Times New Roman" panose="02020603050405020304" pitchFamily="18" charset="0"/>
              <a:cs typeface="Times New Roman" panose="02020603050405020304" pitchFamily="18" charset="0"/>
            </a:endParaRPr>
          </a:p>
          <a:p>
            <a:pPr marL="571500" indent="-342900">
              <a:lnSpc>
                <a:spcPct val="150000"/>
              </a:lnSpc>
              <a:spcAft>
                <a:spcPts val="800"/>
              </a:spcAft>
              <a:buFont typeface="Wingdings" panose="05000000000000000000" pitchFamily="2" charset="2"/>
              <a:buChar char="v"/>
            </a:pPr>
            <a:endParaRPr lang="en-GB" dirty="0"/>
          </a:p>
        </p:txBody>
      </p:sp>
      <p:pic>
        <p:nvPicPr>
          <p:cNvPr id="10" name="Video 9">
            <a:hlinkClick r:id="" action="ppaction://media"/>
            <a:extLst>
              <a:ext uri="{FF2B5EF4-FFF2-40B4-BE49-F238E27FC236}">
                <a16:creationId xmlns:a16="http://schemas.microsoft.com/office/drawing/2014/main" id="{E95DFE0C-BC05-E944-173B-B620AEA1743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3349752" y="126154"/>
            <a:ext cx="2057400" cy="1419182"/>
          </a:xfrm>
          <a:prstGeom prst="ellipse">
            <a:avLst/>
          </a:prstGeom>
        </p:spPr>
      </p:pic>
    </p:spTree>
    <p:extLst>
      <p:ext uri="{BB962C8B-B14F-4D97-AF65-F5344CB8AC3E}">
        <p14:creationId xmlns:p14="http://schemas.microsoft.com/office/powerpoint/2010/main" val="3538381811"/>
      </p:ext>
    </p:extLst>
  </p:cSld>
  <p:clrMapOvr>
    <a:masterClrMapping/>
  </p:clrMapOvr>
  <mc:AlternateContent xmlns:mc="http://schemas.openxmlformats.org/markup-compatibility/2006" xmlns:p14="http://schemas.microsoft.com/office/powerpoint/2010/main">
    <mc:Choice Requires="p14">
      <p:transition spd="slow" p14:dur="2000" advTm="64454"/>
    </mc:Choice>
    <mc:Fallback xmlns="">
      <p:transition spd="slow" advTm="64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D922-F792-9E04-A23F-23AF6565F10F}"/>
              </a:ext>
            </a:extLst>
          </p:cNvPr>
          <p:cNvSpPr>
            <a:spLocks noGrp="1"/>
          </p:cNvSpPr>
          <p:nvPr>
            <p:ph type="title"/>
          </p:nvPr>
        </p:nvSpPr>
        <p:spPr>
          <a:xfrm>
            <a:off x="944545" y="901532"/>
            <a:ext cx="6507815" cy="1293028"/>
          </a:xfrm>
        </p:spPr>
        <p:txBody>
          <a:bodyPr>
            <a:normAutofit/>
          </a:bodyPr>
          <a:lstStyle/>
          <a:p>
            <a:r>
              <a:rPr lang="en-GB" sz="3200" dirty="0"/>
              <a:t>The murder of James Bulger</a:t>
            </a:r>
            <a:r>
              <a:rPr lang="en-GB" dirty="0"/>
              <a:t> </a:t>
            </a:r>
          </a:p>
        </p:txBody>
      </p:sp>
      <p:sp>
        <p:nvSpPr>
          <p:cNvPr id="11" name="Content Placeholder 10">
            <a:extLst>
              <a:ext uri="{FF2B5EF4-FFF2-40B4-BE49-F238E27FC236}">
                <a16:creationId xmlns:a16="http://schemas.microsoft.com/office/drawing/2014/main" id="{9A1955ED-4E0E-F504-B651-077500ADBC38}"/>
              </a:ext>
            </a:extLst>
          </p:cNvPr>
          <p:cNvSpPr>
            <a:spLocks noGrp="1"/>
          </p:cNvSpPr>
          <p:nvPr>
            <p:ph idx="1"/>
          </p:nvPr>
        </p:nvSpPr>
        <p:spPr>
          <a:xfrm>
            <a:off x="619760" y="2194560"/>
            <a:ext cx="6832600" cy="4024125"/>
          </a:xfrm>
        </p:spPr>
        <p:txBody>
          <a:bodyPr>
            <a:normAutofit fontScale="25000" lnSpcReduction="20000"/>
          </a:bodyPr>
          <a:lstStyle/>
          <a:p>
            <a:endParaRPr lang="en-GB" sz="2600" dirty="0"/>
          </a:p>
          <a:p>
            <a:pPr indent="228600">
              <a:lnSpc>
                <a:spcPct val="150000"/>
              </a:lnSpc>
              <a:spcAft>
                <a:spcPts val="800"/>
              </a:spcAft>
              <a:buFont typeface="Wingdings" panose="05000000000000000000" pitchFamily="2" charset="2"/>
              <a:buChar char="v"/>
            </a:pPr>
            <a:r>
              <a:rPr lang="en-GB" sz="7200" dirty="0">
                <a:effectLst/>
                <a:ea typeface="Times New Roman" panose="02020603050405020304" pitchFamily="18" charset="0"/>
                <a:cs typeface="Times New Roman" panose="02020603050405020304" pitchFamily="18" charset="0"/>
              </a:rPr>
              <a:t>In Liverpool in 1993, Robert Thompson and Jon Venables, who were only ten years old at the time, murdered two-year-old James Bulger.</a:t>
            </a:r>
            <a:endParaRPr lang="en-GB" sz="7200" dirty="0">
              <a:ea typeface="Times New Roman" panose="02020603050405020304" pitchFamily="18" charset="0"/>
              <a:cs typeface="Times New Roman" panose="02020603050405020304" pitchFamily="18" charset="0"/>
            </a:endParaRPr>
          </a:p>
          <a:p>
            <a:pPr indent="228600">
              <a:lnSpc>
                <a:spcPct val="150000"/>
              </a:lnSpc>
              <a:spcAft>
                <a:spcPts val="800"/>
              </a:spcAft>
              <a:buFont typeface="Wingdings" panose="05000000000000000000" pitchFamily="2" charset="2"/>
              <a:buChar char="v"/>
            </a:pPr>
            <a:r>
              <a:rPr lang="en-GB" sz="7200" dirty="0">
                <a:effectLst/>
                <a:ea typeface="Times New Roman" panose="02020603050405020304" pitchFamily="18" charset="0"/>
                <a:cs typeface="Times New Roman" panose="02020603050405020304" pitchFamily="18" charset="0"/>
              </a:rPr>
              <a:t>Their violent behaviour, similar to the atrocious acts in the movie Child’s Play 3, opened up a debate on the influence of media violence in real-life aggression, capturing the attention of the media and public even though Thompson and Venables denied viewing this film.</a:t>
            </a:r>
          </a:p>
          <a:p>
            <a:pPr indent="0">
              <a:lnSpc>
                <a:spcPct val="150000"/>
              </a:lnSpc>
              <a:spcAft>
                <a:spcPts val="800"/>
              </a:spcAft>
              <a:buNone/>
            </a:pPr>
            <a:r>
              <a:rPr lang="en-GB" sz="7200" dirty="0">
                <a:effectLst/>
                <a:ea typeface="Times New Roman" panose="02020603050405020304" pitchFamily="18" charset="0"/>
                <a:cs typeface="Times New Roman" panose="02020603050405020304" pitchFamily="18" charset="0"/>
              </a:rPr>
              <a:t>(Brewer, 2011)</a:t>
            </a:r>
          </a:p>
          <a:p>
            <a:endParaRPr lang="en-US" dirty="0"/>
          </a:p>
        </p:txBody>
      </p:sp>
      <p:pic>
        <p:nvPicPr>
          <p:cNvPr id="7" name="Picture 6">
            <a:extLst>
              <a:ext uri="{FF2B5EF4-FFF2-40B4-BE49-F238E27FC236}">
                <a16:creationId xmlns:a16="http://schemas.microsoft.com/office/drawing/2014/main" id="{88BA83F2-74D6-B79C-0769-74FA40344E3E}"/>
              </a:ext>
            </a:extLst>
          </p:cNvPr>
          <p:cNvPicPr>
            <a:picLocks noChangeAspect="1"/>
          </p:cNvPicPr>
          <p:nvPr/>
        </p:nvPicPr>
        <p:blipFill rotWithShape="1">
          <a:blip r:embed="rId5"/>
          <a:srcRect t="21099" b="37320"/>
          <a:stretch/>
        </p:blipFill>
        <p:spPr>
          <a:xfrm>
            <a:off x="7861238" y="933693"/>
            <a:ext cx="3644962" cy="2377440"/>
          </a:xfrm>
          <a:prstGeom prst="rect">
            <a:avLst/>
          </a:prstGeom>
        </p:spPr>
      </p:pic>
      <p:pic>
        <p:nvPicPr>
          <p:cNvPr id="5" name="Content Placeholder 4" descr="A collage of a young child&#10;&#10;Description automatically generated">
            <a:extLst>
              <a:ext uri="{FF2B5EF4-FFF2-40B4-BE49-F238E27FC236}">
                <a16:creationId xmlns:a16="http://schemas.microsoft.com/office/drawing/2014/main" id="{D64A4E85-2916-C240-29C0-007BCE2B0411}"/>
              </a:ext>
            </a:extLst>
          </p:cNvPr>
          <p:cNvPicPr>
            <a:picLocks noChangeAspect="1"/>
          </p:cNvPicPr>
          <p:nvPr/>
        </p:nvPicPr>
        <p:blipFill rotWithShape="1">
          <a:blip r:embed="rId6"/>
          <a:srcRect l="4586" r="3425"/>
          <a:stretch/>
        </p:blipFill>
        <p:spPr>
          <a:xfrm>
            <a:off x="7861238" y="3588301"/>
            <a:ext cx="3644962" cy="2377440"/>
          </a:xfrm>
          <a:prstGeom prst="rect">
            <a:avLst/>
          </a:prstGeom>
        </p:spPr>
      </p:pic>
      <p:sp>
        <p:nvSpPr>
          <p:cNvPr id="23" name="TextBox 22">
            <a:extLst>
              <a:ext uri="{FF2B5EF4-FFF2-40B4-BE49-F238E27FC236}">
                <a16:creationId xmlns:a16="http://schemas.microsoft.com/office/drawing/2014/main" id="{D4A5634F-7529-88EB-0AF7-D985C6171C98}"/>
              </a:ext>
            </a:extLst>
          </p:cNvPr>
          <p:cNvSpPr txBox="1"/>
          <p:nvPr/>
        </p:nvSpPr>
        <p:spPr>
          <a:xfrm>
            <a:off x="1440611" y="6426679"/>
            <a:ext cx="1535502" cy="369332"/>
          </a:xfrm>
          <a:prstGeom prst="rect">
            <a:avLst/>
          </a:prstGeom>
          <a:noFill/>
        </p:spPr>
        <p:txBody>
          <a:bodyPr wrap="square" rtlCol="0">
            <a:spAutoFit/>
          </a:bodyPr>
          <a:lstStyle/>
          <a:p>
            <a:endParaRPr lang="en-GB" dirty="0"/>
          </a:p>
        </p:txBody>
      </p:sp>
      <p:pic>
        <p:nvPicPr>
          <p:cNvPr id="38" name="Video 37">
            <a:hlinkClick r:id="" action="ppaction://media"/>
            <a:extLst>
              <a:ext uri="{FF2B5EF4-FFF2-40B4-BE49-F238E27FC236}">
                <a16:creationId xmlns:a16="http://schemas.microsoft.com/office/drawing/2014/main" id="{2EEB42F0-996A-E4D9-02AA-42C1375F63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4472933" y="5622795"/>
            <a:ext cx="1623067" cy="1138710"/>
          </a:xfrm>
          <a:prstGeom prst="ellipse">
            <a:avLst/>
          </a:prstGeom>
        </p:spPr>
      </p:pic>
    </p:spTree>
    <p:extLst>
      <p:ext uri="{BB962C8B-B14F-4D97-AF65-F5344CB8AC3E}">
        <p14:creationId xmlns:p14="http://schemas.microsoft.com/office/powerpoint/2010/main" val="3023625751"/>
      </p:ext>
    </p:extLst>
  </p:cSld>
  <p:clrMapOvr>
    <a:masterClrMapping/>
  </p:clrMapOvr>
  <mc:AlternateContent xmlns:mc="http://schemas.openxmlformats.org/markup-compatibility/2006" xmlns:p14="http://schemas.microsoft.com/office/powerpoint/2010/main">
    <mc:Choice Requires="p14">
      <p:transition spd="slow" p14:dur="2000" advTm="35808"/>
    </mc:Choice>
    <mc:Fallback xmlns="">
      <p:transition spd="slow" advTm="3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0CE3-4484-622E-B22B-99C7738010D2}"/>
              </a:ext>
            </a:extLst>
          </p:cNvPr>
          <p:cNvSpPr>
            <a:spLocks noGrp="1"/>
          </p:cNvSpPr>
          <p:nvPr>
            <p:ph type="title"/>
          </p:nvPr>
        </p:nvSpPr>
        <p:spPr>
          <a:xfrm>
            <a:off x="6762541" y="834013"/>
            <a:ext cx="4743658" cy="1223388"/>
          </a:xfrm>
        </p:spPr>
        <p:txBody>
          <a:bodyPr>
            <a:normAutofit/>
          </a:bodyPr>
          <a:lstStyle/>
          <a:p>
            <a:r>
              <a:rPr lang="en-GB" dirty="0"/>
              <a:t>Hi-fi murders</a:t>
            </a:r>
          </a:p>
        </p:txBody>
      </p:sp>
      <p:pic>
        <p:nvPicPr>
          <p:cNvPr id="5" name="Content Placeholder 4" descr="A group of people with their heads in a row&#10;&#10;Description automatically generated with medium confidence">
            <a:extLst>
              <a:ext uri="{FF2B5EF4-FFF2-40B4-BE49-F238E27FC236}">
                <a16:creationId xmlns:a16="http://schemas.microsoft.com/office/drawing/2014/main" id="{C8E6E139-CE05-1D3C-258E-88EE957A64E8}"/>
              </a:ext>
            </a:extLst>
          </p:cNvPr>
          <p:cNvPicPr>
            <a:picLocks noChangeAspect="1"/>
          </p:cNvPicPr>
          <p:nvPr/>
        </p:nvPicPr>
        <p:blipFill>
          <a:blip r:embed="rId5"/>
          <a:stretch>
            <a:fillRect/>
          </a:stretch>
        </p:blipFill>
        <p:spPr>
          <a:xfrm>
            <a:off x="685800" y="2690844"/>
            <a:ext cx="4521200" cy="2803144"/>
          </a:xfrm>
          <a:prstGeom prst="rect">
            <a:avLst/>
          </a:prstGeom>
        </p:spPr>
      </p:pic>
      <p:sp>
        <p:nvSpPr>
          <p:cNvPr id="9" name="Content Placeholder 8">
            <a:extLst>
              <a:ext uri="{FF2B5EF4-FFF2-40B4-BE49-F238E27FC236}">
                <a16:creationId xmlns:a16="http://schemas.microsoft.com/office/drawing/2014/main" id="{7F0C9148-C263-E453-CDF3-AADB68B446DA}"/>
              </a:ext>
            </a:extLst>
          </p:cNvPr>
          <p:cNvSpPr>
            <a:spLocks noGrp="1"/>
          </p:cNvSpPr>
          <p:nvPr>
            <p:ph idx="1"/>
          </p:nvPr>
        </p:nvSpPr>
        <p:spPr>
          <a:xfrm>
            <a:off x="5689600" y="2194560"/>
            <a:ext cx="5816600" cy="4024125"/>
          </a:xfrm>
        </p:spPr>
        <p:txBody>
          <a:bodyPr>
            <a:normAutofit/>
          </a:bodyPr>
          <a:lstStyle/>
          <a:p>
            <a:pPr>
              <a:buFont typeface="Wingdings" panose="05000000000000000000" pitchFamily="2" charset="2"/>
              <a:buChar char="v"/>
            </a:pPr>
            <a:r>
              <a:rPr lang="en-GB" sz="1800" dirty="0"/>
              <a:t>The copycat element of a crime is suggested to be one of the primary evidence that media violence influences real-life aggression. </a:t>
            </a:r>
          </a:p>
          <a:p>
            <a:pPr>
              <a:buFont typeface="Wingdings" panose="05000000000000000000" pitchFamily="2" charset="2"/>
              <a:buChar char="v"/>
            </a:pPr>
            <a:r>
              <a:rPr lang="en-GB" sz="1800" dirty="0"/>
              <a:t>For example, in the “Hi-Fi murders” in Utah, US (1974), the perpetrators, William Andrews and Pierre Dale Selby, forced their hostages to drink a corrosive drain cleaning fluid similar to a method used in the film Magnum Force.</a:t>
            </a:r>
          </a:p>
          <a:p>
            <a:pPr marL="0" indent="0">
              <a:buNone/>
            </a:pPr>
            <a:r>
              <a:rPr lang="en-GB" sz="1800" dirty="0">
                <a:ea typeface="Times New Roman" panose="02020603050405020304" pitchFamily="18" charset="0"/>
                <a:cs typeface="Times New Roman" panose="02020603050405020304" pitchFamily="18" charset="0"/>
              </a:rPr>
              <a:t>  </a:t>
            </a:r>
            <a:r>
              <a:rPr lang="en-GB" sz="1800" dirty="0">
                <a:effectLst/>
                <a:ea typeface="Times New Roman" panose="02020603050405020304" pitchFamily="18" charset="0"/>
                <a:cs typeface="Times New Roman" panose="02020603050405020304" pitchFamily="18" charset="0"/>
              </a:rPr>
              <a:t>(Brewer, 2011)</a:t>
            </a:r>
          </a:p>
          <a:p>
            <a:pPr>
              <a:buFont typeface="Wingdings" panose="05000000000000000000" pitchFamily="2" charset="2"/>
              <a:buChar char="v"/>
            </a:pPr>
            <a:endParaRPr lang="en-US" dirty="0"/>
          </a:p>
        </p:txBody>
      </p:sp>
      <p:pic>
        <p:nvPicPr>
          <p:cNvPr id="95" name="Video 94">
            <a:hlinkClick r:id="" action="ppaction://media"/>
            <a:extLst>
              <a:ext uri="{FF2B5EF4-FFF2-40B4-BE49-F238E27FC236}">
                <a16:creationId xmlns:a16="http://schemas.microsoft.com/office/drawing/2014/main" id="{AC8949EA-342F-2BF3-994F-2471E304D6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5106838"/>
            <a:ext cx="1740005" cy="1668866"/>
          </a:xfrm>
          <a:prstGeom prst="ellipse">
            <a:avLst/>
          </a:prstGeom>
        </p:spPr>
      </p:pic>
    </p:spTree>
    <p:extLst>
      <p:ext uri="{BB962C8B-B14F-4D97-AF65-F5344CB8AC3E}">
        <p14:creationId xmlns:p14="http://schemas.microsoft.com/office/powerpoint/2010/main" val="3821192980"/>
      </p:ext>
    </p:extLst>
  </p:cSld>
  <p:clrMapOvr>
    <a:masterClrMapping/>
  </p:clrMapOvr>
  <mc:AlternateContent xmlns:mc="http://schemas.openxmlformats.org/markup-compatibility/2006" xmlns:p14="http://schemas.microsoft.com/office/powerpoint/2010/main">
    <mc:Choice Requires="p14">
      <p:transition spd="slow" p14:dur="2000" advTm="30485"/>
    </mc:Choice>
    <mc:Fallback xmlns="">
      <p:transition spd="slow" advTm="30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5"/>
                </p:tgtEl>
              </p:cMediaNode>
            </p:video>
            <p:seq concurrent="1" nextAc="seek">
              <p:cTn id="8" restart="whenNotActive" fill="hold" evtFilter="cancelBubble" nodeType="interactiveSeq">
                <p:stCondLst>
                  <p:cond evt="onClick" delay="0">
                    <p:tgtEl>
                      <p:spTgt spid="9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5"/>
                                        </p:tgtEl>
                                      </p:cBhvr>
                                    </p:cmd>
                                  </p:childTnLst>
                                </p:cTn>
                              </p:par>
                            </p:childTnLst>
                          </p:cTn>
                        </p:par>
                      </p:childTnLst>
                    </p:cTn>
                  </p:par>
                </p:childTnLst>
              </p:cTn>
              <p:nextCondLst>
                <p:cond evt="onClick" delay="0">
                  <p:tgtEl>
                    <p:spTgt spid="9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CFA57-174C-625B-05A7-7F6E76FEF3C7}"/>
              </a:ext>
            </a:extLst>
          </p:cNvPr>
          <p:cNvSpPr>
            <a:spLocks noGrp="1"/>
          </p:cNvSpPr>
          <p:nvPr>
            <p:ph type="title"/>
          </p:nvPr>
        </p:nvSpPr>
        <p:spPr>
          <a:xfrm>
            <a:off x="2895600" y="764373"/>
            <a:ext cx="8610600" cy="1293028"/>
          </a:xfrm>
        </p:spPr>
        <p:txBody>
          <a:bodyPr>
            <a:normAutofit/>
          </a:bodyPr>
          <a:lstStyle/>
          <a:p>
            <a:r>
              <a:rPr lang="en-GB" dirty="0"/>
              <a:t>Columbine High School shootings</a:t>
            </a:r>
          </a:p>
        </p:txBody>
      </p:sp>
      <p:sp>
        <p:nvSpPr>
          <p:cNvPr id="78" name="Content Placeholder 77">
            <a:extLst>
              <a:ext uri="{FF2B5EF4-FFF2-40B4-BE49-F238E27FC236}">
                <a16:creationId xmlns:a16="http://schemas.microsoft.com/office/drawing/2014/main" id="{C2E1B27E-362E-07A7-899E-97C76195CF76}"/>
              </a:ext>
            </a:extLst>
          </p:cNvPr>
          <p:cNvSpPr>
            <a:spLocks noGrp="1"/>
          </p:cNvSpPr>
          <p:nvPr>
            <p:ph idx="1"/>
          </p:nvPr>
        </p:nvSpPr>
        <p:spPr>
          <a:xfrm>
            <a:off x="677333" y="2194560"/>
            <a:ext cx="5816600" cy="4024125"/>
          </a:xfrm>
        </p:spPr>
        <p:txBody>
          <a:bodyPr>
            <a:normAutofit fontScale="25000" lnSpcReduction="20000"/>
          </a:bodyPr>
          <a:lstStyle/>
          <a:p>
            <a:pPr indent="457200">
              <a:lnSpc>
                <a:spcPct val="150000"/>
              </a:lnSpc>
              <a:spcAft>
                <a:spcPts val="80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571500" indent="-342900">
              <a:lnSpc>
                <a:spcPct val="150000"/>
              </a:lnSpc>
              <a:spcAft>
                <a:spcPts val="800"/>
              </a:spcAft>
              <a:buFont typeface="Wingdings" panose="05000000000000000000" pitchFamily="2" charset="2"/>
              <a:buChar char="v"/>
            </a:pPr>
            <a:r>
              <a:rPr lang="en-US" sz="5500" dirty="0">
                <a:effectLst/>
                <a:ea typeface="Times New Roman" panose="02020603050405020304" pitchFamily="18" charset="0"/>
                <a:cs typeface="Times New Roman" panose="02020603050405020304" pitchFamily="18" charset="0"/>
              </a:rPr>
              <a:t>The Columbine High school shooting in Colorado, US, in 1999 where two adolescent boys, Eric Harris and Dylan Klebold, killed twelve students and one teacher before shooting themselves, became a reference of school mass shootings and, in the aftermath, investigations of the links between the killings and the media (Brewer,2011)</a:t>
            </a:r>
            <a:endParaRPr lang="en-GB" sz="5500" dirty="0">
              <a:effectLst/>
              <a:ea typeface="Times New Roman" panose="02020603050405020304" pitchFamily="18" charset="0"/>
              <a:cs typeface="Times New Roman" panose="02020603050405020304" pitchFamily="18" charset="0"/>
            </a:endParaRPr>
          </a:p>
          <a:p>
            <a:pPr marL="571500" indent="-342900">
              <a:lnSpc>
                <a:spcPct val="150000"/>
              </a:lnSpc>
              <a:spcAft>
                <a:spcPts val="800"/>
              </a:spcAft>
              <a:buFont typeface="Wingdings" panose="05000000000000000000" pitchFamily="2" charset="2"/>
              <a:buChar char="v"/>
            </a:pPr>
            <a:r>
              <a:rPr lang="en-GB" sz="5500" dirty="0">
                <a:effectLst/>
                <a:ea typeface="Times New Roman" panose="02020603050405020304" pitchFamily="18" charset="0"/>
                <a:cs typeface="Times New Roman" panose="02020603050405020304" pitchFamily="18" charset="0"/>
              </a:rPr>
              <a:t>According to research, the tragedy of the Columbine school shootings captured public attention the most of any other news event in 1999. This story was alive for 30 days, and 170 articles were published in the newspapers (</a:t>
            </a:r>
            <a:r>
              <a:rPr lang="en-GB" sz="5500" dirty="0" err="1">
                <a:effectLst/>
                <a:ea typeface="Times New Roman" panose="02020603050405020304" pitchFamily="18" charset="0"/>
                <a:cs typeface="Times New Roman" panose="02020603050405020304" pitchFamily="18" charset="0"/>
              </a:rPr>
              <a:t>Chyi</a:t>
            </a:r>
            <a:r>
              <a:rPr lang="en-GB" sz="5500" dirty="0">
                <a:effectLst/>
                <a:ea typeface="Times New Roman" panose="02020603050405020304" pitchFamily="18" charset="0"/>
                <a:cs typeface="Times New Roman" panose="02020603050405020304" pitchFamily="18" charset="0"/>
              </a:rPr>
              <a:t> &amp; McCombs, 2004)</a:t>
            </a:r>
          </a:p>
          <a:p>
            <a:endParaRPr lang="en-US" dirty="0"/>
          </a:p>
        </p:txBody>
      </p:sp>
      <p:pic>
        <p:nvPicPr>
          <p:cNvPr id="74" name="Content Placeholder 73" descr="A group of men holding guns in a cafeteria&#10;&#10;Description automatically generated">
            <a:extLst>
              <a:ext uri="{FF2B5EF4-FFF2-40B4-BE49-F238E27FC236}">
                <a16:creationId xmlns:a16="http://schemas.microsoft.com/office/drawing/2014/main" id="{374C16D7-89C3-B73D-C4E6-B4F8132FAA47}"/>
              </a:ext>
            </a:extLst>
          </p:cNvPr>
          <p:cNvPicPr>
            <a:picLocks noChangeAspect="1"/>
          </p:cNvPicPr>
          <p:nvPr/>
        </p:nvPicPr>
        <p:blipFill rotWithShape="1">
          <a:blip r:embed="rId5"/>
          <a:srcRect b="76"/>
          <a:stretch/>
        </p:blipFill>
        <p:spPr>
          <a:xfrm>
            <a:off x="6985000" y="2501159"/>
            <a:ext cx="4521200" cy="3410926"/>
          </a:xfrm>
          <a:prstGeom prst="rect">
            <a:avLst/>
          </a:prstGeom>
        </p:spPr>
      </p:pic>
      <p:pic>
        <p:nvPicPr>
          <p:cNvPr id="97" name="Video 96">
            <a:hlinkClick r:id="" action="ppaction://media"/>
            <a:extLst>
              <a:ext uri="{FF2B5EF4-FFF2-40B4-BE49-F238E27FC236}">
                <a16:creationId xmlns:a16="http://schemas.microsoft.com/office/drawing/2014/main" id="{932CF887-B81E-9F57-2153-1AD36939BAD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2523744" y="639316"/>
            <a:ext cx="1728216" cy="1418086"/>
          </a:xfrm>
          <a:prstGeom prst="ellipse">
            <a:avLst/>
          </a:prstGeom>
        </p:spPr>
      </p:pic>
    </p:spTree>
    <p:extLst>
      <p:ext uri="{BB962C8B-B14F-4D97-AF65-F5344CB8AC3E}">
        <p14:creationId xmlns:p14="http://schemas.microsoft.com/office/powerpoint/2010/main" val="1550803172"/>
      </p:ext>
    </p:extLst>
  </p:cSld>
  <p:clrMapOvr>
    <a:masterClrMapping/>
  </p:clrMapOvr>
  <mc:AlternateContent xmlns:mc="http://schemas.openxmlformats.org/markup-compatibility/2006" xmlns:p14="http://schemas.microsoft.com/office/powerpoint/2010/main">
    <mc:Choice Requires="p14">
      <p:transition spd="slow" p14:dur="2000" advTm="45075"/>
    </mc:Choice>
    <mc:Fallback xmlns="">
      <p:transition spd="slow" advTm="45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7"/>
                </p:tgtEl>
              </p:cMediaNode>
            </p:video>
            <p:seq concurrent="1" nextAc="seek">
              <p:cTn id="8" restart="whenNotActive" fill="hold" evtFilter="cancelBubble" nodeType="interactiveSeq">
                <p:stCondLst>
                  <p:cond evt="onClick" delay="0">
                    <p:tgtEl>
                      <p:spTgt spid="9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7"/>
                                        </p:tgtEl>
                                      </p:cBhvr>
                                    </p:cmd>
                                  </p:childTnLst>
                                </p:cTn>
                              </p:par>
                            </p:childTnLst>
                          </p:cTn>
                        </p:par>
                      </p:childTnLst>
                    </p:cTn>
                  </p:par>
                </p:childTnLst>
              </p:cTn>
              <p:nextCondLst>
                <p:cond evt="onClick" delay="0">
                  <p:tgtEl>
                    <p:spTgt spid="9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9E19-85CB-7419-D5B4-2F44C6759AF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20156A-F9BC-67A2-7FEC-E30F9CFF4872}"/>
              </a:ext>
            </a:extLst>
          </p:cNvPr>
          <p:cNvSpPr>
            <a:spLocks noGrp="1"/>
          </p:cNvSpPr>
          <p:nvPr>
            <p:ph idx="1"/>
          </p:nvPr>
        </p:nvSpPr>
        <p:spPr/>
        <p:txBody>
          <a:bodyPr>
            <a:normAutofit fontScale="70000" lnSpcReduction="20000"/>
          </a:bodyPr>
          <a:lstStyle/>
          <a:p>
            <a:pPr marL="571500" indent="-342900">
              <a:lnSpc>
                <a:spcPct val="150000"/>
              </a:lnSpc>
              <a:spcAft>
                <a:spcPts val="800"/>
              </a:spcAft>
              <a:buFont typeface="Wingdings" panose="05000000000000000000" pitchFamily="2" charset="2"/>
              <a:buChar char="v"/>
            </a:pPr>
            <a:r>
              <a:rPr lang="en-US" sz="2400" dirty="0">
                <a:effectLst/>
                <a:ea typeface="Times New Roman" panose="02020603050405020304" pitchFamily="18" charset="0"/>
                <a:cs typeface="Times New Roman" panose="02020603050405020304" pitchFamily="18" charset="0"/>
              </a:rPr>
              <a:t>Fame-seeking mass shooters are the most essential to understand, as their number has increased substantially in recent decades. They receive notoriously more attention from the media, increasing the risk of inspiring copycats. Previous mass shooters inspire fame-seeking mass shooters looking to imitate them. </a:t>
            </a:r>
            <a:r>
              <a:rPr lang="en-GB" sz="2400" dirty="0">
                <a:effectLst/>
                <a:ea typeface="Times New Roman" panose="02020603050405020304" pitchFamily="18" charset="0"/>
                <a:cs typeface="Times New Roman" panose="02020603050405020304" pitchFamily="18" charset="0"/>
              </a:rPr>
              <a:t>(Silva &amp; Lankford, 2022)</a:t>
            </a:r>
          </a:p>
          <a:p>
            <a:pPr marL="571500" indent="-342900">
              <a:lnSpc>
                <a:spcPct val="150000"/>
              </a:lnSpc>
              <a:spcAft>
                <a:spcPts val="800"/>
              </a:spcAft>
              <a:buFont typeface="Wingdings" panose="05000000000000000000" pitchFamily="2" charset="2"/>
              <a:buChar char="v"/>
            </a:pPr>
            <a:r>
              <a:rPr lang="en-US" sz="2400" dirty="0">
                <a:effectLst/>
                <a:ea typeface="Times New Roman" panose="02020603050405020304" pitchFamily="18" charset="0"/>
                <a:cs typeface="Times New Roman" panose="02020603050405020304" pitchFamily="18" charset="0"/>
              </a:rPr>
              <a:t>Psychologically healthy people will not become mass shooters based on what they have seen in the news, but people at risk or troubled will respond very differently. It is suggested that mass shooters have narcissistic tendencies. Media unintentionally makes mass shooters role models into copycats when publishing details about the attacks. It is believed that if the media reported the news of mass killings more responsibly without </a:t>
            </a:r>
            <a:r>
              <a:rPr lang="en-US" sz="2400" dirty="0" err="1">
                <a:effectLst/>
                <a:ea typeface="Times New Roman" panose="02020603050405020304" pitchFamily="18" charset="0"/>
                <a:cs typeface="Times New Roman" panose="02020603050405020304" pitchFamily="18" charset="0"/>
              </a:rPr>
              <a:t>overdramatising</a:t>
            </a:r>
            <a:r>
              <a:rPr lang="en-US" sz="2400" dirty="0">
                <a:effectLst/>
                <a:ea typeface="Times New Roman" panose="02020603050405020304" pitchFamily="18" charset="0"/>
                <a:cs typeface="Times New Roman" panose="02020603050405020304" pitchFamily="18" charset="0"/>
              </a:rPr>
              <a:t> the events, it could diminish the quantity and potency of school shootings. </a:t>
            </a:r>
            <a:r>
              <a:rPr lang="en-GB" sz="2400" dirty="0">
                <a:effectLst/>
                <a:ea typeface="Times New Roman" panose="02020603050405020304" pitchFamily="18" charset="0"/>
                <a:cs typeface="Times New Roman" panose="02020603050405020304" pitchFamily="18" charset="0"/>
              </a:rPr>
              <a:t>(Lankford &amp; </a:t>
            </a:r>
            <a:r>
              <a:rPr lang="en-GB" sz="2400" dirty="0" err="1">
                <a:effectLst/>
                <a:ea typeface="Times New Roman" panose="02020603050405020304" pitchFamily="18" charset="0"/>
                <a:cs typeface="Times New Roman" panose="02020603050405020304" pitchFamily="18" charset="0"/>
              </a:rPr>
              <a:t>Madfis</a:t>
            </a:r>
            <a:r>
              <a:rPr lang="en-GB" sz="2400" dirty="0">
                <a:effectLst/>
                <a:ea typeface="Times New Roman" panose="02020603050405020304" pitchFamily="18" charset="0"/>
                <a:cs typeface="Times New Roman" panose="02020603050405020304" pitchFamily="18" charset="0"/>
              </a:rPr>
              <a:t>, 2018)</a:t>
            </a:r>
          </a:p>
          <a:p>
            <a:endParaRPr lang="en-GB" dirty="0"/>
          </a:p>
        </p:txBody>
      </p:sp>
      <p:pic>
        <p:nvPicPr>
          <p:cNvPr id="6" name="Video 5">
            <a:hlinkClick r:id="" action="ppaction://media"/>
            <a:extLst>
              <a:ext uri="{FF2B5EF4-FFF2-40B4-BE49-F238E27FC236}">
                <a16:creationId xmlns:a16="http://schemas.microsoft.com/office/drawing/2014/main" id="{2474F89D-DE5A-E6A1-ABCD-1E39A0D7BB8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6366731"/>
      </p:ext>
    </p:extLst>
  </p:cSld>
  <p:clrMapOvr>
    <a:masterClrMapping/>
  </p:clrMapOvr>
  <mc:AlternateContent xmlns:mc="http://schemas.openxmlformats.org/markup-compatibility/2006" xmlns:p14="http://schemas.microsoft.com/office/powerpoint/2010/main">
    <mc:Choice Requires="p14">
      <p:transition spd="slow" p14:dur="2000" advTm="61831"/>
    </mc:Choice>
    <mc:Fallback xmlns="">
      <p:transition spd="slow" advTm="61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B3632-E831-DDD2-104A-8F3F0445FB69}"/>
              </a:ext>
            </a:extLst>
          </p:cNvPr>
          <p:cNvSpPr>
            <a:spLocks noGrp="1"/>
          </p:cNvSpPr>
          <p:nvPr>
            <p:ph type="title"/>
          </p:nvPr>
        </p:nvSpPr>
        <p:spPr/>
        <p:txBody>
          <a:bodyPr/>
          <a:lstStyle/>
          <a:p>
            <a:r>
              <a:rPr lang="en-GB" dirty="0"/>
              <a:t>Thank you</a:t>
            </a:r>
          </a:p>
        </p:txBody>
      </p:sp>
      <p:sp>
        <p:nvSpPr>
          <p:cNvPr id="3" name="Content Placeholder 2">
            <a:extLst>
              <a:ext uri="{FF2B5EF4-FFF2-40B4-BE49-F238E27FC236}">
                <a16:creationId xmlns:a16="http://schemas.microsoft.com/office/drawing/2014/main" id="{C2BF59A9-C609-CA00-8882-8CF1788D19ED}"/>
              </a:ext>
            </a:extLst>
          </p:cNvPr>
          <p:cNvSpPr>
            <a:spLocks noGrp="1"/>
          </p:cNvSpPr>
          <p:nvPr>
            <p:ph idx="1"/>
          </p:nvPr>
        </p:nvSpPr>
        <p:spPr>
          <a:xfrm>
            <a:off x="685800" y="2194561"/>
            <a:ext cx="10820400" cy="850392"/>
          </a:xfrm>
        </p:spPr>
        <p:txBody>
          <a:bodyPr/>
          <a:lstStyle/>
          <a:p>
            <a:pPr marL="0" indent="0">
              <a:buNone/>
            </a:pPr>
            <a:r>
              <a:rPr lang="en-GB" dirty="0"/>
              <a:t>Thank you for listening to my presentation.</a:t>
            </a:r>
          </a:p>
        </p:txBody>
      </p:sp>
    </p:spTree>
    <p:extLst>
      <p:ext uri="{BB962C8B-B14F-4D97-AF65-F5344CB8AC3E}">
        <p14:creationId xmlns:p14="http://schemas.microsoft.com/office/powerpoint/2010/main" val="168463432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TC104033937[[fn=Vapor Trail]]</Template>
  <TotalTime>0</TotalTime>
  <Words>1154</Words>
  <Application>Microsoft Office PowerPoint</Application>
  <PresentationFormat>Widescreen</PresentationFormat>
  <Paragraphs>50</Paragraphs>
  <Slides>8</Slides>
  <Notes>6</Notes>
  <HiddenSlides>0</HiddenSlides>
  <MMClips>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Century Gothic</vt:lpstr>
      <vt:lpstr>Times New Roman</vt:lpstr>
      <vt:lpstr>Wingdings</vt:lpstr>
      <vt:lpstr>Vapor Trail</vt:lpstr>
      <vt:lpstr>Media influence in AGGRESSION</vt:lpstr>
      <vt:lpstr>Welcome</vt:lpstr>
      <vt:lpstr>Studies and theories</vt:lpstr>
      <vt:lpstr>The murder of James Bulger </vt:lpstr>
      <vt:lpstr>Hi-fi murders</vt:lpstr>
      <vt:lpstr>Columbine High School shootings</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Karen EatonThomas</cp:lastModifiedBy>
  <cp:revision>20</cp:revision>
  <dcterms:created xsi:type="dcterms:W3CDTF">2024-04-16T11:26:04Z</dcterms:created>
  <dcterms:modified xsi:type="dcterms:W3CDTF">2024-04-17T12:52:49Z</dcterms:modified>
</cp:coreProperties>
</file>