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84A5DC-D8CE-E7DC-EC96-275D927208B4}" v="95" dt="2025-11-09T23:46:26.869"/>
    <p1510:client id="{46A6F0C7-65F1-1C44-3C84-CEE859D5D9CF}" v="67" dt="2025-11-09T15:38:18.824"/>
    <p1510:client id="{93F75961-4A62-16C7-6BA9-27A10A1176A4}" v="214" dt="2025-11-09T18:51:54.875"/>
    <p1510:client id="{C20369BD-D67D-E33D-9DA7-E6AA9C81DE18}" v="1586" dt="2025-11-10T22:43:14.620"/>
    <p1510:client id="{C7CC1765-3528-F219-252A-96F59509E0F8}" v="455" dt="2025-11-09T23:39:42.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of the earth on a wall">
            <a:extLst>
              <a:ext uri="{FF2B5EF4-FFF2-40B4-BE49-F238E27FC236}">
                <a16:creationId xmlns:a16="http://schemas.microsoft.com/office/drawing/2014/main" id="{E4ADF80A-C794-73B6-0DC0-62B66FD8C5EA}"/>
              </a:ext>
            </a:extLst>
          </p:cNvPr>
          <p:cNvPicPr>
            <a:picLocks noChangeAspect="1"/>
          </p:cNvPicPr>
          <p:nvPr/>
        </p:nvPicPr>
        <p:blipFill>
          <a:blip r:embed="rId2"/>
          <a:srcRect l="23286" t="3922" r="-1" b="5153"/>
          <a:stretch>
            <a:fillRect/>
          </a:stretch>
        </p:blipFill>
        <p:spPr>
          <a:xfrm>
            <a:off x="3523488" y="10"/>
            <a:ext cx="8668512" cy="6857990"/>
          </a:xfrm>
          <a:prstGeom prst="rect">
            <a:avLst/>
          </a:prstGeom>
        </p:spPr>
      </p:pic>
      <p:sp>
        <p:nvSpPr>
          <p:cNvPr id="31" name="Rectangle 3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t>The</a:t>
            </a:r>
            <a:br>
              <a:rPr lang="en-GB" sz="4800"/>
            </a:br>
            <a:r>
              <a:rPr lang="en-GB" sz="4800"/>
              <a:t>"New Wars" Model</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2000"/>
              <a:t>A review by Bethany Grace</a:t>
            </a: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AEF21-ACD2-7F7E-46CB-0C2E11276DEF}"/>
              </a:ext>
            </a:extLst>
          </p:cNvPr>
          <p:cNvSpPr>
            <a:spLocks noGrp="1"/>
          </p:cNvSpPr>
          <p:nvPr>
            <p:ph type="title"/>
          </p:nvPr>
        </p:nvSpPr>
        <p:spPr>
          <a:xfrm>
            <a:off x="991" y="-1255"/>
            <a:ext cx="10515600" cy="1325563"/>
          </a:xfrm>
        </p:spPr>
        <p:txBody>
          <a:bodyPr/>
          <a:lstStyle/>
          <a:p>
            <a:r>
              <a:rPr lang="en-GB" dirty="0"/>
              <a:t>Introduction to The "New Wars" </a:t>
            </a:r>
            <a:br>
              <a:rPr lang="en-GB" dirty="0"/>
            </a:br>
            <a:r>
              <a:rPr lang="en-GB" dirty="0"/>
              <a:t>Model:</a:t>
            </a:r>
          </a:p>
        </p:txBody>
      </p:sp>
      <p:sp>
        <p:nvSpPr>
          <p:cNvPr id="3" name="Content Placeholder 2">
            <a:extLst>
              <a:ext uri="{FF2B5EF4-FFF2-40B4-BE49-F238E27FC236}">
                <a16:creationId xmlns:a16="http://schemas.microsoft.com/office/drawing/2014/main" id="{4858C296-4ECE-DA9D-28FF-F392703B02DD}"/>
              </a:ext>
            </a:extLst>
          </p:cNvPr>
          <p:cNvSpPr>
            <a:spLocks noGrp="1"/>
          </p:cNvSpPr>
          <p:nvPr>
            <p:ph sz="half" idx="1"/>
          </p:nvPr>
        </p:nvSpPr>
        <p:spPr>
          <a:xfrm>
            <a:off x="909320" y="1314899"/>
            <a:ext cx="5181600" cy="4351338"/>
          </a:xfrm>
        </p:spPr>
        <p:txBody>
          <a:bodyPr vert="horz" lIns="91440" tIns="45720" rIns="91440" bIns="45720" rtlCol="0" anchor="t">
            <a:noAutofit/>
          </a:bodyPr>
          <a:lstStyle/>
          <a:p>
            <a:r>
              <a:rPr lang="en-GB" sz="1800" dirty="0"/>
              <a:t>This model is most commonly associated with Mary Kaldor and her book 'New and old wars'.</a:t>
            </a:r>
            <a:endParaRPr lang="en-US" sz="1800" dirty="0"/>
          </a:p>
          <a:p>
            <a:endParaRPr lang="en-GB" sz="1800"/>
          </a:p>
          <a:p>
            <a:r>
              <a:rPr lang="en-GB" sz="1800" dirty="0"/>
              <a:t>She discusses that there has been changes to the way armed conflict is conducted, especially in Africa and Eastern Europe, since the cold war era due to globalization.</a:t>
            </a:r>
          </a:p>
          <a:p>
            <a:endParaRPr lang="en-GB" sz="1800"/>
          </a:p>
          <a:p>
            <a:r>
              <a:rPr lang="en-GB" sz="1800" dirty="0"/>
              <a:t>New wars often target civilians, are funded through transnational connections and predatory practices, and occur between a varying array of state and non-state actors.</a:t>
            </a:r>
          </a:p>
          <a:p>
            <a:endParaRPr lang="en-GB" sz="1800"/>
          </a:p>
          <a:p>
            <a:r>
              <a:rPr lang="en-GB" sz="1800" dirty="0"/>
              <a:t>Through this review I hope to cohesively evaluate The 'New Wars' model, in exploring both its key attributes and critiques, to determine its value within modern day understanding of armed conflict.</a:t>
            </a:r>
          </a:p>
          <a:p>
            <a:endParaRPr lang="en-GB" sz="1800"/>
          </a:p>
          <a:p>
            <a:endParaRPr lang="en-GB" sz="1800"/>
          </a:p>
          <a:p>
            <a:endParaRPr lang="en-GB" sz="1800"/>
          </a:p>
          <a:p>
            <a:endParaRPr lang="en-GB" sz="1800"/>
          </a:p>
        </p:txBody>
      </p:sp>
      <p:pic>
        <p:nvPicPr>
          <p:cNvPr id="4" name="Picture 3" descr="A map of the world&#10;&#10;AI-generated content may be incorrect.">
            <a:extLst>
              <a:ext uri="{FF2B5EF4-FFF2-40B4-BE49-F238E27FC236}">
                <a16:creationId xmlns:a16="http://schemas.microsoft.com/office/drawing/2014/main" id="{F6561378-B293-1292-1A47-1FCDE62E1899}"/>
              </a:ext>
            </a:extLst>
          </p:cNvPr>
          <p:cNvPicPr>
            <a:picLocks noChangeAspect="1"/>
          </p:cNvPicPr>
          <p:nvPr/>
        </p:nvPicPr>
        <p:blipFill>
          <a:blip r:embed="rId2"/>
          <a:srcRect l="670" t="444" r="670" b="741"/>
          <a:stretch>
            <a:fillRect/>
          </a:stretch>
        </p:blipFill>
        <p:spPr>
          <a:xfrm>
            <a:off x="7660575" y="-1982"/>
            <a:ext cx="4526622" cy="6858027"/>
          </a:xfrm>
          <a:prstGeom prst="rect">
            <a:avLst/>
          </a:prstGeom>
        </p:spPr>
      </p:pic>
    </p:spTree>
    <p:extLst>
      <p:ext uri="{BB962C8B-B14F-4D97-AF65-F5344CB8AC3E}">
        <p14:creationId xmlns:p14="http://schemas.microsoft.com/office/powerpoint/2010/main" val="1845124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Freeform: Shape 1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Rectangle 7">
            <a:extLst>
              <a:ext uri="{FF2B5EF4-FFF2-40B4-BE49-F238E27FC236}">
                <a16:creationId xmlns:a16="http://schemas.microsoft.com/office/drawing/2014/main" id="{98127DD6-16E3-19CE-001A-3BD44C04DF9C}"/>
              </a:ext>
            </a:extLst>
          </p:cNvPr>
          <p:cNvSpPr/>
          <p:nvPr/>
        </p:nvSpPr>
        <p:spPr>
          <a:xfrm>
            <a:off x="8788400" y="4897120"/>
            <a:ext cx="3403599" cy="196088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Coins falling on a table&#10;&#10;AI-generated content may be incorrect.">
            <a:extLst>
              <a:ext uri="{FF2B5EF4-FFF2-40B4-BE49-F238E27FC236}">
                <a16:creationId xmlns:a16="http://schemas.microsoft.com/office/drawing/2014/main" id="{5C58D79E-CF63-D9AF-82CC-AB6B63C0D7DB}"/>
              </a:ext>
            </a:extLst>
          </p:cNvPr>
          <p:cNvPicPr>
            <a:picLocks noChangeAspect="1"/>
          </p:cNvPicPr>
          <p:nvPr/>
        </p:nvPicPr>
        <p:blipFill>
          <a:blip r:embed="rId2"/>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 name="Title 1">
            <a:extLst>
              <a:ext uri="{FF2B5EF4-FFF2-40B4-BE49-F238E27FC236}">
                <a16:creationId xmlns:a16="http://schemas.microsoft.com/office/drawing/2014/main" id="{82415F90-C39C-2844-B450-5957C9AF636D}"/>
              </a:ext>
            </a:extLst>
          </p:cNvPr>
          <p:cNvSpPr>
            <a:spLocks noGrp="1"/>
          </p:cNvSpPr>
          <p:nvPr>
            <p:ph type="title"/>
          </p:nvPr>
        </p:nvSpPr>
        <p:spPr>
          <a:xfrm>
            <a:off x="-5079" y="1973"/>
            <a:ext cx="9392920" cy="1325563"/>
          </a:xfrm>
        </p:spPr>
        <p:txBody>
          <a:bodyPr vert="horz" lIns="91440" tIns="45720" rIns="91440" bIns="45720" rtlCol="0" anchor="ctr">
            <a:noAutofit/>
          </a:bodyPr>
          <a:lstStyle/>
          <a:p>
            <a:r>
              <a:rPr lang="en-US" kern="1200" dirty="0">
                <a:latin typeface="+mj-lt"/>
                <a:ea typeface="+mj-ea"/>
                <a:cs typeface="+mj-cs"/>
              </a:rPr>
              <a:t>The key arguments of The 'New Wars' </a:t>
            </a:r>
            <a:br>
              <a:rPr lang="en-US" kern="1200" dirty="0"/>
            </a:br>
            <a:r>
              <a:rPr lang="en-US" kern="1200" dirty="0">
                <a:latin typeface="+mj-lt"/>
                <a:ea typeface="+mj-ea"/>
                <a:cs typeface="+mj-cs"/>
              </a:rPr>
              <a:t>Model:</a:t>
            </a:r>
          </a:p>
        </p:txBody>
      </p:sp>
      <p:sp>
        <p:nvSpPr>
          <p:cNvPr id="3" name="Content Placeholder 2">
            <a:extLst>
              <a:ext uri="{FF2B5EF4-FFF2-40B4-BE49-F238E27FC236}">
                <a16:creationId xmlns:a16="http://schemas.microsoft.com/office/drawing/2014/main" id="{05028847-CC96-8084-42B6-D07B0F4DA444}"/>
              </a:ext>
            </a:extLst>
          </p:cNvPr>
          <p:cNvSpPr>
            <a:spLocks noGrp="1"/>
          </p:cNvSpPr>
          <p:nvPr>
            <p:ph sz="half" idx="1"/>
          </p:nvPr>
        </p:nvSpPr>
        <p:spPr>
          <a:xfrm>
            <a:off x="645161" y="1679643"/>
            <a:ext cx="5257800" cy="4192520"/>
          </a:xfrm>
        </p:spPr>
        <p:txBody>
          <a:bodyPr vert="horz" lIns="91440" tIns="45720" rIns="91440" bIns="45720" rtlCol="0" anchor="t">
            <a:noAutofit/>
          </a:bodyPr>
          <a:lstStyle/>
          <a:p>
            <a:r>
              <a:rPr lang="en-US" sz="1800" dirty="0"/>
              <a:t>New wars are a new form of organized violence, that focuses more on economic gain and identity politics than wars of the past.</a:t>
            </a:r>
          </a:p>
          <a:p>
            <a:endParaRPr lang="en-US" sz="1800" dirty="0"/>
          </a:p>
          <a:p>
            <a:r>
              <a:rPr lang="en-US" sz="1800" dirty="0"/>
              <a:t>They no longer center the need to gain territory through military advance and instead target civilian populations to gain political control.</a:t>
            </a:r>
          </a:p>
          <a:p>
            <a:endParaRPr lang="en-US" sz="1800" dirty="0"/>
          </a:p>
          <a:p>
            <a:r>
              <a:rPr lang="en-US" sz="1800" dirty="0"/>
              <a:t>These wars are not financed through state taxation, but through predatory practices such as looting and pillaging.</a:t>
            </a:r>
          </a:p>
          <a:p>
            <a:endParaRPr lang="en-US" sz="1800" dirty="0"/>
          </a:p>
          <a:p>
            <a:r>
              <a:rPr lang="en-US" sz="1800" dirty="0"/>
              <a:t>Other scholars who have contributed to the discussion of how modern wars have changed from the past include Gray, Rice and </a:t>
            </a:r>
            <a:r>
              <a:rPr lang="en-US" sz="1800" err="1"/>
              <a:t>Holsti</a:t>
            </a:r>
            <a:r>
              <a:rPr lang="en-US" sz="1800" dirty="0"/>
              <a:t>.</a:t>
            </a:r>
          </a:p>
        </p:txBody>
      </p:sp>
    </p:spTree>
    <p:extLst>
      <p:ext uri="{BB962C8B-B14F-4D97-AF65-F5344CB8AC3E}">
        <p14:creationId xmlns:p14="http://schemas.microsoft.com/office/powerpoint/2010/main" val="1537410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ar on the road&#10;&#10;AI-generated content may be incorrect.">
            <a:extLst>
              <a:ext uri="{FF2B5EF4-FFF2-40B4-BE49-F238E27FC236}">
                <a16:creationId xmlns:a16="http://schemas.microsoft.com/office/drawing/2014/main" id="{D16519AE-38B3-5C60-4149-8052267BF788}"/>
              </a:ext>
            </a:extLst>
          </p:cNvPr>
          <p:cNvPicPr>
            <a:picLocks noChangeAspect="1"/>
          </p:cNvPicPr>
          <p:nvPr/>
        </p:nvPicPr>
        <p:blipFill>
          <a:blip r:embed="rId2"/>
          <a:srcRect l="22057" t="148" r="18694" b="-297"/>
          <a:stretch>
            <a:fillRect/>
          </a:stretch>
        </p:blipFill>
        <p:spPr>
          <a:xfrm>
            <a:off x="6103027" y="10"/>
            <a:ext cx="6087163" cy="6868106"/>
          </a:xfrm>
          <a:prstGeom prst="rect">
            <a:avLst/>
          </a:prstGeom>
        </p:spPr>
      </p:pic>
      <p:sp useBgFill="1">
        <p:nvSpPr>
          <p:cNvPr id="14" name="Rectangle 1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608E5EF-1C71-FF8A-B80A-F24485C05BE8}"/>
              </a:ext>
            </a:extLst>
          </p:cNvPr>
          <p:cNvSpPr/>
          <p:nvPr/>
        </p:nvSpPr>
        <p:spPr>
          <a:xfrm>
            <a:off x="50799" y="1991360"/>
            <a:ext cx="5852160" cy="6096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2AE13AA-0BB7-97F4-DB61-20F349AE55A3}"/>
              </a:ext>
            </a:extLst>
          </p:cNvPr>
          <p:cNvSpPr>
            <a:spLocks noGrp="1"/>
          </p:cNvSpPr>
          <p:nvPr>
            <p:ph type="title"/>
          </p:nvPr>
        </p:nvSpPr>
        <p:spPr>
          <a:xfrm>
            <a:off x="-199" y="-118528"/>
            <a:ext cx="6495427" cy="1659450"/>
          </a:xfrm>
        </p:spPr>
        <p:txBody>
          <a:bodyPr vert="horz" lIns="91440" tIns="45720" rIns="91440" bIns="45720" rtlCol="0" anchor="ctr">
            <a:noAutofit/>
          </a:bodyPr>
          <a:lstStyle/>
          <a:p>
            <a:r>
              <a:rPr lang="en-US" dirty="0"/>
              <a:t>A critical analysis of The 'New Wars' Model:</a:t>
            </a:r>
          </a:p>
        </p:txBody>
      </p:sp>
      <p:sp>
        <p:nvSpPr>
          <p:cNvPr id="3" name="Content Placeholder 2">
            <a:extLst>
              <a:ext uri="{FF2B5EF4-FFF2-40B4-BE49-F238E27FC236}">
                <a16:creationId xmlns:a16="http://schemas.microsoft.com/office/drawing/2014/main" id="{3BFF8A40-672D-9B0D-2131-283D897D68B5}"/>
              </a:ext>
            </a:extLst>
          </p:cNvPr>
          <p:cNvSpPr>
            <a:spLocks noGrp="1"/>
          </p:cNvSpPr>
          <p:nvPr>
            <p:ph sz="half" idx="1"/>
          </p:nvPr>
        </p:nvSpPr>
        <p:spPr>
          <a:xfrm>
            <a:off x="101401" y="3037329"/>
            <a:ext cx="5899276" cy="3374137"/>
          </a:xfrm>
        </p:spPr>
        <p:txBody>
          <a:bodyPr vert="horz" lIns="91440" tIns="45720" rIns="91440" bIns="45720" rtlCol="0" anchor="ctr">
            <a:noAutofit/>
          </a:bodyPr>
          <a:lstStyle/>
          <a:p>
            <a:r>
              <a:rPr lang="en-US" sz="1800" dirty="0"/>
              <a:t>This model offers a different perspective on modern conflict compared to what had been considered in the past.</a:t>
            </a:r>
          </a:p>
          <a:p>
            <a:endParaRPr lang="en-US" sz="1800" dirty="0"/>
          </a:p>
          <a:p>
            <a:r>
              <a:rPr lang="en-US" sz="1800" dirty="0"/>
              <a:t>Key features of this model have been discussed by fellow scholars and reported in The Commission of Intervention and State Sovereignty.</a:t>
            </a:r>
          </a:p>
          <a:p>
            <a:endParaRPr lang="en-US" sz="1800" dirty="0"/>
          </a:p>
          <a:p>
            <a:r>
              <a:rPr lang="en-US" sz="1800" dirty="0"/>
              <a:t>However, there are arguments that The 'New Wars' Model, can oversimplify conflict by generalizing the stakes, actions and ideologies of those who participate in it.</a:t>
            </a:r>
          </a:p>
          <a:p>
            <a:endParaRPr lang="en-US" sz="1800" dirty="0"/>
          </a:p>
          <a:p>
            <a:r>
              <a:rPr lang="en-US" sz="1800" dirty="0"/>
              <a:t>Kaldor's research stemmed from her own experiences observing conflict within Eastern Europe, and her colleagues' firsthand experiences within Africa.</a:t>
            </a:r>
          </a:p>
          <a:p>
            <a:endParaRPr lang="en-US" sz="1300"/>
          </a:p>
          <a:p>
            <a:endParaRPr lang="en-US" sz="1300"/>
          </a:p>
          <a:p>
            <a:endParaRPr lang="en-US" sz="1300"/>
          </a:p>
          <a:p>
            <a:endParaRPr lang="en-US" sz="1300"/>
          </a:p>
          <a:p>
            <a:endParaRPr lang="en-US" sz="1300"/>
          </a:p>
        </p:txBody>
      </p:sp>
    </p:spTree>
    <p:extLst>
      <p:ext uri="{BB962C8B-B14F-4D97-AF65-F5344CB8AC3E}">
        <p14:creationId xmlns:p14="http://schemas.microsoft.com/office/powerpoint/2010/main" val="1480047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F6FD7-FACD-3B9E-933D-EFAFCCD7882D}"/>
              </a:ext>
            </a:extLst>
          </p:cNvPr>
          <p:cNvSpPr>
            <a:spLocks noGrp="1"/>
          </p:cNvSpPr>
          <p:nvPr>
            <p:ph type="title"/>
          </p:nvPr>
        </p:nvSpPr>
        <p:spPr>
          <a:xfrm>
            <a:off x="-200" y="-193039"/>
            <a:ext cx="6908997" cy="1708242"/>
          </a:xfrm>
        </p:spPr>
        <p:txBody>
          <a:bodyPr vert="horz" lIns="91440" tIns="45720" rIns="91440" bIns="45720" rtlCol="0" anchor="ctr">
            <a:noAutofit/>
          </a:bodyPr>
          <a:lstStyle/>
          <a:p>
            <a:r>
              <a:rPr lang="en-US" dirty="0"/>
              <a:t>Connections and Trends within the debate:</a:t>
            </a:r>
          </a:p>
        </p:txBody>
      </p:sp>
      <p:sp>
        <p:nvSpPr>
          <p:cNvPr id="3" name="Content Placeholder 2">
            <a:extLst>
              <a:ext uri="{FF2B5EF4-FFF2-40B4-BE49-F238E27FC236}">
                <a16:creationId xmlns:a16="http://schemas.microsoft.com/office/drawing/2014/main" id="{8713174D-557D-956B-30E5-6B18A192C77A}"/>
              </a:ext>
            </a:extLst>
          </p:cNvPr>
          <p:cNvSpPr>
            <a:spLocks noGrp="1"/>
          </p:cNvSpPr>
          <p:nvPr>
            <p:ph sz="half" idx="1"/>
          </p:nvPr>
        </p:nvSpPr>
        <p:spPr>
          <a:xfrm>
            <a:off x="761800" y="1901284"/>
            <a:ext cx="5334197" cy="3769835"/>
          </a:xfrm>
        </p:spPr>
        <p:txBody>
          <a:bodyPr vert="horz" lIns="91440" tIns="45720" rIns="91440" bIns="45720" rtlCol="0" anchor="ctr">
            <a:noAutofit/>
          </a:bodyPr>
          <a:lstStyle/>
          <a:p>
            <a:r>
              <a:rPr lang="en-US" sz="1800" dirty="0"/>
              <a:t>Despite each scholar discussing different aspects of modern armed conflict, there are a lot of similarities and connections within their research. </a:t>
            </a:r>
          </a:p>
          <a:p>
            <a:endParaRPr lang="en-US" sz="1800" dirty="0"/>
          </a:p>
          <a:p>
            <a:r>
              <a:rPr lang="en-US" sz="1800" dirty="0"/>
              <a:t>International involvement, a disjointed combination of actors, and the presence of Guerrilla warfare are included in many of their discussions.</a:t>
            </a:r>
          </a:p>
          <a:p>
            <a:endParaRPr lang="en-US" sz="1800" dirty="0"/>
          </a:p>
          <a:p>
            <a:r>
              <a:rPr lang="en-US" sz="1800" dirty="0"/>
              <a:t>Although there are a lot of connections in how contemporary conflict is conducted, this can often lead to overlooking important differences within each circumstance. </a:t>
            </a:r>
          </a:p>
        </p:txBody>
      </p:sp>
      <p:pic>
        <p:nvPicPr>
          <p:cNvPr id="7" name="Picture 6" descr="A hand pointing at a model airplane on a map&#10;&#10;AI-generated content may be incorrect.">
            <a:extLst>
              <a:ext uri="{FF2B5EF4-FFF2-40B4-BE49-F238E27FC236}">
                <a16:creationId xmlns:a16="http://schemas.microsoft.com/office/drawing/2014/main" id="{BE35EC91-058E-7EBC-E372-3735F48C5D48}"/>
              </a:ext>
            </a:extLst>
          </p:cNvPr>
          <p:cNvPicPr>
            <a:picLocks noChangeAspect="1"/>
          </p:cNvPicPr>
          <p:nvPr/>
        </p:nvPicPr>
        <p:blipFill>
          <a:blip r:embed="rId2"/>
          <a:srcRect l="2928" r="-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12270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12FEC-FB47-AC0C-6652-FC8B205AEC90}"/>
              </a:ext>
            </a:extLst>
          </p:cNvPr>
          <p:cNvSpPr>
            <a:spLocks noGrp="1"/>
          </p:cNvSpPr>
          <p:nvPr>
            <p:ph type="title"/>
          </p:nvPr>
        </p:nvSpPr>
        <p:spPr>
          <a:xfrm>
            <a:off x="46801" y="-242541"/>
            <a:ext cx="6002110" cy="1495425"/>
          </a:xfrm>
        </p:spPr>
        <p:txBody>
          <a:bodyPr vert="horz" lIns="91440" tIns="45720" rIns="91440" bIns="45720" rtlCol="0" anchor="ctr">
            <a:normAutofit/>
          </a:bodyPr>
          <a:lstStyle/>
          <a:p>
            <a:r>
              <a:rPr lang="en-US" dirty="0"/>
              <a:t>Conclusion:</a:t>
            </a:r>
          </a:p>
        </p:txBody>
      </p:sp>
      <p:sp>
        <p:nvSpPr>
          <p:cNvPr id="3" name="Content Placeholder 2">
            <a:extLst>
              <a:ext uri="{FF2B5EF4-FFF2-40B4-BE49-F238E27FC236}">
                <a16:creationId xmlns:a16="http://schemas.microsoft.com/office/drawing/2014/main" id="{0229A419-08B9-ED1F-BD1A-D9377119B388}"/>
              </a:ext>
            </a:extLst>
          </p:cNvPr>
          <p:cNvSpPr>
            <a:spLocks noGrp="1"/>
          </p:cNvSpPr>
          <p:nvPr>
            <p:ph sz="half" idx="1"/>
          </p:nvPr>
        </p:nvSpPr>
        <p:spPr>
          <a:xfrm>
            <a:off x="818095" y="1568725"/>
            <a:ext cx="6002110" cy="3729034"/>
          </a:xfrm>
        </p:spPr>
        <p:txBody>
          <a:bodyPr vert="horz" lIns="91440" tIns="45720" rIns="91440" bIns="45720" rtlCol="0" anchor="t">
            <a:noAutofit/>
          </a:bodyPr>
          <a:lstStyle/>
          <a:p>
            <a:r>
              <a:rPr lang="en-US" sz="1800" dirty="0"/>
              <a:t>Armed conflict across the 20th century has consistently and continuously evolved beyond the traditional understanding of war in the past.</a:t>
            </a:r>
          </a:p>
          <a:p>
            <a:endParaRPr lang="en-US" sz="1800" dirty="0"/>
          </a:p>
          <a:p>
            <a:r>
              <a:rPr lang="en-US" sz="1800" dirty="0"/>
              <a:t>However, the generalization of deeply complex conditions within these fragile states, will only undermine the reasons these conflicts break out. </a:t>
            </a:r>
          </a:p>
          <a:p>
            <a:endParaRPr lang="en-US" sz="1800" dirty="0"/>
          </a:p>
          <a:p>
            <a:r>
              <a:rPr lang="en-US" sz="1800" dirty="0"/>
              <a:t>To create policy that can adequately intervene in the current state of modern warfare, it is not only important to discuss how conflict is conducted and how it effects civilian lives at this moment in time, but to also consider the unique circumstances that surround conflict and why it is forged.</a:t>
            </a:r>
          </a:p>
          <a:p>
            <a:endParaRPr lang="en-US" sz="1700"/>
          </a:p>
          <a:p>
            <a:endParaRPr lang="en-US" sz="1700"/>
          </a:p>
          <a:p>
            <a:endParaRPr lang="en-US" sz="1700"/>
          </a:p>
        </p:txBody>
      </p:sp>
      <p:pic>
        <p:nvPicPr>
          <p:cNvPr id="4" name="Picture 3" descr="A person signing a document&#10;&#10;AI-generated content may be incorrect.">
            <a:extLst>
              <a:ext uri="{FF2B5EF4-FFF2-40B4-BE49-F238E27FC236}">
                <a16:creationId xmlns:a16="http://schemas.microsoft.com/office/drawing/2014/main" id="{C2272367-A0C7-28FD-6F04-BB32A0066FB4}"/>
              </a:ext>
            </a:extLst>
          </p:cNvPr>
          <p:cNvPicPr>
            <a:picLocks noChangeAspect="1"/>
          </p:cNvPicPr>
          <p:nvPr/>
        </p:nvPicPr>
        <p:blipFill>
          <a:blip r:embed="rId2"/>
          <a:srcRect l="34955" r="16667" b="-136"/>
          <a:stretch>
            <a:fillRect/>
          </a:stretch>
        </p:blipFill>
        <p:spPr>
          <a:xfrm>
            <a:off x="7199440" y="10"/>
            <a:ext cx="4989209" cy="6867296"/>
          </a:xfrm>
          <a:prstGeom prst="rect">
            <a:avLst/>
          </a:prstGeom>
          <a:effectLst/>
        </p:spPr>
      </p:pic>
    </p:spTree>
    <p:extLst>
      <p:ext uri="{BB962C8B-B14F-4D97-AF65-F5344CB8AC3E}">
        <p14:creationId xmlns:p14="http://schemas.microsoft.com/office/powerpoint/2010/main" val="3721258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ADBCA-1C03-4563-704D-C8A2EA713F7E}"/>
              </a:ext>
            </a:extLst>
          </p:cNvPr>
          <p:cNvSpPr>
            <a:spLocks noGrp="1"/>
          </p:cNvSpPr>
          <p:nvPr>
            <p:ph type="title"/>
          </p:nvPr>
        </p:nvSpPr>
        <p:spPr>
          <a:xfrm>
            <a:off x="184739" y="220903"/>
            <a:ext cx="10515600" cy="1325563"/>
          </a:xfrm>
        </p:spPr>
        <p:txBody>
          <a:bodyPr/>
          <a:lstStyle/>
          <a:p>
            <a:r>
              <a:rPr lang="en-GB"/>
              <a:t>References:</a:t>
            </a:r>
          </a:p>
        </p:txBody>
      </p:sp>
      <p:sp>
        <p:nvSpPr>
          <p:cNvPr id="3" name="Content Placeholder 2">
            <a:extLst>
              <a:ext uri="{FF2B5EF4-FFF2-40B4-BE49-F238E27FC236}">
                <a16:creationId xmlns:a16="http://schemas.microsoft.com/office/drawing/2014/main" id="{24431972-92C7-48D4-28DE-3E47AD6FBB5F}"/>
              </a:ext>
            </a:extLst>
          </p:cNvPr>
          <p:cNvSpPr>
            <a:spLocks noGrp="1"/>
          </p:cNvSpPr>
          <p:nvPr>
            <p:ph sz="half" idx="1"/>
          </p:nvPr>
        </p:nvSpPr>
        <p:spPr>
          <a:xfrm>
            <a:off x="858520" y="626745"/>
            <a:ext cx="10332720" cy="4351338"/>
          </a:xfrm>
        </p:spPr>
        <p:txBody>
          <a:bodyPr vert="horz" lIns="91440" tIns="45720" rIns="91440" bIns="45720" rtlCol="0" anchor="t">
            <a:noAutofit/>
          </a:bodyPr>
          <a:lstStyle/>
          <a:p>
            <a:pPr marL="0" indent="0">
              <a:buNone/>
            </a:pPr>
            <a:endParaRPr lang="en-GB" sz="1100" dirty="0">
              <a:latin typeface="Roboto"/>
              <a:ea typeface="Roboto"/>
              <a:cs typeface="Roboto"/>
            </a:endParaRPr>
          </a:p>
          <a:p>
            <a:pPr marL="0" indent="0">
              <a:buNone/>
            </a:pPr>
            <a:endParaRPr lang="en-GB" sz="1100" dirty="0">
              <a:latin typeface="Roboto"/>
              <a:ea typeface="Roboto"/>
              <a:cs typeface="Roboto"/>
            </a:endParaRPr>
          </a:p>
          <a:p>
            <a:pPr marL="0" indent="0">
              <a:buNone/>
            </a:pPr>
            <a:endParaRPr lang="en-GB" sz="1100" dirty="0">
              <a:latin typeface="Roboto"/>
              <a:ea typeface="Roboto"/>
              <a:cs typeface="Roboto"/>
            </a:endParaRPr>
          </a:p>
          <a:p>
            <a:pPr marL="0" indent="0">
              <a:buNone/>
            </a:pPr>
            <a:endParaRPr lang="en-GB" sz="1100" dirty="0">
              <a:latin typeface="Roboto"/>
              <a:ea typeface="Roboto"/>
              <a:cs typeface="Roboto"/>
            </a:endParaRPr>
          </a:p>
          <a:p>
            <a:pPr marL="0" indent="0">
              <a:buNone/>
            </a:pPr>
            <a:endParaRPr lang="en-GB" sz="1800" dirty="0">
              <a:latin typeface="Roboto"/>
              <a:ea typeface="Roboto"/>
              <a:cs typeface="Roboto"/>
            </a:endParaRPr>
          </a:p>
          <a:p>
            <a:pPr marL="0" indent="0">
              <a:buNone/>
            </a:pPr>
            <a:r>
              <a:rPr lang="en-GB" sz="1800" dirty="0">
                <a:latin typeface="Roboto"/>
                <a:ea typeface="Roboto"/>
                <a:cs typeface="Roboto"/>
              </a:rPr>
              <a:t>Henderson, Errol A. and J. David Singer, </a:t>
            </a:r>
            <a:r>
              <a:rPr lang="en-GB" sz="1800" i="1" dirty="0">
                <a:latin typeface="Roboto"/>
                <a:ea typeface="Roboto"/>
                <a:cs typeface="Roboto"/>
              </a:rPr>
              <a:t>"New Wars" and Rumors of "New Wars" </a:t>
            </a:r>
            <a:r>
              <a:rPr lang="en-GB" sz="1800" dirty="0">
                <a:latin typeface="Roboto"/>
                <a:ea typeface="Roboto"/>
                <a:cs typeface="Roboto"/>
              </a:rPr>
              <a:t>(International interactions, 2002).</a:t>
            </a:r>
            <a:endParaRPr lang="en-GB" sz="1800"/>
          </a:p>
          <a:p>
            <a:pPr marL="0" indent="0">
              <a:buNone/>
            </a:pPr>
            <a:r>
              <a:rPr lang="en-GB" sz="1800" dirty="0">
                <a:latin typeface="Roboto"/>
                <a:ea typeface="Roboto"/>
                <a:cs typeface="Roboto"/>
              </a:rPr>
              <a:t>Kaldor, Mary, </a:t>
            </a:r>
            <a:r>
              <a:rPr lang="en-GB" sz="1800" i="1" dirty="0">
                <a:latin typeface="Roboto"/>
                <a:ea typeface="Roboto"/>
                <a:cs typeface="Roboto"/>
              </a:rPr>
              <a:t>New and old wars: organized violence in a global era</a:t>
            </a:r>
            <a:r>
              <a:rPr lang="en-GB" sz="1800" dirty="0">
                <a:latin typeface="Roboto"/>
                <a:ea typeface="Roboto"/>
                <a:cs typeface="Roboto"/>
              </a:rPr>
              <a:t>, (Polity press, 2013) pp. 1-14.</a:t>
            </a:r>
          </a:p>
          <a:p>
            <a:pPr marL="0" indent="0">
              <a:buNone/>
            </a:pPr>
            <a:r>
              <a:rPr lang="en-GB" sz="1800" dirty="0">
                <a:latin typeface="Roboto"/>
                <a:ea typeface="Roboto"/>
                <a:cs typeface="Roboto"/>
              </a:rPr>
              <a:t>Kaldor, Mary, </a:t>
            </a:r>
            <a:r>
              <a:rPr lang="en-GB" sz="1800" i="1" dirty="0">
                <a:latin typeface="Roboto"/>
                <a:ea typeface="Roboto"/>
                <a:cs typeface="Roboto"/>
              </a:rPr>
              <a:t>In Defence of New Wars, </a:t>
            </a:r>
            <a:r>
              <a:rPr lang="en-GB" sz="1800" dirty="0">
                <a:latin typeface="Roboto"/>
                <a:ea typeface="Roboto"/>
                <a:cs typeface="Roboto"/>
              </a:rPr>
              <a:t>2 vols (Department of Peace Studies and International Development, University of Bradford, 2013).</a:t>
            </a:r>
          </a:p>
          <a:p>
            <a:pPr marL="0" indent="0">
              <a:buNone/>
            </a:pPr>
            <a:r>
              <a:rPr lang="en-GB" sz="1800" dirty="0">
                <a:latin typeface="Roboto"/>
                <a:ea typeface="Roboto"/>
                <a:cs typeface="Roboto"/>
              </a:rPr>
              <a:t>Kalyvas, Stathis N, </a:t>
            </a:r>
            <a:r>
              <a:rPr lang="en-GB" sz="1800" i="1" dirty="0">
                <a:latin typeface="Roboto"/>
                <a:ea typeface="Roboto"/>
                <a:cs typeface="Roboto"/>
              </a:rPr>
              <a:t>"New" and "Old" Civil Wars: A Valid Distinction? In World Politics,</a:t>
            </a:r>
            <a:r>
              <a:rPr lang="en-GB" sz="1800" dirty="0">
                <a:latin typeface="Roboto"/>
                <a:ea typeface="Roboto"/>
                <a:cs typeface="Roboto"/>
              </a:rPr>
              <a:t> 54 vols (The John Hopkins University Press, 2001) pp. 99-118.</a:t>
            </a:r>
          </a:p>
          <a:p>
            <a:pPr marL="0" indent="0">
              <a:buNone/>
            </a:pPr>
            <a:r>
              <a:rPr lang="en-GB" sz="1800" dirty="0">
                <a:latin typeface="Roboto"/>
                <a:ea typeface="Roboto"/>
                <a:cs typeface="Roboto"/>
              </a:rPr>
              <a:t>Newman, Edward, </a:t>
            </a:r>
            <a:r>
              <a:rPr lang="en-GB" sz="1800" i="1" dirty="0">
                <a:latin typeface="Roboto"/>
                <a:ea typeface="Roboto"/>
                <a:cs typeface="Roboto"/>
              </a:rPr>
              <a:t>The ‘New Wars’ Debate: A Historical Perspective is Needed, </a:t>
            </a:r>
            <a:r>
              <a:rPr lang="en-GB" sz="1800" dirty="0">
                <a:latin typeface="Roboto"/>
                <a:ea typeface="Roboto"/>
                <a:cs typeface="Roboto"/>
              </a:rPr>
              <a:t>35 vols (SAGE Publications, 2004)</a:t>
            </a:r>
            <a:endParaRPr lang="en-GB" sz="1800" dirty="0"/>
          </a:p>
          <a:p>
            <a:pPr>
              <a:buNone/>
            </a:pPr>
            <a:endParaRPr lang="en-GB" sz="2700" dirty="0">
              <a:solidFill>
                <a:srgbClr val="070726"/>
              </a:solidFill>
            </a:endParaRPr>
          </a:p>
          <a:p>
            <a:pPr marL="0" indent="0">
              <a:buNone/>
            </a:pPr>
            <a:endParaRPr lang="en-GB" sz="1200" dirty="0"/>
          </a:p>
        </p:txBody>
      </p:sp>
    </p:spTree>
    <p:extLst>
      <p:ext uri="{BB962C8B-B14F-4D97-AF65-F5344CB8AC3E}">
        <p14:creationId xmlns:p14="http://schemas.microsoft.com/office/powerpoint/2010/main" val="3600962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661</Words>
  <Application>Microsoft Office PowerPoint</Application>
  <PresentationFormat>Widescreen</PresentationFormat>
  <Paragraphs>55</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Calibri</vt:lpstr>
      <vt:lpstr>Roboto</vt:lpstr>
      <vt:lpstr>office theme</vt:lpstr>
      <vt:lpstr>The "New Wars" Model</vt:lpstr>
      <vt:lpstr>Introduction to The "New Wars"  Model:</vt:lpstr>
      <vt:lpstr>The key arguments of The 'New Wars'  Model:</vt:lpstr>
      <vt:lpstr>A critical analysis of The 'New Wars' Model:</vt:lpstr>
      <vt:lpstr>Connections and Trends within the debate: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Bethany Grace</dc:creator>
  <cp:lastModifiedBy>Bethany Grace</cp:lastModifiedBy>
  <cp:revision>433</cp:revision>
  <dcterms:created xsi:type="dcterms:W3CDTF">2025-11-07T20:12:29Z</dcterms:created>
  <dcterms:modified xsi:type="dcterms:W3CDTF">2025-11-10T22:54:18Z</dcterms:modified>
</cp:coreProperties>
</file>