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9" r:id="rId4"/>
    <p:sldId id="261" r:id="rId5"/>
    <p:sldId id="262" r:id="rId6"/>
    <p:sldId id="263" r:id="rId7"/>
    <p:sldId id="264" r:id="rId8"/>
    <p:sldId id="258" r:id="rId9"/>
    <p:sldId id="268" r:id="rId10"/>
    <p:sldId id="266" r:id="rId11"/>
    <p:sldId id="260" r:id="rId12"/>
    <p:sldId id="265"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6440" autoAdjust="0"/>
  </p:normalViewPr>
  <p:slideViewPr>
    <p:cSldViewPr snapToGrid="0">
      <p:cViewPr varScale="1">
        <p:scale>
          <a:sx n="44" d="100"/>
          <a:sy n="44" d="100"/>
        </p:scale>
        <p:origin x="152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9CEF9-F2DD-4FFE-BF27-FB1558E0AF0D}"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15208E-11EF-43B1-ACEA-1ABF01024A53}" type="slidenum">
              <a:rPr lang="en-GB" smtClean="0"/>
              <a:t>‹#›</a:t>
            </a:fld>
            <a:endParaRPr lang="en-GB"/>
          </a:p>
        </p:txBody>
      </p:sp>
    </p:spTree>
    <p:extLst>
      <p:ext uri="{BB962C8B-B14F-4D97-AF65-F5344CB8AC3E}">
        <p14:creationId xmlns:p14="http://schemas.microsoft.com/office/powerpoint/2010/main" val="130886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15208E-11EF-43B1-ACEA-1ABF01024A53}" type="slidenum">
              <a:rPr lang="en-GB" smtClean="0"/>
              <a:t>1</a:t>
            </a:fld>
            <a:endParaRPr lang="en-GB"/>
          </a:p>
        </p:txBody>
      </p:sp>
    </p:spTree>
    <p:extLst>
      <p:ext uri="{BB962C8B-B14F-4D97-AF65-F5344CB8AC3E}">
        <p14:creationId xmlns:p14="http://schemas.microsoft.com/office/powerpoint/2010/main" val="2290409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project will be focusing on current tools that are out there to help students learn programming and the potential computing languages that could be used for a developed tool.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be done by researching what programming is, the current programmer shortage, the current computing curriculum in secondary schools, learning styles and teaching methods and some of the available tools/services to learn programming. </a:t>
            </a:r>
          </a:p>
          <a:p>
            <a:endParaRPr lang="en-GB" dirty="0"/>
          </a:p>
        </p:txBody>
      </p:sp>
      <p:sp>
        <p:nvSpPr>
          <p:cNvPr id="4" name="Slide Number Placeholder 3"/>
          <p:cNvSpPr>
            <a:spLocks noGrp="1"/>
          </p:cNvSpPr>
          <p:nvPr>
            <p:ph type="sldNum" sz="quarter" idx="5"/>
          </p:nvPr>
        </p:nvSpPr>
        <p:spPr/>
        <p:txBody>
          <a:bodyPr/>
          <a:lstStyle/>
          <a:p>
            <a:fld id="{A915208E-11EF-43B1-ACEA-1ABF01024A53}" type="slidenum">
              <a:rPr lang="en-GB" smtClean="0"/>
              <a:t>2</a:t>
            </a:fld>
            <a:endParaRPr lang="en-GB"/>
          </a:p>
        </p:txBody>
      </p:sp>
    </p:spTree>
    <p:extLst>
      <p:ext uri="{BB962C8B-B14F-4D97-AF65-F5344CB8AC3E}">
        <p14:creationId xmlns:p14="http://schemas.microsoft.com/office/powerpoint/2010/main" val="1835715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findings of the literature review that will be talked about are…</a:t>
            </a:r>
          </a:p>
        </p:txBody>
      </p:sp>
      <p:sp>
        <p:nvSpPr>
          <p:cNvPr id="4" name="Slide Number Placeholder 3"/>
          <p:cNvSpPr>
            <a:spLocks noGrp="1"/>
          </p:cNvSpPr>
          <p:nvPr>
            <p:ph type="sldNum" sz="quarter" idx="5"/>
          </p:nvPr>
        </p:nvSpPr>
        <p:spPr/>
        <p:txBody>
          <a:bodyPr/>
          <a:lstStyle/>
          <a:p>
            <a:fld id="{A915208E-11EF-43B1-ACEA-1ABF01024A53}" type="slidenum">
              <a:rPr lang="en-GB" smtClean="0"/>
              <a:t>3</a:t>
            </a:fld>
            <a:endParaRPr lang="en-GB"/>
          </a:p>
        </p:txBody>
      </p:sp>
    </p:spTree>
    <p:extLst>
      <p:ext uri="{BB962C8B-B14F-4D97-AF65-F5344CB8AC3E}">
        <p14:creationId xmlns:p14="http://schemas.microsoft.com/office/powerpoint/2010/main" val="1078532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is currently a shortage of good programmers. There are many qualified applicants that apply for jobs but most of them don’t actually have the expertise they claim to have or only have a basic knowledge of programming so are unable to write big applications or spot mistakes in somebody else’s code. </a:t>
            </a:r>
          </a:p>
          <a:p>
            <a:r>
              <a:rPr lang="en-GB" sz="1200" kern="1200" dirty="0">
                <a:solidFill>
                  <a:schemeClr val="tx1"/>
                </a:solidFill>
                <a:effectLst/>
                <a:latin typeface="+mn-lt"/>
                <a:ea typeface="+mn-ea"/>
                <a:cs typeface="+mn-cs"/>
              </a:rPr>
              <a:t>This is because programming is challenging and students normally don’t develop their knowledge of programming outside the classroom or only learn the bare minimum to just pass the course they are on. </a:t>
            </a:r>
          </a:p>
          <a:p>
            <a:r>
              <a:rPr lang="en-GB" sz="1200" b="1" kern="1200" dirty="0">
                <a:solidFill>
                  <a:schemeClr val="tx1"/>
                </a:solidFill>
                <a:effectLst/>
                <a:latin typeface="+mn-lt"/>
                <a:ea typeface="+mn-ea"/>
                <a:cs typeface="+mn-cs"/>
              </a:rPr>
              <a:t>(1)</a:t>
            </a:r>
            <a:endParaRPr lang="en-GB" b="1" dirty="0"/>
          </a:p>
        </p:txBody>
      </p:sp>
      <p:sp>
        <p:nvSpPr>
          <p:cNvPr id="4" name="Slide Number Placeholder 3"/>
          <p:cNvSpPr>
            <a:spLocks noGrp="1"/>
          </p:cNvSpPr>
          <p:nvPr>
            <p:ph type="sldNum" sz="quarter" idx="5"/>
          </p:nvPr>
        </p:nvSpPr>
        <p:spPr/>
        <p:txBody>
          <a:bodyPr/>
          <a:lstStyle/>
          <a:p>
            <a:fld id="{A915208E-11EF-43B1-ACEA-1ABF01024A53}" type="slidenum">
              <a:rPr lang="en-GB" smtClean="0"/>
              <a:t>4</a:t>
            </a:fld>
            <a:endParaRPr lang="en-GB"/>
          </a:p>
        </p:txBody>
      </p:sp>
    </p:spTree>
    <p:extLst>
      <p:ext uri="{BB962C8B-B14F-4D97-AF65-F5344CB8AC3E}">
        <p14:creationId xmlns:p14="http://schemas.microsoft.com/office/powerpoint/2010/main" val="2311527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the Department for Education </a:t>
            </a:r>
            <a:r>
              <a:rPr lang="en-GB" sz="1200" b="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 Key Stage 3 computer science (for students in year 7, 8 and 9 aged 11-14) mainly includes: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Designing, using and evaluating computational abstractions that model the state and behaviour of real-world physical systems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Understand several algorithms that reflect computational thinking such as searching and sorting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Use two or more programming languages with at least one being textual to solve a variety of computational problems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Understand simple Boolean logic such as AND, OR and NOT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Understand the hardware and software components that make up a computer system and how they communicate with one another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Understand how instructions are stored and executed within a computer system</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0" lvl="0" indent="0">
              <a:buFont typeface="Arial" panose="020B0604020202020204" pitchFamily="34" charset="0"/>
              <a:buNone/>
            </a:pPr>
            <a:r>
              <a:rPr lang="en-GB" sz="1200" kern="1200" dirty="0">
                <a:solidFill>
                  <a:schemeClr val="tx1"/>
                </a:solidFill>
                <a:effectLst/>
                <a:latin typeface="+mn-lt"/>
                <a:ea typeface="+mn-ea"/>
                <a:cs typeface="+mn-cs"/>
              </a:rPr>
              <a:t>Key Stage 4 computer science (for students in year 10 and 11 aged 14-16) includes all the learning aims from Key Stage 3 but goes into more depth to allow all students the opportunity to progress to higher levels of study and/or a professional career.</a:t>
            </a:r>
          </a:p>
        </p:txBody>
      </p:sp>
      <p:sp>
        <p:nvSpPr>
          <p:cNvPr id="4" name="Slide Number Placeholder 3"/>
          <p:cNvSpPr>
            <a:spLocks noGrp="1"/>
          </p:cNvSpPr>
          <p:nvPr>
            <p:ph type="sldNum" sz="quarter" idx="5"/>
          </p:nvPr>
        </p:nvSpPr>
        <p:spPr/>
        <p:txBody>
          <a:bodyPr/>
          <a:lstStyle/>
          <a:p>
            <a:fld id="{A915208E-11EF-43B1-ACEA-1ABF01024A53}" type="slidenum">
              <a:rPr lang="en-GB" smtClean="0"/>
              <a:t>5</a:t>
            </a:fld>
            <a:endParaRPr lang="en-GB"/>
          </a:p>
        </p:txBody>
      </p:sp>
    </p:spTree>
    <p:extLst>
      <p:ext uri="{BB962C8B-B14F-4D97-AF65-F5344CB8AC3E}">
        <p14:creationId xmlns:p14="http://schemas.microsoft.com/office/powerpoint/2010/main" val="4155961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b="1" kern="1200" dirty="0">
                <a:solidFill>
                  <a:schemeClr val="tx1"/>
                </a:solidFill>
                <a:effectLst/>
                <a:latin typeface="+mn-lt"/>
                <a:ea typeface="+mn-ea"/>
                <a:cs typeface="+mn-cs"/>
              </a:rPr>
              <a:t>Learning Styles</a:t>
            </a:r>
            <a:endParaRPr lang="en-GB" sz="900" kern="1200" dirty="0">
              <a:solidFill>
                <a:schemeClr val="tx1"/>
              </a:solidFill>
              <a:effectLst/>
              <a:latin typeface="+mn-lt"/>
              <a:ea typeface="+mn-ea"/>
              <a:cs typeface="+mn-cs"/>
            </a:endParaRPr>
          </a:p>
          <a:p>
            <a:r>
              <a:rPr lang="en-GB" sz="900" kern="1200" dirty="0">
                <a:solidFill>
                  <a:schemeClr val="tx1"/>
                </a:solidFill>
                <a:effectLst/>
                <a:latin typeface="+mn-lt"/>
                <a:ea typeface="+mn-ea"/>
                <a:cs typeface="+mn-cs"/>
              </a:rPr>
              <a:t>There are three main learning styles; these are visual, auditory and kinaesthetic. Visual learners need pictures or graphs to learn and normally write down notes, auditory learners need to hear information and prefer listening to PowerPoints and kinaesthetic learners need to do an activity in order to understand the concept. Around 65% of students are visual learners, 30% of students are auditory learners and around 5% of students are kinaesthetic learners. </a:t>
            </a:r>
            <a:r>
              <a:rPr lang="en-GB" sz="900" b="1" kern="1200" dirty="0">
                <a:solidFill>
                  <a:schemeClr val="tx1"/>
                </a:solidFill>
                <a:effectLst/>
                <a:latin typeface="+mn-lt"/>
                <a:ea typeface="+mn-ea"/>
                <a:cs typeface="+mn-cs"/>
              </a:rPr>
              <a:t>(3)</a:t>
            </a:r>
            <a:endParaRPr lang="en-GB" sz="900" kern="1200" dirty="0">
              <a:solidFill>
                <a:schemeClr val="tx1"/>
              </a:solidFill>
              <a:effectLst/>
              <a:latin typeface="+mn-lt"/>
              <a:ea typeface="+mn-ea"/>
              <a:cs typeface="+mn-cs"/>
            </a:endParaRPr>
          </a:p>
          <a:p>
            <a:r>
              <a:rPr lang="en-GB" sz="900" b="1" kern="1200" dirty="0">
                <a:solidFill>
                  <a:schemeClr val="tx1"/>
                </a:solidFill>
                <a:effectLst/>
                <a:latin typeface="+mn-lt"/>
                <a:ea typeface="+mn-ea"/>
                <a:cs typeface="+mn-cs"/>
              </a:rPr>
              <a:t>Teaching Methods</a:t>
            </a:r>
            <a:endParaRPr lang="en-GB" sz="900" kern="1200" dirty="0">
              <a:solidFill>
                <a:schemeClr val="tx1"/>
              </a:solidFill>
              <a:effectLst/>
              <a:latin typeface="+mn-lt"/>
              <a:ea typeface="+mn-ea"/>
              <a:cs typeface="+mn-cs"/>
            </a:endParaRPr>
          </a:p>
          <a:p>
            <a:r>
              <a:rPr lang="en-GB" sz="900" kern="1200" dirty="0">
                <a:solidFill>
                  <a:schemeClr val="tx1"/>
                </a:solidFill>
                <a:effectLst/>
                <a:latin typeface="+mn-lt"/>
                <a:ea typeface="+mn-ea"/>
                <a:cs typeface="+mn-cs"/>
              </a:rPr>
              <a:t>Teaching methods are split into two main categories. These are teacher-centred methods and student-centred methods. The main teacher-centred method that will be discussed is direct instruction and the main student-centred method that will be discussed is differentiated instruction. </a:t>
            </a:r>
            <a:r>
              <a:rPr lang="en-GB" sz="900" b="1" kern="1200" dirty="0">
                <a:solidFill>
                  <a:schemeClr val="tx1"/>
                </a:solidFill>
                <a:effectLst/>
                <a:latin typeface="+mn-lt"/>
                <a:ea typeface="+mn-ea"/>
                <a:cs typeface="+mn-cs"/>
              </a:rPr>
              <a:t>(4)</a:t>
            </a:r>
            <a:endParaRPr lang="en-GB" sz="900" kern="1200" dirty="0">
              <a:solidFill>
                <a:schemeClr val="tx1"/>
              </a:solidFill>
              <a:effectLst/>
              <a:latin typeface="+mn-lt"/>
              <a:ea typeface="+mn-ea"/>
              <a:cs typeface="+mn-cs"/>
            </a:endParaRPr>
          </a:p>
          <a:p>
            <a:r>
              <a:rPr lang="en-GB" sz="900" i="1" kern="1200" dirty="0">
                <a:solidFill>
                  <a:schemeClr val="tx1"/>
                </a:solidFill>
                <a:effectLst/>
                <a:latin typeface="+mn-lt"/>
                <a:ea typeface="+mn-ea"/>
                <a:cs typeface="+mn-cs"/>
              </a:rPr>
              <a:t>Teacher-centred method</a:t>
            </a:r>
            <a:endParaRPr lang="en-GB" sz="900" kern="1200" dirty="0">
              <a:solidFill>
                <a:schemeClr val="tx1"/>
              </a:solidFill>
              <a:effectLst/>
              <a:latin typeface="+mn-lt"/>
              <a:ea typeface="+mn-ea"/>
              <a:cs typeface="+mn-cs"/>
            </a:endParaRPr>
          </a:p>
          <a:p>
            <a:r>
              <a:rPr lang="en-GB" sz="900" kern="1200" dirty="0">
                <a:solidFill>
                  <a:schemeClr val="tx1"/>
                </a:solidFill>
                <a:effectLst/>
                <a:latin typeface="+mn-lt"/>
                <a:ea typeface="+mn-ea"/>
                <a:cs typeface="+mn-cs"/>
              </a:rPr>
              <a:t>Direct instruction is a teaching strategy that relies on teaching students through lectures and demonstrations. In this method the teacher could play one or all of the following rules. These are formal authority, expert and personal model. A formal authority teacher is normally in a position of authority because of their really good knowledge about the subject they are teaching. Formal authority also focuses on rules and expectations. An expert teacher has all the knowledge in the classroom and students are viewed as receptors (“empty vessels”) for the knowledge and information. A personal model teacher leads by example and demonstrates to students how to access and comprehend the subject information. In this particular role a student learns by observing and copying the teachers process. </a:t>
            </a:r>
            <a:r>
              <a:rPr lang="en-GB" sz="900" b="1" kern="1200" dirty="0">
                <a:solidFill>
                  <a:schemeClr val="tx1"/>
                </a:solidFill>
                <a:effectLst/>
                <a:latin typeface="+mn-lt"/>
                <a:ea typeface="+mn-ea"/>
                <a:cs typeface="+mn-cs"/>
              </a:rPr>
              <a:t>(5)</a:t>
            </a:r>
            <a:endParaRPr lang="en-GB" sz="900" kern="1200" dirty="0">
              <a:solidFill>
                <a:schemeClr val="tx1"/>
              </a:solidFill>
              <a:effectLst/>
              <a:latin typeface="+mn-lt"/>
              <a:ea typeface="+mn-ea"/>
              <a:cs typeface="+mn-cs"/>
            </a:endParaRPr>
          </a:p>
          <a:p>
            <a:r>
              <a:rPr lang="en-GB" sz="900" i="1" kern="1200" dirty="0">
                <a:solidFill>
                  <a:schemeClr val="tx1"/>
                </a:solidFill>
                <a:effectLst/>
                <a:latin typeface="+mn-lt"/>
                <a:ea typeface="+mn-ea"/>
                <a:cs typeface="+mn-cs"/>
              </a:rPr>
              <a:t>Student-centred method</a:t>
            </a:r>
            <a:endParaRPr lang="en-GB" sz="900" kern="1200" dirty="0">
              <a:solidFill>
                <a:schemeClr val="tx1"/>
              </a:solidFill>
              <a:effectLst/>
              <a:latin typeface="+mn-lt"/>
              <a:ea typeface="+mn-ea"/>
              <a:cs typeface="+mn-cs"/>
            </a:endParaRPr>
          </a:p>
          <a:p>
            <a:r>
              <a:rPr lang="en-GB" sz="900" kern="1200" dirty="0">
                <a:solidFill>
                  <a:schemeClr val="tx1"/>
                </a:solidFill>
                <a:effectLst/>
                <a:latin typeface="+mn-lt"/>
                <a:ea typeface="+mn-ea"/>
                <a:cs typeface="+mn-cs"/>
              </a:rPr>
              <a:t>Differentiated instruction is the teaching practice of giving specific instructions to meet a student’s individual needs. This includes having students read books at their own reading level or giving different spelling lists to different students. </a:t>
            </a:r>
            <a:r>
              <a:rPr lang="en-GB" sz="900" b="1" kern="1200" dirty="0">
                <a:solidFill>
                  <a:schemeClr val="tx1"/>
                </a:solidFill>
                <a:effectLst/>
                <a:latin typeface="+mn-lt"/>
                <a:ea typeface="+mn-ea"/>
                <a:cs typeface="+mn-cs"/>
              </a:rPr>
              <a:t>(4)</a:t>
            </a:r>
            <a:endParaRPr lang="en-GB" sz="9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915208E-11EF-43B1-ACEA-1ABF01024A53}" type="slidenum">
              <a:rPr lang="en-GB" smtClean="0"/>
              <a:t>6</a:t>
            </a:fld>
            <a:endParaRPr lang="en-GB"/>
          </a:p>
        </p:txBody>
      </p:sp>
    </p:spTree>
    <p:extLst>
      <p:ext uri="{BB962C8B-B14F-4D97-AF65-F5344CB8AC3E}">
        <p14:creationId xmlns:p14="http://schemas.microsoft.com/office/powerpoint/2010/main" val="3497724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Scratch</a:t>
            </a:r>
            <a:r>
              <a:rPr lang="en-GB" dirty="0"/>
              <a:t>- </a:t>
            </a:r>
            <a:r>
              <a:rPr lang="en-GB" sz="1200" kern="1200" dirty="0">
                <a:solidFill>
                  <a:schemeClr val="tx1"/>
                </a:solidFill>
                <a:effectLst/>
                <a:latin typeface="+mn-lt"/>
                <a:ea typeface="+mn-ea"/>
                <a:cs typeface="+mn-cs"/>
              </a:rPr>
              <a:t>Is a program that teaches mainly children and teenagers between the ages of 8-16 about the basics of programming but can be used by people of any age. Scratch allows users to make stories, games and animations. Users can also share their creations with other users on the Scratch website. Scratch is free to use and creating an account is optional. </a:t>
            </a:r>
            <a:r>
              <a:rPr lang="en-GB" sz="1200" b="1" kern="1200" dirty="0">
                <a:solidFill>
                  <a:schemeClr val="tx1"/>
                </a:solidFill>
                <a:effectLst/>
                <a:latin typeface="+mn-lt"/>
                <a:ea typeface="+mn-ea"/>
                <a:cs typeface="+mn-cs"/>
              </a:rPr>
              <a:t>(6)</a:t>
            </a:r>
            <a:endParaRPr lang="en-GB" dirty="0"/>
          </a:p>
          <a:p>
            <a:r>
              <a:rPr lang="en-GB" b="1" dirty="0" err="1"/>
              <a:t>Codecademy</a:t>
            </a:r>
            <a:r>
              <a:rPr lang="en-GB" b="1" dirty="0"/>
              <a:t>-</a:t>
            </a:r>
            <a:r>
              <a:rPr lang="en-GB" dirty="0"/>
              <a:t> </a:t>
            </a:r>
            <a:r>
              <a:rPr lang="en-GB" sz="1200" kern="1200" dirty="0">
                <a:solidFill>
                  <a:schemeClr val="tx1"/>
                </a:solidFill>
                <a:effectLst/>
                <a:latin typeface="+mn-lt"/>
                <a:ea typeface="+mn-ea"/>
                <a:cs typeface="+mn-cs"/>
              </a:rPr>
              <a:t>Is a website that teaches people of all ages how to program regardless of how much they know about it. This covers a wide range of languages with some of them including HTML, CSS, JavaScript, Python, SQL, C# and C++. To use </a:t>
            </a:r>
            <a:r>
              <a:rPr lang="en-GB" sz="1200" kern="1200" dirty="0" err="1">
                <a:solidFill>
                  <a:schemeClr val="tx1"/>
                </a:solidFill>
                <a:effectLst/>
                <a:latin typeface="+mn-lt"/>
                <a:ea typeface="+mn-ea"/>
                <a:cs typeface="+mn-cs"/>
              </a:rPr>
              <a:t>Codecademy</a:t>
            </a:r>
            <a:r>
              <a:rPr lang="en-GB" sz="1200" kern="1200" dirty="0">
                <a:solidFill>
                  <a:schemeClr val="tx1"/>
                </a:solidFill>
                <a:effectLst/>
                <a:latin typeface="+mn-lt"/>
                <a:ea typeface="+mn-ea"/>
                <a:cs typeface="+mn-cs"/>
              </a:rPr>
              <a:t> the user must create an account and for some features the user has to pay £15.99 a month under the pro package to use them. </a:t>
            </a:r>
            <a:r>
              <a:rPr lang="en-GB" sz="1200" b="1" kern="1200" dirty="0">
                <a:solidFill>
                  <a:schemeClr val="tx1"/>
                </a:solidFill>
                <a:effectLst/>
                <a:latin typeface="+mn-lt"/>
                <a:ea typeface="+mn-ea"/>
                <a:cs typeface="+mn-cs"/>
              </a:rPr>
              <a:t>(7)</a:t>
            </a:r>
            <a:endParaRPr lang="en-GB" dirty="0"/>
          </a:p>
          <a:p>
            <a:r>
              <a:rPr lang="en-GB" b="1" dirty="0"/>
              <a:t>W3Schools</a:t>
            </a:r>
            <a:r>
              <a:rPr lang="en-GB" dirty="0"/>
              <a:t>- </a:t>
            </a:r>
            <a:r>
              <a:rPr lang="en-GB" sz="1200" kern="1200" dirty="0">
                <a:solidFill>
                  <a:schemeClr val="tx1"/>
                </a:solidFill>
                <a:effectLst/>
                <a:latin typeface="+mn-lt"/>
                <a:ea typeface="+mn-ea"/>
                <a:cs typeface="+mn-cs"/>
              </a:rPr>
              <a:t>Is a website that mainly teaches website development but it also covers other languages such as Python, Java, C++ and C#. Users read the subsections for the language they want to learn and complete programming activities on each page. People of all ages and knowledge can use W3Schools and it is free to use. </a:t>
            </a:r>
            <a:r>
              <a:rPr lang="en-GB" sz="1200" b="1" kern="1200" dirty="0">
                <a:solidFill>
                  <a:schemeClr val="tx1"/>
                </a:solidFill>
                <a:effectLst/>
                <a:latin typeface="+mn-lt"/>
                <a:ea typeface="+mn-ea"/>
                <a:cs typeface="+mn-cs"/>
              </a:rPr>
              <a:t>(8)</a:t>
            </a:r>
            <a:endParaRPr lang="en-GB" dirty="0"/>
          </a:p>
        </p:txBody>
      </p:sp>
      <p:sp>
        <p:nvSpPr>
          <p:cNvPr id="4" name="Slide Number Placeholder 3"/>
          <p:cNvSpPr>
            <a:spLocks noGrp="1"/>
          </p:cNvSpPr>
          <p:nvPr>
            <p:ph type="sldNum" sz="quarter" idx="5"/>
          </p:nvPr>
        </p:nvSpPr>
        <p:spPr/>
        <p:txBody>
          <a:bodyPr/>
          <a:lstStyle/>
          <a:p>
            <a:fld id="{A915208E-11EF-43B1-ACEA-1ABF01024A53}" type="slidenum">
              <a:rPr lang="en-GB" smtClean="0"/>
              <a:t>7</a:t>
            </a:fld>
            <a:endParaRPr lang="en-GB"/>
          </a:p>
        </p:txBody>
      </p:sp>
    </p:spTree>
    <p:extLst>
      <p:ext uri="{BB962C8B-B14F-4D97-AF65-F5344CB8AC3E}">
        <p14:creationId xmlns:p14="http://schemas.microsoft.com/office/powerpoint/2010/main" val="3103275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dirty="0"/>
              <a:t>Aim- </a:t>
            </a:r>
            <a:r>
              <a:rPr lang="en-GB" sz="900" dirty="0"/>
              <a:t>To investigate the use of software for students to learn a computing language in secondary schools.</a:t>
            </a:r>
            <a:endParaRPr lang="en-GB" sz="900" b="1" dirty="0"/>
          </a:p>
          <a:p>
            <a:endParaRPr lang="en-GB" sz="900" b="1" dirty="0"/>
          </a:p>
          <a:p>
            <a:r>
              <a:rPr lang="en-GB" sz="900" b="1" dirty="0"/>
              <a:t>Objectives</a:t>
            </a:r>
          </a:p>
          <a:p>
            <a:pPr marL="171450" lvl="0" indent="-171450">
              <a:buFont typeface="Arial" panose="020B0604020202020204" pitchFamily="34" charset="0"/>
              <a:buChar char="•"/>
            </a:pPr>
            <a:r>
              <a:rPr lang="en-GB" sz="900" kern="1200" dirty="0">
                <a:solidFill>
                  <a:schemeClr val="tx1"/>
                </a:solidFill>
                <a:effectLst/>
                <a:latin typeface="+mn-lt"/>
                <a:ea typeface="+mn-ea"/>
                <a:cs typeface="+mn-cs"/>
              </a:rPr>
              <a:t>The first objective which will be completed first is to carry out a full literature review based on the sub topics talked about in the statement of the problem- Search terms will need to be specific to get relevant information and only reputable sources will be used. This will give a better understanding when developing the tool later.</a:t>
            </a:r>
          </a:p>
          <a:p>
            <a:r>
              <a:rPr lang="en-GB" sz="9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900" kern="1200" dirty="0">
                <a:solidFill>
                  <a:schemeClr val="tx1"/>
                </a:solidFill>
                <a:effectLst/>
                <a:latin typeface="+mn-lt"/>
                <a:ea typeface="+mn-ea"/>
                <a:cs typeface="+mn-cs"/>
              </a:rPr>
              <a:t>The second objective which will be completed second is to design the tool- The user interface of the tool will be designed in the chosen IDE and will be designed based on the findings found in the full literature review. This will make the tool user friendly.   </a:t>
            </a:r>
          </a:p>
          <a:p>
            <a:r>
              <a:rPr lang="en-GB" sz="9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900" kern="1200" dirty="0">
                <a:solidFill>
                  <a:schemeClr val="tx1"/>
                </a:solidFill>
                <a:effectLst/>
                <a:latin typeface="+mn-lt"/>
                <a:ea typeface="+mn-ea"/>
                <a:cs typeface="+mn-cs"/>
              </a:rPr>
              <a:t>The third objective which will be completed third is to program the tool- The functionality and logic of the tool will be programmed in the chosen IDE. This will be done to work with the design of the tool and will make the tool useable. </a:t>
            </a:r>
          </a:p>
          <a:p>
            <a:r>
              <a:rPr lang="en-GB" sz="9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900" kern="1200" dirty="0">
                <a:solidFill>
                  <a:schemeClr val="tx1"/>
                </a:solidFill>
                <a:effectLst/>
                <a:latin typeface="+mn-lt"/>
                <a:ea typeface="+mn-ea"/>
                <a:cs typeface="+mn-cs"/>
              </a:rPr>
              <a:t>The fourth objective which will be completed fourth is to test the tool- The tool will be tested for errors and logic problems. This will make sure the tool is useful and does what it is programmed to do. Any errors or logic problems will be fixed.  </a:t>
            </a:r>
          </a:p>
          <a:p>
            <a:pPr marL="0" lvl="0" indent="0">
              <a:buFont typeface="Arial" panose="020B0604020202020204" pitchFamily="34" charset="0"/>
              <a:buNone/>
            </a:pPr>
            <a:endParaRPr lang="en-GB" sz="9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900" kern="1200" dirty="0">
                <a:solidFill>
                  <a:schemeClr val="tx1"/>
                </a:solidFill>
                <a:effectLst/>
                <a:latin typeface="+mn-lt"/>
                <a:ea typeface="+mn-ea"/>
                <a:cs typeface="+mn-cs"/>
              </a:rPr>
              <a:t>The fifth objective which will be completed last is get feedback of the tool and make improvements- The tool will be given out to certain people to test and provide feedback based on their experience using the tool. This will make sure the tool is meeting user requirements and that the user experience is a good one. Improvements that are suggested will be completed.  </a:t>
            </a:r>
          </a:p>
          <a:p>
            <a:endParaRPr lang="en-GB" sz="900" b="1" dirty="0"/>
          </a:p>
        </p:txBody>
      </p:sp>
      <p:sp>
        <p:nvSpPr>
          <p:cNvPr id="4" name="Slide Number Placeholder 3"/>
          <p:cNvSpPr>
            <a:spLocks noGrp="1"/>
          </p:cNvSpPr>
          <p:nvPr>
            <p:ph type="sldNum" sz="quarter" idx="5"/>
          </p:nvPr>
        </p:nvSpPr>
        <p:spPr/>
        <p:txBody>
          <a:bodyPr/>
          <a:lstStyle/>
          <a:p>
            <a:fld id="{A915208E-11EF-43B1-ACEA-1ABF01024A53}" type="slidenum">
              <a:rPr lang="en-GB" smtClean="0"/>
              <a:t>8</a:t>
            </a:fld>
            <a:endParaRPr lang="en-GB"/>
          </a:p>
        </p:txBody>
      </p:sp>
    </p:spTree>
    <p:extLst>
      <p:ext uri="{BB962C8B-B14F-4D97-AF65-F5344CB8AC3E}">
        <p14:creationId xmlns:p14="http://schemas.microsoft.com/office/powerpoint/2010/main" val="2208441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Philosophy</a:t>
            </a:r>
            <a:r>
              <a:rPr lang="en-GB" dirty="0"/>
              <a:t>- For philosophy </a:t>
            </a:r>
            <a:r>
              <a:rPr lang="en-GB" sz="1200" kern="1200" dirty="0">
                <a:solidFill>
                  <a:schemeClr val="tx1"/>
                </a:solidFill>
                <a:effectLst/>
                <a:latin typeface="+mn-lt"/>
                <a:ea typeface="+mn-ea"/>
                <a:cs typeface="+mn-cs"/>
              </a:rPr>
              <a:t>Positivism will be used for this project because mainly quantitative data will be needed. </a:t>
            </a:r>
          </a:p>
          <a:p>
            <a:r>
              <a:rPr lang="en-GB" sz="1200" b="1" kern="1200" dirty="0">
                <a:solidFill>
                  <a:schemeClr val="tx1"/>
                </a:solidFill>
                <a:effectLst/>
                <a:latin typeface="+mn-lt"/>
                <a:ea typeface="+mn-ea"/>
                <a:cs typeface="+mn-cs"/>
              </a:rPr>
              <a:t>Approach- </a:t>
            </a:r>
            <a:r>
              <a:rPr lang="en-GB" sz="1200" b="0" kern="1200" dirty="0">
                <a:solidFill>
                  <a:schemeClr val="tx1"/>
                </a:solidFill>
                <a:effectLst/>
                <a:latin typeface="+mn-lt"/>
                <a:ea typeface="+mn-ea"/>
                <a:cs typeface="+mn-cs"/>
              </a:rPr>
              <a:t>For approach D</a:t>
            </a:r>
            <a:r>
              <a:rPr lang="en-GB" sz="1200" kern="1200" dirty="0">
                <a:solidFill>
                  <a:schemeClr val="tx1"/>
                </a:solidFill>
                <a:effectLst/>
                <a:latin typeface="+mn-lt"/>
                <a:ea typeface="+mn-ea"/>
                <a:cs typeface="+mn-cs"/>
              </a:rPr>
              <a:t>eductive will be used for this project because this is heavily associated with the positivism research method and to develop the tool which is similar to other tools while improving on their disadvantages.</a:t>
            </a:r>
            <a:endParaRPr lang="en-GB" b="1" dirty="0"/>
          </a:p>
          <a:p>
            <a:r>
              <a:rPr lang="en-GB" b="1" dirty="0"/>
              <a:t>Strategy</a:t>
            </a:r>
            <a:r>
              <a:rPr lang="en-GB" dirty="0"/>
              <a:t>- For strategy </a:t>
            </a:r>
            <a:r>
              <a:rPr lang="en-GB" sz="1200" kern="1200" dirty="0">
                <a:solidFill>
                  <a:schemeClr val="tx1"/>
                </a:solidFill>
                <a:effectLst/>
                <a:latin typeface="+mn-lt"/>
                <a:ea typeface="+mn-ea"/>
                <a:cs typeface="+mn-cs"/>
              </a:rPr>
              <a:t>Case Study will be used for this project because this is another name for a very detailed investigation into a specific topic and will provide a large amount of information for this specific topic. </a:t>
            </a:r>
            <a:endParaRPr lang="en-GB" dirty="0"/>
          </a:p>
          <a:p>
            <a:r>
              <a:rPr lang="en-GB" b="1" dirty="0"/>
              <a:t>Time Horizon- </a:t>
            </a:r>
            <a:r>
              <a:rPr lang="en-GB" b="0" dirty="0"/>
              <a:t>For time horizon</a:t>
            </a:r>
            <a:r>
              <a:rPr lang="en-GB" b="1" dirty="0"/>
              <a:t> </a:t>
            </a:r>
            <a:r>
              <a:rPr lang="en-GB" sz="1200" b="0" kern="1200" dirty="0">
                <a:solidFill>
                  <a:schemeClr val="tx1"/>
                </a:solidFill>
                <a:effectLst/>
                <a:latin typeface="+mn-lt"/>
                <a:ea typeface="+mn-ea"/>
                <a:cs typeface="+mn-cs"/>
              </a:rPr>
              <a:t>L</a:t>
            </a:r>
            <a:r>
              <a:rPr lang="en-GB" sz="1200" kern="1200" dirty="0">
                <a:solidFill>
                  <a:schemeClr val="tx1"/>
                </a:solidFill>
                <a:effectLst/>
                <a:latin typeface="+mn-lt"/>
                <a:ea typeface="+mn-ea"/>
                <a:cs typeface="+mn-cs"/>
              </a:rPr>
              <a:t>ongitudinal will be used for this project because this tool will be prototyped so there will be two versions of the tool to compare against each other.</a:t>
            </a:r>
            <a:endParaRPr lang="en-GB" b="1" dirty="0"/>
          </a:p>
          <a:p>
            <a:r>
              <a:rPr lang="en-GB" b="1" dirty="0"/>
              <a:t>Data Collection Method- </a:t>
            </a:r>
            <a:r>
              <a:rPr lang="en-GB" b="0" dirty="0"/>
              <a:t>For data collection method</a:t>
            </a:r>
            <a:r>
              <a:rPr lang="en-GB" b="1" dirty="0"/>
              <a:t> </a:t>
            </a:r>
            <a:r>
              <a:rPr lang="en-GB" sz="1200" b="0" kern="1200" dirty="0">
                <a:solidFill>
                  <a:schemeClr val="tx1"/>
                </a:solidFill>
                <a:effectLst/>
                <a:latin typeface="+mn-lt"/>
                <a:ea typeface="+mn-ea"/>
                <a:cs typeface="+mn-cs"/>
              </a:rPr>
              <a:t>S</a:t>
            </a:r>
            <a:r>
              <a:rPr lang="en-GB" sz="1200" kern="1200" dirty="0">
                <a:solidFill>
                  <a:schemeClr val="tx1"/>
                </a:solidFill>
                <a:effectLst/>
                <a:latin typeface="+mn-lt"/>
                <a:ea typeface="+mn-ea"/>
                <a:cs typeface="+mn-cs"/>
              </a:rPr>
              <a:t>urvey will be used for this project because a questionnaire will be used to provide feedback for the tool which will include both quantitative and qualitative questions.</a:t>
            </a:r>
            <a:endParaRPr lang="en-GB" b="1" dirty="0"/>
          </a:p>
        </p:txBody>
      </p:sp>
      <p:sp>
        <p:nvSpPr>
          <p:cNvPr id="4" name="Slide Number Placeholder 3"/>
          <p:cNvSpPr>
            <a:spLocks noGrp="1"/>
          </p:cNvSpPr>
          <p:nvPr>
            <p:ph type="sldNum" sz="quarter" idx="5"/>
          </p:nvPr>
        </p:nvSpPr>
        <p:spPr/>
        <p:txBody>
          <a:bodyPr/>
          <a:lstStyle/>
          <a:p>
            <a:fld id="{A915208E-11EF-43B1-ACEA-1ABF01024A53}" type="slidenum">
              <a:rPr lang="en-GB" smtClean="0"/>
              <a:t>9</a:t>
            </a:fld>
            <a:endParaRPr lang="en-GB"/>
          </a:p>
        </p:txBody>
      </p:sp>
    </p:spTree>
    <p:extLst>
      <p:ext uri="{BB962C8B-B14F-4D97-AF65-F5344CB8AC3E}">
        <p14:creationId xmlns:p14="http://schemas.microsoft.com/office/powerpoint/2010/main" val="9273474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dirty="0"/>
              <a:t>Platform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kern="1200" dirty="0">
                <a:solidFill>
                  <a:schemeClr val="tx1"/>
                </a:solidFill>
                <a:effectLst/>
                <a:latin typeface="+mn-lt"/>
                <a:ea typeface="+mn-ea"/>
                <a:cs typeface="+mn-cs"/>
              </a:rPr>
              <a:t>The platform will be Windows- This will be used for the tool to be a desktop application that will run on the Windows operating system. The target Windows version will be Windows 10 because this is the most up to date version of Windows. </a:t>
            </a:r>
            <a:r>
              <a:rPr lang="en-GB" sz="1000" b="1" kern="1200" dirty="0">
                <a:solidFill>
                  <a:schemeClr val="tx1"/>
                </a:solidFill>
                <a:effectLst/>
                <a:latin typeface="+mn-lt"/>
                <a:ea typeface="+mn-ea"/>
                <a:cs typeface="+mn-cs"/>
              </a:rPr>
              <a:t>(9)</a:t>
            </a:r>
            <a:r>
              <a:rPr lang="en-GB" sz="1000" kern="1200" dirty="0">
                <a:solidFill>
                  <a:schemeClr val="tx1"/>
                </a:solidFill>
                <a:effectLst/>
                <a:latin typeface="+mn-lt"/>
                <a:ea typeface="+mn-ea"/>
                <a:cs typeface="+mn-cs"/>
              </a:rPr>
              <a:t> </a:t>
            </a:r>
            <a:endParaRPr lang="en-GB" sz="1000" b="1" dirty="0"/>
          </a:p>
          <a:p>
            <a:r>
              <a:rPr lang="en-GB" sz="1000" b="1" dirty="0"/>
              <a:t>IDE (Integrated Development Environment)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kern="1200" dirty="0">
                <a:solidFill>
                  <a:schemeClr val="tx1"/>
                </a:solidFill>
                <a:effectLst/>
                <a:latin typeface="+mn-lt"/>
                <a:ea typeface="+mn-ea"/>
                <a:cs typeface="+mn-cs"/>
              </a:rPr>
              <a:t>The IDE will be Visual Studio- This will be used to design the user interface and program the tool for Windows because of the UI features it offers, the formatting of code and the debugging tools and Windows features that Visual Studio has. </a:t>
            </a:r>
            <a:r>
              <a:rPr lang="en-GB" sz="1000" b="1" kern="1200" dirty="0">
                <a:solidFill>
                  <a:schemeClr val="tx1"/>
                </a:solidFill>
                <a:effectLst/>
                <a:latin typeface="+mn-lt"/>
                <a:ea typeface="+mn-ea"/>
                <a:cs typeface="+mn-cs"/>
              </a:rPr>
              <a:t>(10)</a:t>
            </a:r>
            <a:endParaRPr lang="en-GB" sz="10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000" b="1" kern="1200" dirty="0">
                <a:solidFill>
                  <a:schemeClr val="tx1"/>
                </a:solidFill>
                <a:effectLst/>
                <a:latin typeface="+mn-lt"/>
                <a:ea typeface="+mn-ea"/>
                <a:cs typeface="+mn-cs"/>
              </a:rPr>
              <a:t>Programming Language for the Tool and the Language for Learning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kern="1200" dirty="0">
                <a:solidFill>
                  <a:schemeClr val="tx1"/>
                </a:solidFill>
                <a:effectLst/>
                <a:latin typeface="+mn-lt"/>
                <a:ea typeface="+mn-ea"/>
                <a:cs typeface="+mn-cs"/>
              </a:rPr>
              <a:t>The </a:t>
            </a:r>
            <a:r>
              <a:rPr lang="en-GB" sz="1000" b="0" kern="1200" dirty="0">
                <a:solidFill>
                  <a:schemeClr val="tx1"/>
                </a:solidFill>
                <a:effectLst/>
                <a:latin typeface="+mn-lt"/>
                <a:ea typeface="+mn-ea"/>
                <a:cs typeface="+mn-cs"/>
              </a:rPr>
              <a:t>programming language for the tool and the language for learning will be </a:t>
            </a:r>
            <a:r>
              <a:rPr lang="en-GB" sz="1000" kern="1200" dirty="0">
                <a:solidFill>
                  <a:schemeClr val="tx1"/>
                </a:solidFill>
                <a:effectLst/>
                <a:latin typeface="+mn-lt"/>
                <a:ea typeface="+mn-ea"/>
                <a:cs typeface="+mn-cs"/>
              </a:rPr>
              <a:t>C#- This will be used to program the tool for Windows in Visual Studio because the language is made specifically for Windows. C# will also be the language the tool will teach because of the Windows syntax C# uses and the amount of applications that are written in or made with C#. </a:t>
            </a:r>
            <a:r>
              <a:rPr lang="en-GB" sz="1000" b="1" kern="1200" dirty="0">
                <a:solidFill>
                  <a:schemeClr val="tx1"/>
                </a:solidFill>
                <a:effectLst/>
                <a:latin typeface="+mn-lt"/>
                <a:ea typeface="+mn-ea"/>
                <a:cs typeface="+mn-cs"/>
              </a:rPr>
              <a:t>(11)</a:t>
            </a:r>
            <a:endParaRPr lang="en-GB" sz="10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000" b="1" kern="1200" dirty="0" err="1">
                <a:solidFill>
                  <a:schemeClr val="tx1"/>
                </a:solidFill>
                <a:effectLst/>
                <a:latin typeface="+mn-lt"/>
                <a:ea typeface="+mn-ea"/>
                <a:cs typeface="+mn-cs"/>
              </a:rPr>
              <a:t>Mockup</a:t>
            </a:r>
            <a:endParaRPr lang="en-GB" sz="10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000" b="0" kern="1200" dirty="0">
                <a:solidFill>
                  <a:schemeClr val="tx1"/>
                </a:solidFill>
                <a:effectLst/>
                <a:latin typeface="+mn-lt"/>
                <a:ea typeface="+mn-ea"/>
                <a:cs typeface="+mn-cs"/>
              </a:rPr>
              <a:t>This </a:t>
            </a:r>
            <a:r>
              <a:rPr lang="en-GB" sz="1000" b="0" kern="1200" dirty="0" err="1">
                <a:solidFill>
                  <a:schemeClr val="tx1"/>
                </a:solidFill>
                <a:effectLst/>
                <a:latin typeface="+mn-lt"/>
                <a:ea typeface="+mn-ea"/>
                <a:cs typeface="+mn-cs"/>
              </a:rPr>
              <a:t>mockup</a:t>
            </a:r>
            <a:r>
              <a:rPr lang="en-GB" sz="1000" b="0" kern="1200" dirty="0">
                <a:solidFill>
                  <a:schemeClr val="tx1"/>
                </a:solidFill>
                <a:effectLst/>
                <a:latin typeface="+mn-lt"/>
                <a:ea typeface="+mn-ea"/>
                <a:cs typeface="+mn-cs"/>
              </a:rPr>
              <a:t> shows the potential user interface for the tool. The user would select what part of the language they want to use which would then bring up the relevant learning text in the learning section. The user could then complete activities based on what they have just learned in the try it for yourself section and the results to say if the user is right or wrong will show up in the results section when the user clicks on the check results button.   </a:t>
            </a:r>
          </a:p>
          <a:p>
            <a:pPr marL="171450" indent="-171450">
              <a:buFont typeface="Arial" panose="020B0604020202020204" pitchFamily="34" charset="0"/>
              <a:buChar char="•"/>
            </a:pPr>
            <a:endParaRPr lang="en-GB" sz="1000" b="0" dirty="0"/>
          </a:p>
        </p:txBody>
      </p:sp>
      <p:sp>
        <p:nvSpPr>
          <p:cNvPr id="4" name="Slide Number Placeholder 3"/>
          <p:cNvSpPr>
            <a:spLocks noGrp="1"/>
          </p:cNvSpPr>
          <p:nvPr>
            <p:ph type="sldNum" sz="quarter" idx="5"/>
          </p:nvPr>
        </p:nvSpPr>
        <p:spPr/>
        <p:txBody>
          <a:bodyPr/>
          <a:lstStyle/>
          <a:p>
            <a:fld id="{A915208E-11EF-43B1-ACEA-1ABF01024A53}" type="slidenum">
              <a:rPr lang="en-GB" smtClean="0"/>
              <a:t>10</a:t>
            </a:fld>
            <a:endParaRPr lang="en-GB"/>
          </a:p>
        </p:txBody>
      </p:sp>
    </p:spTree>
    <p:extLst>
      <p:ext uri="{BB962C8B-B14F-4D97-AF65-F5344CB8AC3E}">
        <p14:creationId xmlns:p14="http://schemas.microsoft.com/office/powerpoint/2010/main" val="2258247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Gantt chart shows how the objectives will be completed by breaking them down into smaller tasks. The project will begin after the Christmas holidays and weekends have been removed due to them being days off but the February half term is included which will be a break. The status bar next to each task will be used to mark tasks as complete throughout the project. The full literature review will be completed first between the 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January and the 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February. Designing the tool will be completed second between the 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February and the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February. Programming the tool will be completed third between the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February and the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of March. Testing the tool will be completed fourth between the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of March and the 10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March. Getting feedback for the tool will be completed last between the 10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March and the 25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March with the project being submitted for review on the 26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March. </a:t>
            </a:r>
            <a:endParaRPr lang="en-GB" dirty="0"/>
          </a:p>
        </p:txBody>
      </p:sp>
      <p:sp>
        <p:nvSpPr>
          <p:cNvPr id="4" name="Slide Number Placeholder 3"/>
          <p:cNvSpPr>
            <a:spLocks noGrp="1"/>
          </p:cNvSpPr>
          <p:nvPr>
            <p:ph type="sldNum" sz="quarter" idx="5"/>
          </p:nvPr>
        </p:nvSpPr>
        <p:spPr/>
        <p:txBody>
          <a:bodyPr/>
          <a:lstStyle/>
          <a:p>
            <a:fld id="{A915208E-11EF-43B1-ACEA-1ABF01024A53}" type="slidenum">
              <a:rPr lang="en-GB" smtClean="0"/>
              <a:t>11</a:t>
            </a:fld>
            <a:endParaRPr lang="en-GB"/>
          </a:p>
        </p:txBody>
      </p:sp>
    </p:spTree>
    <p:extLst>
      <p:ext uri="{BB962C8B-B14F-4D97-AF65-F5344CB8AC3E}">
        <p14:creationId xmlns:p14="http://schemas.microsoft.com/office/powerpoint/2010/main" val="791262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5208E-11EF-43B1-ACEA-1ABF01024A53}" type="slidenum">
              <a:rPr lang="en-GB" smtClean="0"/>
              <a:t>12</a:t>
            </a:fld>
            <a:endParaRPr lang="en-GB"/>
          </a:p>
        </p:txBody>
      </p:sp>
    </p:spTree>
    <p:extLst>
      <p:ext uri="{BB962C8B-B14F-4D97-AF65-F5344CB8AC3E}">
        <p14:creationId xmlns:p14="http://schemas.microsoft.com/office/powerpoint/2010/main" val="1364766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15208E-11EF-43B1-ACEA-1ABF01024A53}" type="slidenum">
              <a:rPr lang="en-GB" smtClean="0"/>
              <a:t>13</a:t>
            </a:fld>
            <a:endParaRPr lang="en-GB"/>
          </a:p>
        </p:txBody>
      </p:sp>
    </p:spTree>
    <p:extLst>
      <p:ext uri="{BB962C8B-B14F-4D97-AF65-F5344CB8AC3E}">
        <p14:creationId xmlns:p14="http://schemas.microsoft.com/office/powerpoint/2010/main" val="1555106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AF20-24B6-4A11-8B86-28CBCEEC8C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2F38D7-A1A7-40E2-9359-3DE0F5E995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9F0AFC-A39F-46E0-9424-949C66ECA160}"/>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5" name="Footer Placeholder 4">
            <a:extLst>
              <a:ext uri="{FF2B5EF4-FFF2-40B4-BE49-F238E27FC236}">
                <a16:creationId xmlns:a16="http://schemas.microsoft.com/office/drawing/2014/main" id="{0DAEED98-C327-490D-A0EA-FCE07286B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95BF85-69E6-4600-A7C4-BFF6E028564F}"/>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1266824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CC96-29D7-43BE-A5B5-18B3F7AB81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2834B8-9A3E-4294-BA48-796591942A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850AD-C688-492B-990B-E06B412DB272}"/>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5" name="Footer Placeholder 4">
            <a:extLst>
              <a:ext uri="{FF2B5EF4-FFF2-40B4-BE49-F238E27FC236}">
                <a16:creationId xmlns:a16="http://schemas.microsoft.com/office/drawing/2014/main" id="{63DC2334-D993-44B8-B735-FD0B92D88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7B2816-1CD7-43A4-8957-181DD018D6DC}"/>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707500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41062-39EB-413E-9017-3F9E93075F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384976-1328-4AA4-B463-79262C923A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C08714-56D6-42EC-8D7B-ECB1E6B1348C}"/>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5" name="Footer Placeholder 4">
            <a:extLst>
              <a:ext uri="{FF2B5EF4-FFF2-40B4-BE49-F238E27FC236}">
                <a16:creationId xmlns:a16="http://schemas.microsoft.com/office/drawing/2014/main" id="{7852AB02-AE28-4AF4-9F46-3E00E4D31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C6AE0A-AE5D-431F-8214-2097B787F773}"/>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2828700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8F7B2-B6BE-4BE0-A602-B7A8876D33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7D4C8D-6E00-43A2-962D-BDC3DA3171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AAA8EA-6C66-4F31-871D-BE4B858FC7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4510DF-518D-4635-B10C-52EBA49F9F02}"/>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6" name="Footer Placeholder 5">
            <a:extLst>
              <a:ext uri="{FF2B5EF4-FFF2-40B4-BE49-F238E27FC236}">
                <a16:creationId xmlns:a16="http://schemas.microsoft.com/office/drawing/2014/main" id="{F9783886-157A-4DE8-83E2-F4E78F3DF7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E9C770-C49D-4B52-8469-A0A18BD7787C}"/>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69638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A3AF3-886E-482A-8082-0E7582E8D4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3BE0EF-36C3-40D3-8552-B0B37171E6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4B4D7D-48E5-4AF4-8C80-6EE084A8FF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118DEF-93DE-4302-9B77-3D2AE38B53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77C32D-1A75-48A6-B16D-CAB2C16209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705C86-C7ED-42D4-805D-7BCEE3BF2100}"/>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8" name="Footer Placeholder 7">
            <a:extLst>
              <a:ext uri="{FF2B5EF4-FFF2-40B4-BE49-F238E27FC236}">
                <a16:creationId xmlns:a16="http://schemas.microsoft.com/office/drawing/2014/main" id="{EEAE5304-CF5F-4E84-9105-E5707DFA9C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565A60-3362-4963-869F-0CB1700D5EAE}"/>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3116180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6E617-D1B3-4574-8EB4-A946A4BA35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967410-C8CB-416E-86AF-33C5F29A6D58}"/>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4" name="Footer Placeholder 3">
            <a:extLst>
              <a:ext uri="{FF2B5EF4-FFF2-40B4-BE49-F238E27FC236}">
                <a16:creationId xmlns:a16="http://schemas.microsoft.com/office/drawing/2014/main" id="{BBEC353D-2608-40D5-9ADF-961044B8D4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806201-FE23-4470-8CDC-1971323BFAD9}"/>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2976321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906ACC-B741-46F6-AA92-D8740F17596D}"/>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3" name="Footer Placeholder 2">
            <a:extLst>
              <a:ext uri="{FF2B5EF4-FFF2-40B4-BE49-F238E27FC236}">
                <a16:creationId xmlns:a16="http://schemas.microsoft.com/office/drawing/2014/main" id="{F0DDCBA6-D88B-49A1-9B26-285570CC0A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A5A46A-246D-47B5-A290-D4BD5D0F9C83}"/>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4056176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558E1-880B-49C6-9B51-60D44BD511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8B599B-4F08-4890-96A8-48329DDC90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26D9FB-AFE7-4A22-802F-C2A3C111F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49570A-8672-48F7-867E-A278E7243148}"/>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6" name="Footer Placeholder 5">
            <a:extLst>
              <a:ext uri="{FF2B5EF4-FFF2-40B4-BE49-F238E27FC236}">
                <a16:creationId xmlns:a16="http://schemas.microsoft.com/office/drawing/2014/main" id="{65CB1D49-73EF-48E7-8789-2604AC973F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7055F2-CD95-4E94-81B5-087CAE1215D6}"/>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2589300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982E3-AD8D-4901-9ED8-E1BBB2E6F3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A252A44-22D3-4FA0-8E54-E677F7FA99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069551-FA54-411F-9B12-45B70732CF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869861-31B3-4FBE-8E2F-4D4E9E317EE1}"/>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6" name="Footer Placeholder 5">
            <a:extLst>
              <a:ext uri="{FF2B5EF4-FFF2-40B4-BE49-F238E27FC236}">
                <a16:creationId xmlns:a16="http://schemas.microsoft.com/office/drawing/2014/main" id="{D3A98BB4-89FF-48EC-93A5-E650701034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C5CD1-B4C7-47F6-A3DF-3653F74BF7F1}"/>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3774053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BF99D-9529-4A15-9D15-FDB92118AF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6FBEFC-ABF1-4628-9D08-E611641E4A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73C3D6-8517-4923-97FA-ACD20F0BD24E}"/>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5" name="Footer Placeholder 4">
            <a:extLst>
              <a:ext uri="{FF2B5EF4-FFF2-40B4-BE49-F238E27FC236}">
                <a16:creationId xmlns:a16="http://schemas.microsoft.com/office/drawing/2014/main" id="{57B41394-B5A0-430D-9DA4-E03A2C0AFC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65B06-3603-4159-8B16-93CB7A8ED479}"/>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2151104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3227E2-94C2-4660-A049-6AD27F09BA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82894F-F9FD-4802-9A88-5FB8F1A6FE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BAEAFE-CA5F-4728-9C5D-2A06E3C51C43}"/>
              </a:ext>
            </a:extLst>
          </p:cNvPr>
          <p:cNvSpPr>
            <a:spLocks noGrp="1"/>
          </p:cNvSpPr>
          <p:nvPr>
            <p:ph type="dt" sz="half" idx="10"/>
          </p:nvPr>
        </p:nvSpPr>
        <p:spPr/>
        <p:txBody>
          <a:bodyPr/>
          <a:lstStyle/>
          <a:p>
            <a:fld id="{AC6C5370-F7E7-4713-BD1D-D675AB268D47}" type="datetimeFigureOut">
              <a:rPr lang="en-GB" smtClean="0"/>
              <a:t>11/12/2019</a:t>
            </a:fld>
            <a:endParaRPr lang="en-GB"/>
          </a:p>
        </p:txBody>
      </p:sp>
      <p:sp>
        <p:nvSpPr>
          <p:cNvPr id="5" name="Footer Placeholder 4">
            <a:extLst>
              <a:ext uri="{FF2B5EF4-FFF2-40B4-BE49-F238E27FC236}">
                <a16:creationId xmlns:a16="http://schemas.microsoft.com/office/drawing/2014/main" id="{10B5592B-122B-49D3-8EA0-B11434F51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860913-8A34-43E5-985F-EA310F67B6E8}"/>
              </a:ext>
            </a:extLst>
          </p:cNvPr>
          <p:cNvSpPr>
            <a:spLocks noGrp="1"/>
          </p:cNvSpPr>
          <p:nvPr>
            <p:ph type="sldNum" sz="quarter" idx="12"/>
          </p:nvPr>
        </p:nvSpPr>
        <p:spPr/>
        <p:txBody>
          <a:bodyPr/>
          <a:lstStyle/>
          <a:p>
            <a:fld id="{49E9E9C3-1FDC-451B-9631-4F8FB2CD51F5}" type="slidenum">
              <a:rPr lang="en-GB" smtClean="0"/>
              <a:t>‹#›</a:t>
            </a:fld>
            <a:endParaRPr lang="en-GB"/>
          </a:p>
        </p:txBody>
      </p:sp>
    </p:spTree>
    <p:extLst>
      <p:ext uri="{BB962C8B-B14F-4D97-AF65-F5344CB8AC3E}">
        <p14:creationId xmlns:p14="http://schemas.microsoft.com/office/powerpoint/2010/main" val="2854474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CA2417-757C-425F-869E-283AE9C928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1CE350-B7C6-45F1-ACA8-D5766C58AA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6BF05-C0FE-4382-A45C-F2B134CE49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6C5370-F7E7-4713-BD1D-D675AB268D47}" type="datetimeFigureOut">
              <a:rPr lang="en-GB" smtClean="0"/>
              <a:t>11/12/2019</a:t>
            </a:fld>
            <a:endParaRPr lang="en-GB"/>
          </a:p>
        </p:txBody>
      </p:sp>
      <p:sp>
        <p:nvSpPr>
          <p:cNvPr id="5" name="Footer Placeholder 4">
            <a:extLst>
              <a:ext uri="{FF2B5EF4-FFF2-40B4-BE49-F238E27FC236}">
                <a16:creationId xmlns:a16="http://schemas.microsoft.com/office/drawing/2014/main" id="{CD5C6FF0-54CA-433F-9FA0-4C1ECE0AEB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72CB00-126C-4A05-A247-3E50C2FEC9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E9E9C3-1FDC-451B-9631-4F8FB2CD51F5}" type="slidenum">
              <a:rPr lang="en-GB" smtClean="0"/>
              <a:t>‹#›</a:t>
            </a:fld>
            <a:endParaRPr lang="en-GB"/>
          </a:p>
        </p:txBody>
      </p:sp>
    </p:spTree>
    <p:extLst>
      <p:ext uri="{BB962C8B-B14F-4D97-AF65-F5344CB8AC3E}">
        <p14:creationId xmlns:p14="http://schemas.microsoft.com/office/powerpoint/2010/main" val="2560944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scratch.mit.edu/" TargetMode="External"/><Relationship Id="rId13" Type="http://schemas.openxmlformats.org/officeDocument/2006/relationships/hyperlink" Target="https://docs.microsoft.com/en-us/dotnet/csharp/" TargetMode="External"/><Relationship Id="rId3" Type="http://schemas.openxmlformats.org/officeDocument/2006/relationships/hyperlink" Target="https://about.futurelearn.com/blog/shortage-of-programmers" TargetMode="External"/><Relationship Id="rId7" Type="http://schemas.openxmlformats.org/officeDocument/2006/relationships/hyperlink" Target="https://education.cu-portland.edu/blog/classroom-resources/5-types-of-%20classroom-teaching-styles/" TargetMode="External"/><Relationship Id="rId12" Type="http://schemas.openxmlformats.org/officeDocument/2006/relationships/hyperlink" Target="https://visualstudio.microsoft.co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quizalize.com/blog/2018/02/23/teaching-strategies/" TargetMode="External"/><Relationship Id="rId11" Type="http://schemas.openxmlformats.org/officeDocument/2006/relationships/hyperlink" Target="https://www.microsoft.com/en-gb/windows" TargetMode="External"/><Relationship Id="rId5" Type="http://schemas.openxmlformats.org/officeDocument/2006/relationships/hyperlink" Target="https://teach.com/what/teachers-know/teaching-methods/" TargetMode="External"/><Relationship Id="rId10" Type="http://schemas.openxmlformats.org/officeDocument/2006/relationships/hyperlink" Target="https://www.w3schools.com/about/default.asphttps:/www.microsoft.com/en-gb/windows" TargetMode="External"/><Relationship Id="rId4" Type="http://schemas.openxmlformats.org/officeDocument/2006/relationships/hyperlink" Target="https://www.computingatschool.org.uk/data/uploads/cas_secondary.pdf" TargetMode="External"/><Relationship Id="rId9" Type="http://schemas.openxmlformats.org/officeDocument/2006/relationships/hyperlink" Target="https://www.codecadem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AE470-D871-462A-BF22-65431C0CDA6B}"/>
              </a:ext>
            </a:extLst>
          </p:cNvPr>
          <p:cNvSpPr>
            <a:spLocks noGrp="1"/>
          </p:cNvSpPr>
          <p:nvPr>
            <p:ph type="ctrTitle"/>
          </p:nvPr>
        </p:nvSpPr>
        <p:spPr/>
        <p:txBody>
          <a:bodyPr>
            <a:normAutofit fontScale="90000"/>
          </a:bodyPr>
          <a:lstStyle/>
          <a:p>
            <a:r>
              <a:rPr lang="en-GB" dirty="0"/>
              <a:t>An investigation into the use of software for students to learn a computing language in secondary schools</a:t>
            </a:r>
          </a:p>
        </p:txBody>
      </p:sp>
      <p:sp>
        <p:nvSpPr>
          <p:cNvPr id="3" name="Subtitle 2">
            <a:extLst>
              <a:ext uri="{FF2B5EF4-FFF2-40B4-BE49-F238E27FC236}">
                <a16:creationId xmlns:a16="http://schemas.microsoft.com/office/drawing/2014/main" id="{03F7714C-D5B4-4C9B-8D5D-FA6A24DB7DAA}"/>
              </a:ext>
            </a:extLst>
          </p:cNvPr>
          <p:cNvSpPr>
            <a:spLocks noGrp="1"/>
          </p:cNvSpPr>
          <p:nvPr>
            <p:ph type="subTitle" idx="1"/>
          </p:nvPr>
        </p:nvSpPr>
        <p:spPr/>
        <p:txBody>
          <a:bodyPr/>
          <a:lstStyle/>
          <a:p>
            <a:r>
              <a:rPr lang="en-GB" dirty="0"/>
              <a:t>Adam Dennis/119684</a:t>
            </a:r>
          </a:p>
        </p:txBody>
      </p:sp>
    </p:spTree>
    <p:extLst>
      <p:ext uri="{BB962C8B-B14F-4D97-AF65-F5344CB8AC3E}">
        <p14:creationId xmlns:p14="http://schemas.microsoft.com/office/powerpoint/2010/main" val="14788109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35CFB-F53C-44DE-924A-6087FC3AE932}"/>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4CBC7E08-BDB5-4610-96A7-66F7FF175538}"/>
              </a:ext>
            </a:extLst>
          </p:cNvPr>
          <p:cNvSpPr>
            <a:spLocks noGrp="1"/>
          </p:cNvSpPr>
          <p:nvPr>
            <p:ph idx="1"/>
          </p:nvPr>
        </p:nvSpPr>
        <p:spPr/>
        <p:txBody>
          <a:bodyPr/>
          <a:lstStyle/>
          <a:p>
            <a:r>
              <a:rPr lang="en-GB" dirty="0"/>
              <a:t>Develop a tool that will help secondary school students learn programming</a:t>
            </a:r>
          </a:p>
          <a:p>
            <a:r>
              <a:rPr lang="en-GB" dirty="0"/>
              <a:t>Research the current computing curriculum and some of the tools already available to learn programming </a:t>
            </a:r>
          </a:p>
          <a:p>
            <a:endParaRPr lang="en-GB" dirty="0"/>
          </a:p>
        </p:txBody>
      </p:sp>
    </p:spTree>
    <p:extLst>
      <p:ext uri="{BB962C8B-B14F-4D97-AF65-F5344CB8AC3E}">
        <p14:creationId xmlns:p14="http://schemas.microsoft.com/office/powerpoint/2010/main" val="1603452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078D2-2230-4EB1-A8E1-7715A05A047E}"/>
              </a:ext>
            </a:extLst>
          </p:cNvPr>
          <p:cNvSpPr>
            <a:spLocks noGrp="1"/>
          </p:cNvSpPr>
          <p:nvPr>
            <p:ph type="title"/>
          </p:nvPr>
        </p:nvSpPr>
        <p:spPr/>
        <p:txBody>
          <a:bodyPr/>
          <a:lstStyle/>
          <a:p>
            <a:r>
              <a:rPr lang="en-GB" dirty="0"/>
              <a:t>Main findings of Literature Review</a:t>
            </a:r>
          </a:p>
        </p:txBody>
      </p:sp>
      <p:sp>
        <p:nvSpPr>
          <p:cNvPr id="3" name="Content Placeholder 2">
            <a:extLst>
              <a:ext uri="{FF2B5EF4-FFF2-40B4-BE49-F238E27FC236}">
                <a16:creationId xmlns:a16="http://schemas.microsoft.com/office/drawing/2014/main" id="{DBE69635-A133-4CD1-A6C9-688EB70439C0}"/>
              </a:ext>
            </a:extLst>
          </p:cNvPr>
          <p:cNvSpPr>
            <a:spLocks noGrp="1"/>
          </p:cNvSpPr>
          <p:nvPr>
            <p:ph idx="1"/>
          </p:nvPr>
        </p:nvSpPr>
        <p:spPr/>
        <p:txBody>
          <a:bodyPr/>
          <a:lstStyle/>
          <a:p>
            <a:r>
              <a:rPr lang="en-GB" dirty="0"/>
              <a:t>Skills shortage of computer programmers </a:t>
            </a:r>
          </a:p>
          <a:p>
            <a:r>
              <a:rPr lang="en-GB" dirty="0"/>
              <a:t>The current computing curriculum</a:t>
            </a:r>
          </a:p>
          <a:p>
            <a:r>
              <a:rPr lang="en-GB" dirty="0"/>
              <a:t>Learning styles and teaching methods</a:t>
            </a:r>
          </a:p>
          <a:p>
            <a:r>
              <a:rPr lang="en-GB" dirty="0"/>
              <a:t>Tools available to learn a computing language </a:t>
            </a:r>
          </a:p>
        </p:txBody>
      </p:sp>
    </p:spTree>
    <p:extLst>
      <p:ext uri="{BB962C8B-B14F-4D97-AF65-F5344CB8AC3E}">
        <p14:creationId xmlns:p14="http://schemas.microsoft.com/office/powerpoint/2010/main" val="1136010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C8D56-E8C3-4087-BC37-5A58EE7C7B55}"/>
              </a:ext>
            </a:extLst>
          </p:cNvPr>
          <p:cNvSpPr>
            <a:spLocks noGrp="1"/>
          </p:cNvSpPr>
          <p:nvPr>
            <p:ph type="title"/>
          </p:nvPr>
        </p:nvSpPr>
        <p:spPr/>
        <p:txBody>
          <a:bodyPr/>
          <a:lstStyle/>
          <a:p>
            <a:r>
              <a:rPr lang="en-GB" dirty="0"/>
              <a:t>Skills shortage of computer programmers </a:t>
            </a:r>
            <a:br>
              <a:rPr lang="en-GB" dirty="0"/>
            </a:br>
            <a:endParaRPr lang="en-GB" dirty="0"/>
          </a:p>
        </p:txBody>
      </p:sp>
      <p:sp>
        <p:nvSpPr>
          <p:cNvPr id="3" name="Content Placeholder 2">
            <a:extLst>
              <a:ext uri="{FF2B5EF4-FFF2-40B4-BE49-F238E27FC236}">
                <a16:creationId xmlns:a16="http://schemas.microsoft.com/office/drawing/2014/main" id="{9115176B-D17B-40A3-A279-010AEE41A5D9}"/>
              </a:ext>
            </a:extLst>
          </p:cNvPr>
          <p:cNvSpPr>
            <a:spLocks noGrp="1"/>
          </p:cNvSpPr>
          <p:nvPr>
            <p:ph idx="1"/>
          </p:nvPr>
        </p:nvSpPr>
        <p:spPr/>
        <p:txBody>
          <a:bodyPr/>
          <a:lstStyle/>
          <a:p>
            <a:r>
              <a:rPr lang="en-GB" dirty="0"/>
              <a:t>There is currently a shortage of good programmers</a:t>
            </a:r>
          </a:p>
          <a:p>
            <a:r>
              <a:rPr lang="en-GB" dirty="0"/>
              <a:t>Students normally only learn the bare minimum to pass the course they are on</a:t>
            </a:r>
          </a:p>
        </p:txBody>
      </p:sp>
    </p:spTree>
    <p:extLst>
      <p:ext uri="{BB962C8B-B14F-4D97-AF65-F5344CB8AC3E}">
        <p14:creationId xmlns:p14="http://schemas.microsoft.com/office/powerpoint/2010/main" val="2846155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EC0C7-E734-4DC0-8676-E3E35A3CFA87}"/>
              </a:ext>
            </a:extLst>
          </p:cNvPr>
          <p:cNvSpPr>
            <a:spLocks noGrp="1"/>
          </p:cNvSpPr>
          <p:nvPr>
            <p:ph type="title"/>
          </p:nvPr>
        </p:nvSpPr>
        <p:spPr/>
        <p:txBody>
          <a:bodyPr/>
          <a:lstStyle/>
          <a:p>
            <a:r>
              <a:rPr lang="en-GB" dirty="0"/>
              <a:t>The current computing curriculum</a:t>
            </a:r>
            <a:br>
              <a:rPr lang="en-GB" dirty="0"/>
            </a:br>
            <a:endParaRPr lang="en-GB" dirty="0"/>
          </a:p>
        </p:txBody>
      </p:sp>
      <p:sp>
        <p:nvSpPr>
          <p:cNvPr id="3" name="Content Placeholder 2">
            <a:extLst>
              <a:ext uri="{FF2B5EF4-FFF2-40B4-BE49-F238E27FC236}">
                <a16:creationId xmlns:a16="http://schemas.microsoft.com/office/drawing/2014/main" id="{4A574C09-0678-4225-B9A9-F92465D6CDF6}"/>
              </a:ext>
            </a:extLst>
          </p:cNvPr>
          <p:cNvSpPr>
            <a:spLocks noGrp="1"/>
          </p:cNvSpPr>
          <p:nvPr>
            <p:ph idx="1"/>
          </p:nvPr>
        </p:nvSpPr>
        <p:spPr/>
        <p:txBody>
          <a:bodyPr/>
          <a:lstStyle/>
          <a:p>
            <a:r>
              <a:rPr lang="en-GB" dirty="0"/>
              <a:t>Key Stage 3 Computer Science (for students in year 7, 8 and 9 aged 11-14)</a:t>
            </a:r>
          </a:p>
          <a:p>
            <a:r>
              <a:rPr lang="en-GB" dirty="0"/>
              <a:t>Key Stage 4 Computer Science (for students in year 10 and 11 aged 14-16) </a:t>
            </a:r>
          </a:p>
        </p:txBody>
      </p:sp>
    </p:spTree>
    <p:extLst>
      <p:ext uri="{BB962C8B-B14F-4D97-AF65-F5344CB8AC3E}">
        <p14:creationId xmlns:p14="http://schemas.microsoft.com/office/powerpoint/2010/main" val="1008200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71AF3-9CA2-4DA2-9DD2-365E7CB15445}"/>
              </a:ext>
            </a:extLst>
          </p:cNvPr>
          <p:cNvSpPr>
            <a:spLocks noGrp="1"/>
          </p:cNvSpPr>
          <p:nvPr>
            <p:ph type="title"/>
          </p:nvPr>
        </p:nvSpPr>
        <p:spPr/>
        <p:txBody>
          <a:bodyPr/>
          <a:lstStyle/>
          <a:p>
            <a:r>
              <a:rPr lang="en-GB" dirty="0"/>
              <a:t>Learning styles and teaching methods</a:t>
            </a:r>
            <a:br>
              <a:rPr lang="en-GB" dirty="0"/>
            </a:br>
            <a:endParaRPr lang="en-GB" dirty="0"/>
          </a:p>
        </p:txBody>
      </p:sp>
      <p:sp>
        <p:nvSpPr>
          <p:cNvPr id="3" name="Content Placeholder 2">
            <a:extLst>
              <a:ext uri="{FF2B5EF4-FFF2-40B4-BE49-F238E27FC236}">
                <a16:creationId xmlns:a16="http://schemas.microsoft.com/office/drawing/2014/main" id="{2D1E34E9-CB03-408F-A2A1-C7F9E1DD773F}"/>
              </a:ext>
            </a:extLst>
          </p:cNvPr>
          <p:cNvSpPr>
            <a:spLocks noGrp="1"/>
          </p:cNvSpPr>
          <p:nvPr>
            <p:ph idx="1"/>
          </p:nvPr>
        </p:nvSpPr>
        <p:spPr/>
        <p:txBody>
          <a:bodyPr/>
          <a:lstStyle/>
          <a:p>
            <a:pPr marL="0" indent="0">
              <a:buNone/>
            </a:pPr>
            <a:r>
              <a:rPr lang="en-GB" b="1" dirty="0"/>
              <a:t>Learning Styles</a:t>
            </a:r>
          </a:p>
          <a:p>
            <a:r>
              <a:rPr lang="en-GB" dirty="0"/>
              <a:t>Visual </a:t>
            </a:r>
          </a:p>
          <a:p>
            <a:r>
              <a:rPr lang="en-GB" dirty="0"/>
              <a:t>Auditory</a:t>
            </a:r>
          </a:p>
          <a:p>
            <a:r>
              <a:rPr lang="en-GB" dirty="0"/>
              <a:t>Kinaesthetic </a:t>
            </a:r>
          </a:p>
          <a:p>
            <a:pPr marL="0" indent="0">
              <a:buNone/>
            </a:pPr>
            <a:r>
              <a:rPr lang="en-GB" b="1" dirty="0"/>
              <a:t>Teaching Methods</a:t>
            </a:r>
            <a:endParaRPr lang="en-GB" dirty="0"/>
          </a:p>
          <a:p>
            <a:r>
              <a:rPr lang="en-GB" dirty="0"/>
              <a:t>Teacher centred- Direct instruction</a:t>
            </a:r>
          </a:p>
          <a:p>
            <a:r>
              <a:rPr lang="en-GB" dirty="0"/>
              <a:t>Student centred- Differentiated instruction </a:t>
            </a:r>
          </a:p>
        </p:txBody>
      </p:sp>
    </p:spTree>
    <p:extLst>
      <p:ext uri="{BB962C8B-B14F-4D97-AF65-F5344CB8AC3E}">
        <p14:creationId xmlns:p14="http://schemas.microsoft.com/office/powerpoint/2010/main" val="1868115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A9ECE3-732E-4B27-8E9D-A153BF1595F0}"/>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5914" y="1027906"/>
            <a:ext cx="4920199" cy="2112098"/>
          </a:xfrm>
          <a:prstGeom prst="rect">
            <a:avLst/>
          </a:prstGeom>
          <a:noFill/>
          <a:ln>
            <a:noFill/>
          </a:ln>
        </p:spPr>
      </p:pic>
      <p:sp>
        <p:nvSpPr>
          <p:cNvPr id="2" name="Title 1">
            <a:extLst>
              <a:ext uri="{FF2B5EF4-FFF2-40B4-BE49-F238E27FC236}">
                <a16:creationId xmlns:a16="http://schemas.microsoft.com/office/drawing/2014/main" id="{62031663-A5B7-4AA9-86BA-BF635B2687EB}"/>
              </a:ext>
            </a:extLst>
          </p:cNvPr>
          <p:cNvSpPr>
            <a:spLocks noGrp="1"/>
          </p:cNvSpPr>
          <p:nvPr>
            <p:ph type="title"/>
          </p:nvPr>
        </p:nvSpPr>
        <p:spPr/>
        <p:txBody>
          <a:bodyPr>
            <a:normAutofit/>
          </a:bodyPr>
          <a:lstStyle/>
          <a:p>
            <a:r>
              <a:rPr lang="en-GB" dirty="0"/>
              <a:t>Tools available to learn a computing language </a:t>
            </a:r>
            <a:br>
              <a:rPr lang="en-GB" dirty="0"/>
            </a:br>
            <a:endParaRPr lang="en-GB" dirty="0"/>
          </a:p>
        </p:txBody>
      </p:sp>
      <p:sp>
        <p:nvSpPr>
          <p:cNvPr id="3" name="Content Placeholder 2">
            <a:extLst>
              <a:ext uri="{FF2B5EF4-FFF2-40B4-BE49-F238E27FC236}">
                <a16:creationId xmlns:a16="http://schemas.microsoft.com/office/drawing/2014/main" id="{E3B73C89-8E50-4764-B87F-5814E00A0184}"/>
              </a:ext>
            </a:extLst>
          </p:cNvPr>
          <p:cNvSpPr>
            <a:spLocks noGrp="1"/>
          </p:cNvSpPr>
          <p:nvPr>
            <p:ph idx="1"/>
          </p:nvPr>
        </p:nvSpPr>
        <p:spPr/>
        <p:txBody>
          <a:bodyPr>
            <a:normAutofit fontScale="77500" lnSpcReduction="20000"/>
          </a:bodyPr>
          <a:lstStyle/>
          <a:p>
            <a:r>
              <a:rPr lang="en-GB" dirty="0"/>
              <a:t>Scratch</a:t>
            </a:r>
          </a:p>
          <a:p>
            <a:endParaRPr lang="en-GB" dirty="0"/>
          </a:p>
          <a:p>
            <a:endParaRPr lang="en-GB" dirty="0"/>
          </a:p>
          <a:p>
            <a:endParaRPr lang="en-GB" dirty="0"/>
          </a:p>
          <a:p>
            <a:endParaRPr lang="en-GB" dirty="0"/>
          </a:p>
          <a:p>
            <a:endParaRPr lang="en-GB" dirty="0"/>
          </a:p>
          <a:p>
            <a:endParaRPr lang="en-GB" dirty="0"/>
          </a:p>
          <a:p>
            <a:endParaRPr lang="en-GB" dirty="0"/>
          </a:p>
          <a:p>
            <a:r>
              <a:rPr lang="en-GB" dirty="0" err="1"/>
              <a:t>Codecademy</a:t>
            </a:r>
            <a:r>
              <a:rPr lang="en-GB" dirty="0"/>
              <a:t> </a:t>
            </a:r>
          </a:p>
          <a:p>
            <a:endParaRPr lang="en-GB" dirty="0"/>
          </a:p>
          <a:p>
            <a:endParaRPr lang="en-GB" dirty="0"/>
          </a:p>
          <a:p>
            <a:r>
              <a:rPr lang="en-GB" dirty="0"/>
              <a:t>W3Schools       </a:t>
            </a:r>
          </a:p>
        </p:txBody>
      </p:sp>
      <p:pic>
        <p:nvPicPr>
          <p:cNvPr id="5" name="Picture 4">
            <a:extLst>
              <a:ext uri="{FF2B5EF4-FFF2-40B4-BE49-F238E27FC236}">
                <a16:creationId xmlns:a16="http://schemas.microsoft.com/office/drawing/2014/main" id="{B4251009-4931-44D5-B2E7-82C0D202F645}"/>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15914" y="3341302"/>
            <a:ext cx="5213549" cy="2112098"/>
          </a:xfrm>
          <a:prstGeom prst="rect">
            <a:avLst/>
          </a:prstGeom>
          <a:noFill/>
          <a:ln>
            <a:noFill/>
          </a:ln>
        </p:spPr>
      </p:pic>
      <p:pic>
        <p:nvPicPr>
          <p:cNvPr id="6" name="Picture 5">
            <a:extLst>
              <a:ext uri="{FF2B5EF4-FFF2-40B4-BE49-F238E27FC236}">
                <a16:creationId xmlns:a16="http://schemas.microsoft.com/office/drawing/2014/main" id="{888E1F60-5E0E-4E27-B7FA-92C0B7DD0B51}"/>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49475" y="4846535"/>
            <a:ext cx="4315404" cy="1937294"/>
          </a:xfrm>
          <a:prstGeom prst="rect">
            <a:avLst/>
          </a:prstGeom>
          <a:noFill/>
          <a:ln>
            <a:noFill/>
          </a:ln>
        </p:spPr>
      </p:pic>
    </p:spTree>
    <p:extLst>
      <p:ext uri="{BB962C8B-B14F-4D97-AF65-F5344CB8AC3E}">
        <p14:creationId xmlns:p14="http://schemas.microsoft.com/office/powerpoint/2010/main" val="4154297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AAFBB-B1DD-47DA-BF76-84FAC4BE8680}"/>
              </a:ext>
            </a:extLst>
          </p:cNvPr>
          <p:cNvSpPr>
            <a:spLocks noGrp="1"/>
          </p:cNvSpPr>
          <p:nvPr>
            <p:ph type="title"/>
          </p:nvPr>
        </p:nvSpPr>
        <p:spPr/>
        <p:txBody>
          <a:bodyPr/>
          <a:lstStyle/>
          <a:p>
            <a:r>
              <a:rPr lang="en-GB" dirty="0"/>
              <a:t>Aim and Objectives</a:t>
            </a:r>
          </a:p>
        </p:txBody>
      </p:sp>
      <p:sp>
        <p:nvSpPr>
          <p:cNvPr id="3" name="Content Placeholder 2">
            <a:extLst>
              <a:ext uri="{FF2B5EF4-FFF2-40B4-BE49-F238E27FC236}">
                <a16:creationId xmlns:a16="http://schemas.microsoft.com/office/drawing/2014/main" id="{74CD79AC-10C1-4C79-8C5B-9E921043E23C}"/>
              </a:ext>
            </a:extLst>
          </p:cNvPr>
          <p:cNvSpPr>
            <a:spLocks noGrp="1"/>
          </p:cNvSpPr>
          <p:nvPr>
            <p:ph idx="1"/>
          </p:nvPr>
        </p:nvSpPr>
        <p:spPr/>
        <p:txBody>
          <a:bodyPr>
            <a:normAutofit fontScale="92500" lnSpcReduction="10000"/>
          </a:bodyPr>
          <a:lstStyle/>
          <a:p>
            <a:pPr marL="0" indent="0">
              <a:buNone/>
            </a:pPr>
            <a:r>
              <a:rPr lang="en-GB" b="1" dirty="0"/>
              <a:t>Aim</a:t>
            </a:r>
          </a:p>
          <a:p>
            <a:r>
              <a:rPr lang="en-GB" dirty="0"/>
              <a:t>To investigate the use of software for students to learn a computing language in secondary schools.</a:t>
            </a:r>
            <a:endParaRPr lang="en-GB" b="1" dirty="0"/>
          </a:p>
          <a:p>
            <a:pPr marL="0" indent="0">
              <a:buNone/>
            </a:pPr>
            <a:r>
              <a:rPr lang="en-GB" b="1" dirty="0"/>
              <a:t>Objectives</a:t>
            </a:r>
          </a:p>
          <a:p>
            <a:pPr lvl="0"/>
            <a:r>
              <a:rPr lang="en-GB" dirty="0"/>
              <a:t>Carry out a full literature review based on the sub topics talked about in the statement of the problem</a:t>
            </a:r>
          </a:p>
          <a:p>
            <a:pPr lvl="0"/>
            <a:r>
              <a:rPr lang="en-GB" dirty="0"/>
              <a:t>Design the tool</a:t>
            </a:r>
          </a:p>
          <a:p>
            <a:pPr lvl="0"/>
            <a:r>
              <a:rPr lang="en-GB" dirty="0"/>
              <a:t>Program the tool</a:t>
            </a:r>
          </a:p>
          <a:p>
            <a:pPr lvl="0"/>
            <a:r>
              <a:rPr lang="en-GB" dirty="0"/>
              <a:t>Test the tool</a:t>
            </a:r>
          </a:p>
          <a:p>
            <a:pPr lvl="0"/>
            <a:r>
              <a:rPr lang="en-GB" dirty="0"/>
              <a:t>Get feedback of the tool and make improvements</a:t>
            </a:r>
            <a:endParaRPr lang="en-GB" b="1" dirty="0"/>
          </a:p>
        </p:txBody>
      </p:sp>
    </p:spTree>
    <p:extLst>
      <p:ext uri="{BB962C8B-B14F-4D97-AF65-F5344CB8AC3E}">
        <p14:creationId xmlns:p14="http://schemas.microsoft.com/office/powerpoint/2010/main" val="3443258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94B21-ABAD-4365-A86F-9DFB75AD4D42}"/>
              </a:ext>
            </a:extLst>
          </p:cNvPr>
          <p:cNvSpPr>
            <a:spLocks noGrp="1"/>
          </p:cNvSpPr>
          <p:nvPr>
            <p:ph type="title"/>
          </p:nvPr>
        </p:nvSpPr>
        <p:spPr/>
        <p:txBody>
          <a:bodyPr/>
          <a:lstStyle/>
          <a:p>
            <a:r>
              <a:rPr lang="en-GB" dirty="0"/>
              <a:t>Research Methods</a:t>
            </a:r>
          </a:p>
        </p:txBody>
      </p:sp>
      <p:sp>
        <p:nvSpPr>
          <p:cNvPr id="3" name="Content Placeholder 2">
            <a:extLst>
              <a:ext uri="{FF2B5EF4-FFF2-40B4-BE49-F238E27FC236}">
                <a16:creationId xmlns:a16="http://schemas.microsoft.com/office/drawing/2014/main" id="{C9E032C8-EDD4-474B-9A21-971C9CE9F2C9}"/>
              </a:ext>
            </a:extLst>
          </p:cNvPr>
          <p:cNvSpPr>
            <a:spLocks noGrp="1"/>
          </p:cNvSpPr>
          <p:nvPr>
            <p:ph idx="1"/>
          </p:nvPr>
        </p:nvSpPr>
        <p:spPr/>
        <p:txBody>
          <a:bodyPr/>
          <a:lstStyle/>
          <a:p>
            <a:r>
              <a:rPr lang="en-GB" dirty="0"/>
              <a:t>Philosophy</a:t>
            </a:r>
          </a:p>
          <a:p>
            <a:r>
              <a:rPr lang="en-GB" dirty="0"/>
              <a:t>Approach</a:t>
            </a:r>
          </a:p>
          <a:p>
            <a:r>
              <a:rPr lang="en-GB" dirty="0"/>
              <a:t>Strategy</a:t>
            </a:r>
          </a:p>
          <a:p>
            <a:r>
              <a:rPr lang="en-GB" dirty="0"/>
              <a:t>Time Horizon</a:t>
            </a:r>
          </a:p>
          <a:p>
            <a:r>
              <a:rPr lang="en-GB" dirty="0"/>
              <a:t>Data Collection Method</a:t>
            </a:r>
          </a:p>
        </p:txBody>
      </p:sp>
    </p:spTree>
    <p:extLst>
      <p:ext uri="{BB962C8B-B14F-4D97-AF65-F5344CB8AC3E}">
        <p14:creationId xmlns:p14="http://schemas.microsoft.com/office/powerpoint/2010/main" val="1337251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78B8-8B4E-435E-AD80-9B7647F82C47}"/>
              </a:ext>
            </a:extLst>
          </p:cNvPr>
          <p:cNvSpPr>
            <a:spLocks noGrp="1"/>
          </p:cNvSpPr>
          <p:nvPr>
            <p:ph type="title"/>
          </p:nvPr>
        </p:nvSpPr>
        <p:spPr/>
        <p:txBody>
          <a:bodyPr/>
          <a:lstStyle/>
          <a:p>
            <a:r>
              <a:rPr lang="en-GB" dirty="0"/>
              <a:t>Proposed System</a:t>
            </a:r>
          </a:p>
        </p:txBody>
      </p:sp>
      <p:sp>
        <p:nvSpPr>
          <p:cNvPr id="3" name="Content Placeholder 2">
            <a:extLst>
              <a:ext uri="{FF2B5EF4-FFF2-40B4-BE49-F238E27FC236}">
                <a16:creationId xmlns:a16="http://schemas.microsoft.com/office/drawing/2014/main" id="{D6B18042-EEF9-40CF-8FBB-2A3C02CD2C6D}"/>
              </a:ext>
            </a:extLst>
          </p:cNvPr>
          <p:cNvSpPr>
            <a:spLocks noGrp="1"/>
          </p:cNvSpPr>
          <p:nvPr>
            <p:ph idx="1"/>
          </p:nvPr>
        </p:nvSpPr>
        <p:spPr>
          <a:xfrm>
            <a:off x="838200" y="1549854"/>
            <a:ext cx="10515600" cy="4351338"/>
          </a:xfrm>
        </p:spPr>
        <p:txBody>
          <a:bodyPr/>
          <a:lstStyle/>
          <a:p>
            <a:r>
              <a:rPr lang="en-GB" dirty="0"/>
              <a:t>Platform</a:t>
            </a:r>
          </a:p>
          <a:p>
            <a:r>
              <a:rPr lang="en-GB" dirty="0"/>
              <a:t>IDE</a:t>
            </a:r>
          </a:p>
          <a:p>
            <a:r>
              <a:rPr lang="en-GB" dirty="0"/>
              <a:t>Programming Language for Tool and Language for Learning</a:t>
            </a:r>
          </a:p>
          <a:p>
            <a:pPr marL="0" indent="0">
              <a:buNone/>
            </a:pPr>
            <a:r>
              <a:rPr lang="en-GB" b="1" dirty="0" err="1"/>
              <a:t>Mockup</a:t>
            </a:r>
            <a:endParaRPr lang="en-GB" b="1" dirty="0"/>
          </a:p>
          <a:p>
            <a:pPr marL="0" indent="0">
              <a:buNone/>
            </a:pPr>
            <a:endParaRPr lang="en-GB" dirty="0"/>
          </a:p>
        </p:txBody>
      </p:sp>
      <p:pic>
        <p:nvPicPr>
          <p:cNvPr id="5" name="Picture 4">
            <a:extLst>
              <a:ext uri="{FF2B5EF4-FFF2-40B4-BE49-F238E27FC236}">
                <a16:creationId xmlns:a16="http://schemas.microsoft.com/office/drawing/2014/main" id="{63D59FFD-D153-44D7-8089-F94EAFF3F4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5714" y="2991379"/>
            <a:ext cx="5660572" cy="3866621"/>
          </a:xfrm>
          <a:prstGeom prst="rect">
            <a:avLst/>
          </a:prstGeom>
        </p:spPr>
      </p:pic>
    </p:spTree>
    <p:extLst>
      <p:ext uri="{BB962C8B-B14F-4D97-AF65-F5344CB8AC3E}">
        <p14:creationId xmlns:p14="http://schemas.microsoft.com/office/powerpoint/2010/main" val="3499144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26A5-A8E5-497F-83C4-CA7A4FF3CFC3}"/>
              </a:ext>
            </a:extLst>
          </p:cNvPr>
          <p:cNvSpPr>
            <a:spLocks noGrp="1"/>
          </p:cNvSpPr>
          <p:nvPr>
            <p:ph type="title"/>
          </p:nvPr>
        </p:nvSpPr>
        <p:spPr/>
        <p:txBody>
          <a:bodyPr/>
          <a:lstStyle/>
          <a:p>
            <a:r>
              <a:rPr lang="en-GB" dirty="0"/>
              <a:t>Project Plan</a:t>
            </a:r>
          </a:p>
        </p:txBody>
      </p:sp>
      <p:grpSp>
        <p:nvGrpSpPr>
          <p:cNvPr id="12" name="Group 11">
            <a:extLst>
              <a:ext uri="{FF2B5EF4-FFF2-40B4-BE49-F238E27FC236}">
                <a16:creationId xmlns:a16="http://schemas.microsoft.com/office/drawing/2014/main" id="{D468DB9A-6508-4509-860E-51173F3346F3}"/>
              </a:ext>
            </a:extLst>
          </p:cNvPr>
          <p:cNvGrpSpPr/>
          <p:nvPr/>
        </p:nvGrpSpPr>
        <p:grpSpPr>
          <a:xfrm>
            <a:off x="3762036" y="249010"/>
            <a:ext cx="8333956" cy="4906222"/>
            <a:chOff x="2990532" y="2028825"/>
            <a:chExt cx="6210935" cy="2800350"/>
          </a:xfrm>
        </p:grpSpPr>
        <p:pic>
          <p:nvPicPr>
            <p:cNvPr id="10" name="Picture 9">
              <a:extLst>
                <a:ext uri="{FF2B5EF4-FFF2-40B4-BE49-F238E27FC236}">
                  <a16:creationId xmlns:a16="http://schemas.microsoft.com/office/drawing/2014/main" id="{09E47BFB-F5EC-42D5-B192-B6FBD97EA60C}"/>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22282" y="2028825"/>
              <a:ext cx="6167755" cy="2165350"/>
            </a:xfrm>
            <a:prstGeom prst="rect">
              <a:avLst/>
            </a:prstGeom>
            <a:noFill/>
            <a:ln>
              <a:noFill/>
            </a:ln>
          </p:spPr>
        </p:pic>
        <p:pic>
          <p:nvPicPr>
            <p:cNvPr id="11" name="Picture 10">
              <a:extLst>
                <a:ext uri="{FF2B5EF4-FFF2-40B4-BE49-F238E27FC236}">
                  <a16:creationId xmlns:a16="http://schemas.microsoft.com/office/drawing/2014/main" id="{434A63A0-5CF8-48BB-99FE-FC914DDB3F10}"/>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90532" y="4181475"/>
              <a:ext cx="6210935" cy="647700"/>
            </a:xfrm>
            <a:prstGeom prst="rect">
              <a:avLst/>
            </a:prstGeom>
            <a:noFill/>
            <a:ln>
              <a:noFill/>
            </a:ln>
          </p:spPr>
        </p:pic>
      </p:grpSp>
      <p:pic>
        <p:nvPicPr>
          <p:cNvPr id="13" name="Content Placeholder 12">
            <a:extLst>
              <a:ext uri="{FF2B5EF4-FFF2-40B4-BE49-F238E27FC236}">
                <a16:creationId xmlns:a16="http://schemas.microsoft.com/office/drawing/2014/main" id="{558AB038-451D-4305-BEB1-11376E350A5F}"/>
              </a:ext>
            </a:extLst>
          </p:cNvPr>
          <p:cNvPicPr>
            <a:picLocks noGrp="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794180" y="5689540"/>
            <a:ext cx="5816899" cy="1168460"/>
          </a:xfrm>
          <a:prstGeom prst="rect">
            <a:avLst/>
          </a:prstGeom>
          <a:noFill/>
          <a:ln>
            <a:noFill/>
          </a:ln>
        </p:spPr>
      </p:pic>
      <p:sp>
        <p:nvSpPr>
          <p:cNvPr id="14" name="TextBox 13">
            <a:extLst>
              <a:ext uri="{FF2B5EF4-FFF2-40B4-BE49-F238E27FC236}">
                <a16:creationId xmlns:a16="http://schemas.microsoft.com/office/drawing/2014/main" id="{09BDD53F-D670-4EE5-9573-F4AC03CE6BA3}"/>
              </a:ext>
            </a:extLst>
          </p:cNvPr>
          <p:cNvSpPr txBox="1"/>
          <p:nvPr/>
        </p:nvSpPr>
        <p:spPr>
          <a:xfrm>
            <a:off x="1055914" y="2480992"/>
            <a:ext cx="2238829" cy="461665"/>
          </a:xfrm>
          <a:prstGeom prst="rect">
            <a:avLst/>
          </a:prstGeom>
          <a:noFill/>
        </p:spPr>
        <p:txBody>
          <a:bodyPr wrap="square" rtlCol="0">
            <a:spAutoFit/>
          </a:bodyPr>
          <a:lstStyle/>
          <a:p>
            <a:r>
              <a:rPr lang="en-GB" sz="2400" dirty="0"/>
              <a:t>Gantt Chart</a:t>
            </a:r>
          </a:p>
        </p:txBody>
      </p:sp>
      <p:sp>
        <p:nvSpPr>
          <p:cNvPr id="15" name="TextBox 14">
            <a:extLst>
              <a:ext uri="{FF2B5EF4-FFF2-40B4-BE49-F238E27FC236}">
                <a16:creationId xmlns:a16="http://schemas.microsoft.com/office/drawing/2014/main" id="{5BCC1F6C-CC88-4159-ABAE-DC2C3D41692A}"/>
              </a:ext>
            </a:extLst>
          </p:cNvPr>
          <p:cNvSpPr txBox="1"/>
          <p:nvPr/>
        </p:nvSpPr>
        <p:spPr>
          <a:xfrm>
            <a:off x="8276771" y="5881789"/>
            <a:ext cx="2238829" cy="461665"/>
          </a:xfrm>
          <a:prstGeom prst="rect">
            <a:avLst/>
          </a:prstGeom>
          <a:noFill/>
        </p:spPr>
        <p:txBody>
          <a:bodyPr wrap="square" rtlCol="0">
            <a:spAutoFit/>
          </a:bodyPr>
          <a:lstStyle/>
          <a:p>
            <a:r>
              <a:rPr lang="en-GB" sz="2400" dirty="0"/>
              <a:t>Legend</a:t>
            </a:r>
          </a:p>
        </p:txBody>
      </p:sp>
    </p:spTree>
    <p:extLst>
      <p:ext uri="{BB962C8B-B14F-4D97-AF65-F5344CB8AC3E}">
        <p14:creationId xmlns:p14="http://schemas.microsoft.com/office/powerpoint/2010/main" val="2627972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58545-0BD0-4F44-8186-0E1A4475F0AE}"/>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6CAF5B99-F97C-4164-A9B4-9035DB11EEBB}"/>
              </a:ext>
            </a:extLst>
          </p:cNvPr>
          <p:cNvSpPr>
            <a:spLocks noGrp="1"/>
          </p:cNvSpPr>
          <p:nvPr>
            <p:ph idx="1"/>
          </p:nvPr>
        </p:nvSpPr>
        <p:spPr/>
        <p:txBody>
          <a:bodyPr/>
          <a:lstStyle/>
          <a:p>
            <a:r>
              <a:rPr lang="en-GB" dirty="0"/>
              <a:t>Any questions?</a:t>
            </a:r>
          </a:p>
        </p:txBody>
      </p:sp>
    </p:spTree>
    <p:extLst>
      <p:ext uri="{BB962C8B-B14F-4D97-AF65-F5344CB8AC3E}">
        <p14:creationId xmlns:p14="http://schemas.microsoft.com/office/powerpoint/2010/main" val="4004845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9E398-3DA2-4C4A-B0F3-A16EEEB7EBE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D5CC786-9637-4086-B0D1-A4B72DFD4023}"/>
              </a:ext>
            </a:extLst>
          </p:cNvPr>
          <p:cNvSpPr>
            <a:spLocks noGrp="1"/>
          </p:cNvSpPr>
          <p:nvPr>
            <p:ph idx="1"/>
          </p:nvPr>
        </p:nvSpPr>
        <p:spPr/>
        <p:txBody>
          <a:bodyPr>
            <a:normAutofit fontScale="47500" lnSpcReduction="20000"/>
          </a:bodyPr>
          <a:lstStyle/>
          <a:p>
            <a:pPr marL="514350" lvl="0" indent="-514350">
              <a:buAutoNum type="arabicPeriod"/>
            </a:pPr>
            <a:r>
              <a:rPr lang="en-GB" dirty="0"/>
              <a:t>Why is there a shortage of good programmers? - </a:t>
            </a:r>
            <a:r>
              <a:rPr lang="en-GB" dirty="0" err="1"/>
              <a:t>FutureLearn</a:t>
            </a:r>
            <a:r>
              <a:rPr lang="en-GB" dirty="0"/>
              <a:t> [Internet]. About.futurelearn.com. [cited 15 October 2019]. Available from: </a:t>
            </a:r>
            <a:r>
              <a:rPr lang="en-GB" u="sng" dirty="0">
                <a:hlinkClick r:id="rId3"/>
              </a:rPr>
              <a:t>https://about.futurelearn.com/blog/shortage-of-programmers</a:t>
            </a:r>
            <a:endParaRPr lang="en-GB" dirty="0"/>
          </a:p>
          <a:p>
            <a:pPr marL="514350" lvl="0" indent="-514350">
              <a:buAutoNum type="arabicPeriod" startAt="2"/>
            </a:pPr>
            <a:r>
              <a:rPr lang="en-GB" dirty="0"/>
              <a:t>[Internet]. Computingatschool.org.uk. [cited 22 October 2019]. Available from: </a:t>
            </a:r>
            <a:r>
              <a:rPr lang="en-GB" u="sng" dirty="0">
                <a:hlinkClick r:id="rId4"/>
              </a:rPr>
              <a:t>https://www.computingatschool.org.uk/data/uploads/cas_secondary.pdf</a:t>
            </a:r>
            <a:endParaRPr lang="en-GB" dirty="0"/>
          </a:p>
          <a:p>
            <a:pPr marL="514350" indent="-514350">
              <a:buAutoNum type="arabicPeriod" startAt="3"/>
            </a:pPr>
            <a:r>
              <a:rPr lang="en-GB" dirty="0"/>
              <a:t>Teaching Methods [Internet]. Teach.com. [cited 5 November 2019]. Available from: </a:t>
            </a:r>
            <a:r>
              <a:rPr lang="en-GB" u="sng" dirty="0">
                <a:hlinkClick r:id="rId5"/>
              </a:rPr>
              <a:t>https://teach.com/what/teachers-know/teaching-methods/</a:t>
            </a:r>
            <a:r>
              <a:rPr lang="en-GB" dirty="0"/>
              <a:t> </a:t>
            </a:r>
          </a:p>
          <a:p>
            <a:pPr marL="514350" indent="-514350">
              <a:buAutoNum type="arabicPeriod" startAt="3"/>
            </a:pPr>
            <a:r>
              <a:rPr lang="en-GB"/>
              <a:t>Effective </a:t>
            </a:r>
            <a:r>
              <a:rPr lang="en-GB" dirty="0"/>
              <a:t>Teaching Strategies For The Classroom - </a:t>
            </a:r>
            <a:r>
              <a:rPr lang="en-GB" dirty="0" err="1"/>
              <a:t>Quizalize</a:t>
            </a:r>
            <a:r>
              <a:rPr lang="en-GB" dirty="0"/>
              <a:t> Blog [Internet]. </a:t>
            </a:r>
            <a:r>
              <a:rPr lang="en-GB" dirty="0" err="1"/>
              <a:t>Quizalize</a:t>
            </a:r>
            <a:r>
              <a:rPr lang="en-GB" dirty="0"/>
              <a:t> Blog. [cited 5 November 2019]. Available from: </a:t>
            </a:r>
            <a:r>
              <a:rPr lang="en-GB" u="sng" dirty="0">
                <a:hlinkClick r:id="rId6"/>
              </a:rPr>
              <a:t>https://www.quizalize.com/blog/2018/02/23/teaching-strategies/</a:t>
            </a:r>
            <a:r>
              <a:rPr lang="en-GB" dirty="0"/>
              <a:t> </a:t>
            </a:r>
          </a:p>
          <a:p>
            <a:pPr marL="514350" lvl="0" indent="-514350">
              <a:buAutoNum type="arabicPeriod" startAt="5"/>
            </a:pPr>
            <a:r>
              <a:rPr lang="en-GB" dirty="0"/>
              <a:t>[Internet]. Concordia University-Portland. [cited 5 November 2019]. Available from: </a:t>
            </a:r>
            <a:r>
              <a:rPr lang="en-GB" u="sng" dirty="0">
                <a:hlinkClick r:id="rId7"/>
              </a:rPr>
              <a:t>https://education.cu-portland.edu/blog/classroom-resources/5-types-of- classroom-teaching-styles/</a:t>
            </a:r>
            <a:r>
              <a:rPr lang="en-GB" dirty="0"/>
              <a:t> </a:t>
            </a:r>
          </a:p>
          <a:p>
            <a:pPr marL="514350" lvl="0" indent="-514350">
              <a:buAutoNum type="arabicPeriod" startAt="6"/>
            </a:pPr>
            <a:r>
              <a:rPr lang="en-GB" dirty="0"/>
              <a:t>Scratch - Imagine, Program, Share [Internet]. Scratch.mit.edu. [cited 12 November 2019]. Available from: </a:t>
            </a:r>
            <a:r>
              <a:rPr lang="en-GB" u="sng" dirty="0">
                <a:hlinkClick r:id="rId8"/>
              </a:rPr>
              <a:t>https://scratch.mit.edu/</a:t>
            </a:r>
            <a:endParaRPr lang="en-GB" dirty="0"/>
          </a:p>
          <a:p>
            <a:pPr marL="514350" lvl="0" indent="-514350">
              <a:buAutoNum type="arabicPeriod" startAt="7"/>
            </a:pPr>
            <a:r>
              <a:rPr lang="en-GB" dirty="0"/>
              <a:t>Learn to Code - for Free | </a:t>
            </a:r>
            <a:r>
              <a:rPr lang="en-GB" dirty="0" err="1"/>
              <a:t>Codecademy</a:t>
            </a:r>
            <a:r>
              <a:rPr lang="en-GB" dirty="0"/>
              <a:t> [Internet]. </a:t>
            </a:r>
            <a:r>
              <a:rPr lang="en-GB" dirty="0" err="1"/>
              <a:t>Codecademy</a:t>
            </a:r>
            <a:r>
              <a:rPr lang="en-GB" dirty="0"/>
              <a:t>. [cited 12 November 2019]. Available from: </a:t>
            </a:r>
            <a:r>
              <a:rPr lang="en-GB" u="sng" dirty="0">
                <a:hlinkClick r:id="rId9"/>
              </a:rPr>
              <a:t>https://www.codecademy.com/</a:t>
            </a:r>
            <a:endParaRPr lang="en-GB" dirty="0"/>
          </a:p>
          <a:p>
            <a:pPr marL="514350" lvl="0" indent="-514350">
              <a:buAutoNum type="arabicPeriod" startAt="8"/>
            </a:pPr>
            <a:r>
              <a:rPr lang="en-GB" dirty="0"/>
              <a:t>About W3Schools [Internet]. W3schools.com. [cited 12 November 2019]. Available from: </a:t>
            </a:r>
            <a:r>
              <a:rPr lang="en-GB" u="sng" dirty="0">
                <a:hlinkClick r:id="rId10"/>
              </a:rPr>
              <a:t>https://www.w3schools.com/about/default.asphttps://www.microsoft.com/en-gb/windows</a:t>
            </a:r>
            <a:r>
              <a:rPr lang="en-GB" u="sng" dirty="0"/>
              <a:t> </a:t>
            </a:r>
          </a:p>
          <a:p>
            <a:pPr marL="514350" indent="-514350">
              <a:buFont typeface="Arial" panose="020B0604020202020204" pitchFamily="34" charset="0"/>
              <a:buAutoNum type="arabicPeriod" startAt="8"/>
            </a:pPr>
            <a:r>
              <a:rPr lang="en-GB" dirty="0"/>
              <a:t>Explore Windows 10 OS, Computers, Apps &amp; More | Microsoft [Internet]. Microsoft.com. [cited 26 November 2019]. Available from: </a:t>
            </a:r>
            <a:r>
              <a:rPr lang="en-GB" u="sng" dirty="0">
                <a:hlinkClick r:id="rId11"/>
              </a:rPr>
              <a:t>https://www.microsoft.com/en-gb/windows</a:t>
            </a:r>
            <a:r>
              <a:rPr lang="en-GB" dirty="0"/>
              <a:t> </a:t>
            </a:r>
          </a:p>
          <a:p>
            <a:pPr marL="514350" lvl="0" indent="-514350">
              <a:buAutoNum type="arabicPeriod" startAt="10"/>
            </a:pPr>
            <a:r>
              <a:rPr lang="en-GB" dirty="0"/>
              <a:t>Visual Studio IDE, Code Editor, Azure DevOps, &amp; App </a:t>
            </a:r>
            <a:r>
              <a:rPr lang="en-GB" dirty="0" err="1"/>
              <a:t>Center</a:t>
            </a:r>
            <a:r>
              <a:rPr lang="en-GB" dirty="0"/>
              <a:t> - Visual Studio [Internet]. Visual Studio. [cited 26 November 2019]. Available from: </a:t>
            </a:r>
            <a:r>
              <a:rPr lang="en-GB" u="sng" dirty="0">
                <a:hlinkClick r:id="rId12"/>
              </a:rPr>
              <a:t>https://visualstudio.microsoft.com/</a:t>
            </a:r>
            <a:endParaRPr lang="en-GB" dirty="0"/>
          </a:p>
          <a:p>
            <a:pPr marL="514350" lvl="0" indent="-514350">
              <a:buAutoNum type="arabicPeriod" startAt="11"/>
            </a:pPr>
            <a:r>
              <a:rPr lang="en-GB" dirty="0"/>
              <a:t>C# docs - get started, tutorials, reference. [Internet]. Docs.microsoft.com. [cited 26 November 2019]. Available from: </a:t>
            </a:r>
            <a:r>
              <a:rPr lang="en-GB" u="sng" dirty="0">
                <a:hlinkClick r:id="rId13"/>
              </a:rPr>
              <a:t>https://docs.microsoft.com/en-us/dotnet/csharp/</a:t>
            </a:r>
            <a:r>
              <a:rPr lang="en-GB" dirty="0"/>
              <a:t> </a:t>
            </a:r>
          </a:p>
          <a:p>
            <a:pPr marL="514350" indent="-514350">
              <a:buFont typeface="+mj-lt"/>
              <a:buAutoNum type="arabicPeriod"/>
            </a:pPr>
            <a:endParaRPr lang="en-GB" dirty="0"/>
          </a:p>
          <a:p>
            <a:pPr marL="514350" indent="-514350">
              <a:buFont typeface="+mj-lt"/>
              <a:buAutoNum type="arabicPeriod"/>
            </a:pPr>
            <a:endParaRPr lang="en-GB" u="sng" dirty="0"/>
          </a:p>
          <a:p>
            <a:pPr marL="514350" indent="-514350">
              <a:buFont typeface="+mj-lt"/>
              <a:buAutoNum type="arabicPeriod"/>
            </a:pPr>
            <a:endParaRPr lang="en-GB" dirty="0"/>
          </a:p>
          <a:p>
            <a:endParaRPr lang="en-GB" dirty="0"/>
          </a:p>
        </p:txBody>
      </p:sp>
    </p:spTree>
    <p:extLst>
      <p:ext uri="{BB962C8B-B14F-4D97-AF65-F5344CB8AC3E}">
        <p14:creationId xmlns:p14="http://schemas.microsoft.com/office/powerpoint/2010/main" val="129042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339</TotalTime>
  <Words>2457</Words>
  <Application>Microsoft Office PowerPoint</Application>
  <PresentationFormat>Widescreen</PresentationFormat>
  <Paragraphs>141</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An investigation into the use of software for students to learn a computing language in secondary schools</vt:lpstr>
      <vt:lpstr>Overview</vt:lpstr>
      <vt:lpstr>Main findings of Literature Review</vt:lpstr>
      <vt:lpstr>Skills shortage of computer programmers  </vt:lpstr>
      <vt:lpstr>The current computing curriculum </vt:lpstr>
      <vt:lpstr>Learning styles and teaching methods </vt:lpstr>
      <vt:lpstr>Tools available to learn a computing language  </vt:lpstr>
      <vt:lpstr>Aim and Objectives</vt:lpstr>
      <vt:lpstr>Research Methods</vt:lpstr>
      <vt:lpstr>Proposed System</vt:lpstr>
      <vt:lpstr>Project Plan</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Adam Dennis</dc:creator>
  <cp:lastModifiedBy>Adam Dennis</cp:lastModifiedBy>
  <cp:revision>66</cp:revision>
  <dcterms:created xsi:type="dcterms:W3CDTF">2019-11-26T13:11:46Z</dcterms:created>
  <dcterms:modified xsi:type="dcterms:W3CDTF">2019-12-11T16:50:24Z</dcterms:modified>
</cp:coreProperties>
</file>