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8" r:id="rId5"/>
    <p:sldId id="261" r:id="rId6"/>
    <p:sldId id="262" r:id="rId7"/>
    <p:sldId id="263" r:id="rId8"/>
    <p:sldId id="269" r:id="rId9"/>
    <p:sldId id="264" r:id="rId10"/>
    <p:sldId id="265" r:id="rId11"/>
    <p:sldId id="270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78F81D-264E-456B-B207-1ECCBBB80DA3}" v="58" dt="2023-11-06T09:53:08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 Tindall" userId="56fef3d5-bab5-4aa2-8263-b7d01d73936e" providerId="ADAL" clId="{6578F81D-264E-456B-B207-1ECCBBB80DA3}"/>
    <pc:docChg chg="custSel delSld modSld">
      <pc:chgData name="Steve Tindall" userId="56fef3d5-bab5-4aa2-8263-b7d01d73936e" providerId="ADAL" clId="{6578F81D-264E-456B-B207-1ECCBBB80DA3}" dt="2023-11-06T09:53:08.058" v="570" actId="33524"/>
      <pc:docMkLst>
        <pc:docMk/>
      </pc:docMkLst>
      <pc:sldChg chg="modSp mod">
        <pc:chgData name="Steve Tindall" userId="56fef3d5-bab5-4aa2-8263-b7d01d73936e" providerId="ADAL" clId="{6578F81D-264E-456B-B207-1ECCBBB80DA3}" dt="2023-11-01T11:22:28.730" v="1" actId="20577"/>
        <pc:sldMkLst>
          <pc:docMk/>
          <pc:sldMk cId="1305402932" sldId="256"/>
        </pc:sldMkLst>
        <pc:spChg chg="mod">
          <ac:chgData name="Steve Tindall" userId="56fef3d5-bab5-4aa2-8263-b7d01d73936e" providerId="ADAL" clId="{6578F81D-264E-456B-B207-1ECCBBB80DA3}" dt="2023-11-01T11:22:28.730" v="1" actId="20577"/>
          <ac:spMkLst>
            <pc:docMk/>
            <pc:sldMk cId="1305402932" sldId="256"/>
            <ac:spMk id="2" creationId="{5D8205E1-646F-EA4B-1216-AA0F388C53E3}"/>
          </ac:spMkLst>
        </pc:spChg>
      </pc:sldChg>
      <pc:sldChg chg="modSp mod">
        <pc:chgData name="Steve Tindall" userId="56fef3d5-bab5-4aa2-8263-b7d01d73936e" providerId="ADAL" clId="{6578F81D-264E-456B-B207-1ECCBBB80DA3}" dt="2023-11-06T09:41:19.482" v="517" actId="20577"/>
        <pc:sldMkLst>
          <pc:docMk/>
          <pc:sldMk cId="873423614" sldId="257"/>
        </pc:sldMkLst>
        <pc:spChg chg="mod">
          <ac:chgData name="Steve Tindall" userId="56fef3d5-bab5-4aa2-8263-b7d01d73936e" providerId="ADAL" clId="{6578F81D-264E-456B-B207-1ECCBBB80DA3}" dt="2023-11-06T09:41:19.482" v="517" actId="20577"/>
          <ac:spMkLst>
            <pc:docMk/>
            <pc:sldMk cId="873423614" sldId="257"/>
            <ac:spMk id="2" creationId="{0B2FB144-3468-3757-863F-454B06B875A5}"/>
          </ac:spMkLst>
        </pc:spChg>
        <pc:spChg chg="mod">
          <ac:chgData name="Steve Tindall" userId="56fef3d5-bab5-4aa2-8263-b7d01d73936e" providerId="ADAL" clId="{6578F81D-264E-456B-B207-1ECCBBB80DA3}" dt="2023-11-01T11:37:18.621" v="486" actId="20577"/>
          <ac:spMkLst>
            <pc:docMk/>
            <pc:sldMk cId="873423614" sldId="257"/>
            <ac:spMk id="3" creationId="{869AA6ED-E979-CB92-6E0F-A9A94B475C69}"/>
          </ac:spMkLst>
        </pc:spChg>
      </pc:sldChg>
      <pc:sldChg chg="modSp">
        <pc:chgData name="Steve Tindall" userId="56fef3d5-bab5-4aa2-8263-b7d01d73936e" providerId="ADAL" clId="{6578F81D-264E-456B-B207-1ECCBBB80DA3}" dt="2023-11-06T09:50:17.065" v="549" actId="5793"/>
        <pc:sldMkLst>
          <pc:docMk/>
          <pc:sldMk cId="3198856547" sldId="259"/>
        </pc:sldMkLst>
        <pc:spChg chg="mod">
          <ac:chgData name="Steve Tindall" userId="56fef3d5-bab5-4aa2-8263-b7d01d73936e" providerId="ADAL" clId="{6578F81D-264E-456B-B207-1ECCBBB80DA3}" dt="2023-11-06T09:50:17.065" v="549" actId="5793"/>
          <ac:spMkLst>
            <pc:docMk/>
            <pc:sldMk cId="3198856547" sldId="259"/>
            <ac:spMk id="3" creationId="{319D7692-1DDD-4E73-978D-9260F7A04B36}"/>
          </ac:spMkLst>
        </pc:spChg>
      </pc:sldChg>
      <pc:sldChg chg="del">
        <pc:chgData name="Steve Tindall" userId="56fef3d5-bab5-4aa2-8263-b7d01d73936e" providerId="ADAL" clId="{6578F81D-264E-456B-B207-1ECCBBB80DA3}" dt="2023-11-06T09:49:22.998" v="518" actId="47"/>
        <pc:sldMkLst>
          <pc:docMk/>
          <pc:sldMk cId="524955474" sldId="260"/>
        </pc:sldMkLst>
      </pc:sldChg>
      <pc:sldChg chg="modSp">
        <pc:chgData name="Steve Tindall" userId="56fef3d5-bab5-4aa2-8263-b7d01d73936e" providerId="ADAL" clId="{6578F81D-264E-456B-B207-1ECCBBB80DA3}" dt="2023-11-06T09:51:49.742" v="567" actId="207"/>
        <pc:sldMkLst>
          <pc:docMk/>
          <pc:sldMk cId="2030036731" sldId="261"/>
        </pc:sldMkLst>
        <pc:spChg chg="mod">
          <ac:chgData name="Steve Tindall" userId="56fef3d5-bab5-4aa2-8263-b7d01d73936e" providerId="ADAL" clId="{6578F81D-264E-456B-B207-1ECCBBB80DA3}" dt="2023-11-06T09:51:49.742" v="567" actId="207"/>
          <ac:spMkLst>
            <pc:docMk/>
            <pc:sldMk cId="2030036731" sldId="261"/>
            <ac:spMk id="3" creationId="{1D8DED02-03E7-4503-BD8B-1784EC98ED62}"/>
          </ac:spMkLst>
        </pc:spChg>
      </pc:sldChg>
      <pc:sldChg chg="modSp">
        <pc:chgData name="Steve Tindall" userId="56fef3d5-bab5-4aa2-8263-b7d01d73936e" providerId="ADAL" clId="{6578F81D-264E-456B-B207-1ECCBBB80DA3}" dt="2023-11-06T09:52:26.244" v="569" actId="33524"/>
        <pc:sldMkLst>
          <pc:docMk/>
          <pc:sldMk cId="2621357139" sldId="262"/>
        </pc:sldMkLst>
        <pc:spChg chg="mod">
          <ac:chgData name="Steve Tindall" userId="56fef3d5-bab5-4aa2-8263-b7d01d73936e" providerId="ADAL" clId="{6578F81D-264E-456B-B207-1ECCBBB80DA3}" dt="2023-11-06T09:52:26.244" v="569" actId="33524"/>
          <ac:spMkLst>
            <pc:docMk/>
            <pc:sldMk cId="2621357139" sldId="262"/>
            <ac:spMk id="5" creationId="{1754560D-AC38-4161-A327-2FEDF3A4815D}"/>
          </ac:spMkLst>
        </pc:spChg>
      </pc:sldChg>
      <pc:sldChg chg="del">
        <pc:chgData name="Steve Tindall" userId="56fef3d5-bab5-4aa2-8263-b7d01d73936e" providerId="ADAL" clId="{6578F81D-264E-456B-B207-1ECCBBB80DA3}" dt="2023-11-03T09:41:28.039" v="493" actId="47"/>
        <pc:sldMkLst>
          <pc:docMk/>
          <pc:sldMk cId="2655791376" sldId="267"/>
        </pc:sldMkLst>
      </pc:sldChg>
      <pc:sldChg chg="modSp modAnim">
        <pc:chgData name="Steve Tindall" userId="56fef3d5-bab5-4aa2-8263-b7d01d73936e" providerId="ADAL" clId="{6578F81D-264E-456B-B207-1ECCBBB80DA3}" dt="2023-11-06T09:51:12.023" v="565" actId="20577"/>
        <pc:sldMkLst>
          <pc:docMk/>
          <pc:sldMk cId="2096665536" sldId="268"/>
        </pc:sldMkLst>
        <pc:spChg chg="mod">
          <ac:chgData name="Steve Tindall" userId="56fef3d5-bab5-4aa2-8263-b7d01d73936e" providerId="ADAL" clId="{6578F81D-264E-456B-B207-1ECCBBB80DA3}" dt="2023-11-06T09:51:12.023" v="565" actId="20577"/>
          <ac:spMkLst>
            <pc:docMk/>
            <pc:sldMk cId="2096665536" sldId="268"/>
            <ac:spMk id="3" creationId="{2C842EE5-B4F5-4987-8A4C-9BA9AE4DE813}"/>
          </ac:spMkLst>
        </pc:spChg>
      </pc:sldChg>
      <pc:sldChg chg="modSp">
        <pc:chgData name="Steve Tindall" userId="56fef3d5-bab5-4aa2-8263-b7d01d73936e" providerId="ADAL" clId="{6578F81D-264E-456B-B207-1ECCBBB80DA3}" dt="2023-11-06T09:53:08.058" v="570" actId="33524"/>
        <pc:sldMkLst>
          <pc:docMk/>
          <pc:sldMk cId="1011857235" sldId="269"/>
        </pc:sldMkLst>
        <pc:spChg chg="mod">
          <ac:chgData name="Steve Tindall" userId="56fef3d5-bab5-4aa2-8263-b7d01d73936e" providerId="ADAL" clId="{6578F81D-264E-456B-B207-1ECCBBB80DA3}" dt="2023-11-06T09:53:08.058" v="570" actId="33524"/>
          <ac:spMkLst>
            <pc:docMk/>
            <pc:sldMk cId="1011857235" sldId="269"/>
            <ac:spMk id="3" creationId="{64F0AA3C-476F-4484-991F-517C949337E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76DDD-C8B6-969E-FA6B-28C9632817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BE793-57DE-2588-345E-06C2F020B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6ADD9-C9E3-5ED8-00F9-C216A9BA6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A3F31-8AC0-9589-4112-D3DEE0055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90F35-CE56-DB89-BBD5-5735375A4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531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C7D0E-F9AD-2B8A-0BA1-99A35852C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5CB14-E134-2918-8BF5-4F6F1249F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7328A-4554-B702-2663-73723C1C8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F81586-3B5D-0DB7-AAEC-07F5248F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EBE93-C6F5-5D14-8DB4-615972D4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652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B38E0-F017-DF67-948A-9FA4DF95B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5269C-2459-0002-1694-744021F00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672A7-C64B-C146-09AE-63FE22D7F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06D4D-75F1-FE46-1EDC-EBF877CFA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D88C2-E818-5161-2CB2-58A86DF0E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42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6309B-BDD4-AB2C-C972-6338724F7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7472A-1805-F025-FCE1-44C16866F1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119BD-BDAC-160E-5DA9-524F48BB8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9EFA0A-8B41-F0D7-56F1-01DDB672F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1261D2-BB60-AC61-A984-B05393D55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95FDDA-F178-3E2C-54D1-345645A4B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94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A013-3658-FE6E-29C7-280E9A40E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4DE790-CC39-B9F6-8A95-0B1BF3173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1A978B-82C9-AF60-12C6-AC8835515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2FE23D-25BF-B574-268E-9CA7F68231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2CA2CC-F21B-1BB6-8DE4-A21D9EDC31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719A1D-D209-E29E-1097-DC5361248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2261F5-A6BE-5960-FC4E-A23B625B8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5E0E84-03B7-7044-CBA5-9920C712A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650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ADE39-AAA8-2741-F6F8-FC7E93E9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53A41-8146-AC5C-6343-35679DB0F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77930D-B6BA-9885-38E5-12AA7F33D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5CD769-78A7-AF2F-26CC-46DFAA0F2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872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D4774C-6D1B-856D-3A48-F890EF840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57D6FE-4303-4EBD-6C41-8F38FFD53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23C6F0-1F6F-A04C-8BB3-5921681BF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281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8256A-7CD7-8B25-E484-2B53C3F61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447D4-E639-BA5C-481A-16984D28C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E39CCA-645E-3D2D-EDD0-3AC3183EFC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70464F-6950-BDD5-A4F6-C71B4CEAD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86A5E-53D6-6F5C-8846-E611DC73C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C344B0-CBC2-E012-1A5E-29E3D8015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634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0CE48-2F55-8910-12A6-A7058AC18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0CF536-1530-5C4D-D20B-D9F973597A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9E4523-1196-F43B-14F4-DFE6A723A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EE93CC-0BD6-B247-BC75-106AE06F5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BBC4DD-1E53-EF82-F0AA-5FD6C5DF2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80A13-1988-F5FB-F879-AAFDD81A8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776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30B99-C6C2-AEB2-DA60-34BB80005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7176A9-DC85-089B-5CB1-733DE3086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0B0D8-7652-11B0-6D3F-B69BB1B85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5EFC6-407B-97A5-EDD2-210242DCB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09491-8B75-CBD0-9608-68D794DE5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056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E4EA1D-8C9E-B1AA-2F4E-469B5945D1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E0C97-2433-FAA6-4180-E9993CB874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8ABBE-7298-27AC-B8B9-1972BA57A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761EE-08C3-DD30-1B3E-A0038B999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5B990-A99C-3EEB-1BC5-A1DE501FE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71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776AFD-3424-6DA7-4416-97699BF80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E777C-5FDF-0B57-97BC-CB929C4A3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5EF01-4D3C-D7EE-34F5-ABC4FF4CD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57252-9BE1-466F-80AF-D4016383355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8321E-D3E7-4EAA-08A1-04BB52F6C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157174-69AD-856B-9C8C-41A77A1ECF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9EE9-7FA0-4224-BB18-306B79893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007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205E1-646F-EA4B-1216-AA0F388C53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ACBA 4000 - Session 6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1E9099-518C-5735-B51A-78B30E11D1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Management Contracting Procurement</a:t>
            </a:r>
          </a:p>
        </p:txBody>
      </p:sp>
    </p:spTree>
    <p:extLst>
      <p:ext uri="{BB962C8B-B14F-4D97-AF65-F5344CB8AC3E}">
        <p14:creationId xmlns:p14="http://schemas.microsoft.com/office/powerpoint/2010/main" val="130540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FB144-3468-3757-863F-454B06B87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 Procurement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AA6ED-E979-CB92-6E0F-A9A94B475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en-GB" sz="1800" dirty="0">
                <a:solidFill>
                  <a:srgbClr val="374151"/>
                </a:solidFill>
                <a:effectLst/>
                <a:latin typeface="Segoe UI" panose="020B0502040204020203" pitchFamily="34" charset="0"/>
              </a:rPr>
              <a:t>What are the key challenges and benefits associated with using management contracting procurement in the UK construction industry?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en-GB" sz="1800" dirty="0">
                <a:solidFill>
                  <a:srgbClr val="374151"/>
                </a:solidFill>
                <a:latin typeface="Segoe UI" panose="020B0502040204020203" pitchFamily="34" charset="0"/>
              </a:rPr>
              <a:t>What are the key benefits associated with partnering procurement models, and how do they impact project outcomes and collaboration among the stakeholders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en-GB" sz="1800" dirty="0">
                <a:solidFill>
                  <a:srgbClr val="374151"/>
                </a:solidFill>
                <a:effectLst/>
                <a:latin typeface="Segoe UI" panose="020B0502040204020203" pitchFamily="34" charset="0"/>
              </a:rPr>
              <a:t>What are the benefits and drawbacks of framewo</a:t>
            </a:r>
            <a:r>
              <a:rPr lang="en-GB" sz="1800" dirty="0">
                <a:solidFill>
                  <a:srgbClr val="374151"/>
                </a:solidFill>
                <a:latin typeface="Segoe UI" panose="020B0502040204020203" pitchFamily="34" charset="0"/>
              </a:rPr>
              <a:t>rk agreements in the construction industry, and how do they impact project delivery and procurement processes? </a:t>
            </a:r>
            <a:endParaRPr lang="en-GB" dirty="0">
              <a:solidFill>
                <a:srgbClr val="374151"/>
              </a:solidFill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423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2B18D-8764-473F-9B80-3BE2305C3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 Management Procurement 3% (2022 = 1%)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9D7692-1DDD-4E73-978D-9260F7A04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6959"/>
            <a:ext cx="10515600" cy="4650004"/>
          </a:xfrm>
        </p:spPr>
        <p:txBody>
          <a:bodyPr>
            <a:normAutofit/>
          </a:bodyPr>
          <a:lstStyle/>
          <a:p>
            <a:r>
              <a:rPr lang="en-GB" dirty="0"/>
              <a:t>In contrast to the previous two, the client may decide to appoint a Management Contractor to engage and manage several </a:t>
            </a:r>
            <a:r>
              <a:rPr lang="en-GB" u="sng" dirty="0"/>
              <a:t>work package</a:t>
            </a:r>
            <a:r>
              <a:rPr lang="en-GB" dirty="0"/>
              <a:t> SC’s. (still with the use of a form of client consultant/designer)</a:t>
            </a:r>
          </a:p>
          <a:p>
            <a:r>
              <a:rPr lang="en-GB" dirty="0"/>
              <a:t>Competitive due to MC being invited to submit a bid to manage the project, this would include:</a:t>
            </a:r>
          </a:p>
          <a:p>
            <a:pPr lvl="1"/>
            <a:r>
              <a:rPr lang="en-GB" dirty="0"/>
              <a:t>MC Quotation (management and MC preliminaries costs), usually a %age</a:t>
            </a:r>
          </a:p>
          <a:p>
            <a:pPr lvl="1"/>
            <a:r>
              <a:rPr lang="en-GB" dirty="0"/>
              <a:t>The programme</a:t>
            </a:r>
          </a:p>
          <a:p>
            <a:pPr lvl="1"/>
            <a:r>
              <a:rPr lang="en-GB" dirty="0"/>
              <a:t>Procurement of the work packages (competitive)</a:t>
            </a:r>
          </a:p>
          <a:p>
            <a:pPr lvl="1"/>
            <a:r>
              <a:rPr lang="en-GB" dirty="0"/>
              <a:t>Control of information flow</a:t>
            </a:r>
          </a:p>
          <a:p>
            <a:pPr lvl="1"/>
            <a:r>
              <a:rPr lang="en-GB" dirty="0"/>
              <a:t>Buildability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19885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DB727-6E18-4A90-AE32-E3DB0CA3C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points to note….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42EE5-B4F5-4987-8A4C-9BA9AE4DE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Management contractor is appointed early in the project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Costs can be reduced by about 10%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Buildability of design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Time reduced by 20% = possible for some works packages to be tendered early e.g. piling package</a:t>
            </a:r>
          </a:p>
        </p:txBody>
      </p:sp>
    </p:spTree>
    <p:extLst>
      <p:ext uri="{BB962C8B-B14F-4D97-AF65-F5344CB8AC3E}">
        <p14:creationId xmlns:p14="http://schemas.microsoft.com/office/powerpoint/2010/main" val="209666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C941E-2B86-478B-8A4C-346839581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Partnering Agreements 3% (trust, trust &amp; trust)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DED02-03E7-4503-BD8B-1784EC98E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1348"/>
            <a:ext cx="10515600" cy="4605615"/>
          </a:xfrm>
        </p:spPr>
        <p:txBody>
          <a:bodyPr>
            <a:normAutofit/>
          </a:bodyPr>
          <a:lstStyle/>
          <a:p>
            <a:r>
              <a:rPr lang="en-GB" dirty="0"/>
              <a:t>Partnering (alliancing) was viewed as a radical departure from the traditional Main C approach.</a:t>
            </a:r>
          </a:p>
          <a:p>
            <a:r>
              <a:rPr lang="en-GB" dirty="0"/>
              <a:t>Developed in US in 1980’s and putting relationships as the focus.</a:t>
            </a:r>
          </a:p>
          <a:p>
            <a:r>
              <a:rPr lang="en-GB" dirty="0"/>
              <a:t>Successful partnering relies heavily on teamwork and mutual trust, by openness and honesty by all members of the construction supply chain! (famous pioneering PA = M&amp;S and </a:t>
            </a:r>
            <a:r>
              <a:rPr lang="en-GB" dirty="0" err="1"/>
              <a:t>Bovis</a:t>
            </a:r>
            <a:r>
              <a:rPr lang="en-GB" dirty="0"/>
              <a:t>)</a:t>
            </a:r>
          </a:p>
          <a:p>
            <a:r>
              <a:rPr lang="en-GB" dirty="0"/>
              <a:t>This has been split into the following informal arrangement: </a:t>
            </a:r>
          </a:p>
          <a:p>
            <a:r>
              <a:rPr lang="en-GB" dirty="0"/>
              <a:t>Mostly it is an informal agreement but can also be made formal by a Partnering  contract agreement e.g. NEC Partnering Agreement (or just a </a:t>
            </a:r>
            <a:r>
              <a:rPr lang="en-GB" dirty="0">
                <a:solidFill>
                  <a:srgbClr val="FF0000"/>
                </a:solidFill>
              </a:rPr>
              <a:t>charter</a:t>
            </a:r>
            <a:r>
              <a:rPr lang="en-GB" dirty="0"/>
              <a:t>) PTO</a:t>
            </a:r>
          </a:p>
        </p:txBody>
      </p:sp>
    </p:spTree>
    <p:extLst>
      <p:ext uri="{BB962C8B-B14F-4D97-AF65-F5344CB8AC3E}">
        <p14:creationId xmlns:p14="http://schemas.microsoft.com/office/powerpoint/2010/main" val="203003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754560D-AC38-4161-A327-2FEDF3A48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2458"/>
            <a:ext cx="10515600" cy="5484505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All parties seek ‘win-win’ solutions (risk management)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Value is placed on long term relationships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Trust &amp; Openness are norms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An environment for long term profitability exists (disclose profit margins &amp; ring fence)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All are encouraged to openly address any problems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All understand that no one benefits from exploitation of the others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Innovation is encouraged (value engineering)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Each partner is aware of the other's needs, concerns and objectives and is interested in helping their partner achieve this (could be via benchmarking the project)</a:t>
            </a:r>
          </a:p>
        </p:txBody>
      </p:sp>
    </p:spTree>
    <p:extLst>
      <p:ext uri="{BB962C8B-B14F-4D97-AF65-F5344CB8AC3E}">
        <p14:creationId xmlns:p14="http://schemas.microsoft.com/office/powerpoint/2010/main" val="262135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38CAA-225A-4815-A7E7-6F29109B7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Partnering going forward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6769A-3D22-4E9E-A4EB-6B415DB17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15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Since 2010 many clients across many sectors have been adopting partnering arrangements with the supply chain as it has proven long-term benefits.</a:t>
            </a:r>
          </a:p>
          <a:p>
            <a:r>
              <a:rPr lang="en-GB" dirty="0"/>
              <a:t>Options of Project Partnering to Strategic Partnering</a:t>
            </a:r>
          </a:p>
          <a:p>
            <a:r>
              <a:rPr lang="en-GB" dirty="0"/>
              <a:t>Latest data on partnering procurement for Clients:</a:t>
            </a:r>
          </a:p>
          <a:p>
            <a:pPr lvl="1"/>
            <a:r>
              <a:rPr lang="en-GB" dirty="0"/>
              <a:t>Up to 40% savings on project costs !</a:t>
            </a:r>
          </a:p>
          <a:p>
            <a:pPr lvl="1"/>
            <a:r>
              <a:rPr lang="en-GB" dirty="0"/>
              <a:t>Up to 70% savings on project time!!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/>
              <a:t>For contractors the continuity of working repeatedly for the same Client can bring a number of benefits, but contractors agree profit margins increase but also provides a more rewarding environment in which to operate.</a:t>
            </a:r>
          </a:p>
        </p:txBody>
      </p:sp>
    </p:spTree>
    <p:extLst>
      <p:ext uri="{BB962C8B-B14F-4D97-AF65-F5344CB8AC3E}">
        <p14:creationId xmlns:p14="http://schemas.microsoft.com/office/powerpoint/2010/main" val="64825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2EB05-235F-415E-90E4-B9C96C730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points to note….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0AA3C-476F-4484-991F-517C94933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for high-risk contracts – hospitals, schools etc.</a:t>
            </a:r>
          </a:p>
          <a:p>
            <a:r>
              <a:rPr lang="en-GB" dirty="0"/>
              <a:t>Set up a ‘virtual company’</a:t>
            </a:r>
          </a:p>
          <a:p>
            <a:r>
              <a:rPr lang="en-GB" dirty="0"/>
              <a:t>Longer the project the better the partnering results have been found to be – strategic partnering</a:t>
            </a:r>
          </a:p>
          <a:p>
            <a:r>
              <a:rPr lang="en-GB" dirty="0"/>
              <a:t>Latham liked partnering – not based on lowest cost but best value for the client</a:t>
            </a:r>
          </a:p>
          <a:p>
            <a:r>
              <a:rPr lang="en-GB" dirty="0"/>
              <a:t>Risk – is it just a paperwork exercise? Client ties the MC into a thought contract of old!!!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85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D19AF-0554-4303-B7CF-AA803ED18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Framework Agreements 3% (flexibility for Client)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C480E-27D4-49AB-87E3-502B044BE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are being increasingly used to procure goods and services in both public and private sectors. (A form of </a:t>
            </a:r>
            <a:r>
              <a:rPr lang="en-GB" u="sng" dirty="0"/>
              <a:t>strategic partnering</a:t>
            </a:r>
            <a:r>
              <a:rPr lang="en-GB" dirty="0"/>
              <a:t>)</a:t>
            </a:r>
          </a:p>
          <a:p>
            <a:r>
              <a:rPr lang="en-GB" dirty="0"/>
              <a:t>BA were the first big private sector client to use FA’s. LA’s have been using these agreements for a number of years.</a:t>
            </a:r>
          </a:p>
          <a:p>
            <a:r>
              <a:rPr lang="en-GB" dirty="0"/>
              <a:t>The key problem with frameworks is how to compare an ‘economic test’ for the selection process (best value test)</a:t>
            </a:r>
          </a:p>
          <a:p>
            <a:r>
              <a:rPr lang="en-GB" dirty="0"/>
              <a:t>They are usually for a given period of time (max is 4-5 years) and agree a price and standard of quality for a contract.</a:t>
            </a:r>
          </a:p>
          <a:p>
            <a:r>
              <a:rPr lang="en-GB" dirty="0"/>
              <a:t>PQQ for SC to complete to be placed on a selected framework list.</a:t>
            </a:r>
          </a:p>
        </p:txBody>
      </p:sp>
    </p:spTree>
    <p:extLst>
      <p:ext uri="{BB962C8B-B14F-4D97-AF65-F5344CB8AC3E}">
        <p14:creationId xmlns:p14="http://schemas.microsoft.com/office/powerpoint/2010/main" val="323228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7FECE-F67B-437F-8C6E-FD1C8D310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Framework Agreements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9B6D7-2FA9-4651-9FAC-575CD23B0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a nutshell: ‘a flexible procurement agreement between parties, which states that works, services or supplies of a specific nature will be undertaken or provided with agreed T&amp;C (T&amp;C are difficult in law), when selected for a particular need’ usually in an ‘open-book agreement’</a:t>
            </a:r>
          </a:p>
          <a:p>
            <a:r>
              <a:rPr lang="en-GB" dirty="0"/>
              <a:t>However, a FA is simply a promise and not a guarantee of work!</a:t>
            </a:r>
          </a:p>
          <a:p>
            <a:r>
              <a:rPr lang="en-GB" b="1" dirty="0"/>
              <a:t>ProCure21+: </a:t>
            </a:r>
            <a:r>
              <a:rPr lang="en-GB" dirty="0"/>
              <a:t>s</a:t>
            </a:r>
            <a:r>
              <a:rPr lang="en-GB" b="0" i="0" dirty="0">
                <a:solidFill>
                  <a:srgbClr val="202124"/>
                </a:solidFill>
                <a:effectLst/>
              </a:rPr>
              <a:t>ince the start of the original ProCure21 framework in </a:t>
            </a:r>
            <a:r>
              <a:rPr lang="en-GB" i="0" dirty="0">
                <a:solidFill>
                  <a:srgbClr val="202124"/>
                </a:solidFill>
                <a:effectLst/>
              </a:rPr>
              <a:t>2003</a:t>
            </a:r>
            <a:r>
              <a:rPr lang="en-GB" b="0" i="0" dirty="0">
                <a:solidFill>
                  <a:srgbClr val="202124"/>
                </a:solidFill>
                <a:effectLst/>
              </a:rPr>
              <a:t>, over 600 schemes (collectively worth £3.5bn) have been completed, with consistent time and budget compliance of over 90%.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49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B49D5-5159-4D12-A6D9-A7A4D584A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points to note….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5EE91-AE7E-4339-ABDF-4DA9D2C53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‘call off’ basis, for when clients are continually commissioning construction work  – not usually a contract</a:t>
            </a:r>
          </a:p>
          <a:p>
            <a:r>
              <a:rPr lang="en-GB" dirty="0"/>
              <a:t>Clients framework should define the scope, locations and construction works that will be requires</a:t>
            </a:r>
          </a:p>
          <a:p>
            <a:r>
              <a:rPr lang="en-GB" dirty="0"/>
              <a:t>Suppliers of goods (e.g. materials), services (e.g. design) and works (e.g. construction) will then provide the client with a pricing mechanism (to include risks) for different types of projects e.g. Schedule of Rates inc. O/H &amp; P &amp; Risk.</a:t>
            </a:r>
          </a:p>
          <a:p>
            <a:r>
              <a:rPr lang="en-GB" dirty="0"/>
              <a:t>Client could then simply select a suitable supplier of goods from the framework to complete the works – no guarantee of this though!</a:t>
            </a:r>
          </a:p>
          <a:p>
            <a:r>
              <a:rPr lang="en-GB" dirty="0"/>
              <a:t>Come in for a bit of criticism lately….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032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01C6D-4422-4FFD-8DB8-D41C447B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Thoughts….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96423-F4A0-48A2-90BC-E847833CE6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Trust is generally regarded as being key to the success of partnering! How could this culture be best achieved by all parties of the project?</a:t>
            </a:r>
          </a:p>
          <a:p>
            <a:endParaRPr lang="en-GB" dirty="0"/>
          </a:p>
          <a:p>
            <a:r>
              <a:rPr lang="en-GB" dirty="0"/>
              <a:t>What are your 5 or 6 advantages to framework agreements? </a:t>
            </a:r>
          </a:p>
        </p:txBody>
      </p:sp>
    </p:spTree>
    <p:extLst>
      <p:ext uri="{BB962C8B-B14F-4D97-AF65-F5344CB8AC3E}">
        <p14:creationId xmlns:p14="http://schemas.microsoft.com/office/powerpoint/2010/main" val="291220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1003</Words>
  <Application>Microsoft Office PowerPoint</Application>
  <PresentationFormat>Widescreen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Segoe UI</vt:lpstr>
      <vt:lpstr>Office Theme</vt:lpstr>
      <vt:lpstr>ACBA 4000 - Session 6 </vt:lpstr>
      <vt:lpstr>Management Procurement</vt:lpstr>
      <vt:lpstr>3. Management Procurement 3% (2022 = 1%)</vt:lpstr>
      <vt:lpstr>Some points to note….</vt:lpstr>
      <vt:lpstr>Partnering Agreements 3% (trust, trust &amp; trust)</vt:lpstr>
      <vt:lpstr>PowerPoint Presentation</vt:lpstr>
      <vt:lpstr>Partnering going forward</vt:lpstr>
      <vt:lpstr>Some points to note….</vt:lpstr>
      <vt:lpstr>Framework Agreements 3% (flexibility for Client) </vt:lpstr>
      <vt:lpstr>Framework Agreements</vt:lpstr>
      <vt:lpstr>Some points to note….</vt:lpstr>
      <vt:lpstr>Your Thoughts….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ACBA 4000 - Session 5 </dc:title>
  <dc:creator>Steve Tindall</dc:creator>
  <cp:lastModifiedBy>Steve Tindall</cp:lastModifiedBy>
  <cp:revision>1</cp:revision>
  <dcterms:created xsi:type="dcterms:W3CDTF">2023-11-01T11:08:24Z</dcterms:created>
  <dcterms:modified xsi:type="dcterms:W3CDTF">2023-11-06T09:53:16Z</dcterms:modified>
</cp:coreProperties>
</file>