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14"/>
  </p:notesMasterIdLst>
  <p:sldIdLst>
    <p:sldId id="256" r:id="rId2"/>
    <p:sldId id="257" r:id="rId3"/>
    <p:sldId id="258" r:id="rId4"/>
    <p:sldId id="261" r:id="rId5"/>
    <p:sldId id="289" r:id="rId6"/>
    <p:sldId id="288" r:id="rId7"/>
    <p:sldId id="287" r:id="rId8"/>
    <p:sldId id="290" r:id="rId9"/>
    <p:sldId id="263" r:id="rId10"/>
    <p:sldId id="277" r:id="rId11"/>
    <p:sldId id="285" r:id="rId12"/>
    <p:sldId id="286" r:id="rId13"/>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1248" y="11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627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assignment will explore Type 2 Diabetes Mellitus as a long-term condition that is predominantly identified, treated and monitored within primary care. Type 2 Diabetes Mellitus has been selected because it is one of the most prevalent long-term conditions managed in general practice in the United Kingdom, and because it illustrates clearly the interaction between biomedical management, the multidisciplinary primary care team, and the wider social determinants of health. The presentation will address, in turn, the role and responsibilities of primary care services, the impact of the condition on wellbeing in community settings, evidence-based treatment and its relationship to social inclusion and inequality, the application of health promotion models, the importance of communication in holistic care planning, and the importance of sustainability both locally and globally. Throughout, the discussion is supported by current, peer-reviewed and policy-level evidence, referenced in Harvard style. The presentation is written in the third person throughout, in line with assignment guidance, and concludes with a full reference list and transcript.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 2 Diabetes Mellitus is introduced here as a chronic metabolic disorder driven by insulin resistance and a gradual decline in pancreatic beta-cell function, which together produce persistently raised blood glucose (Wang et al., 2025). Its development is multifactorial: mitochondrial dysfunction, excess adiposity, disturbance of the gut microbiota, oxidative stress and low-grade inflammation all contribute to its pathogenesis, meaning no single explanation accounts for the condition (Wang et al., 2025). Because management requires lifelong behavioural change, medication and monitoring, T2DM satisfies the accepted definition of a long-term condition rather than an acute illness (NICE, 2022). It has been selected for this assignment because it is one of the long-term conditions most frequently seen and managed within UK general practice, making it an appropriate lens through which to examine the responsibilities of the primary care team over time (Klisic and Tzeng, 2023). The remainder of this presentation will apply the six learning outcomes of this module to T2DM in turn, beginning with background information on prevalence, causation and presentation, before addressing the role of primary care services, the impact on wellbeing, evidence-based treatment, health promotion, communication and sustainability.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 2 Diabetes Mellitus makes up the great majority of diabetes diagnoses across the United Kingdom, and national data continue to show a rising trend in prevalence (Diabetes UK, 2025). This burden, however, is not shared equally across the population. Analysis of a large London primary care database found that people from Asian and Black ethnic groups were diagnosed with type 2 diabetes considerably more often than White British patients, even after adjustment for age, sex and deprivation (Pham et al., 2019). This pattern was reinforced by a more recent Birmingham-based study of over one hundred thousand NHS Health Check attendees, which estimated that approximately sixty-four per cent of diabetes cases in the sample were attributable to socioeconomic deprivation, with the risk compounded further when deprivation and ethnicity interacted (Au-Yeung et al., 2024). Alongside prevalence, the accuracy of how complications are recorded matters: a primary care study of chronic kidney disease in people with type 2 diabetes found that diagnosis codes substantially underestimated true kidney disease incidence compared with laboratory-based estimated glomerular filtration rate evidence, suggesting the recorded burden of T2DM complications in primary care may understate the true picture (Sisk et al., 2024).</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addresses the first learning outcome, which asks for discussion of the role and responsibilities of healthcare services within primary care. General practice sits at the centre of the primary care response to type 2 diabetes, functioning as the principal first point of contact through which people are identified, diagnosed and supported over the long term (NICE, 2022). Within the general practice team, the General Practitioner typically leads on assessing an individual's cardiovascular and metabolic risk, confirming a diagnosis of diabetes, and starting or escalating pharmacological treatment in line with national guidance such as NICE NG28 (NICE, 2022). This role has become increasingly complex, as primary care clinicians are now expected to integrate a growing range of diagnostic tools, newer medication classes and multidisciplinary care pathways into routine practice (Klisic and Tzeng, 2023). Evidence from an international comparison of primary care systems reinforces that it is general practice teams, rather than hospital specialists, who hold day-to-day responsibility for prescribing decisions and for optimising treatment as a person's diabetes changes over time (Norman et al., 2024).</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addresses the first learning outcome, which asks for discussion of the role and responsibilities of healthcare services within primary care. General practice sits at the centre of the primary care response to type 2 diabetes, functioning as the principal first point of contact through which people are identified, diagnosed and supported over the long term (NICE, 2022). Within the general practice team, the General Practitioner typically leads on assessing an individual's cardiovascular and metabolic risk, confirming a diagnosis of diabetes, and starting or escalating pharmacological treatment in line with national guidance such as NICE NG28 (NICE, 2022). This role has become increasingly complex, as primary care clinicians are now expected to integrate a growing range of diagnostic tools, newer medication classes and multidisciplinary care pathways into routine practice (Klisic and Tzeng, 2023). Evidence from an international comparison of primary care systems reinforces that it is general practice teams, rather than hospital specialists, who hold day-to-day responsibility for prescribing decisions and for optimising treatment as a person's diabetes changes over time (Norman et al., 2024).</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3786652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addresses the first learning outcome, which asks for discussion of the role and responsibilities of healthcare services within primary care. General practice sits at the centre of the primary care response to type 2 diabetes, functioning as the principal first point of contact through which people are identified, diagnosed and supported over the long term (NICE, 2022). Within the general practice team, the General Practitioner typically leads on assessing an individual's cardiovascular and metabolic risk, confirming a diagnosis of diabetes, and starting or escalating pharmacological treatment in line with national guidance such as NICE NG28 (NICE, 2022). This role has become increasingly complex, as primary care clinicians are now expected to integrate a growing range of diagnostic tools, newer medication classes and multidisciplinary care pathways into routine practice (Klisic and Tzeng, 2023). Evidence from an international comparison of primary care systems reinforces that it is general practice teams, rather than hospital specialists, who hold day-to-day responsibility for prescribing decisions and for optimising treatment as a person's diabetes changes over time (Norman et al., 2024).</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000512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addresses the first learning outcome, which asks for discussion of the role and responsibilities of healthcare services within primary care. General practice sits at the centre of the primary care response to type 2 diabetes, functioning as the principal first point of contact through which people are identified, diagnosed and supported over the long term (NICE, 2022). Within the general practice team, the General Practitioner typically leads on assessing an individual's cardiovascular and metabolic risk, confirming a diagnosis of diabetes, and starting or escalating pharmacological treatment in line with national guidance such as NICE NG28 (NICE, 2022). This role has become increasingly complex, as primary care clinicians are now expected to integrate a growing range of diagnostic tools, newer medication classes and multidisciplinary care pathways into routine practice (Klisic and Tzeng, 2023). Evidence from an international comparison of primary care systems reinforces that it is general practice teams, rather than hospital specialists, who hold day-to-day responsibility for prescribing decisions and for optimising treatment as a person's diabetes changes over time (Norman et al., 2024).</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60398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general practice, it is practice nurses who typically carry out the majority of routine type 2 diabetes review appointments, including annual monitoring of glycated haemoglobin, blood pressure and overall cardiovascular risk (Klisic and Tzeng, 2023). This nurse-led model of review is important because it provides the ongoing, relational contact that supports people to adhere to medication and to sustain behaviour change over months and years, rather than relying solely on episodic contact with a doctor (NICE, 2022). Where diabetes is more complex, for example where a person requires insulin therapy or where glycaemic control remains unstable despite oral treatment, diabetes specialist nurses provide a more advanced level of clinical input, including insulin initiation and closer titration of treatment (Norman et al., 2024). More broadly, nursing roles in primary care are central to translating national clinical guidance, such as NICE NG28, into care that is personalised and safe for the individual in front of them, rather than applied mechanically (Klisic and Tzeng, 2023).</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4129192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the individual general practice, Primary Care Networks bring groups of practices together to deliver more coordinated, population-level care for people with type 2 diabetes and to pool access to specialist resources that a single small practice might not otherwise be able to offer (Sandhu et al., 2022). One practical expression of this networked model is the social prescribing link worker role, now commonly based within Primary Care Networks, whose purpose is to connect people living with type 2 diabetes to community and voluntary sector support that addresses non-medical needs such as isolation, low activity or financial hardship (Moffatt et al., 2023). A realist evaluation of social prescribing for diabetes prevention found that this approach works best when it is genuinely embedded within primary care teams and connected to local community infrastructure, rather than delivered as a stand-alone add-on service (Calderón-Larrañaga et al., 2023). Alongside these newer roles, more established members of the wider primary care team, including dietitians, podiatrists and pharmacists, continue to provide essential specialist input on nutrition, foot health and safe medicines use respectively, in line with national guidance (NICE, 2022).</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 2 diabetes is not a challenge confined to the United Kingdom; it represents a growing public health priority internationally, with rising prevalence closely associated with global trends towards urbanisation and changing patterns of diet and physical activity (Diabetes UK, 2025). A useful way of understanding this global dimension is through international comparison of how primary care systems respond to the condition; research examining the introduction of newer, evidence-based diabetes medications in a different national health system found that primary care clinicians there faced broadly similar practical and organisational challenges to those seen in the United Kingdom, including workforce pressure and inconsistent access to training (Norman et al., 2024). Ethnic and socioeconomic inequalities in diabetes outcomes, which have been well documented within the UK throughout this presentation, are not unique to this country either; a recent editorial on ethnic inequalities in diabetes care situates these UK findings within a wider international pattern of disproportionate diabetes risk and poorer outcomes among minority and disadvantaged populations globally (Uday, 2025). This shared global picture suggests that lessons learned from UK-based primary care models, including the social prescribing approach discussed throughout this presentation, may hold wider relevance for sustainable diabetes care in other health systems facing similar demographic and resource pressures (Sandhu et al., 2022).</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ends the presentation on Type 2 Diabetes Mellitus as a long-term condition managed within primary care. Thank you for listening. A complete word-for-word transcript of the narration delivered across all thirty slides is provided as a separate accompanying document, in line with assignment requirements.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ends the presentation on Type 2 Diabetes Mellitus as a long-term condition managed within primary care. Thank you for listening. A complete word-for-word transcript of the narration delivered across all thirty slides is provided as a separate accompanying document, in line with assignment requirements.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2931965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2880" y="5176159"/>
            <a:ext cx="11640312" cy="845493"/>
          </a:xfrm>
        </p:spPr>
        <p:txBody>
          <a:bodyPr vert="horz" lIns="91440" tIns="45720" rIns="91440" bIns="45720" rtlCol="0" anchor="b">
            <a:normAutofit/>
          </a:bodyPr>
          <a:lstStyle>
            <a:lvl1pPr>
              <a:defRPr lang="en-US" sz="44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0313" y="5980176"/>
            <a:ext cx="11612880" cy="530352"/>
          </a:xfrm>
        </p:spPr>
        <p:txBody>
          <a:bodyPr vert="horz" lIns="91440" tIns="45720" rIns="91440" bIns="45720" rtlCol="0">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150AF6FA-7D1D-1351-A76E-43C54D28FD68}"/>
              </a:ext>
            </a:extLst>
          </p:cNvPr>
          <p:cNvSpPr>
            <a:spLocks noGrp="1"/>
          </p:cNvSpPr>
          <p:nvPr>
            <p:ph type="pic" sz="quarter" idx="13" hasCustomPrompt="1"/>
          </p:nvPr>
        </p:nvSpPr>
        <p:spPr>
          <a:xfrm>
            <a:off x="274220" y="266700"/>
            <a:ext cx="11649456"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82880" y="6391657"/>
            <a:ext cx="2805405" cy="330466"/>
          </a:xfrm>
        </p:spPr>
        <p:txBody>
          <a:bodyPr/>
          <a:lstStyle>
            <a:lvl1pPr>
              <a:defRPr>
                <a:solidFill>
                  <a:schemeClr val="tx2"/>
                </a:solidFill>
                <a:effectLst/>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137848" y="6391657"/>
            <a:ext cx="3494314" cy="330466"/>
          </a:xfrm>
        </p:spPr>
        <p:txBody>
          <a:bodyPr/>
          <a:lstStyle>
            <a:lvl1pPr algn="r">
              <a:defRPr>
                <a:solidFill>
                  <a:schemeClr val="tx2"/>
                </a:solidFill>
                <a:effectLst/>
              </a:defRPr>
            </a:lvl1pPr>
          </a:lstStyle>
          <a:p>
            <a:fld id="{9961397C-706D-4EB8-B1E1-D1B680D284C3}" type="datetime1">
              <a:rPr lang="en-US" smtClean="0"/>
              <a:t>10/19/2026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391657"/>
            <a:ext cx="429207" cy="330466"/>
          </a:xfrm>
        </p:spPr>
        <p:txBody>
          <a:bodyPr/>
          <a:lstStyle>
            <a:lvl1pPr>
              <a:defRPr>
                <a:solidFill>
                  <a:schemeClr val="tx2"/>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396927300"/>
      </p:ext>
    </p:extLst>
  </p:cSld>
  <p:clrMapOvr>
    <a:overrideClrMapping bg1="dk1" tx1="lt1" bg2="dk2" tx2="lt2" accent1="accent1" accent2="accent2" accent3="accent3" accent4="accent4" accent5="accent5" accent6="accent6" hlink="hlink" folHlink="folHlink"/>
  </p:clrMapOvr>
  <p:hf sldNum="0"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01B6F81-747A-40C6-B81B-62F051B20082}" type="datetime1">
              <a:rPr lang="en-US" smtClean="0"/>
              <a:t>10/19/2026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7783073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endParaRPr lang="en-US" dirty="0"/>
          </a:p>
        </p:txBody>
      </p:sp>
      <p:sp>
        <p:nvSpPr>
          <p:cNvPr id="12" name="Picture Placeholder 11">
            <a:extLst>
              <a:ext uri="{FF2B5EF4-FFF2-40B4-BE49-F238E27FC236}">
                <a16:creationId xmlns:a16="http://schemas.microsoft.com/office/drawing/2014/main" id="{7A934108-77F2-43A6-38EF-C1CDEDD103C2}"/>
              </a:ext>
            </a:extLst>
          </p:cNvPr>
          <p:cNvSpPr>
            <a:spLocks noGrp="1"/>
          </p:cNvSpPr>
          <p:nvPr>
            <p:ph type="pic" sz="quarter" idx="13" hasCustomPrompt="1"/>
          </p:nvPr>
        </p:nvSpPr>
        <p:spPr>
          <a:xfrm>
            <a:off x="274320" y="266699"/>
            <a:ext cx="7238998" cy="6322891"/>
          </a:xfrm>
          <a:custGeom>
            <a:avLst/>
            <a:gdLst>
              <a:gd name="connsiteX0" fmla="*/ 291359 w 7238998"/>
              <a:gd name="connsiteY0" fmla="*/ 0 h 6322891"/>
              <a:gd name="connsiteX1" fmla="*/ 6947639 w 7238998"/>
              <a:gd name="connsiteY1" fmla="*/ 0 h 6322891"/>
              <a:gd name="connsiteX2" fmla="*/ 7238998 w 7238998"/>
              <a:gd name="connsiteY2" fmla="*/ 291359 h 6322891"/>
              <a:gd name="connsiteX3" fmla="*/ 7238998 w 7238998"/>
              <a:gd name="connsiteY3" fmla="*/ 6031532 h 6322891"/>
              <a:gd name="connsiteX4" fmla="*/ 6947639 w 7238998"/>
              <a:gd name="connsiteY4" fmla="*/ 6322891 h 6322891"/>
              <a:gd name="connsiteX5" fmla="*/ 291359 w 7238998"/>
              <a:gd name="connsiteY5" fmla="*/ 6322891 h 6322891"/>
              <a:gd name="connsiteX6" fmla="*/ 0 w 7238998"/>
              <a:gd name="connsiteY6" fmla="*/ 6031532 h 6322891"/>
              <a:gd name="connsiteX7" fmla="*/ 0 w 7238998"/>
              <a:gd name="connsiteY7" fmla="*/ 291359 h 6322891"/>
              <a:gd name="connsiteX8" fmla="*/ 291359 w 7238998"/>
              <a:gd name="connsiteY8" fmla="*/ 0 h 632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DB19E114-DE0F-4D79-972B-16F4D1534B50}" type="datetime1">
              <a:rPr lang="en-US" smtClean="0"/>
              <a:t>10/19/2026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266289809"/>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018598" y="1529542"/>
            <a:ext cx="8154804" cy="2323883"/>
          </a:xfrm>
        </p:spPr>
        <p:txBody>
          <a:bodyPr anchor="b">
            <a:normAutofit/>
          </a:bodyPr>
          <a:lstStyle>
            <a:lvl1pPr algn="ctr">
              <a:defRPr sz="5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110715" y="4053504"/>
            <a:ext cx="5970570" cy="1072678"/>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454ACAC3-7932-4379-B917-F7F78C6F24BE}" type="datetime1">
              <a:rPr lang="en-US" smtClean="0"/>
              <a:t>10/19/2026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8384730"/>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157729" y="3200400"/>
            <a:ext cx="9002895" cy="3582184"/>
          </a:xfrm>
        </p:spPr>
        <p:txBody>
          <a:bodyPr anchor="b">
            <a:normAutofit/>
          </a:bodyPr>
          <a:lstStyle>
            <a:lvl1pPr>
              <a:defRPr sz="69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178704" y="14121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10477500" y="141216"/>
            <a:ext cx="1032084" cy="338328"/>
          </a:xfrm>
        </p:spPr>
        <p:txBody>
          <a:bodyPr/>
          <a:lstStyle>
            <a:lvl1pPr>
              <a:defRPr>
                <a:solidFill>
                  <a:schemeClr val="tx2"/>
                </a:solidFill>
              </a:defRPr>
            </a:lvl1pPr>
          </a:lstStyle>
          <a:p>
            <a:fld id="{CBB9144B-27A2-4831-A05B-9434A462331E}" type="datetime1">
              <a:rPr lang="en-US" smtClean="0"/>
              <a:t>10/19/2026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509584" y="141216"/>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724922663"/>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3815" y="189689"/>
            <a:ext cx="11341905" cy="1629485"/>
          </a:xfrm>
        </p:spPr>
        <p:txBody>
          <a:bodyPr anchor="t">
            <a:normAutofit/>
          </a:bodyPr>
          <a:lstStyle>
            <a:lvl1pPr>
              <a:defRPr sz="7600" baseline="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2362200"/>
            <a:ext cx="5829300" cy="3810000"/>
          </a:xfrm>
        </p:spPr>
        <p:txBody>
          <a:bodyPr vert="horz" lIns="91440" tIns="45720" rIns="91440" bIns="45720" rtlCol="0" anchor="b">
            <a:normAutofit/>
          </a:bodyPr>
          <a:lstStyle>
            <a:lvl1pPr marL="457200" indent="-457200">
              <a:buFont typeface="+mj-lt"/>
              <a:buAutoNum type="arabicPeriod"/>
              <a:defRPr lang="en-US" sz="1600" dirty="0"/>
            </a:lvl1pPr>
            <a:lvl2pPr marL="571500" indent="-342900">
              <a:buFont typeface="+mj-lt"/>
              <a:buAutoNum type="arabicPeriod"/>
              <a:defRPr lang="en-US" sz="1600" dirty="0"/>
            </a:lvl2pPr>
            <a:lvl3pPr marL="800100" indent="-342900">
              <a:buFont typeface="+mj-lt"/>
              <a:buAutoNum type="arabicPeriod"/>
              <a:defRPr lang="en-US" sz="1600" dirty="0"/>
            </a:lvl3pPr>
            <a:lvl4pPr>
              <a:buFont typeface="+mj-lt"/>
              <a:buAutoNum type="arabicPeriod"/>
              <a:defRPr lang="en-US" sz="1600" dirty="0"/>
            </a:lvl4pPr>
            <a:lvl5pPr>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5895950-DBB3-436C-A1DD-7D3C30A336E3}" type="datetime1">
              <a:rPr lang="en-US" smtClean="0"/>
              <a:t>10/19/2026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864301137"/>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0" y="4061862"/>
            <a:ext cx="5913120" cy="2268359"/>
          </a:xfrm>
        </p:spPr>
        <p:txBody>
          <a:bodyPr anchor="t">
            <a:normAutofit/>
          </a:bodyPr>
          <a:lstStyle>
            <a:lvl1pPr>
              <a:defRPr sz="5800"/>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F88BC23C-4171-DFCF-3175-10D2602FF561}"/>
              </a:ext>
            </a:extLst>
          </p:cNvPr>
          <p:cNvSpPr>
            <a:spLocks noGrp="1"/>
          </p:cNvSpPr>
          <p:nvPr>
            <p:ph type="pic" sz="quarter" idx="14" hasCustomPrompt="1"/>
          </p:nvPr>
        </p:nvSpPr>
        <p:spPr>
          <a:xfrm>
            <a:off x="274320" y="268508"/>
            <a:ext cx="11649456" cy="3609085"/>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3" y="4039118"/>
            <a:ext cx="4419601" cy="2268360"/>
          </a:xfrm>
        </p:spPr>
        <p:txBody>
          <a:bodyPr vert="horz" lIns="91440" tIns="45720" rIns="91440" bIns="45720" rtlCol="0">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5ECDF8E-0DD2-43D3-8D07-9F3C411EACC9}" type="datetime1">
              <a:rPr lang="en-US" smtClean="0"/>
              <a:t>10/19/2026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794762996"/>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131" y="1638299"/>
            <a:ext cx="3314700" cy="3873268"/>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01019" y="1638299"/>
            <a:ext cx="6080760" cy="387326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DEB97BB-FABD-465F-A92A-114DD4401A7A}" type="datetime1">
              <a:rPr lang="en-US" smtClean="0"/>
              <a:t>10/19/2026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46049671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0" y="219456"/>
            <a:ext cx="3310394" cy="4058127"/>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972674" y="266700"/>
            <a:ext cx="7688495" cy="6047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2A6678-B47B-4355-B5D6-D7B9669114D3}" type="datetime1">
              <a:rPr lang="en-US" smtClean="0"/>
              <a:t>10/19/2026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9239159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19525" y="219456"/>
            <a:ext cx="6376547" cy="1066006"/>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C455FC9-9346-2F53-C58C-5C64036CD926}"/>
              </a:ext>
            </a:extLst>
          </p:cNvPr>
          <p:cNvSpPr>
            <a:spLocks noGrp="1"/>
          </p:cNvSpPr>
          <p:nvPr>
            <p:ph type="pic" sz="quarter" idx="13" hasCustomPrompt="1"/>
          </p:nvPr>
        </p:nvSpPr>
        <p:spPr>
          <a:xfrm>
            <a:off x="274320" y="268573"/>
            <a:ext cx="4419600" cy="6325969"/>
          </a:xfrm>
          <a:custGeom>
            <a:avLst/>
            <a:gdLst>
              <a:gd name="connsiteX0" fmla="*/ 300746 w 4381500"/>
              <a:gd name="connsiteY0" fmla="*/ 0 h 6290961"/>
              <a:gd name="connsiteX1" fmla="*/ 4080754 w 4381500"/>
              <a:gd name="connsiteY1" fmla="*/ 0 h 6290961"/>
              <a:gd name="connsiteX2" fmla="*/ 4381500 w 4381500"/>
              <a:gd name="connsiteY2" fmla="*/ 300746 h 6290961"/>
              <a:gd name="connsiteX3" fmla="*/ 4381500 w 4381500"/>
              <a:gd name="connsiteY3" fmla="*/ 5990215 h 6290961"/>
              <a:gd name="connsiteX4" fmla="*/ 4080754 w 4381500"/>
              <a:gd name="connsiteY4" fmla="*/ 6290961 h 6290961"/>
              <a:gd name="connsiteX5" fmla="*/ 300746 w 4381500"/>
              <a:gd name="connsiteY5" fmla="*/ 6290961 h 6290961"/>
              <a:gd name="connsiteX6" fmla="*/ 0 w 4381500"/>
              <a:gd name="connsiteY6" fmla="*/ 5990215 h 6290961"/>
              <a:gd name="connsiteX7" fmla="*/ 0 w 4381500"/>
              <a:gd name="connsiteY7" fmla="*/ 300746 h 6290961"/>
              <a:gd name="connsiteX8" fmla="*/ 300746 w 4381500"/>
              <a:gd name="connsiteY8" fmla="*/ 0 h 629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1500" h="6290961">
                <a:moveTo>
                  <a:pt x="300746" y="0"/>
                </a:moveTo>
                <a:lnTo>
                  <a:pt x="4080754" y="0"/>
                </a:lnTo>
                <a:cubicBezTo>
                  <a:pt x="4246851" y="0"/>
                  <a:pt x="4381500" y="134649"/>
                  <a:pt x="4381500" y="300746"/>
                </a:cubicBezTo>
                <a:lnTo>
                  <a:pt x="4381500" y="5990215"/>
                </a:lnTo>
                <a:cubicBezTo>
                  <a:pt x="4381500" y="6156312"/>
                  <a:pt x="4246851" y="6290961"/>
                  <a:pt x="4080754" y="6290961"/>
                </a:cubicBezTo>
                <a:lnTo>
                  <a:pt x="300746" y="6290961"/>
                </a:lnTo>
                <a:cubicBezTo>
                  <a:pt x="134649" y="6290961"/>
                  <a:pt x="0" y="6156312"/>
                  <a:pt x="0" y="5990215"/>
                </a:cubicBezTo>
                <a:lnTo>
                  <a:pt x="0" y="300746"/>
                </a:lnTo>
                <a:cubicBezTo>
                  <a:pt x="0" y="134649"/>
                  <a:pt x="134649" y="0"/>
                  <a:pt x="3007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9526" y="1285462"/>
            <a:ext cx="6376546" cy="498635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919526" y="6387737"/>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C4801C4-BD33-47CA-B204-FEE9BA7A0B92}"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29780554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88702" y="219456"/>
            <a:ext cx="7241297" cy="923544"/>
          </a:xfrm>
        </p:spPr>
        <p:txBody>
          <a:bodyPr anchor="t"/>
          <a:lstStyle>
            <a:lvl1pPr>
              <a:defRPr/>
            </a:lvl1pPr>
          </a:lstStyle>
          <a:p>
            <a:r>
              <a:rPr lang="en-US"/>
              <a:t>Click to edit Master title style</a:t>
            </a:r>
            <a:endParaRPr lang="en-US" dirty="0"/>
          </a:p>
        </p:txBody>
      </p:sp>
      <p:sp>
        <p:nvSpPr>
          <p:cNvPr id="20" name="Picture Placeholder 9">
            <a:extLst>
              <a:ext uri="{FF2B5EF4-FFF2-40B4-BE49-F238E27FC236}">
                <a16:creationId xmlns:a16="http://schemas.microsoft.com/office/drawing/2014/main" id="{FC55F3DB-E75F-ADDF-8222-D3F62F2CCE82}"/>
              </a:ext>
            </a:extLst>
          </p:cNvPr>
          <p:cNvSpPr>
            <a:spLocks noGrp="1"/>
          </p:cNvSpPr>
          <p:nvPr>
            <p:ph type="pic" sz="quarter" idx="13" hasCustomPrompt="1"/>
          </p:nvPr>
        </p:nvSpPr>
        <p:spPr>
          <a:xfrm>
            <a:off x="274320"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88702"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88702"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7BBC631-32E9-41B5-A4D6-F9BADFAA6AF1}"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77827436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7241297" cy="923544"/>
          </a:xfrm>
        </p:spPr>
        <p:txBody>
          <a:bodyPr anchor="t"/>
          <a:lstStyle>
            <a:lvl1pPr>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82880"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2880"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92093" y="6387128"/>
            <a:ext cx="1032084" cy="338328"/>
          </a:xfrm>
        </p:spPr>
        <p:txBody>
          <a:bodyPr/>
          <a:lstStyle>
            <a:lvl1pPr>
              <a:defRPr>
                <a:solidFill>
                  <a:schemeClr val="tx1"/>
                </a:solidFill>
                <a:effectLst/>
              </a:defRPr>
            </a:lvl1pPr>
          </a:lstStyle>
          <a:p>
            <a:fld id="{A84DF367-E34D-4C28-A660-DCABBED01BCF}"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424177" y="6387128"/>
            <a:ext cx="457200" cy="338328"/>
          </a:xfrm>
        </p:spPr>
        <p:txBody>
          <a:bodyPr/>
          <a:lstStyle/>
          <a:p>
            <a:fld id="{C8116806-1FD2-4A57-B5EA-7014AB76383B}" type="slidenum">
              <a:rPr lang="en-US" smtClean="0"/>
              <a:t>‹#›</a:t>
            </a:fld>
            <a:endParaRPr lang="en-US"/>
          </a:p>
        </p:txBody>
      </p:sp>
      <p:sp>
        <p:nvSpPr>
          <p:cNvPr id="4" name="Picture Placeholder 9">
            <a:extLst>
              <a:ext uri="{FF2B5EF4-FFF2-40B4-BE49-F238E27FC236}">
                <a16:creationId xmlns:a16="http://schemas.microsoft.com/office/drawing/2014/main" id="{F47C8A4F-E753-8148-3650-49C421EB5479}"/>
              </a:ext>
            </a:extLst>
          </p:cNvPr>
          <p:cNvSpPr>
            <a:spLocks noGrp="1"/>
          </p:cNvSpPr>
          <p:nvPr>
            <p:ph type="pic" sz="quarter" idx="13" hasCustomPrompt="1"/>
          </p:nvPr>
        </p:nvSpPr>
        <p:spPr>
          <a:xfrm>
            <a:off x="8249412"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3 h 6320854"/>
              <a:gd name="connsiteX10" fmla="*/ 105939 w 3675888"/>
              <a:gd name="connsiteY10" fmla="*/ 6252722 h 6320854"/>
              <a:gd name="connsiteX11" fmla="*/ 51500 w 3675888"/>
              <a:gd name="connsiteY11" fmla="*/ 6192635 h 6320854"/>
              <a:gd name="connsiteX12" fmla="*/ 16622 w 3675888"/>
              <a:gd name="connsiteY12" fmla="*/ 6119873 h 6320854"/>
              <a:gd name="connsiteX13" fmla="*/ 12538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3"/>
                </a:lnTo>
                <a:lnTo>
                  <a:pt x="105939" y="6252722"/>
                </a:lnTo>
                <a:lnTo>
                  <a:pt x="51500" y="6192635"/>
                </a:lnTo>
                <a:lnTo>
                  <a:pt x="16622" y="6119873"/>
                </a:lnTo>
                <a:lnTo>
                  <a:pt x="12538"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676728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5" y="219456"/>
            <a:ext cx="4717429" cy="11808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400344"/>
            <a:ext cx="4729045" cy="4871473"/>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588172" y="6390795"/>
            <a:ext cx="1298784" cy="338328"/>
          </a:xfrm>
        </p:spPr>
        <p:txBody>
          <a:bodyPr/>
          <a:lstStyle/>
          <a:p>
            <a:fld id="{5489A3B8-AADB-439D-85B5-E9ACAFD37972}"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86956" y="6390795"/>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600703" y="266700"/>
            <a:ext cx="6324469" cy="6324600"/>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6572599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3208020" cy="3088635"/>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4686300" y="266700"/>
            <a:ext cx="3500538" cy="63246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461087" y="220870"/>
            <a:ext cx="3200400" cy="605555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C28399-DE27-4A8B-8419-0512D16F4926}"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55997188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513755" y="219456"/>
            <a:ext cx="3891435" cy="1225339"/>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B3BE62AC-2855-BB28-0282-25CA658273E5}"/>
              </a:ext>
            </a:extLst>
          </p:cNvPr>
          <p:cNvSpPr>
            <a:spLocks noGrp="1"/>
          </p:cNvSpPr>
          <p:nvPr>
            <p:ph type="pic" sz="quarter" idx="13" hasCustomPrompt="1"/>
          </p:nvPr>
        </p:nvSpPr>
        <p:spPr>
          <a:xfrm>
            <a:off x="270473" y="265176"/>
            <a:ext cx="6984636" cy="6327648"/>
          </a:xfrm>
          <a:custGeom>
            <a:avLst/>
            <a:gdLst>
              <a:gd name="connsiteX0" fmla="*/ 302565 w 7228936"/>
              <a:gd name="connsiteY0" fmla="*/ 0 h 6316602"/>
              <a:gd name="connsiteX1" fmla="*/ 6926371 w 7228936"/>
              <a:gd name="connsiteY1" fmla="*/ 0 h 6316602"/>
              <a:gd name="connsiteX2" fmla="*/ 7228936 w 7228936"/>
              <a:gd name="connsiteY2" fmla="*/ 302565 h 6316602"/>
              <a:gd name="connsiteX3" fmla="*/ 7228936 w 7228936"/>
              <a:gd name="connsiteY3" fmla="*/ 6014037 h 6316602"/>
              <a:gd name="connsiteX4" fmla="*/ 6926371 w 7228936"/>
              <a:gd name="connsiteY4" fmla="*/ 6316602 h 6316602"/>
              <a:gd name="connsiteX5" fmla="*/ 302565 w 7228936"/>
              <a:gd name="connsiteY5" fmla="*/ 6316602 h 6316602"/>
              <a:gd name="connsiteX6" fmla="*/ 0 w 7228936"/>
              <a:gd name="connsiteY6" fmla="*/ 6014037 h 6316602"/>
              <a:gd name="connsiteX7" fmla="*/ 0 w 7228936"/>
              <a:gd name="connsiteY7" fmla="*/ 302565 h 6316602"/>
              <a:gd name="connsiteX8" fmla="*/ 302565 w 7228936"/>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8936" h="6316602">
                <a:moveTo>
                  <a:pt x="302565" y="0"/>
                </a:moveTo>
                <a:lnTo>
                  <a:pt x="6926371" y="0"/>
                </a:lnTo>
                <a:cubicBezTo>
                  <a:pt x="7093473" y="0"/>
                  <a:pt x="7228936" y="135463"/>
                  <a:pt x="7228936" y="302565"/>
                </a:cubicBezTo>
                <a:lnTo>
                  <a:pt x="7228936" y="6014037"/>
                </a:lnTo>
                <a:cubicBezTo>
                  <a:pt x="7228936" y="6181139"/>
                  <a:pt x="7093473" y="6316602"/>
                  <a:pt x="6926371"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513753" y="1435652"/>
            <a:ext cx="3891435" cy="483386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15079" y="6387128"/>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9F43114-67DF-4FA3-9285-385EAC7FCBCA}"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21285424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219456"/>
            <a:ext cx="3234982" cy="157721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85854" y="1796675"/>
            <a:ext cx="3234982" cy="4471476"/>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705" y="6387128"/>
            <a:ext cx="209577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206416" y="6390795"/>
            <a:ext cx="1032084" cy="338328"/>
          </a:xfrm>
        </p:spPr>
        <p:txBody>
          <a:bodyPr/>
          <a:lstStyle>
            <a:lvl1pPr>
              <a:defRPr>
                <a:solidFill>
                  <a:schemeClr val="tx1"/>
                </a:solidFill>
                <a:effectLst/>
              </a:defRPr>
            </a:lvl1pPr>
          </a:lstStyle>
          <a:p>
            <a:fld id="{BB0B5C10-8896-4A25-9ADC-0DE16BEA40F9}"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38500" y="6390795"/>
            <a:ext cx="457200" cy="338328"/>
          </a:xfrm>
        </p:spPr>
        <p:txBody>
          <a:body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965783" y="265176"/>
            <a:ext cx="7959517" cy="6327648"/>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750489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78" y="216452"/>
            <a:ext cx="3381587" cy="2213524"/>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177492"/>
            <a:ext cx="7962900" cy="2286000"/>
          </a:xfrm>
        </p:spPr>
        <p:txBody>
          <a:bodyPr>
            <a:norm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5878" y="2513464"/>
            <a:ext cx="2805405"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30339" y="2516244"/>
            <a:ext cx="1284010" cy="338328"/>
          </a:xfrm>
        </p:spPr>
        <p:txBody>
          <a:bodyPr/>
          <a:lstStyle/>
          <a:p>
            <a:fld id="{70D4BFA2-1BB9-40F7-B5CD-27AF3FC15B4F}"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09585" y="2513464"/>
            <a:ext cx="449306" cy="338328"/>
          </a:xfrm>
        </p:spPr>
        <p:txBody>
          <a:bodyPr/>
          <a:lstStyle/>
          <a:p>
            <a:fld id="{C8116806-1FD2-4A57-B5EA-7014AB76383B}" type="slidenum">
              <a:rPr lang="en-US" smtClean="0"/>
              <a:t>‹#›</a:t>
            </a:fld>
            <a:endParaRPr lang="en-US"/>
          </a:p>
        </p:txBody>
      </p:sp>
      <p:sp>
        <p:nvSpPr>
          <p:cNvPr id="10" name="Picture Placeholder 9">
            <a:extLst>
              <a:ext uri="{FF2B5EF4-FFF2-40B4-BE49-F238E27FC236}">
                <a16:creationId xmlns:a16="http://schemas.microsoft.com/office/drawing/2014/main" id="{EE56056E-3484-D9D0-95D5-818FF4C3C8D6}"/>
              </a:ext>
            </a:extLst>
          </p:cNvPr>
          <p:cNvSpPr>
            <a:spLocks noGrp="1"/>
          </p:cNvSpPr>
          <p:nvPr>
            <p:ph type="pic" sz="quarter" idx="13" hasCustomPrompt="1"/>
          </p:nvPr>
        </p:nvSpPr>
        <p:spPr>
          <a:xfrm>
            <a:off x="274220" y="2935280"/>
            <a:ext cx="11651080" cy="3656020"/>
          </a:xfrm>
          <a:custGeom>
            <a:avLst/>
            <a:gdLst>
              <a:gd name="connsiteX0" fmla="*/ 298989 w 11651080"/>
              <a:gd name="connsiteY0" fmla="*/ 0 h 3656020"/>
              <a:gd name="connsiteX1" fmla="*/ 11352091 w 11651080"/>
              <a:gd name="connsiteY1" fmla="*/ 0 h 3656020"/>
              <a:gd name="connsiteX2" fmla="*/ 11651080 w 11651080"/>
              <a:gd name="connsiteY2" fmla="*/ 298989 h 3656020"/>
              <a:gd name="connsiteX3" fmla="*/ 11651080 w 11651080"/>
              <a:gd name="connsiteY3" fmla="*/ 3357031 h 3656020"/>
              <a:gd name="connsiteX4" fmla="*/ 11352091 w 11651080"/>
              <a:gd name="connsiteY4" fmla="*/ 3656020 h 3656020"/>
              <a:gd name="connsiteX5" fmla="*/ 298989 w 11651080"/>
              <a:gd name="connsiteY5" fmla="*/ 3656020 h 3656020"/>
              <a:gd name="connsiteX6" fmla="*/ 0 w 11651080"/>
              <a:gd name="connsiteY6" fmla="*/ 3357031 h 3656020"/>
              <a:gd name="connsiteX7" fmla="*/ 0 w 11651080"/>
              <a:gd name="connsiteY7" fmla="*/ 298989 h 3656020"/>
              <a:gd name="connsiteX8" fmla="*/ 298989 w 11651080"/>
              <a:gd name="connsiteY8" fmla="*/ 0 h 365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3656020">
                <a:moveTo>
                  <a:pt x="298989" y="0"/>
                </a:moveTo>
                <a:lnTo>
                  <a:pt x="11352091" y="0"/>
                </a:lnTo>
                <a:cubicBezTo>
                  <a:pt x="11517218" y="0"/>
                  <a:pt x="11651080" y="133862"/>
                  <a:pt x="11651080" y="298989"/>
                </a:cubicBezTo>
                <a:lnTo>
                  <a:pt x="11651080" y="3357031"/>
                </a:lnTo>
                <a:cubicBezTo>
                  <a:pt x="11651080" y="3522158"/>
                  <a:pt x="11517218" y="3656020"/>
                  <a:pt x="11352091" y="3656020"/>
                </a:cubicBezTo>
                <a:lnTo>
                  <a:pt x="298989" y="3656020"/>
                </a:lnTo>
                <a:cubicBezTo>
                  <a:pt x="133862" y="3656020"/>
                  <a:pt x="0" y="3522158"/>
                  <a:pt x="0" y="3357031"/>
                </a:cubicBezTo>
                <a:lnTo>
                  <a:pt x="0" y="298989"/>
                </a:lnTo>
                <a:cubicBezTo>
                  <a:pt x="0" y="133862"/>
                  <a:pt x="133862" y="0"/>
                  <a:pt x="29898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19409059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3172641" cy="3145019"/>
          </a:xfrm>
        </p:spPr>
        <p:txBody>
          <a:bodyPr anchor="t">
            <a:normAutofit/>
          </a:bodyPr>
          <a:lstStyle>
            <a:lvl1pPr>
              <a:defRPr sz="30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95997E6-BE07-E83F-D207-0CADA004E02A}"/>
              </a:ext>
            </a:extLst>
          </p:cNvPr>
          <p:cNvSpPr>
            <a:spLocks noGrp="1"/>
          </p:cNvSpPr>
          <p:nvPr>
            <p:ph type="pic" sz="quarter" idx="15" hasCustomPrompt="1"/>
          </p:nvPr>
        </p:nvSpPr>
        <p:spPr>
          <a:xfrm>
            <a:off x="4000500" y="265332"/>
            <a:ext cx="7924800" cy="3095837"/>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14565" y="3543597"/>
            <a:ext cx="8010734" cy="284353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90CB68-2046-4562-B6CE-CDFAB3DC51F3}"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35024389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1231821" y="760151"/>
            <a:ext cx="9728359" cy="4233673"/>
          </a:xfrm>
          <a:prstGeom prst="roundRect">
            <a:avLst>
              <a:gd name="adj" fmla="val 7502"/>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55159"/>
            <a:ext cx="9299448" cy="1025326"/>
          </a:xfrm>
        </p:spPr>
        <p:txBody>
          <a:bodyPr anchor="ctr">
            <a:normAutofit/>
          </a:bodyPr>
          <a:lstStyle>
            <a:lvl1pPr algn="ctr">
              <a:lnSpc>
                <a:spcPct val="90000"/>
              </a:lnSpc>
              <a:defRPr sz="2400" spc="-50" baseline="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1"/>
            <a:ext cx="9299448" cy="3943921"/>
          </a:xfrm>
        </p:spPr>
        <p:txBody>
          <a:bodyPr anchor="ctr">
            <a:normAutofit/>
          </a:bodyPr>
          <a:lstStyle>
            <a:lvl1pPr marL="0" indent="0" algn="ctr">
              <a:lnSpc>
                <a:spcPct val="80000"/>
              </a:lnSpc>
              <a:buNone/>
              <a:defRPr sz="26000" spc="-100" baseline="0">
                <a:solidFill>
                  <a:schemeClr val="tx1"/>
                </a:solidFill>
              </a:defRPr>
            </a:lvl1pPr>
          </a:lstStyle>
          <a:p>
            <a:pPr lvl="0"/>
            <a:r>
              <a:rPr lang="en-US" dirty="0"/>
              <a:t>XX%</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E24BB35E-97D9-4AD8-9F03-F1A28F5EDD3F}" type="datetime1">
              <a:rPr lang="en-US" smtClean="0"/>
              <a:t>10/19/2026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62270991"/>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2880" y="173736"/>
            <a:ext cx="10475499" cy="4850651"/>
          </a:xfrm>
        </p:spPr>
        <p:txBody>
          <a:bodyPr anchor="t">
            <a:noAutofit/>
          </a:bodyPr>
          <a:lstStyle>
            <a:lvl1pPr marL="0" indent="0">
              <a:lnSpc>
                <a:spcPct val="90000"/>
              </a:lnSpc>
              <a:buNone/>
              <a:defRPr sz="7600" b="0" cap="none" spc="-50" baseline="0"/>
            </a:lvl1pPr>
            <a:lvl2pPr marL="228600" indent="0">
              <a:lnSpc>
                <a:spcPct val="90000"/>
              </a:lnSpc>
              <a:buNone/>
              <a:defRPr sz="6600" b="0" cap="none" spc="-50" baseline="0"/>
            </a:lvl2pPr>
            <a:lvl3pPr marL="457200" indent="0">
              <a:lnSpc>
                <a:spcPct val="90000"/>
              </a:lnSpc>
              <a:buNone/>
              <a:defRPr sz="6000" b="0" cap="none" spc="-50" baseline="0"/>
            </a:lvl3pPr>
            <a:lvl4pPr marL="685800" indent="0">
              <a:lnSpc>
                <a:spcPct val="90000"/>
              </a:lnSpc>
              <a:buNone/>
              <a:defRPr sz="5400" b="0" cap="none" spc="-50" baseline="0"/>
            </a:lvl4pPr>
            <a:lvl5pPr marL="914400" indent="0">
              <a:lnSpc>
                <a:spcPct val="90000"/>
              </a:lnSpc>
              <a:buNone/>
              <a:defRPr sz="4800" b="0" cap="none" spc="-50" baseline="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60FC429-4D23-430E-9EDF-7373AE75BFEE}" type="datetime1">
              <a:rPr lang="en-US" smtClean="0"/>
              <a:t>10/19/2026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632683976"/>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388784" y="5029200"/>
            <a:ext cx="9198864" cy="713232"/>
          </a:xfrm>
        </p:spPr>
        <p:txBody>
          <a:bodyPr anchor="t">
            <a:normAutofit/>
          </a:bodyPr>
          <a:lstStyle>
            <a:lvl1pPr>
              <a:lnSpc>
                <a:spcPct val="90000"/>
              </a:lnSpc>
              <a:defRPr sz="2000" b="1" spc="-50"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388784" y="1115568"/>
            <a:ext cx="9198864"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lvl1pPr>
          </a:lstStyle>
          <a:p>
            <a:pPr lvl="0"/>
            <a:r>
              <a:rPr lang="en-US" dirty="0"/>
              <a:t>Click to edit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B335E6B9-2D9C-4660-92C5-78965463CC8F}" type="datetime1">
              <a:rPr lang="en-US" smtClean="0"/>
              <a:t>10/19/2026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16731209"/>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11326704" cy="1041564"/>
          </a:xfrm>
        </p:spPr>
        <p:txBody>
          <a:bodyPr/>
          <a:lstStyle/>
          <a:p>
            <a:r>
              <a:rPr lang="en-US"/>
              <a:t>Click to edit Master title style</a:t>
            </a:r>
            <a:endParaRPr lang="en-US" dirty="0"/>
          </a:p>
        </p:txBody>
      </p:sp>
      <p:sp>
        <p:nvSpPr>
          <p:cNvPr id="8" name="Content Placeholder 3">
            <a:extLst>
              <a:ext uri="{FF2B5EF4-FFF2-40B4-BE49-F238E27FC236}">
                <a16:creationId xmlns:a16="http://schemas.microsoft.com/office/drawing/2014/main" id="{12E940BF-81C2-1FFB-391F-670B2E738E5C}"/>
              </a:ext>
            </a:extLst>
          </p:cNvPr>
          <p:cNvSpPr>
            <a:spLocks noGrp="1"/>
          </p:cNvSpPr>
          <p:nvPr>
            <p:ph sz="quarter" idx="15"/>
          </p:nvPr>
        </p:nvSpPr>
        <p:spPr>
          <a:xfrm>
            <a:off x="182880" y="1645920"/>
            <a:ext cx="5420409" cy="4741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FB763AB3-1DFB-9F9F-2339-33F3C49C8C10}"/>
              </a:ext>
            </a:extLst>
          </p:cNvPr>
          <p:cNvSpPr>
            <a:spLocks noGrp="1"/>
          </p:cNvSpPr>
          <p:nvPr>
            <p:ph sz="quarter" idx="16"/>
          </p:nvPr>
        </p:nvSpPr>
        <p:spPr>
          <a:xfrm>
            <a:off x="6248400" y="1645920"/>
            <a:ext cx="5261184" cy="4741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B5B9CE9-04E1-4A30-9610-62B3B25B32C1}" type="datetime1">
              <a:rPr lang="en-US" smtClean="0"/>
              <a:t>10/19/2026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945072580"/>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81186" y="219456"/>
            <a:ext cx="11274552" cy="7898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81185"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D6A39E64-722E-F001-F641-974F5225314A}"/>
              </a:ext>
            </a:extLst>
          </p:cNvPr>
          <p:cNvSpPr>
            <a:spLocks noGrp="1"/>
          </p:cNvSpPr>
          <p:nvPr>
            <p:ph sz="quarter" idx="15"/>
          </p:nvPr>
        </p:nvSpPr>
        <p:spPr>
          <a:xfrm>
            <a:off x="181631" y="1649451"/>
            <a:ext cx="521208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45352"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4B9C0BFD-5C7B-FA0D-DCE8-95D24728FEB0}"/>
              </a:ext>
            </a:extLst>
          </p:cNvPr>
          <p:cNvSpPr>
            <a:spLocks noGrp="1"/>
          </p:cNvSpPr>
          <p:nvPr>
            <p:ph sz="quarter" idx="16"/>
          </p:nvPr>
        </p:nvSpPr>
        <p:spPr>
          <a:xfrm>
            <a:off x="6245352" y="1649451"/>
            <a:ext cx="521208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C397DEDC-8F58-44F8-A177-8A00C8A4C6DB}" type="datetime1">
              <a:rPr lang="en-US" smtClean="0"/>
              <a:t>10/19/2026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285030671"/>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1C995DE8-BB4A-408C-A60C-374B496D02BA}" type="datetime1">
              <a:rPr lang="en-US" smtClean="0"/>
              <a:t>10/19/2026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03511199"/>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10/19/2026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8025459"/>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7861" y="207228"/>
            <a:ext cx="11001943" cy="1790700"/>
          </a:xfrm>
        </p:spPr>
        <p:txBody>
          <a:bodyPr anchor="t">
            <a:noAutofit/>
          </a:bodyPr>
          <a:lstStyle>
            <a:lvl1pPr>
              <a:defRPr sz="7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22195" y="3264408"/>
            <a:ext cx="10147610"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42CF504-FC97-4D7A-ADA4-4D7971A47BF8}" type="datetime1">
              <a:rPr lang="en-US" smtClean="0"/>
              <a:t>10/19/2026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579788973"/>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915580" y="1089247"/>
            <a:ext cx="6360840" cy="2171716"/>
          </a:xfrm>
        </p:spPr>
        <p:txBody>
          <a:bodyPr anchor="b">
            <a:noAutofit/>
          </a:bodyPr>
          <a:lstStyle>
            <a:lvl1pPr algn="ctr">
              <a:defRPr sz="7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322864" y="3499880"/>
            <a:ext cx="5543550" cy="1771650"/>
          </a:xfrm>
        </p:spPr>
        <p:txBody>
          <a:bodyPr vert="horz" lIns="91440" tIns="45720" rIns="91440" bIns="45720" rtlCol="0">
            <a:normAutofit/>
          </a:bodyPr>
          <a:lstStyle>
            <a:lvl1pPr marL="0" indent="0" algn="ctr">
              <a:buNone/>
              <a:defRPr lang="en-US" sz="1600" dirty="0"/>
            </a:lvl1pPr>
            <a:lvl2pPr marL="228600" indent="0" algn="ctr">
              <a:buNone/>
              <a:defRPr lang="en-US" sz="1600" dirty="0"/>
            </a:lvl2pPr>
            <a:lvl3pPr marL="457200" indent="0" algn="ctr">
              <a:buNone/>
              <a:defRPr lang="en-US" sz="1600" dirty="0"/>
            </a:lvl3pPr>
            <a:lvl4pPr marL="685800" indent="0" algn="ctr">
              <a:buNone/>
              <a:defRPr lang="en-US" sz="1600" dirty="0"/>
            </a:lvl4pPr>
            <a:lvl5pPr marL="914400" indent="0" algn="ctr">
              <a:buNone/>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B6DD06E-1834-4525-8B00-CED1355A3638}" type="datetime1">
              <a:rPr lang="en-US" smtClean="0"/>
              <a:t>10/19/2026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128024560"/>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PLAIN">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0506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0" y="219456"/>
            <a:ext cx="10835640" cy="969264"/>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82880" y="1183206"/>
            <a:ext cx="10835640" cy="50886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78704" y="6387128"/>
            <a:ext cx="2703777" cy="338328"/>
          </a:xfrm>
          <a:prstGeom prst="rect">
            <a:avLst/>
          </a:prstGeom>
        </p:spPr>
        <p:txBody>
          <a:bodyPr vert="horz" lIns="91440" tIns="45720" rIns="91440" bIns="45720" rtlCol="0" anchor="ctr"/>
          <a:lstStyle>
            <a:lvl1pPr algn="l">
              <a:defRPr sz="75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477500" y="6387128"/>
            <a:ext cx="1032084" cy="338328"/>
          </a:xfrm>
          <a:prstGeom prst="rect">
            <a:avLst/>
          </a:prstGeom>
        </p:spPr>
        <p:txBody>
          <a:bodyPr vert="horz" lIns="91440" tIns="45720" rIns="91440" bIns="45720" rtlCol="0" anchor="ctr"/>
          <a:lstStyle>
            <a:lvl1pPr algn="r">
              <a:defRPr sz="750">
                <a:solidFill>
                  <a:schemeClr val="tx1"/>
                </a:solidFill>
              </a:defRPr>
            </a:lvl1pPr>
          </a:lstStyle>
          <a:p>
            <a:fld id="{0C9DF407-AAD9-4F9F-B512-267BEB339CF5}" type="datetime1">
              <a:rPr lang="en-US" smtClean="0"/>
              <a:t>10/19/2026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09584" y="6387128"/>
            <a:ext cx="457200" cy="338328"/>
          </a:xfrm>
          <a:prstGeom prst="rect">
            <a:avLst/>
          </a:prstGeom>
        </p:spPr>
        <p:txBody>
          <a:bodyPr vert="horz" lIns="91440" tIns="45720" rIns="91440" bIns="45720" rtlCol="0" anchor="ctr"/>
          <a:lstStyle>
            <a:lvl1pPr algn="r">
              <a:defRPr sz="750">
                <a:solidFill>
                  <a:schemeClr val="tx1"/>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94884000"/>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 id="2147483665" r:id="rId14"/>
    <p:sldLayoutId id="2147483666" r:id="rId15"/>
    <p:sldLayoutId id="2147483667" r:id="rId16"/>
    <p:sldLayoutId id="2147483668" r:id="rId17"/>
    <p:sldLayoutId id="2147483669" r:id="rId18"/>
    <p:sldLayoutId id="2147483670" r:id="rId19"/>
    <p:sldLayoutId id="2147483671" r:id="rId20"/>
    <p:sldLayoutId id="2147483672" r:id="rId21"/>
    <p:sldLayoutId id="2147483673" r:id="rId22"/>
    <p:sldLayoutId id="2147483674" r:id="rId23"/>
    <p:sldLayoutId id="2147483675" r:id="rId24"/>
    <p:sldLayoutId id="2147483676" r:id="rId25"/>
    <p:sldLayoutId id="2147483677" r:id="rId26"/>
    <p:sldLayoutId id="2147483678" r:id="rId27"/>
    <p:sldLayoutId id="2147483679" r:id="rId28"/>
  </p:sldLayoutIdLst>
  <p:hf sldNum="0" hdr="0" ftr="0" dt="0"/>
  <p:txStyles>
    <p:titleStyle>
      <a:lvl1pPr algn="l" defTabSz="914400" rtl="0" eaLnBrk="1" latinLnBrk="0" hangingPunct="1">
        <a:lnSpc>
          <a:spcPct val="85000"/>
        </a:lnSpc>
        <a:spcBef>
          <a:spcPct val="0"/>
        </a:spcBef>
        <a:buNone/>
        <a:defRPr sz="3000" b="0" kern="1200" spc="-100"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5143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7429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715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168">
          <p15:clr>
            <a:srgbClr val="F26B43"/>
          </p15:clr>
        </p15:guide>
        <p15:guide id="4" orient="horz" pos="168">
          <p15:clr>
            <a:srgbClr val="F26B43"/>
          </p15:clr>
        </p15:guide>
        <p15:guide id="5" pos="7512">
          <p15:clr>
            <a:srgbClr val="F26B43"/>
          </p15:clr>
        </p15:guide>
        <p15:guide id="6" orient="horz" pos="4152">
          <p15:clr>
            <a:srgbClr val="F26B43"/>
          </p15:clr>
        </p15:guide>
        <p15:guide id="12" pos="4728">
          <p15:clr>
            <a:srgbClr val="F26B43"/>
          </p15:clr>
        </p15:guide>
        <p15:guide id="13" pos="5328">
          <p15:clr>
            <a:srgbClr val="F26B43"/>
          </p15:clr>
        </p15:guide>
        <p15:guide id="26" pos="2952">
          <p15:clr>
            <a:srgbClr val="F26B43"/>
          </p15:clr>
        </p15:guide>
        <p15:guide id="27" pos="3096">
          <p15:clr>
            <a:srgbClr val="F26B43"/>
          </p15:clr>
        </p15:guide>
        <p15:guide id="29" pos="4128">
          <p15:clr>
            <a:srgbClr val="F26B43"/>
          </p15:clr>
        </p15:guide>
        <p15:guide id="30" pos="1392">
          <p15:clr>
            <a:srgbClr val="F26B43"/>
          </p15:clr>
        </p15:guide>
        <p15:guide id="3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8.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8.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8.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8.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8.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8.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Shape 1"/>
          <p:cNvSpPr/>
          <p:nvPr/>
        </p:nvSpPr>
        <p:spPr>
          <a:xfrm>
            <a:off x="8138160" y="-2560320"/>
            <a:ext cx="7498080" cy="7498080"/>
          </a:xfrm>
          <a:prstGeom prst="ellipse">
            <a:avLst/>
          </a:prstGeom>
          <a:solidFill>
            <a:schemeClr val="accent2"/>
          </a:solidFill>
          <a:ln/>
        </p:spPr>
        <p:txBody>
          <a:bodyPr/>
          <a:lstStyle/>
          <a:p>
            <a:endParaRPr lang="en-GB"/>
          </a:p>
        </p:txBody>
      </p:sp>
      <p:sp>
        <p:nvSpPr>
          <p:cNvPr id="4" name="Shape 2"/>
          <p:cNvSpPr/>
          <p:nvPr/>
        </p:nvSpPr>
        <p:spPr>
          <a:xfrm>
            <a:off x="9966960" y="3931920"/>
            <a:ext cx="4572000" cy="4572000"/>
          </a:xfrm>
          <a:prstGeom prst="ellipse">
            <a:avLst/>
          </a:prstGeom>
          <a:solidFill>
            <a:srgbClr val="12626B"/>
          </a:solidFill>
          <a:ln/>
        </p:spPr>
        <p:txBody>
          <a:bodyPr/>
          <a:lstStyle/>
          <a:p>
            <a:endParaRPr lang="en-GB"/>
          </a:p>
        </p:txBody>
      </p:sp>
      <p:sp>
        <p:nvSpPr>
          <p:cNvPr id="5" name="Shape 3"/>
          <p:cNvSpPr/>
          <p:nvPr/>
        </p:nvSpPr>
        <p:spPr>
          <a:xfrm>
            <a:off x="-1828800" y="4937760"/>
            <a:ext cx="3840480" cy="3840480"/>
          </a:xfrm>
          <a:prstGeom prst="ellipse">
            <a:avLst/>
          </a:prstGeom>
          <a:solidFill>
            <a:schemeClr val="accent2">
              <a:lumMod val="60000"/>
              <a:lumOff val="40000"/>
            </a:schemeClr>
          </a:solidFill>
          <a:ln/>
        </p:spPr>
        <p:txBody>
          <a:bodyPr/>
          <a:lstStyle/>
          <a:p>
            <a:endParaRPr lang="en-GB"/>
          </a:p>
        </p:txBody>
      </p:sp>
      <p:sp>
        <p:nvSpPr>
          <p:cNvPr id="6" name="Text 4"/>
          <p:cNvSpPr/>
          <p:nvPr/>
        </p:nvSpPr>
        <p:spPr>
          <a:xfrm>
            <a:off x="105744" y="3562229"/>
            <a:ext cx="10058400" cy="329184"/>
          </a:xfrm>
          <a:prstGeom prst="rect">
            <a:avLst/>
          </a:prstGeom>
          <a:noFill/>
          <a:ln/>
        </p:spPr>
        <p:txBody>
          <a:bodyPr wrap="square" lIns="0" tIns="0" rIns="0" bIns="0" rtlCol="0" anchor="ctr"/>
          <a:lstStyle/>
          <a:p>
            <a:r>
              <a:rPr lang="en-US" sz="2000" b="1" dirty="0"/>
              <a:t>LCHS4010</a:t>
            </a:r>
            <a:r>
              <a:rPr lang="en-US" sz="1400" b="1" dirty="0"/>
              <a:t> : </a:t>
            </a:r>
            <a:r>
              <a:rPr lang="en-US" sz="2000" b="1" dirty="0">
                <a:latin typeface="Arial" panose="020B0604020202020204" pitchFamily="34" charset="0"/>
                <a:cs typeface="Arial" panose="020B0604020202020204" pitchFamily="34" charset="0"/>
              </a:rPr>
              <a:t>Psychology in Health and Social Care</a:t>
            </a:r>
          </a:p>
        </p:txBody>
      </p:sp>
      <p:sp>
        <p:nvSpPr>
          <p:cNvPr id="7" name="Text 5"/>
          <p:cNvSpPr/>
          <p:nvPr/>
        </p:nvSpPr>
        <p:spPr>
          <a:xfrm>
            <a:off x="822960" y="2990404"/>
            <a:ext cx="8412480" cy="712916"/>
          </a:xfrm>
          <a:prstGeom prst="rect">
            <a:avLst/>
          </a:prstGeom>
          <a:noFill/>
          <a:ln/>
        </p:spPr>
        <p:txBody>
          <a:bodyPr wrap="square" lIns="0" tIns="0" rIns="0" bIns="0" rtlCol="0" anchor="ctr"/>
          <a:lstStyle/>
          <a:p>
            <a:pPr marL="0" indent="0">
              <a:lnSpc>
                <a:spcPct val="98000"/>
              </a:lnSpc>
              <a:buNone/>
            </a:pPr>
            <a:endParaRPr lang="en-US" sz="5000" dirty="0"/>
          </a:p>
        </p:txBody>
      </p:sp>
      <p:sp>
        <p:nvSpPr>
          <p:cNvPr id="8" name="Text 6"/>
          <p:cNvSpPr/>
          <p:nvPr/>
        </p:nvSpPr>
        <p:spPr>
          <a:xfrm>
            <a:off x="105744" y="3872326"/>
            <a:ext cx="6064877" cy="1005840"/>
          </a:xfrm>
          <a:prstGeom prst="rect">
            <a:avLst/>
          </a:prstGeom>
          <a:ln>
            <a:solidFill>
              <a:schemeClr val="accent6">
                <a:lumMod val="50000"/>
              </a:schemeClr>
            </a:solidFill>
          </a:ln>
        </p:spPr>
        <p:style>
          <a:lnRef idx="2">
            <a:schemeClr val="accent2"/>
          </a:lnRef>
          <a:fillRef idx="1">
            <a:schemeClr val="lt1"/>
          </a:fillRef>
          <a:effectRef idx="0">
            <a:schemeClr val="accent2"/>
          </a:effectRef>
          <a:fontRef idx="minor">
            <a:schemeClr val="dk1"/>
          </a:fontRef>
        </p:style>
        <p:txBody>
          <a:bodyPr wrap="square" lIns="0" tIns="0" rIns="0" bIns="0" rtlCol="0" anchor="ctr"/>
          <a:lstStyle/>
          <a:p>
            <a:r>
              <a:rPr lang="en-US" sz="2000" b="1" dirty="0">
                <a:solidFill>
                  <a:schemeClr val="tx1"/>
                </a:solidFill>
                <a:latin typeface="Calibri" pitchFamily="34" charset="0"/>
                <a:ea typeface="Calibri" pitchFamily="34" charset="-122"/>
                <a:cs typeface="Calibri" pitchFamily="34" charset="-120"/>
              </a:rPr>
              <a:t> </a:t>
            </a:r>
            <a:r>
              <a:rPr lang="en-GB" sz="2000" b="1" dirty="0">
                <a:solidFill>
                  <a:schemeClr val="tx1"/>
                </a:solidFill>
                <a:latin typeface="Arial" panose="020B0604020202020204" pitchFamily="34" charset="0"/>
                <a:ea typeface="Calibri" pitchFamily="34" charset="-122"/>
                <a:cs typeface="Arial" panose="020B0604020202020204" pitchFamily="34" charset="0"/>
              </a:rPr>
              <a:t>Support Shona in an Early Years Nursery Setting: </a:t>
            </a:r>
            <a:r>
              <a:rPr lang="en-US" sz="2000" b="1" dirty="0">
                <a:solidFill>
                  <a:schemeClr val="tx1"/>
                </a:solidFill>
                <a:latin typeface="Arial" panose="020B0604020202020204" pitchFamily="34" charset="0"/>
                <a:ea typeface="Calibri" pitchFamily="34" charset="-122"/>
                <a:cs typeface="Arial" panose="020B0604020202020204" pitchFamily="34" charset="0"/>
              </a:rPr>
              <a:t>Applying Bowlby’s Attachment Theory </a:t>
            </a:r>
            <a:endParaRPr lang="en-US" sz="2000" b="1" dirty="0">
              <a:solidFill>
                <a:schemeClr val="tx1"/>
              </a:solidFill>
              <a:latin typeface="Arial" panose="020B0604020202020204" pitchFamily="34" charset="0"/>
              <a:cs typeface="Arial" panose="020B0604020202020204" pitchFamily="34" charset="0"/>
            </a:endParaRPr>
          </a:p>
        </p:txBody>
      </p:sp>
      <p:sp>
        <p:nvSpPr>
          <p:cNvPr id="11" name="Text 9"/>
          <p:cNvSpPr/>
          <p:nvPr/>
        </p:nvSpPr>
        <p:spPr>
          <a:xfrm>
            <a:off x="1042416" y="4937760"/>
            <a:ext cx="2944368" cy="384048"/>
          </a:xfrm>
          <a:prstGeom prst="rect">
            <a:avLst/>
          </a:prstGeom>
          <a:noFill/>
          <a:ln/>
        </p:spPr>
        <p:txBody>
          <a:bodyPr wrap="square" lIns="0" tIns="0" rIns="0" bIns="0" rtlCol="0" anchor="ctr"/>
          <a:lstStyle/>
          <a:p>
            <a:pPr marL="0" indent="0">
              <a:buNone/>
            </a:pPr>
            <a:endParaRPr lang="en-US" sz="1300" dirty="0"/>
          </a:p>
        </p:txBody>
      </p:sp>
      <p:sp>
        <p:nvSpPr>
          <p:cNvPr id="18" name="TextBox 17">
            <a:extLst>
              <a:ext uri="{FF2B5EF4-FFF2-40B4-BE49-F238E27FC236}">
                <a16:creationId xmlns:a16="http://schemas.microsoft.com/office/drawing/2014/main" id="{C38A7C8A-B4A0-1B70-F10F-DF62B3175D0E}"/>
              </a:ext>
            </a:extLst>
          </p:cNvPr>
          <p:cNvSpPr txBox="1"/>
          <p:nvPr/>
        </p:nvSpPr>
        <p:spPr>
          <a:xfrm>
            <a:off x="-3452" y="2394579"/>
            <a:ext cx="12321706"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Student Name: Nancy N Kamau</a:t>
            </a:r>
          </a:p>
          <a:p>
            <a:r>
              <a:rPr lang="en-GB" sz="2000" b="1" dirty="0">
                <a:latin typeface="Arial" panose="020B0604020202020204" pitchFamily="34" charset="0"/>
                <a:cs typeface="Arial" panose="020B0604020202020204" pitchFamily="34" charset="0"/>
              </a:rPr>
              <a:t>Student ID: 2524904</a:t>
            </a:r>
          </a:p>
          <a:p>
            <a:r>
              <a:rPr lang="en-GB" sz="2000" b="1" dirty="0">
                <a:latin typeface="Arial" panose="020B0604020202020204" pitchFamily="34" charset="0"/>
                <a:cs typeface="Arial" panose="020B0604020202020204" pitchFamily="34" charset="0"/>
              </a:rPr>
              <a:t>Lecturer: Sam Parker</a:t>
            </a:r>
          </a:p>
        </p:txBody>
      </p:sp>
      <p:pic>
        <p:nvPicPr>
          <p:cNvPr id="25" name="Picture 24">
            <a:extLst>
              <a:ext uri="{FF2B5EF4-FFF2-40B4-BE49-F238E27FC236}">
                <a16:creationId xmlns:a16="http://schemas.microsoft.com/office/drawing/2014/main" id="{FBC2C444-2B9B-8DD8-05EB-1FB53331A754}"/>
              </a:ext>
            </a:extLst>
          </p:cNvPr>
          <p:cNvPicPr>
            <a:picLocks noChangeAspect="1"/>
          </p:cNvPicPr>
          <p:nvPr/>
        </p:nvPicPr>
        <p:blipFill>
          <a:blip r:embed="rId3"/>
          <a:stretch>
            <a:fillRect/>
          </a:stretch>
        </p:blipFill>
        <p:spPr>
          <a:xfrm>
            <a:off x="386752" y="1348232"/>
            <a:ext cx="1810669" cy="91344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48640" y="402336"/>
            <a:ext cx="7315200" cy="237744"/>
          </a:xfrm>
          <a:prstGeom prst="rect">
            <a:avLst/>
          </a:prstGeom>
          <a:noFill/>
          <a:ln/>
        </p:spPr>
        <p:txBody>
          <a:bodyPr wrap="square" lIns="0" tIns="0" rIns="0" bIns="0" rtlCol="0" anchor="ctr"/>
          <a:lstStyle/>
          <a:p>
            <a:pPr marL="0" indent="0">
              <a:buNone/>
            </a:pPr>
            <a:r>
              <a:rPr lang="en-US" sz="2400" b="1" kern="0" spc="200" dirty="0">
                <a:solidFill>
                  <a:schemeClr val="accent6">
                    <a:lumMod val="50000"/>
                  </a:schemeClr>
                </a:solidFill>
                <a:latin typeface="Calibri" pitchFamily="34" charset="0"/>
                <a:ea typeface="Calibri" pitchFamily="34" charset="-122"/>
                <a:cs typeface="Calibri" pitchFamily="34" charset="-120"/>
              </a:rPr>
              <a:t>INTRODUCTION</a:t>
            </a:r>
            <a:endParaRPr lang="en-US" sz="2000" dirty="0">
              <a:solidFill>
                <a:schemeClr val="accent6">
                  <a:lumMod val="50000"/>
                </a:schemeClr>
              </a:solidFill>
            </a:endParaRPr>
          </a:p>
        </p:txBody>
      </p:sp>
      <p:sp>
        <p:nvSpPr>
          <p:cNvPr id="3" name="Text 1"/>
          <p:cNvSpPr/>
          <p:nvPr/>
        </p:nvSpPr>
        <p:spPr>
          <a:xfrm>
            <a:off x="548640" y="950976"/>
            <a:ext cx="9692640" cy="298424"/>
          </a:xfrm>
          <a:prstGeom prst="rect">
            <a:avLst/>
          </a:prstGeom>
          <a:solidFill>
            <a:schemeClr val="accent2">
              <a:lumMod val="60000"/>
              <a:lumOff val="40000"/>
            </a:schemeClr>
          </a:solidFill>
          <a:ln/>
        </p:spPr>
        <p:txBody>
          <a:bodyPr wrap="square" lIns="0" tIns="0" rIns="0" bIns="0" rtlCol="0" anchor="t"/>
          <a:lstStyle/>
          <a:p>
            <a:r>
              <a:rPr lang="en-US" sz="1600" b="1" dirty="0">
                <a:solidFill>
                  <a:srgbClr val="10333B"/>
                </a:solidFill>
                <a:ea typeface="Cambria" pitchFamily="34" charset="-122"/>
                <a:cs typeface="Arial" panose="020B0604020202020204" pitchFamily="34" charset="0"/>
              </a:rPr>
              <a:t>Shona: A case study of separation anxiety and attachment needs in early years.</a:t>
            </a:r>
            <a:endParaRPr lang="en-US" sz="1600" dirty="0">
              <a:cs typeface="Arial" panose="020B0604020202020204" pitchFamily="34" charset="0"/>
            </a:endParaRPr>
          </a:p>
        </p:txBody>
      </p:sp>
      <p:sp>
        <p:nvSpPr>
          <p:cNvPr id="4" name="Shape 2"/>
          <p:cNvSpPr/>
          <p:nvPr/>
        </p:nvSpPr>
        <p:spPr>
          <a:xfrm>
            <a:off x="10835640" y="457200"/>
            <a:ext cx="841248" cy="841248"/>
          </a:xfrm>
          <a:prstGeom prst="ellipse">
            <a:avLst/>
          </a:prstGeom>
          <a:solidFill>
            <a:srgbClr val="12626B"/>
          </a:solidFill>
          <a:ln/>
        </p:spPr>
        <p:txBody>
          <a:bodyPr/>
          <a:lstStyle/>
          <a:p>
            <a:endParaRPr lang="en-GB"/>
          </a:p>
        </p:txBody>
      </p:sp>
      <p:pic>
        <p:nvPicPr>
          <p:cNvPr id="5" name="Image 0" descr="/home/claude/ltc_deck/icons_white/stethoscope.png"/>
          <p:cNvPicPr>
            <a:picLocks noChangeAspect="1"/>
          </p:cNvPicPr>
          <p:nvPr/>
        </p:nvPicPr>
        <p:blipFill>
          <a:blip r:embed="rId3"/>
          <a:stretch>
            <a:fillRect/>
          </a:stretch>
        </p:blipFill>
        <p:spPr>
          <a:xfrm>
            <a:off x="11027664" y="649224"/>
            <a:ext cx="457200" cy="457200"/>
          </a:xfrm>
          <a:prstGeom prst="rect">
            <a:avLst/>
          </a:prstGeom>
        </p:spPr>
      </p:pic>
      <p:sp>
        <p:nvSpPr>
          <p:cNvPr id="6" name="Shape 3"/>
          <p:cNvSpPr/>
          <p:nvPr/>
        </p:nvSpPr>
        <p:spPr>
          <a:xfrm>
            <a:off x="283913" y="1690551"/>
            <a:ext cx="4360827" cy="4159376"/>
          </a:xfrm>
          <a:prstGeom prst="roundRect">
            <a:avLst>
              <a:gd name="adj" fmla="val 3218"/>
            </a:avLst>
          </a:prstGeom>
          <a:solidFill>
            <a:schemeClr val="tx2">
              <a:lumMod val="75000"/>
            </a:schemeClr>
          </a:solidFill>
          <a:ln/>
        </p:spPr>
        <p:txBody>
          <a:bodyPr/>
          <a:lstStyle/>
          <a:p>
            <a:endParaRPr lang="en-GB"/>
          </a:p>
        </p:txBody>
      </p:sp>
      <p:sp>
        <p:nvSpPr>
          <p:cNvPr id="12" name="Shape 8"/>
          <p:cNvSpPr/>
          <p:nvPr/>
        </p:nvSpPr>
        <p:spPr>
          <a:xfrm>
            <a:off x="4873752" y="1627632"/>
            <a:ext cx="6769303" cy="811987"/>
          </a:xfrm>
          <a:prstGeom prst="roundRect">
            <a:avLst>
              <a:gd name="adj" fmla="val 7883"/>
            </a:avLst>
          </a:prstGeom>
          <a:solidFill>
            <a:schemeClr val="accent4">
              <a:lumMod val="40000"/>
              <a:lumOff val="60000"/>
            </a:schemeClr>
          </a:solidFill>
          <a:ln/>
        </p:spPr>
        <p:txBody>
          <a:bodyPr/>
          <a:lstStyle/>
          <a:p>
            <a:endParaRPr lang="en-GB"/>
          </a:p>
        </p:txBody>
      </p:sp>
      <p:sp>
        <p:nvSpPr>
          <p:cNvPr id="13" name="Shape 9"/>
          <p:cNvSpPr/>
          <p:nvPr/>
        </p:nvSpPr>
        <p:spPr>
          <a:xfrm>
            <a:off x="5056632" y="1810512"/>
            <a:ext cx="274320" cy="274320"/>
          </a:xfrm>
          <a:prstGeom prst="ellipse">
            <a:avLst/>
          </a:prstGeom>
          <a:solidFill>
            <a:srgbClr val="12626B"/>
          </a:solidFill>
          <a:ln/>
        </p:spPr>
        <p:txBody>
          <a:bodyPr/>
          <a:lstStyle/>
          <a:p>
            <a:endParaRPr lang="en-GB"/>
          </a:p>
        </p:txBody>
      </p:sp>
      <p:sp>
        <p:nvSpPr>
          <p:cNvPr id="14" name="Text 10"/>
          <p:cNvSpPr/>
          <p:nvPr/>
        </p:nvSpPr>
        <p:spPr>
          <a:xfrm>
            <a:off x="5056632" y="1810512"/>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a:t>
            </a:r>
            <a:endParaRPr lang="en-US" sz="1050" dirty="0"/>
          </a:p>
        </p:txBody>
      </p:sp>
      <p:sp>
        <p:nvSpPr>
          <p:cNvPr id="15" name="Text 11"/>
          <p:cNvSpPr/>
          <p:nvPr/>
        </p:nvSpPr>
        <p:spPr>
          <a:xfrm>
            <a:off x="5477256" y="1713915"/>
            <a:ext cx="6073882" cy="665683"/>
          </a:xfrm>
          <a:prstGeom prst="rect">
            <a:avLst/>
          </a:prstGeom>
          <a:noFill/>
          <a:ln/>
        </p:spPr>
        <p:txBody>
          <a:bodyPr wrap="square" lIns="0" tIns="0" rIns="0" bIns="0" rtlCol="0" anchor="t"/>
          <a:lstStyle/>
          <a:p>
            <a:pPr>
              <a:lnSpc>
                <a:spcPct val="102000"/>
              </a:lnSpc>
            </a:pPr>
            <a:r>
              <a:rPr lang="en-US" sz="1150" b="1" dirty="0">
                <a:solidFill>
                  <a:srgbClr val="12626B"/>
                </a:solidFill>
                <a:latin typeface="Calibri" pitchFamily="34" charset="0"/>
                <a:ea typeface="Calibri" pitchFamily="34" charset="-122"/>
                <a:cs typeface="Calibri" pitchFamily="34" charset="-120"/>
              </a:rPr>
              <a:t>Child Background</a:t>
            </a:r>
          </a:p>
          <a:p>
            <a:pPr>
              <a:lnSpc>
                <a:spcPct val="102000"/>
              </a:lnSpc>
            </a:pPr>
            <a:r>
              <a:rPr lang="en-US" sz="1100" dirty="0"/>
              <a:t>A 3-year-old girl named Shona. Newly joined to the early years nursery setting. Limited verbal responses and struggling to participate in group play.</a:t>
            </a:r>
          </a:p>
        </p:txBody>
      </p:sp>
      <p:sp>
        <p:nvSpPr>
          <p:cNvPr id="16" name="Shape 12"/>
          <p:cNvSpPr/>
          <p:nvPr/>
        </p:nvSpPr>
        <p:spPr>
          <a:xfrm>
            <a:off x="5056632" y="2732227"/>
            <a:ext cx="274320" cy="274320"/>
          </a:xfrm>
          <a:prstGeom prst="ellipse">
            <a:avLst/>
          </a:prstGeom>
          <a:solidFill>
            <a:srgbClr val="12626B"/>
          </a:solidFill>
          <a:ln/>
        </p:spPr>
        <p:txBody>
          <a:bodyPr/>
          <a:lstStyle/>
          <a:p>
            <a:endParaRPr lang="en-GB"/>
          </a:p>
        </p:txBody>
      </p:sp>
      <p:sp>
        <p:nvSpPr>
          <p:cNvPr id="17" name="Text 13"/>
          <p:cNvSpPr/>
          <p:nvPr/>
        </p:nvSpPr>
        <p:spPr>
          <a:xfrm>
            <a:off x="5056632" y="2732227"/>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2</a:t>
            </a:r>
            <a:endParaRPr lang="en-US" sz="1050" dirty="0"/>
          </a:p>
        </p:txBody>
      </p:sp>
      <p:sp>
        <p:nvSpPr>
          <p:cNvPr id="18" name="Text 14"/>
          <p:cNvSpPr/>
          <p:nvPr/>
        </p:nvSpPr>
        <p:spPr>
          <a:xfrm>
            <a:off x="5477256" y="2659075"/>
            <a:ext cx="6073883" cy="665683"/>
          </a:xfrm>
          <a:prstGeom prst="rect">
            <a:avLst/>
          </a:prstGeom>
          <a:noFill/>
          <a:ln/>
        </p:spPr>
        <p:txBody>
          <a:bodyPr wrap="square" lIns="0" tIns="0" rIns="0" bIns="0" rtlCol="0" anchor="t"/>
          <a:lstStyle/>
          <a:p>
            <a:pPr>
              <a:lnSpc>
                <a:spcPct val="102000"/>
              </a:lnSpc>
            </a:pPr>
            <a:r>
              <a:rPr lang="en-US" sz="1150" b="1" dirty="0">
                <a:solidFill>
                  <a:srgbClr val="12626B"/>
                </a:solidFill>
                <a:latin typeface="Calibri" pitchFamily="34" charset="0"/>
                <a:ea typeface="Calibri" pitchFamily="34" charset="-122"/>
                <a:cs typeface="Calibri" pitchFamily="34" charset="-120"/>
              </a:rPr>
              <a:t>Presenting Situation</a:t>
            </a:r>
          </a:p>
          <a:p>
            <a:pPr>
              <a:lnSpc>
                <a:spcPct val="102000"/>
              </a:lnSpc>
            </a:pPr>
            <a:r>
              <a:rPr lang="en-US" sz="1100" dirty="0"/>
              <a:t>Shona is definitely displaying signs of separation anxiety when she is dropped off by </a:t>
            </a:r>
            <a:r>
              <a:rPr lang="en-US" sz="1100" dirty="0" err="1"/>
              <a:t>carers</a:t>
            </a:r>
            <a:r>
              <a:rPr lang="en-US" sz="1100" dirty="0"/>
              <a:t> at the nursery. This distress seems to be affecting her capacity to settle, communicate and interact with peers.</a:t>
            </a:r>
          </a:p>
        </p:txBody>
      </p:sp>
      <p:sp>
        <p:nvSpPr>
          <p:cNvPr id="19" name="Shape 15"/>
          <p:cNvSpPr/>
          <p:nvPr/>
        </p:nvSpPr>
        <p:spPr>
          <a:xfrm>
            <a:off x="4873752" y="3506574"/>
            <a:ext cx="6769303" cy="811987"/>
          </a:xfrm>
          <a:prstGeom prst="roundRect">
            <a:avLst>
              <a:gd name="adj" fmla="val 7883"/>
            </a:avLst>
          </a:prstGeom>
          <a:solidFill>
            <a:schemeClr val="accent4">
              <a:lumMod val="40000"/>
              <a:lumOff val="60000"/>
            </a:schemeClr>
          </a:solidFill>
          <a:ln/>
        </p:spPr>
        <p:txBody>
          <a:bodyPr/>
          <a:lstStyle/>
          <a:p>
            <a:endParaRPr lang="en-GB"/>
          </a:p>
        </p:txBody>
      </p:sp>
      <p:sp>
        <p:nvSpPr>
          <p:cNvPr id="20" name="Shape 16"/>
          <p:cNvSpPr/>
          <p:nvPr/>
        </p:nvSpPr>
        <p:spPr>
          <a:xfrm>
            <a:off x="5056632" y="3653942"/>
            <a:ext cx="274320" cy="274320"/>
          </a:xfrm>
          <a:prstGeom prst="ellipse">
            <a:avLst/>
          </a:prstGeom>
          <a:solidFill>
            <a:srgbClr val="12626B"/>
          </a:solidFill>
          <a:ln/>
        </p:spPr>
        <p:txBody>
          <a:bodyPr/>
          <a:lstStyle/>
          <a:p>
            <a:endParaRPr lang="en-GB"/>
          </a:p>
        </p:txBody>
      </p:sp>
      <p:sp>
        <p:nvSpPr>
          <p:cNvPr id="21" name="Text 17"/>
          <p:cNvSpPr/>
          <p:nvPr/>
        </p:nvSpPr>
        <p:spPr>
          <a:xfrm>
            <a:off x="5056632" y="3653942"/>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3</a:t>
            </a:r>
            <a:endParaRPr lang="en-US" sz="1050" dirty="0"/>
          </a:p>
        </p:txBody>
      </p:sp>
      <p:sp>
        <p:nvSpPr>
          <p:cNvPr id="22" name="Text 18"/>
          <p:cNvSpPr/>
          <p:nvPr/>
        </p:nvSpPr>
        <p:spPr>
          <a:xfrm>
            <a:off x="5477256" y="3622736"/>
            <a:ext cx="6073883" cy="529816"/>
          </a:xfrm>
          <a:prstGeom prst="rect">
            <a:avLst/>
          </a:prstGeom>
          <a:noFill/>
          <a:ln/>
        </p:spPr>
        <p:txBody>
          <a:bodyPr wrap="square" lIns="0" tIns="0" rIns="0" bIns="0" rtlCol="0" anchor="t"/>
          <a:lstStyle/>
          <a:p>
            <a:pPr>
              <a:lnSpc>
                <a:spcPct val="102000"/>
              </a:lnSpc>
            </a:pPr>
            <a:r>
              <a:rPr lang="en-US" sz="1150" b="1" dirty="0">
                <a:solidFill>
                  <a:srgbClr val="12626B"/>
                </a:solidFill>
                <a:latin typeface="Calibri" pitchFamily="34" charset="0"/>
                <a:ea typeface="Calibri" pitchFamily="34" charset="-122"/>
                <a:cs typeface="Calibri" pitchFamily="34" charset="-120"/>
              </a:rPr>
              <a:t>Developmental Complexity</a:t>
            </a:r>
          </a:p>
          <a:p>
            <a:pPr>
              <a:lnSpc>
                <a:spcPct val="102000"/>
              </a:lnSpc>
            </a:pPr>
            <a:r>
              <a:rPr lang="en-US" sz="1100" dirty="0"/>
              <a:t>Anxiety and stress could be impacting her language learning and social exploration. She finds it difficult to play with other children, indicating that she may not feel safe enough to explore and build relationships.</a:t>
            </a:r>
          </a:p>
        </p:txBody>
      </p:sp>
      <p:sp>
        <p:nvSpPr>
          <p:cNvPr id="23" name="Shape 19"/>
          <p:cNvSpPr/>
          <p:nvPr/>
        </p:nvSpPr>
        <p:spPr>
          <a:xfrm>
            <a:off x="5056632" y="4575658"/>
            <a:ext cx="274320" cy="274320"/>
          </a:xfrm>
          <a:prstGeom prst="ellipse">
            <a:avLst/>
          </a:prstGeom>
          <a:solidFill>
            <a:srgbClr val="12626B"/>
          </a:solidFill>
          <a:ln/>
        </p:spPr>
        <p:txBody>
          <a:bodyPr/>
          <a:lstStyle/>
          <a:p>
            <a:endParaRPr lang="en-GB"/>
          </a:p>
        </p:txBody>
      </p:sp>
      <p:sp>
        <p:nvSpPr>
          <p:cNvPr id="24" name="Text 20"/>
          <p:cNvSpPr/>
          <p:nvPr/>
        </p:nvSpPr>
        <p:spPr>
          <a:xfrm>
            <a:off x="5056632" y="4575658"/>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4</a:t>
            </a:r>
            <a:endParaRPr lang="en-US" sz="1050" dirty="0"/>
          </a:p>
        </p:txBody>
      </p:sp>
      <p:sp>
        <p:nvSpPr>
          <p:cNvPr id="25" name="Text 21"/>
          <p:cNvSpPr/>
          <p:nvPr/>
        </p:nvSpPr>
        <p:spPr>
          <a:xfrm>
            <a:off x="5477256" y="4502506"/>
            <a:ext cx="5946343" cy="665683"/>
          </a:xfrm>
          <a:prstGeom prst="rect">
            <a:avLst/>
          </a:prstGeom>
          <a:noFill/>
          <a:ln/>
        </p:spPr>
        <p:txBody>
          <a:bodyPr wrap="square" lIns="0" tIns="0" rIns="0" bIns="0" rtlCol="0" anchor="t"/>
          <a:lstStyle/>
          <a:p>
            <a:pPr>
              <a:lnSpc>
                <a:spcPct val="102000"/>
              </a:lnSpc>
            </a:pPr>
            <a:r>
              <a:rPr lang="en-US" sz="1150" b="1" dirty="0">
                <a:solidFill>
                  <a:srgbClr val="12626B"/>
                </a:solidFill>
                <a:latin typeface="Calibri" pitchFamily="34" charset="0"/>
                <a:ea typeface="Calibri" pitchFamily="34" charset="-122"/>
                <a:cs typeface="Calibri" pitchFamily="34" charset="-120"/>
              </a:rPr>
              <a:t>Psychosocial &amp; Environmental Factors</a:t>
            </a:r>
            <a:endParaRPr lang="en-US" sz="1150" dirty="0"/>
          </a:p>
          <a:p>
            <a:pPr>
              <a:lnSpc>
                <a:spcPct val="102000"/>
              </a:lnSpc>
            </a:pPr>
            <a:r>
              <a:rPr lang="en-US" sz="1100" dirty="0"/>
              <a:t>The recent transition to nursery is a significant environmental change. Her behaviour highlights the interaction between her innate temperament (nature) and the caregiving environment (nurture). Regular and responsive care is essential to establishing secure base.</a:t>
            </a:r>
          </a:p>
        </p:txBody>
      </p:sp>
      <p:sp>
        <p:nvSpPr>
          <p:cNvPr id="26" name="Shape 22"/>
          <p:cNvSpPr/>
          <p:nvPr/>
        </p:nvSpPr>
        <p:spPr>
          <a:xfrm>
            <a:off x="4873752" y="5392928"/>
            <a:ext cx="6769303" cy="944927"/>
          </a:xfrm>
          <a:prstGeom prst="roundRect">
            <a:avLst>
              <a:gd name="adj" fmla="val 7883"/>
            </a:avLst>
          </a:prstGeom>
          <a:solidFill>
            <a:schemeClr val="accent4">
              <a:lumMod val="40000"/>
              <a:lumOff val="60000"/>
            </a:schemeClr>
          </a:solidFill>
          <a:ln/>
        </p:spPr>
        <p:txBody>
          <a:bodyPr/>
          <a:lstStyle/>
          <a:p>
            <a:endParaRPr lang="en-GB"/>
          </a:p>
        </p:txBody>
      </p:sp>
      <p:sp>
        <p:nvSpPr>
          <p:cNvPr id="27" name="Shape 23"/>
          <p:cNvSpPr/>
          <p:nvPr/>
        </p:nvSpPr>
        <p:spPr>
          <a:xfrm>
            <a:off x="5056632" y="5497373"/>
            <a:ext cx="274320" cy="274320"/>
          </a:xfrm>
          <a:prstGeom prst="ellipse">
            <a:avLst/>
          </a:prstGeom>
          <a:solidFill>
            <a:srgbClr val="12626B"/>
          </a:solidFill>
          <a:ln/>
        </p:spPr>
        <p:txBody>
          <a:bodyPr/>
          <a:lstStyle/>
          <a:p>
            <a:endParaRPr lang="en-GB"/>
          </a:p>
        </p:txBody>
      </p:sp>
      <p:sp>
        <p:nvSpPr>
          <p:cNvPr id="28" name="Text 24"/>
          <p:cNvSpPr/>
          <p:nvPr/>
        </p:nvSpPr>
        <p:spPr>
          <a:xfrm>
            <a:off x="5056632" y="5497373"/>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29" name="Text 25"/>
          <p:cNvSpPr/>
          <p:nvPr/>
        </p:nvSpPr>
        <p:spPr>
          <a:xfrm>
            <a:off x="5477257" y="5424221"/>
            <a:ext cx="6073882" cy="665683"/>
          </a:xfrm>
          <a:prstGeom prst="rect">
            <a:avLst/>
          </a:prstGeom>
          <a:noFill/>
          <a:ln/>
        </p:spPr>
        <p:txBody>
          <a:bodyPr wrap="square" lIns="0" tIns="0" rIns="0" bIns="0" rtlCol="0" anchor="t"/>
          <a:lstStyle/>
          <a:p>
            <a:pPr>
              <a:lnSpc>
                <a:spcPct val="102000"/>
              </a:lnSpc>
            </a:pPr>
            <a:r>
              <a:rPr lang="en-US" sz="1150" b="1" dirty="0">
                <a:solidFill>
                  <a:srgbClr val="12626B"/>
                </a:solidFill>
                <a:latin typeface="Calibri" pitchFamily="34" charset="0"/>
                <a:ea typeface="Calibri" pitchFamily="34" charset="-122"/>
                <a:cs typeface="Calibri" pitchFamily="34" charset="-120"/>
              </a:rPr>
              <a:t>Focus of This Presentation</a:t>
            </a:r>
            <a:endParaRPr lang="en-US" sz="1150" dirty="0"/>
          </a:p>
          <a:p>
            <a:pPr>
              <a:lnSpc>
                <a:spcPct val="102000"/>
              </a:lnSpc>
            </a:pPr>
            <a:r>
              <a:rPr lang="en-US" sz="1100" dirty="0"/>
              <a:t>Applying Bowlby's Attachment Theory to understand Shona's current behaviour and development needs. I will critically review and assess the usefulness and limitations of the theory and identify evidence-based strategies to support her emotional, social, cognitive and physical wellbeing in the nursery based on attachment theory.</a:t>
            </a:r>
          </a:p>
        </p:txBody>
      </p:sp>
      <p:sp>
        <p:nvSpPr>
          <p:cNvPr id="30" name="Text 26"/>
          <p:cNvSpPr/>
          <p:nvPr/>
        </p:nvSpPr>
        <p:spPr>
          <a:xfrm>
            <a:off x="548640" y="6455664"/>
            <a:ext cx="4572000" cy="237744"/>
          </a:xfrm>
          <a:prstGeom prst="rect">
            <a:avLst/>
          </a:prstGeom>
          <a:noFill/>
          <a:ln/>
        </p:spPr>
        <p:txBody>
          <a:bodyPr wrap="square" lIns="0" tIns="0" rIns="0" bIns="0" rtlCol="0" anchor="ctr"/>
          <a:lstStyle/>
          <a:p>
            <a:pPr marL="0" indent="0">
              <a:buNone/>
            </a:pPr>
            <a:r>
              <a:rPr lang="en-US" sz="900" b="1" kern="0" spc="150" dirty="0">
                <a:solidFill>
                  <a:srgbClr val="12626B"/>
                </a:solidFill>
                <a:latin typeface="Calibri" pitchFamily="34" charset="0"/>
                <a:ea typeface="Calibri" pitchFamily="34" charset="-122"/>
                <a:cs typeface="Calibri" pitchFamily="34" charset="-120"/>
              </a:rPr>
              <a:t>INTRODUCTION</a:t>
            </a:r>
            <a:endParaRPr lang="en-US" sz="900" dirty="0"/>
          </a:p>
        </p:txBody>
      </p:sp>
      <p:pic>
        <p:nvPicPr>
          <p:cNvPr id="7" name="Picture 6"/>
          <p:cNvPicPr>
            <a:picLocks noChangeAspect="1"/>
          </p:cNvPicPr>
          <p:nvPr/>
        </p:nvPicPr>
        <p:blipFill>
          <a:blip r:embed="rId4"/>
          <a:stretch>
            <a:fillRect/>
          </a:stretch>
        </p:blipFill>
        <p:spPr>
          <a:xfrm>
            <a:off x="369116" y="1801911"/>
            <a:ext cx="4202884" cy="393665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48640" y="402336"/>
            <a:ext cx="7315200" cy="237744"/>
          </a:xfrm>
          <a:prstGeom prst="rect">
            <a:avLst/>
          </a:prstGeom>
          <a:noFill/>
          <a:ln/>
        </p:spPr>
        <p:txBody>
          <a:bodyPr wrap="square" lIns="0" tIns="0" rIns="0" bIns="0" rtlCol="0" anchor="ctr"/>
          <a:lstStyle/>
          <a:p>
            <a:r>
              <a:rPr lang="en-US" sz="2400" b="1" kern="0" spc="200" dirty="0">
                <a:solidFill>
                  <a:srgbClr val="12626B"/>
                </a:solidFill>
                <a:latin typeface="Calibri" pitchFamily="34" charset="0"/>
                <a:ea typeface="Calibri" pitchFamily="34" charset="-122"/>
                <a:cs typeface="Calibri" pitchFamily="34" charset="-120"/>
              </a:rPr>
              <a:t>AIMS AND OBJECTIVES</a:t>
            </a:r>
            <a:endParaRPr lang="en-US" sz="2400" dirty="0"/>
          </a:p>
        </p:txBody>
      </p:sp>
      <p:sp>
        <p:nvSpPr>
          <p:cNvPr id="3" name="Text 1"/>
          <p:cNvSpPr/>
          <p:nvPr/>
        </p:nvSpPr>
        <p:spPr>
          <a:xfrm>
            <a:off x="548640" y="737146"/>
            <a:ext cx="9692640" cy="313241"/>
          </a:xfrm>
          <a:prstGeom prst="rect">
            <a:avLst/>
          </a:prstGeom>
          <a:solidFill>
            <a:schemeClr val="accent2">
              <a:lumMod val="60000"/>
              <a:lumOff val="40000"/>
            </a:schemeClr>
          </a:solidFill>
          <a:ln/>
        </p:spPr>
        <p:txBody>
          <a:bodyPr wrap="square" lIns="0" tIns="0" rIns="0" bIns="0" rtlCol="0" anchor="t"/>
          <a:lstStyle/>
          <a:p>
            <a:r>
              <a:rPr lang="en-US" sz="1600" b="1" dirty="0">
                <a:solidFill>
                  <a:srgbClr val="10333B"/>
                </a:solidFill>
                <a:ea typeface="Cambria" pitchFamily="34" charset="-122"/>
                <a:cs typeface="Cambria" pitchFamily="34" charset="-120"/>
              </a:rPr>
              <a:t>What this presentation aims to achieve and why it matters for early years practice.</a:t>
            </a:r>
            <a:endParaRPr lang="en-US" sz="1600" dirty="0"/>
          </a:p>
        </p:txBody>
      </p:sp>
      <p:sp>
        <p:nvSpPr>
          <p:cNvPr id="4" name="Shape 2"/>
          <p:cNvSpPr/>
          <p:nvPr/>
        </p:nvSpPr>
        <p:spPr>
          <a:xfrm>
            <a:off x="10835640" y="457200"/>
            <a:ext cx="841248" cy="841248"/>
          </a:xfrm>
          <a:prstGeom prst="ellipse">
            <a:avLst/>
          </a:prstGeom>
          <a:solidFill>
            <a:srgbClr val="12626B"/>
          </a:solidFill>
          <a:ln/>
        </p:spPr>
        <p:txBody>
          <a:bodyPr/>
          <a:lstStyle/>
          <a:p>
            <a:endParaRPr lang="en-GB"/>
          </a:p>
        </p:txBody>
      </p:sp>
      <p:pic>
        <p:nvPicPr>
          <p:cNvPr id="5" name="Image 0" descr="/home/claude/ltc_deck/icons_white/chartLine.png"/>
          <p:cNvPicPr>
            <a:picLocks noChangeAspect="1"/>
          </p:cNvPicPr>
          <p:nvPr/>
        </p:nvPicPr>
        <p:blipFill>
          <a:blip r:embed="rId3"/>
          <a:stretch>
            <a:fillRect/>
          </a:stretch>
        </p:blipFill>
        <p:spPr>
          <a:xfrm>
            <a:off x="11027664" y="649224"/>
            <a:ext cx="457200" cy="457200"/>
          </a:xfrm>
          <a:prstGeom prst="rect">
            <a:avLst/>
          </a:prstGeom>
        </p:spPr>
      </p:pic>
      <p:sp>
        <p:nvSpPr>
          <p:cNvPr id="10" name="Shape 6"/>
          <p:cNvSpPr/>
          <p:nvPr/>
        </p:nvSpPr>
        <p:spPr>
          <a:xfrm>
            <a:off x="5344018" y="1773936"/>
            <a:ext cx="312218" cy="274320"/>
          </a:xfrm>
          <a:prstGeom prst="ellipse">
            <a:avLst/>
          </a:prstGeom>
          <a:solidFill>
            <a:srgbClr val="12626B"/>
          </a:solidFill>
          <a:ln/>
        </p:spPr>
        <p:txBody>
          <a:bodyPr/>
          <a:lstStyle/>
          <a:p>
            <a:endParaRPr lang="en-GB"/>
          </a:p>
        </p:txBody>
      </p:sp>
      <p:sp>
        <p:nvSpPr>
          <p:cNvPr id="11" name="Text 7"/>
          <p:cNvSpPr/>
          <p:nvPr/>
        </p:nvSpPr>
        <p:spPr>
          <a:xfrm>
            <a:off x="5344018" y="1773936"/>
            <a:ext cx="312218"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a:t>
            </a:r>
            <a:endParaRPr lang="en-US" sz="1050" dirty="0"/>
          </a:p>
        </p:txBody>
      </p:sp>
      <p:sp>
        <p:nvSpPr>
          <p:cNvPr id="12" name="Text 8"/>
          <p:cNvSpPr/>
          <p:nvPr/>
        </p:nvSpPr>
        <p:spPr>
          <a:xfrm>
            <a:off x="5764642" y="1700784"/>
            <a:ext cx="5912246" cy="720547"/>
          </a:xfrm>
          <a:prstGeom prst="rect">
            <a:avLst/>
          </a:prstGeom>
          <a:solidFill>
            <a:schemeClr val="accent6">
              <a:lumMod val="20000"/>
              <a:lumOff val="80000"/>
            </a:schemeClr>
          </a:solidFill>
          <a:ln/>
        </p:spPr>
        <p:txBody>
          <a:bodyPr wrap="square" lIns="0" tIns="0" rIns="0" bIns="0" rtlCol="0" anchor="t"/>
          <a:lstStyle/>
          <a:p>
            <a:pPr algn="just">
              <a:lnSpc>
                <a:spcPct val="102000"/>
              </a:lnSpc>
            </a:pPr>
            <a:r>
              <a:rPr lang="en-US" sz="1150" b="1" dirty="0">
                <a:solidFill>
                  <a:srgbClr val="12626B"/>
                </a:solidFill>
                <a:latin typeface="Calibri" pitchFamily="34" charset="0"/>
                <a:ea typeface="Calibri" pitchFamily="34" charset="-122"/>
                <a:cs typeface="Calibri" pitchFamily="34" charset="-120"/>
              </a:rPr>
              <a:t>Aim One: Explain Bowlby's Attachment Theory</a:t>
            </a:r>
            <a:endParaRPr lang="en-US" sz="1060" dirty="0">
              <a:solidFill>
                <a:srgbClr val="10333B"/>
              </a:solidFill>
              <a:latin typeface="Calibri" pitchFamily="34" charset="0"/>
              <a:ea typeface="Calibri" pitchFamily="34" charset="-122"/>
              <a:cs typeface="Calibri" pitchFamily="34" charset="-120"/>
            </a:endParaRPr>
          </a:p>
          <a:p>
            <a:pPr algn="just">
              <a:lnSpc>
                <a:spcPct val="102000"/>
              </a:lnSpc>
            </a:pPr>
            <a:r>
              <a:rPr lang="en-US" sz="1100" dirty="0"/>
              <a:t>To clearly articulate the principles of Bowlby's Attachment Theory (secure base, safe haven, internal working models) and how they are relevant to early childhood development. (Bowlby, 1969; Ainsworth et al., 1978).</a:t>
            </a:r>
            <a:endParaRPr lang="en-US" sz="1150" dirty="0"/>
          </a:p>
        </p:txBody>
      </p:sp>
      <p:sp>
        <p:nvSpPr>
          <p:cNvPr id="13" name="Shape 9"/>
          <p:cNvSpPr/>
          <p:nvPr/>
        </p:nvSpPr>
        <p:spPr>
          <a:xfrm>
            <a:off x="5344018" y="2695651"/>
            <a:ext cx="312218" cy="274320"/>
          </a:xfrm>
          <a:prstGeom prst="ellipse">
            <a:avLst/>
          </a:prstGeom>
          <a:solidFill>
            <a:srgbClr val="12626B"/>
          </a:solidFill>
          <a:ln/>
        </p:spPr>
        <p:txBody>
          <a:bodyPr/>
          <a:lstStyle/>
          <a:p>
            <a:endParaRPr lang="en-GB"/>
          </a:p>
        </p:txBody>
      </p:sp>
      <p:sp>
        <p:nvSpPr>
          <p:cNvPr id="14" name="Text 10"/>
          <p:cNvSpPr/>
          <p:nvPr/>
        </p:nvSpPr>
        <p:spPr>
          <a:xfrm>
            <a:off x="5344018" y="2695651"/>
            <a:ext cx="312218"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2</a:t>
            </a:r>
            <a:endParaRPr lang="en-US" sz="1050" dirty="0"/>
          </a:p>
        </p:txBody>
      </p:sp>
      <p:sp>
        <p:nvSpPr>
          <p:cNvPr id="15" name="Text 11"/>
          <p:cNvSpPr/>
          <p:nvPr/>
        </p:nvSpPr>
        <p:spPr>
          <a:xfrm>
            <a:off x="5764642" y="2622499"/>
            <a:ext cx="5912246" cy="720547"/>
          </a:xfrm>
          <a:prstGeom prst="rect">
            <a:avLst/>
          </a:prstGeom>
          <a:noFill/>
          <a:ln/>
        </p:spPr>
        <p:txBody>
          <a:bodyPr wrap="square" lIns="0" tIns="0" rIns="0" bIns="0" rtlCol="0" anchor="t"/>
          <a:lstStyle/>
          <a:p>
            <a:pPr algn="just">
              <a:lnSpc>
                <a:spcPct val="102000"/>
              </a:lnSpc>
            </a:pPr>
            <a:r>
              <a:rPr lang="en-US" sz="1150" b="1" dirty="0">
                <a:solidFill>
                  <a:srgbClr val="12626B"/>
                </a:solidFill>
                <a:latin typeface="Calibri" pitchFamily="34" charset="0"/>
                <a:ea typeface="Calibri" pitchFamily="34" charset="-122"/>
                <a:cs typeface="Calibri" pitchFamily="34" charset="-120"/>
              </a:rPr>
              <a:t>Aim Two: Apply Theory to Shona's Situation </a:t>
            </a:r>
          </a:p>
          <a:p>
            <a:pPr algn="just">
              <a:lnSpc>
                <a:spcPct val="102000"/>
              </a:lnSpc>
            </a:pPr>
            <a:r>
              <a:rPr lang="en-US" sz="1100" dirty="0"/>
              <a:t>By applying Bowlby's theory to explain Shona's behaviour: why she is now anxious when left without comfort, has limited verbal communication, and struggles to play in a group; identifying her underlying developmental needs.</a:t>
            </a:r>
          </a:p>
          <a:p>
            <a:pPr algn="just">
              <a:lnSpc>
                <a:spcPct val="102000"/>
              </a:lnSpc>
            </a:pPr>
            <a:endParaRPr lang="en-US" sz="1150" dirty="0"/>
          </a:p>
        </p:txBody>
      </p:sp>
      <p:sp>
        <p:nvSpPr>
          <p:cNvPr id="16" name="Shape 12"/>
          <p:cNvSpPr/>
          <p:nvPr/>
        </p:nvSpPr>
        <p:spPr>
          <a:xfrm>
            <a:off x="5344018" y="3617366"/>
            <a:ext cx="312218" cy="274320"/>
          </a:xfrm>
          <a:prstGeom prst="ellipse">
            <a:avLst/>
          </a:prstGeom>
          <a:solidFill>
            <a:srgbClr val="12626B"/>
          </a:solidFill>
          <a:ln/>
        </p:spPr>
        <p:txBody>
          <a:bodyPr/>
          <a:lstStyle/>
          <a:p>
            <a:endParaRPr lang="en-GB"/>
          </a:p>
        </p:txBody>
      </p:sp>
      <p:sp>
        <p:nvSpPr>
          <p:cNvPr id="17" name="Text 13"/>
          <p:cNvSpPr/>
          <p:nvPr/>
        </p:nvSpPr>
        <p:spPr>
          <a:xfrm>
            <a:off x="5344018" y="3617366"/>
            <a:ext cx="312218"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3</a:t>
            </a:r>
            <a:endParaRPr lang="en-US" sz="1050" dirty="0"/>
          </a:p>
        </p:txBody>
      </p:sp>
      <p:sp>
        <p:nvSpPr>
          <p:cNvPr id="18" name="Text 14"/>
          <p:cNvSpPr/>
          <p:nvPr/>
        </p:nvSpPr>
        <p:spPr>
          <a:xfrm>
            <a:off x="5764642" y="3544214"/>
            <a:ext cx="5912246" cy="720547"/>
          </a:xfrm>
          <a:prstGeom prst="rect">
            <a:avLst/>
          </a:prstGeom>
          <a:solidFill>
            <a:schemeClr val="accent6">
              <a:lumMod val="20000"/>
              <a:lumOff val="80000"/>
            </a:schemeClr>
          </a:solidFill>
          <a:ln/>
        </p:spPr>
        <p:txBody>
          <a:bodyPr wrap="square" lIns="0" tIns="0" rIns="0" bIns="0" rtlCol="0" anchor="t"/>
          <a:lstStyle/>
          <a:p>
            <a:pPr algn="just">
              <a:lnSpc>
                <a:spcPct val="102000"/>
              </a:lnSpc>
            </a:pPr>
            <a:r>
              <a:rPr lang="en-US" sz="1150" b="1" dirty="0">
                <a:solidFill>
                  <a:srgbClr val="12626B"/>
                </a:solidFill>
                <a:latin typeface="Calibri" pitchFamily="34" charset="0"/>
                <a:ea typeface="Calibri" pitchFamily="34" charset="-122"/>
                <a:cs typeface="Calibri" pitchFamily="34" charset="-120"/>
              </a:rPr>
              <a:t>Aim Three: Propose Practical Strategies</a:t>
            </a:r>
            <a:endParaRPr lang="en-US" sz="1150" dirty="0"/>
          </a:p>
          <a:p>
            <a:pPr algn="just">
              <a:lnSpc>
                <a:spcPct val="102000"/>
              </a:lnSpc>
            </a:pPr>
            <a:r>
              <a:rPr lang="en-US" sz="1100" dirty="0"/>
              <a:t>To suggest evidence-based, attachment-focused interventions that could improve Shona's emotional, social, cognitive and physical wellbeing in the nursery (such as key person approach, gradual settling-in, transitional objects </a:t>
            </a:r>
            <a:r>
              <a:rPr lang="en-US" sz="1100" dirty="0" err="1"/>
              <a:t>etc</a:t>
            </a:r>
            <a:r>
              <a:rPr lang="en-US" sz="1100" dirty="0"/>
              <a:t>).</a:t>
            </a:r>
          </a:p>
        </p:txBody>
      </p:sp>
      <p:sp>
        <p:nvSpPr>
          <p:cNvPr id="19" name="Shape 15"/>
          <p:cNvSpPr/>
          <p:nvPr/>
        </p:nvSpPr>
        <p:spPr>
          <a:xfrm>
            <a:off x="5344018" y="4539082"/>
            <a:ext cx="312218" cy="274320"/>
          </a:xfrm>
          <a:prstGeom prst="ellipse">
            <a:avLst/>
          </a:prstGeom>
          <a:solidFill>
            <a:srgbClr val="12626B"/>
          </a:solidFill>
          <a:ln/>
        </p:spPr>
        <p:txBody>
          <a:bodyPr/>
          <a:lstStyle/>
          <a:p>
            <a:endParaRPr lang="en-GB"/>
          </a:p>
        </p:txBody>
      </p:sp>
      <p:sp>
        <p:nvSpPr>
          <p:cNvPr id="20" name="Text 16"/>
          <p:cNvSpPr/>
          <p:nvPr/>
        </p:nvSpPr>
        <p:spPr>
          <a:xfrm>
            <a:off x="5344018" y="4539082"/>
            <a:ext cx="312218"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4</a:t>
            </a:r>
            <a:endParaRPr lang="en-US" sz="1050" dirty="0"/>
          </a:p>
        </p:txBody>
      </p:sp>
      <p:sp>
        <p:nvSpPr>
          <p:cNvPr id="21" name="Text 17"/>
          <p:cNvSpPr/>
          <p:nvPr/>
        </p:nvSpPr>
        <p:spPr>
          <a:xfrm>
            <a:off x="5764642" y="4465930"/>
            <a:ext cx="5912246" cy="720547"/>
          </a:xfrm>
          <a:prstGeom prst="rect">
            <a:avLst/>
          </a:prstGeom>
          <a:noFill/>
          <a:ln/>
        </p:spPr>
        <p:txBody>
          <a:bodyPr wrap="square" lIns="0" tIns="0" rIns="0" bIns="0" rtlCol="0" anchor="t"/>
          <a:lstStyle/>
          <a:p>
            <a:pPr algn="just">
              <a:lnSpc>
                <a:spcPct val="102000"/>
              </a:lnSpc>
            </a:pPr>
            <a:r>
              <a:rPr lang="en-US" sz="1150" b="1" dirty="0">
                <a:solidFill>
                  <a:srgbClr val="12626B"/>
                </a:solidFill>
                <a:latin typeface="Calibri" pitchFamily="34" charset="0"/>
                <a:ea typeface="Calibri" pitchFamily="34" charset="-122"/>
                <a:cs typeface="Calibri" pitchFamily="34" charset="-120"/>
              </a:rPr>
              <a:t>Objective One: Evaluate Nature and Nurture </a:t>
            </a:r>
          </a:p>
          <a:p>
            <a:pPr algn="just">
              <a:lnSpc>
                <a:spcPct val="102000"/>
              </a:lnSpc>
            </a:pPr>
            <a:r>
              <a:rPr lang="en-US" sz="1100" dirty="0"/>
              <a:t>To explore the biological (temperament, stress response) and environmental (consistency of care, transition to nursery) factors ('nature and nurture') that have influenced Shona's psychological development.</a:t>
            </a:r>
          </a:p>
        </p:txBody>
      </p:sp>
      <p:sp>
        <p:nvSpPr>
          <p:cNvPr id="22" name="Shape 18"/>
          <p:cNvSpPr/>
          <p:nvPr/>
        </p:nvSpPr>
        <p:spPr>
          <a:xfrm>
            <a:off x="5344018" y="5460797"/>
            <a:ext cx="312218" cy="274320"/>
          </a:xfrm>
          <a:prstGeom prst="ellipse">
            <a:avLst/>
          </a:prstGeom>
          <a:solidFill>
            <a:srgbClr val="12626B"/>
          </a:solidFill>
          <a:ln/>
        </p:spPr>
        <p:txBody>
          <a:bodyPr/>
          <a:lstStyle/>
          <a:p>
            <a:endParaRPr lang="en-GB"/>
          </a:p>
        </p:txBody>
      </p:sp>
      <p:sp>
        <p:nvSpPr>
          <p:cNvPr id="23" name="Text 19"/>
          <p:cNvSpPr/>
          <p:nvPr/>
        </p:nvSpPr>
        <p:spPr>
          <a:xfrm>
            <a:off x="5344018" y="5460797"/>
            <a:ext cx="312218"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24" name="Text 20"/>
          <p:cNvSpPr/>
          <p:nvPr/>
        </p:nvSpPr>
        <p:spPr>
          <a:xfrm>
            <a:off x="5764642" y="5387645"/>
            <a:ext cx="5912246" cy="720547"/>
          </a:xfrm>
          <a:prstGeom prst="rect">
            <a:avLst/>
          </a:prstGeom>
          <a:solidFill>
            <a:schemeClr val="accent6">
              <a:lumMod val="20000"/>
              <a:lumOff val="80000"/>
            </a:schemeClr>
          </a:solidFill>
          <a:ln/>
        </p:spPr>
        <p:txBody>
          <a:bodyPr wrap="square" lIns="0" tIns="0" rIns="0" bIns="0" rtlCol="0" anchor="t"/>
          <a:lstStyle/>
          <a:p>
            <a:pPr algn="just">
              <a:lnSpc>
                <a:spcPct val="102000"/>
              </a:lnSpc>
            </a:pPr>
            <a:r>
              <a:rPr lang="en-US" sz="1150" b="1" dirty="0">
                <a:solidFill>
                  <a:srgbClr val="12626B"/>
                </a:solidFill>
                <a:latin typeface="Calibri" pitchFamily="34" charset="0"/>
                <a:ea typeface="Calibri" pitchFamily="34" charset="-122"/>
                <a:cs typeface="Calibri" pitchFamily="34" charset="-120"/>
              </a:rPr>
              <a:t>Objective Two: Critically Evaluate the Theory </a:t>
            </a:r>
          </a:p>
          <a:p>
            <a:pPr algn="just">
              <a:lnSpc>
                <a:spcPct val="102000"/>
              </a:lnSpc>
            </a:pPr>
            <a:r>
              <a:rPr lang="en-US" sz="1100" dirty="0"/>
              <a:t>To critically assess the usefulness and limitations of Bowlby's Attachment Theory within this health and social care context, taking into account its cultural biases, over emphasis on the mother-infant bond and the need for complementary perspectives.</a:t>
            </a:r>
          </a:p>
        </p:txBody>
      </p:sp>
      <p:sp>
        <p:nvSpPr>
          <p:cNvPr id="25" name="Text 21"/>
          <p:cNvSpPr/>
          <p:nvPr/>
        </p:nvSpPr>
        <p:spPr>
          <a:xfrm>
            <a:off x="535577" y="6481790"/>
            <a:ext cx="4572000" cy="237744"/>
          </a:xfrm>
          <a:prstGeom prst="rect">
            <a:avLst/>
          </a:prstGeom>
          <a:noFill/>
          <a:ln/>
        </p:spPr>
        <p:txBody>
          <a:bodyPr wrap="square" lIns="0" tIns="0" rIns="0" bIns="0" rtlCol="0" anchor="ctr"/>
          <a:lstStyle/>
          <a:p>
            <a:pPr marL="0" indent="0">
              <a:buNone/>
            </a:pPr>
            <a:r>
              <a:rPr lang="en-US" sz="900" b="1" kern="0" spc="150" dirty="0">
                <a:solidFill>
                  <a:srgbClr val="12626B"/>
                </a:solidFill>
                <a:latin typeface="Calibri" pitchFamily="34" charset="0"/>
                <a:ea typeface="Calibri" pitchFamily="34" charset="-122"/>
                <a:cs typeface="Calibri" pitchFamily="34" charset="-120"/>
              </a:rPr>
              <a:t>AIMS AND OBJECTIVES</a:t>
            </a:r>
            <a:endParaRPr lang="en-US" sz="900" dirty="0"/>
          </a:p>
        </p:txBody>
      </p:sp>
      <p:pic>
        <p:nvPicPr>
          <p:cNvPr id="7" name="Picture 6"/>
          <p:cNvPicPr>
            <a:picLocks noChangeAspect="1"/>
          </p:cNvPicPr>
          <p:nvPr/>
        </p:nvPicPr>
        <p:blipFill>
          <a:blip r:embed="rId4"/>
          <a:stretch>
            <a:fillRect/>
          </a:stretch>
        </p:blipFill>
        <p:spPr>
          <a:xfrm>
            <a:off x="1148412" y="1226669"/>
            <a:ext cx="3346330" cy="515721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48640" y="298821"/>
            <a:ext cx="7315200" cy="237744"/>
          </a:xfrm>
          <a:prstGeom prst="rect">
            <a:avLst/>
          </a:prstGeom>
          <a:noFill/>
          <a:ln/>
        </p:spPr>
        <p:txBody>
          <a:bodyPr wrap="square" lIns="0" tIns="0" rIns="0" bIns="0" rtlCol="0" anchor="ctr"/>
          <a:lstStyle/>
          <a:p>
            <a:r>
              <a:rPr lang="en-US" sz="1050" b="1" kern="0" spc="200" dirty="0">
                <a:solidFill>
                  <a:srgbClr val="12626B"/>
                </a:solidFill>
                <a:latin typeface="Calibri" pitchFamily="34" charset="0"/>
                <a:ea typeface="Calibri" pitchFamily="34" charset="-122"/>
                <a:cs typeface="Calibri" pitchFamily="34" charset="-120"/>
              </a:rPr>
              <a:t>LEARNING OUTCOME 1 &amp; 2</a:t>
            </a:r>
            <a:endParaRPr lang="en-US" sz="1050" dirty="0"/>
          </a:p>
        </p:txBody>
      </p:sp>
      <p:sp>
        <p:nvSpPr>
          <p:cNvPr id="3" name="Text 1"/>
          <p:cNvSpPr/>
          <p:nvPr/>
        </p:nvSpPr>
        <p:spPr>
          <a:xfrm>
            <a:off x="548640" y="608684"/>
            <a:ext cx="9692640" cy="411480"/>
          </a:xfrm>
          <a:prstGeom prst="rect">
            <a:avLst/>
          </a:prstGeom>
          <a:noFill/>
          <a:ln/>
        </p:spPr>
        <p:txBody>
          <a:bodyPr wrap="square" lIns="0" tIns="0" rIns="0" bIns="0" rtlCol="0" anchor="t"/>
          <a:lstStyle/>
          <a:p>
            <a:r>
              <a:rPr lang="en-US" sz="2800" b="1" dirty="0">
                <a:solidFill>
                  <a:srgbClr val="10333B"/>
                </a:solidFill>
                <a:latin typeface="Cambria" pitchFamily="34" charset="0"/>
                <a:ea typeface="Cambria" pitchFamily="34" charset="-122"/>
                <a:cs typeface="Cambria" pitchFamily="34" charset="-120"/>
              </a:rPr>
              <a:t>Applying Bowlby’s Attachment Theory: Supporting Shona’s Developmental Needs</a:t>
            </a:r>
            <a:endParaRPr lang="en-US" sz="2800" dirty="0"/>
          </a:p>
        </p:txBody>
      </p:sp>
      <p:pic>
        <p:nvPicPr>
          <p:cNvPr id="5" name="Image 0" descr="/home/claude/ltc_deck/icons_white/userDoctor.png"/>
          <p:cNvPicPr>
            <a:picLocks noChangeAspect="1"/>
          </p:cNvPicPr>
          <p:nvPr/>
        </p:nvPicPr>
        <p:blipFill>
          <a:blip r:embed="rId3"/>
          <a:stretch>
            <a:fillRect/>
          </a:stretch>
        </p:blipFill>
        <p:spPr>
          <a:xfrm>
            <a:off x="11027664" y="649224"/>
            <a:ext cx="457200" cy="457200"/>
          </a:xfrm>
          <a:prstGeom prst="rect">
            <a:avLst/>
          </a:prstGeom>
        </p:spPr>
      </p:pic>
      <p:sp>
        <p:nvSpPr>
          <p:cNvPr id="6" name="Shape 3"/>
          <p:cNvSpPr/>
          <p:nvPr/>
        </p:nvSpPr>
        <p:spPr>
          <a:xfrm>
            <a:off x="530352" y="1586807"/>
            <a:ext cx="2622728" cy="462939"/>
          </a:xfrm>
          <a:prstGeom prst="roundRect">
            <a:avLst>
              <a:gd name="adj" fmla="val 9524"/>
            </a:avLst>
          </a:prstGeom>
          <a:solidFill>
            <a:schemeClr val="accent2">
              <a:lumMod val="75000"/>
            </a:schemeClr>
          </a:solidFill>
          <a:ln w="12700">
            <a:solidFill>
              <a:srgbClr val="12626B"/>
            </a:solidFill>
            <a:prstDash val="solid"/>
          </a:ln>
        </p:spPr>
        <p:txBody>
          <a:bodyPr/>
          <a:lstStyle/>
          <a:p>
            <a:endParaRPr lang="en-GB"/>
          </a:p>
        </p:txBody>
      </p:sp>
      <p:sp>
        <p:nvSpPr>
          <p:cNvPr id="7" name="Shape 4"/>
          <p:cNvSpPr/>
          <p:nvPr/>
        </p:nvSpPr>
        <p:spPr>
          <a:xfrm>
            <a:off x="650260" y="1694932"/>
            <a:ext cx="274320" cy="290046"/>
          </a:xfrm>
          <a:prstGeom prst="ellipse">
            <a:avLst/>
          </a:prstGeom>
          <a:solidFill>
            <a:srgbClr val="FFFFFF"/>
          </a:solidFill>
          <a:ln/>
        </p:spPr>
        <p:txBody>
          <a:bodyPr/>
          <a:lstStyle/>
          <a:p>
            <a:endParaRPr lang="en-GB"/>
          </a:p>
        </p:txBody>
      </p:sp>
      <p:sp>
        <p:nvSpPr>
          <p:cNvPr id="8" name="Text 5"/>
          <p:cNvSpPr/>
          <p:nvPr/>
        </p:nvSpPr>
        <p:spPr>
          <a:xfrm>
            <a:off x="614374" y="1663065"/>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1</a:t>
            </a:r>
            <a:endParaRPr lang="en-US" sz="1250" dirty="0"/>
          </a:p>
        </p:txBody>
      </p:sp>
      <p:sp>
        <p:nvSpPr>
          <p:cNvPr id="9" name="Text 6"/>
          <p:cNvSpPr/>
          <p:nvPr/>
        </p:nvSpPr>
        <p:spPr>
          <a:xfrm>
            <a:off x="1030426" y="1696361"/>
            <a:ext cx="1763192" cy="247562"/>
          </a:xfrm>
          <a:prstGeom prst="rect">
            <a:avLst/>
          </a:prstGeom>
          <a:noFill/>
          <a:ln/>
        </p:spPr>
        <p:txBody>
          <a:bodyPr wrap="square" lIns="0" tIns="0" rIns="0" bIns="0" rtlCol="0" anchor="ctr"/>
          <a:lstStyle/>
          <a:p>
            <a:pPr>
              <a:lnSpc>
                <a:spcPct val="95000"/>
              </a:lnSpc>
            </a:pPr>
            <a:r>
              <a:rPr lang="en-US" sz="1250" b="1" dirty="0">
                <a:solidFill>
                  <a:srgbClr val="FFFFFF"/>
                </a:solidFill>
                <a:latin typeface="Calibri" pitchFamily="34" charset="0"/>
                <a:ea typeface="Calibri" pitchFamily="34" charset="-122"/>
                <a:cs typeface="Calibri" pitchFamily="34" charset="-120"/>
              </a:rPr>
              <a:t>Theory Overview</a:t>
            </a:r>
            <a:endParaRPr lang="en-US" sz="1250" dirty="0"/>
          </a:p>
        </p:txBody>
      </p:sp>
      <p:sp>
        <p:nvSpPr>
          <p:cNvPr id="10" name="Shape 7"/>
          <p:cNvSpPr/>
          <p:nvPr/>
        </p:nvSpPr>
        <p:spPr>
          <a:xfrm>
            <a:off x="3211998" y="1719440"/>
            <a:ext cx="137160" cy="182880"/>
          </a:xfrm>
          <a:prstGeom prst="chevron">
            <a:avLst/>
          </a:prstGeom>
          <a:solidFill>
            <a:srgbClr val="D6E2E1"/>
          </a:solidFill>
          <a:ln/>
        </p:spPr>
        <p:txBody>
          <a:bodyPr/>
          <a:lstStyle/>
          <a:p>
            <a:endParaRPr lang="en-GB"/>
          </a:p>
        </p:txBody>
      </p:sp>
      <p:sp>
        <p:nvSpPr>
          <p:cNvPr id="15" name="Shape 12"/>
          <p:cNvSpPr/>
          <p:nvPr/>
        </p:nvSpPr>
        <p:spPr>
          <a:xfrm>
            <a:off x="6078154" y="1727558"/>
            <a:ext cx="137160" cy="182880"/>
          </a:xfrm>
          <a:prstGeom prst="chevron">
            <a:avLst/>
          </a:prstGeom>
          <a:solidFill>
            <a:srgbClr val="D6E2E1"/>
          </a:solidFill>
          <a:ln/>
        </p:spPr>
        <p:txBody>
          <a:bodyPr/>
          <a:lstStyle/>
          <a:p>
            <a:endParaRPr lang="en-GB"/>
          </a:p>
        </p:txBody>
      </p:sp>
      <p:sp>
        <p:nvSpPr>
          <p:cNvPr id="20" name="Shape 17"/>
          <p:cNvSpPr/>
          <p:nvPr/>
        </p:nvSpPr>
        <p:spPr>
          <a:xfrm>
            <a:off x="8946050" y="1719189"/>
            <a:ext cx="137160" cy="182880"/>
          </a:xfrm>
          <a:prstGeom prst="chevron">
            <a:avLst/>
          </a:prstGeom>
          <a:solidFill>
            <a:srgbClr val="D6E2E1"/>
          </a:solidFill>
          <a:ln/>
        </p:spPr>
        <p:txBody>
          <a:bodyPr/>
          <a:lstStyle/>
          <a:p>
            <a:endParaRPr lang="en-GB"/>
          </a:p>
        </p:txBody>
      </p:sp>
      <p:sp>
        <p:nvSpPr>
          <p:cNvPr id="25" name="Shape 22"/>
          <p:cNvSpPr/>
          <p:nvPr/>
        </p:nvSpPr>
        <p:spPr>
          <a:xfrm>
            <a:off x="480910" y="2314974"/>
            <a:ext cx="3902709" cy="3928180"/>
          </a:xfrm>
          <a:prstGeom prst="roundRect">
            <a:avLst>
              <a:gd name="adj" fmla="val 7524"/>
            </a:avLst>
          </a:prstGeom>
          <a:solidFill>
            <a:srgbClr val="F2F6F6"/>
          </a:solidFill>
          <a:ln/>
        </p:spPr>
        <p:txBody>
          <a:bodyPr/>
          <a:lstStyle/>
          <a:p>
            <a:endParaRPr lang="en-GB"/>
          </a:p>
        </p:txBody>
      </p:sp>
      <p:sp>
        <p:nvSpPr>
          <p:cNvPr id="26" name="Shape 23"/>
          <p:cNvSpPr/>
          <p:nvPr/>
        </p:nvSpPr>
        <p:spPr>
          <a:xfrm>
            <a:off x="643047" y="2483531"/>
            <a:ext cx="266928" cy="256032"/>
          </a:xfrm>
          <a:prstGeom prst="ellipse">
            <a:avLst/>
          </a:prstGeom>
          <a:solidFill>
            <a:srgbClr val="12626B"/>
          </a:solidFill>
          <a:ln/>
        </p:spPr>
        <p:txBody>
          <a:bodyPr/>
          <a:lstStyle/>
          <a:p>
            <a:endParaRPr lang="en-GB"/>
          </a:p>
        </p:txBody>
      </p:sp>
      <p:sp>
        <p:nvSpPr>
          <p:cNvPr id="27" name="Text 24"/>
          <p:cNvSpPr/>
          <p:nvPr/>
        </p:nvSpPr>
        <p:spPr>
          <a:xfrm>
            <a:off x="650260" y="2483531"/>
            <a:ext cx="266928"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a:t>
            </a:r>
            <a:endParaRPr lang="en-US" sz="1050" dirty="0"/>
          </a:p>
        </p:txBody>
      </p:sp>
      <p:sp>
        <p:nvSpPr>
          <p:cNvPr id="28" name="Text 25"/>
          <p:cNvSpPr/>
          <p:nvPr/>
        </p:nvSpPr>
        <p:spPr>
          <a:xfrm>
            <a:off x="1023236" y="2483531"/>
            <a:ext cx="3163937" cy="734568"/>
          </a:xfrm>
          <a:prstGeom prst="rect">
            <a:avLst/>
          </a:prstGeom>
          <a:noFill/>
          <a:ln/>
        </p:spPr>
        <p:txBody>
          <a:bodyPr wrap="square" lIns="0" tIns="0" rIns="0" bIns="0" rtlCol="0" anchor="t"/>
          <a:lstStyle/>
          <a:p>
            <a:pPr>
              <a:lnSpc>
                <a:spcPct val="102000"/>
              </a:lnSpc>
            </a:pPr>
            <a:r>
              <a:rPr lang="en-US" sz="1400" b="1" dirty="0">
                <a:solidFill>
                  <a:srgbClr val="12626B"/>
                </a:solidFill>
                <a:latin typeface="Calibri" pitchFamily="34" charset="0"/>
                <a:ea typeface="Calibri" pitchFamily="34" charset="-122"/>
                <a:cs typeface="Calibri" pitchFamily="34" charset="-120"/>
              </a:rPr>
              <a:t>Bowlby’s Attachment Theory: Key Concepts</a:t>
            </a:r>
            <a:endParaRPr lang="en-US" sz="1400" dirty="0"/>
          </a:p>
          <a:p>
            <a:pPr marL="171450" indent="-171450" algn="just">
              <a:lnSpc>
                <a:spcPct val="102000"/>
              </a:lnSpc>
              <a:buFont typeface="Arial" panose="020B0604020202020204" pitchFamily="34" charset="0"/>
              <a:buChar char="•"/>
            </a:pPr>
            <a:r>
              <a:rPr lang="en-US" sz="1400" b="1" dirty="0"/>
              <a:t>Attachment:</a:t>
            </a:r>
            <a:r>
              <a:rPr lang="en-US" sz="1400" dirty="0"/>
              <a:t> A lasting psychological connectedness between humans (Bowlby, 1969)</a:t>
            </a:r>
          </a:p>
          <a:p>
            <a:pPr marL="171450" indent="-171450" algn="just">
              <a:lnSpc>
                <a:spcPct val="102000"/>
              </a:lnSpc>
              <a:buFont typeface="Arial" panose="020B0604020202020204" pitchFamily="34" charset="0"/>
              <a:buChar char="•"/>
            </a:pPr>
            <a:r>
              <a:rPr lang="en-US" sz="1400" b="1" dirty="0"/>
              <a:t>Secure base:</a:t>
            </a:r>
            <a:r>
              <a:rPr lang="en-US" sz="1400" dirty="0"/>
              <a:t> Caregiver provides safety from which child explores</a:t>
            </a:r>
          </a:p>
          <a:p>
            <a:pPr marL="171450" indent="-171450" algn="just">
              <a:lnSpc>
                <a:spcPct val="102000"/>
              </a:lnSpc>
              <a:buFont typeface="Arial" panose="020B0604020202020204" pitchFamily="34" charset="0"/>
              <a:buChar char="•"/>
            </a:pPr>
            <a:r>
              <a:rPr lang="en-US" sz="1400" b="1" dirty="0"/>
              <a:t>Safe haven:</a:t>
            </a:r>
            <a:r>
              <a:rPr lang="en-US" sz="1400" dirty="0"/>
              <a:t> Child returns to caregiver when distressed</a:t>
            </a:r>
          </a:p>
          <a:p>
            <a:pPr marL="171450" indent="-171450" algn="just">
              <a:lnSpc>
                <a:spcPct val="102000"/>
              </a:lnSpc>
              <a:buFont typeface="Arial" panose="020B0604020202020204" pitchFamily="34" charset="0"/>
              <a:buChar char="•"/>
            </a:pPr>
            <a:r>
              <a:rPr lang="en-US" sz="1400" b="1" dirty="0"/>
              <a:t>Internal Working Models (IWMs):</a:t>
            </a:r>
            <a:r>
              <a:rPr lang="en-US" sz="1400" dirty="0"/>
              <a:t> Expectations about self and relationships</a:t>
            </a:r>
          </a:p>
          <a:p>
            <a:pPr algn="just">
              <a:lnSpc>
                <a:spcPct val="102000"/>
              </a:lnSpc>
            </a:pPr>
            <a:br>
              <a:rPr lang="en-US" sz="1400" dirty="0"/>
            </a:br>
            <a:r>
              <a:rPr lang="en-US" sz="1400" b="1" dirty="0"/>
              <a:t>Attachment styles (Ainsworth et al., 1978):</a:t>
            </a:r>
          </a:p>
          <a:p>
            <a:pPr marL="171450" indent="-171450" algn="just">
              <a:lnSpc>
                <a:spcPct val="102000"/>
              </a:lnSpc>
              <a:buFont typeface="Arial" panose="020B0604020202020204" pitchFamily="34" charset="0"/>
              <a:buChar char="•"/>
            </a:pPr>
            <a:r>
              <a:rPr lang="en-US" sz="1400" dirty="0"/>
              <a:t>Secure</a:t>
            </a:r>
          </a:p>
          <a:p>
            <a:pPr marL="171450" indent="-171450" algn="just">
              <a:lnSpc>
                <a:spcPct val="102000"/>
              </a:lnSpc>
              <a:buFont typeface="Arial" panose="020B0604020202020204" pitchFamily="34" charset="0"/>
              <a:buChar char="•"/>
            </a:pPr>
            <a:r>
              <a:rPr lang="en-US" sz="1400" dirty="0"/>
              <a:t>Insecure-avoidant</a:t>
            </a:r>
          </a:p>
          <a:p>
            <a:pPr marL="171450" indent="-171450" algn="just">
              <a:lnSpc>
                <a:spcPct val="102000"/>
              </a:lnSpc>
              <a:buFont typeface="Arial" panose="020B0604020202020204" pitchFamily="34" charset="0"/>
              <a:buChar char="•"/>
            </a:pPr>
            <a:r>
              <a:rPr lang="en-US" sz="1400" dirty="0"/>
              <a:t>Insecure-resistant</a:t>
            </a:r>
          </a:p>
          <a:p>
            <a:pPr marL="171450" indent="-171450" algn="just">
              <a:lnSpc>
                <a:spcPct val="102000"/>
              </a:lnSpc>
              <a:buFont typeface="Arial" panose="020B0604020202020204" pitchFamily="34" charset="0"/>
              <a:buChar char="•"/>
            </a:pPr>
            <a:r>
              <a:rPr lang="en-US" sz="1400" dirty="0"/>
              <a:t>Disorganised</a:t>
            </a:r>
          </a:p>
          <a:p>
            <a:pPr algn="just">
              <a:lnSpc>
                <a:spcPct val="102000"/>
              </a:lnSpc>
            </a:pPr>
            <a:endParaRPr lang="en-US" sz="1400" dirty="0"/>
          </a:p>
          <a:p>
            <a:pPr algn="just">
              <a:lnSpc>
                <a:spcPct val="102000"/>
              </a:lnSpc>
            </a:pPr>
            <a:endParaRPr lang="en-US" sz="1400" dirty="0"/>
          </a:p>
        </p:txBody>
      </p:sp>
      <p:sp>
        <p:nvSpPr>
          <p:cNvPr id="39" name="Text 36"/>
          <p:cNvSpPr/>
          <p:nvPr/>
        </p:nvSpPr>
        <p:spPr>
          <a:xfrm>
            <a:off x="9706126" y="2353201"/>
            <a:ext cx="256032" cy="256032"/>
          </a:xfrm>
          <a:prstGeom prst="rect">
            <a:avLst/>
          </a:prstGeom>
          <a:noFill/>
          <a:ln/>
        </p:spPr>
        <p:txBody>
          <a:bodyPr wrap="square" lIns="0" tIns="0" rIns="0" bIns="0" rtlCol="0" anchor="ctr"/>
          <a:lstStyle/>
          <a:p>
            <a:pPr marL="0" indent="0" algn="ctr">
              <a:buNone/>
            </a:pPr>
            <a:endParaRPr lang="en-US" sz="1050" dirty="0"/>
          </a:p>
        </p:txBody>
      </p:sp>
      <p:sp>
        <p:nvSpPr>
          <p:cNvPr id="43" name="Text 40"/>
          <p:cNvSpPr/>
          <p:nvPr/>
        </p:nvSpPr>
        <p:spPr>
          <a:xfrm>
            <a:off x="9093172" y="3437598"/>
            <a:ext cx="256032"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45" name="Text 42"/>
          <p:cNvSpPr/>
          <p:nvPr/>
        </p:nvSpPr>
        <p:spPr>
          <a:xfrm>
            <a:off x="328320" y="6492758"/>
            <a:ext cx="4572000" cy="237744"/>
          </a:xfrm>
          <a:prstGeom prst="rect">
            <a:avLst/>
          </a:prstGeom>
          <a:noFill/>
          <a:ln/>
        </p:spPr>
        <p:txBody>
          <a:bodyPr wrap="square" lIns="0" tIns="0" rIns="0" bIns="0" rtlCol="0" anchor="ctr"/>
          <a:lstStyle/>
          <a:p>
            <a:r>
              <a:rPr lang="en-US" sz="900" b="1" kern="0" spc="150" dirty="0">
                <a:solidFill>
                  <a:srgbClr val="12626B"/>
                </a:solidFill>
                <a:latin typeface="Calibri" pitchFamily="34" charset="0"/>
                <a:ea typeface="Calibri" pitchFamily="34" charset="-122"/>
                <a:cs typeface="Calibri" pitchFamily="34" charset="-120"/>
              </a:rPr>
              <a:t>LEARNING OUTCOME </a:t>
            </a:r>
            <a:r>
              <a:rPr lang="en-US" sz="900" b="1" kern="0" spc="200" dirty="0">
                <a:solidFill>
                  <a:srgbClr val="12626B"/>
                </a:solidFill>
                <a:latin typeface="Calibri" pitchFamily="34" charset="0"/>
                <a:ea typeface="Calibri" pitchFamily="34" charset="-122"/>
                <a:cs typeface="Calibri" pitchFamily="34" charset="-120"/>
              </a:rPr>
              <a:t>1 &amp; 2</a:t>
            </a:r>
            <a:endParaRPr lang="en-US" sz="900" dirty="0"/>
          </a:p>
        </p:txBody>
      </p:sp>
      <p:sp>
        <p:nvSpPr>
          <p:cNvPr id="47" name="Rectangle 46"/>
          <p:cNvSpPr/>
          <p:nvPr/>
        </p:nvSpPr>
        <p:spPr>
          <a:xfrm>
            <a:off x="1" y="1071812"/>
            <a:ext cx="12192000" cy="369332"/>
          </a:xfrm>
          <a:prstGeom prst="rect">
            <a:avLst/>
          </a:prstGeom>
          <a:solidFill>
            <a:schemeClr val="accent2">
              <a:lumMod val="60000"/>
              <a:lumOff val="40000"/>
            </a:schemeClr>
          </a:solidFill>
        </p:spPr>
        <p:txBody>
          <a:bodyPr wrap="square">
            <a:spAutoFit/>
          </a:bodyPr>
          <a:lstStyle/>
          <a:p>
            <a:r>
              <a:rPr lang="en-US" dirty="0"/>
              <a:t>         A critical discussion of theory, nature/nurture, and practical interventions in early years</a:t>
            </a:r>
          </a:p>
        </p:txBody>
      </p:sp>
      <p:sp>
        <p:nvSpPr>
          <p:cNvPr id="48" name="Shape 3"/>
          <p:cNvSpPr/>
          <p:nvPr/>
        </p:nvSpPr>
        <p:spPr>
          <a:xfrm>
            <a:off x="3390824" y="1583995"/>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0" name="Shape 4"/>
          <p:cNvSpPr/>
          <p:nvPr/>
        </p:nvSpPr>
        <p:spPr>
          <a:xfrm>
            <a:off x="3510732" y="1692120"/>
            <a:ext cx="274320" cy="290046"/>
          </a:xfrm>
          <a:prstGeom prst="ellipse">
            <a:avLst/>
          </a:prstGeom>
          <a:solidFill>
            <a:srgbClr val="FFFFFF"/>
          </a:solidFill>
          <a:ln/>
        </p:spPr>
        <p:txBody>
          <a:bodyPr/>
          <a:lstStyle/>
          <a:p>
            <a:endParaRPr lang="en-GB"/>
          </a:p>
        </p:txBody>
      </p:sp>
      <p:sp>
        <p:nvSpPr>
          <p:cNvPr id="51" name="Text 5"/>
          <p:cNvSpPr/>
          <p:nvPr/>
        </p:nvSpPr>
        <p:spPr>
          <a:xfrm>
            <a:off x="3474846"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2</a:t>
            </a:r>
            <a:endParaRPr lang="en-US" sz="1250" dirty="0"/>
          </a:p>
        </p:txBody>
      </p:sp>
      <p:sp>
        <p:nvSpPr>
          <p:cNvPr id="52" name="Text 6"/>
          <p:cNvSpPr/>
          <p:nvPr/>
        </p:nvSpPr>
        <p:spPr>
          <a:xfrm>
            <a:off x="3890898" y="1693549"/>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Application to Shona</a:t>
            </a:r>
            <a:endParaRPr lang="en-US" sz="1250" dirty="0">
              <a:solidFill>
                <a:sysClr val="windowText" lastClr="000000"/>
              </a:solidFill>
            </a:endParaRPr>
          </a:p>
        </p:txBody>
      </p:sp>
      <p:sp>
        <p:nvSpPr>
          <p:cNvPr id="53" name="Shape 3"/>
          <p:cNvSpPr/>
          <p:nvPr/>
        </p:nvSpPr>
        <p:spPr>
          <a:xfrm>
            <a:off x="6262165" y="1583995"/>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4" name="Shape 4"/>
          <p:cNvSpPr/>
          <p:nvPr/>
        </p:nvSpPr>
        <p:spPr>
          <a:xfrm>
            <a:off x="6382073" y="1692120"/>
            <a:ext cx="274320" cy="290046"/>
          </a:xfrm>
          <a:prstGeom prst="ellipse">
            <a:avLst/>
          </a:prstGeom>
          <a:solidFill>
            <a:srgbClr val="FFFFFF"/>
          </a:solidFill>
          <a:ln/>
        </p:spPr>
        <p:txBody>
          <a:bodyPr/>
          <a:lstStyle/>
          <a:p>
            <a:endParaRPr lang="en-GB"/>
          </a:p>
        </p:txBody>
      </p:sp>
      <p:sp>
        <p:nvSpPr>
          <p:cNvPr id="55" name="Text 5"/>
          <p:cNvSpPr/>
          <p:nvPr/>
        </p:nvSpPr>
        <p:spPr>
          <a:xfrm>
            <a:off x="6346187"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3</a:t>
            </a:r>
            <a:endParaRPr lang="en-US" sz="1250" dirty="0"/>
          </a:p>
        </p:txBody>
      </p:sp>
      <p:sp>
        <p:nvSpPr>
          <p:cNvPr id="56" name="Text 6"/>
          <p:cNvSpPr/>
          <p:nvPr/>
        </p:nvSpPr>
        <p:spPr>
          <a:xfrm>
            <a:off x="6762239" y="1693549"/>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Nature &amp; Nurture</a:t>
            </a:r>
            <a:endParaRPr lang="en-US" sz="1250" dirty="0">
              <a:solidFill>
                <a:sysClr val="windowText" lastClr="000000"/>
              </a:solidFill>
            </a:endParaRPr>
          </a:p>
        </p:txBody>
      </p:sp>
      <p:sp>
        <p:nvSpPr>
          <p:cNvPr id="57" name="Shape 3"/>
          <p:cNvSpPr/>
          <p:nvPr/>
        </p:nvSpPr>
        <p:spPr>
          <a:xfrm>
            <a:off x="9128370" y="1577931"/>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8" name="Shape 4"/>
          <p:cNvSpPr/>
          <p:nvPr/>
        </p:nvSpPr>
        <p:spPr>
          <a:xfrm>
            <a:off x="9248278" y="1686056"/>
            <a:ext cx="274320" cy="290046"/>
          </a:xfrm>
          <a:prstGeom prst="ellipse">
            <a:avLst/>
          </a:prstGeom>
          <a:solidFill>
            <a:srgbClr val="FFFFFF"/>
          </a:solidFill>
          <a:ln/>
        </p:spPr>
        <p:txBody>
          <a:bodyPr/>
          <a:lstStyle/>
          <a:p>
            <a:endParaRPr lang="en-GB"/>
          </a:p>
        </p:txBody>
      </p:sp>
      <p:sp>
        <p:nvSpPr>
          <p:cNvPr id="59" name="Text 5"/>
          <p:cNvSpPr/>
          <p:nvPr/>
        </p:nvSpPr>
        <p:spPr>
          <a:xfrm>
            <a:off x="9212392" y="1654189"/>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4</a:t>
            </a:r>
            <a:endParaRPr lang="en-US" sz="1250" dirty="0"/>
          </a:p>
        </p:txBody>
      </p:sp>
      <p:sp>
        <p:nvSpPr>
          <p:cNvPr id="60" name="Text 6"/>
          <p:cNvSpPr/>
          <p:nvPr/>
        </p:nvSpPr>
        <p:spPr>
          <a:xfrm>
            <a:off x="9628444" y="1687485"/>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Strategies &amp; Evaluation</a:t>
            </a:r>
            <a:endParaRPr lang="en-US" sz="1250" dirty="0">
              <a:solidFill>
                <a:sysClr val="windowText" lastClr="000000"/>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00320" y="2173510"/>
            <a:ext cx="6456296" cy="430419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298821"/>
            <a:ext cx="7315200" cy="237744"/>
          </a:xfrm>
          <a:prstGeom prst="rect">
            <a:avLst/>
          </a:prstGeom>
          <a:noFill/>
          <a:ln/>
        </p:spPr>
        <p:txBody>
          <a:bodyPr wrap="square" lIns="0" tIns="0" rIns="0" bIns="0" rtlCol="0" anchor="ctr"/>
          <a:lstStyle/>
          <a:p>
            <a:r>
              <a:rPr lang="en-US" sz="1050" b="1" kern="0" spc="200" dirty="0">
                <a:solidFill>
                  <a:srgbClr val="12626B"/>
                </a:solidFill>
                <a:latin typeface="Calibri" pitchFamily="34" charset="0"/>
                <a:ea typeface="Calibri" pitchFamily="34" charset="-122"/>
                <a:cs typeface="Calibri" pitchFamily="34" charset="-120"/>
              </a:rPr>
              <a:t>LEARNING OUTCOME 1 &amp; 2</a:t>
            </a:r>
            <a:endParaRPr lang="en-US" sz="1050" dirty="0"/>
          </a:p>
        </p:txBody>
      </p:sp>
      <p:sp>
        <p:nvSpPr>
          <p:cNvPr id="3" name="Text 1"/>
          <p:cNvSpPr/>
          <p:nvPr/>
        </p:nvSpPr>
        <p:spPr>
          <a:xfrm>
            <a:off x="548640" y="608684"/>
            <a:ext cx="9692640" cy="411480"/>
          </a:xfrm>
          <a:prstGeom prst="rect">
            <a:avLst/>
          </a:prstGeom>
          <a:noFill/>
          <a:ln/>
        </p:spPr>
        <p:txBody>
          <a:bodyPr wrap="square" lIns="0" tIns="0" rIns="0" bIns="0" rtlCol="0" anchor="t"/>
          <a:lstStyle/>
          <a:p>
            <a:r>
              <a:rPr lang="en-US" sz="2800" b="1" dirty="0">
                <a:solidFill>
                  <a:srgbClr val="10333B"/>
                </a:solidFill>
                <a:latin typeface="Cambria" pitchFamily="34" charset="0"/>
                <a:ea typeface="Cambria" pitchFamily="34" charset="-122"/>
                <a:cs typeface="Cambria" pitchFamily="34" charset="-120"/>
              </a:rPr>
              <a:t>Applying Bowlby’s Attachment Theory: Supporting Shona’s Developmental Needs</a:t>
            </a:r>
            <a:endParaRPr lang="en-US" sz="2800" dirty="0"/>
          </a:p>
        </p:txBody>
      </p:sp>
      <p:pic>
        <p:nvPicPr>
          <p:cNvPr id="5" name="Image 0" descr="/home/claude/ltc_deck/icons_white/userDoctor.png"/>
          <p:cNvPicPr>
            <a:picLocks noChangeAspect="1"/>
          </p:cNvPicPr>
          <p:nvPr/>
        </p:nvPicPr>
        <p:blipFill>
          <a:blip r:embed="rId3"/>
          <a:stretch>
            <a:fillRect/>
          </a:stretch>
        </p:blipFill>
        <p:spPr>
          <a:xfrm>
            <a:off x="11027664" y="649224"/>
            <a:ext cx="457200" cy="457200"/>
          </a:xfrm>
          <a:prstGeom prst="rect">
            <a:avLst/>
          </a:prstGeom>
        </p:spPr>
      </p:pic>
      <p:sp>
        <p:nvSpPr>
          <p:cNvPr id="6" name="Shape 3"/>
          <p:cNvSpPr/>
          <p:nvPr/>
        </p:nvSpPr>
        <p:spPr>
          <a:xfrm>
            <a:off x="530352" y="1586807"/>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7" name="Shape 4"/>
          <p:cNvSpPr/>
          <p:nvPr/>
        </p:nvSpPr>
        <p:spPr>
          <a:xfrm>
            <a:off x="650260" y="1694932"/>
            <a:ext cx="274320" cy="290046"/>
          </a:xfrm>
          <a:prstGeom prst="ellipse">
            <a:avLst/>
          </a:prstGeom>
          <a:solidFill>
            <a:srgbClr val="FFFFFF"/>
          </a:solidFill>
          <a:ln/>
        </p:spPr>
        <p:txBody>
          <a:bodyPr/>
          <a:lstStyle/>
          <a:p>
            <a:endParaRPr lang="en-GB"/>
          </a:p>
        </p:txBody>
      </p:sp>
      <p:sp>
        <p:nvSpPr>
          <p:cNvPr id="8" name="Text 5"/>
          <p:cNvSpPr/>
          <p:nvPr/>
        </p:nvSpPr>
        <p:spPr>
          <a:xfrm>
            <a:off x="614374" y="1663065"/>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1</a:t>
            </a:r>
            <a:endParaRPr lang="en-US" sz="1250" dirty="0"/>
          </a:p>
        </p:txBody>
      </p:sp>
      <p:sp>
        <p:nvSpPr>
          <p:cNvPr id="9" name="Text 6"/>
          <p:cNvSpPr/>
          <p:nvPr/>
        </p:nvSpPr>
        <p:spPr>
          <a:xfrm>
            <a:off x="1030426" y="1696361"/>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Theory Overview</a:t>
            </a:r>
            <a:endParaRPr lang="en-US" sz="1250" b="1" dirty="0">
              <a:solidFill>
                <a:sysClr val="windowText" lastClr="000000"/>
              </a:solidFill>
            </a:endParaRPr>
          </a:p>
        </p:txBody>
      </p:sp>
      <p:sp>
        <p:nvSpPr>
          <p:cNvPr id="10" name="Shape 7"/>
          <p:cNvSpPr/>
          <p:nvPr/>
        </p:nvSpPr>
        <p:spPr>
          <a:xfrm>
            <a:off x="3211998" y="1719440"/>
            <a:ext cx="137160" cy="182880"/>
          </a:xfrm>
          <a:prstGeom prst="chevron">
            <a:avLst/>
          </a:prstGeom>
          <a:solidFill>
            <a:srgbClr val="D6E2E1"/>
          </a:solidFill>
          <a:ln/>
        </p:spPr>
        <p:txBody>
          <a:bodyPr/>
          <a:lstStyle/>
          <a:p>
            <a:endParaRPr lang="en-GB"/>
          </a:p>
        </p:txBody>
      </p:sp>
      <p:sp>
        <p:nvSpPr>
          <p:cNvPr id="15" name="Shape 12"/>
          <p:cNvSpPr/>
          <p:nvPr/>
        </p:nvSpPr>
        <p:spPr>
          <a:xfrm>
            <a:off x="6078154" y="1727558"/>
            <a:ext cx="137160" cy="182880"/>
          </a:xfrm>
          <a:prstGeom prst="chevron">
            <a:avLst/>
          </a:prstGeom>
          <a:solidFill>
            <a:srgbClr val="D6E2E1"/>
          </a:solidFill>
          <a:ln/>
        </p:spPr>
        <p:txBody>
          <a:bodyPr/>
          <a:lstStyle/>
          <a:p>
            <a:endParaRPr lang="en-GB"/>
          </a:p>
        </p:txBody>
      </p:sp>
      <p:sp>
        <p:nvSpPr>
          <p:cNvPr id="20" name="Shape 17"/>
          <p:cNvSpPr/>
          <p:nvPr/>
        </p:nvSpPr>
        <p:spPr>
          <a:xfrm>
            <a:off x="8946050" y="1719189"/>
            <a:ext cx="137160" cy="182880"/>
          </a:xfrm>
          <a:prstGeom prst="chevron">
            <a:avLst/>
          </a:prstGeom>
          <a:solidFill>
            <a:srgbClr val="D6E2E1"/>
          </a:solidFill>
          <a:ln/>
        </p:spPr>
        <p:txBody>
          <a:bodyPr/>
          <a:lstStyle/>
          <a:p>
            <a:endParaRPr lang="en-GB"/>
          </a:p>
        </p:txBody>
      </p:sp>
      <p:sp>
        <p:nvSpPr>
          <p:cNvPr id="27" name="Text 24"/>
          <p:cNvSpPr/>
          <p:nvPr/>
        </p:nvSpPr>
        <p:spPr>
          <a:xfrm>
            <a:off x="347446" y="2297771"/>
            <a:ext cx="266928"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a:t>
            </a:r>
            <a:endParaRPr lang="en-US" sz="1050" dirty="0"/>
          </a:p>
        </p:txBody>
      </p:sp>
      <p:sp>
        <p:nvSpPr>
          <p:cNvPr id="29" name="Shape 26"/>
          <p:cNvSpPr/>
          <p:nvPr/>
        </p:nvSpPr>
        <p:spPr>
          <a:xfrm>
            <a:off x="470481" y="2372300"/>
            <a:ext cx="3812350" cy="3848745"/>
          </a:xfrm>
          <a:prstGeom prst="roundRect">
            <a:avLst>
              <a:gd name="adj" fmla="val 7524"/>
            </a:avLst>
          </a:prstGeom>
          <a:solidFill>
            <a:srgbClr val="F2F6F6"/>
          </a:solidFill>
          <a:ln/>
        </p:spPr>
        <p:txBody>
          <a:bodyPr/>
          <a:lstStyle/>
          <a:p>
            <a:endParaRPr lang="en-GB"/>
          </a:p>
        </p:txBody>
      </p:sp>
      <p:sp>
        <p:nvSpPr>
          <p:cNvPr id="30" name="Shape 27"/>
          <p:cNvSpPr/>
          <p:nvPr/>
        </p:nvSpPr>
        <p:spPr>
          <a:xfrm>
            <a:off x="580102" y="2484687"/>
            <a:ext cx="266928" cy="256032"/>
          </a:xfrm>
          <a:prstGeom prst="ellipse">
            <a:avLst/>
          </a:prstGeom>
          <a:solidFill>
            <a:srgbClr val="12626B"/>
          </a:solidFill>
          <a:ln/>
        </p:spPr>
        <p:txBody>
          <a:bodyPr/>
          <a:lstStyle/>
          <a:p>
            <a:endParaRPr lang="en-GB"/>
          </a:p>
        </p:txBody>
      </p:sp>
      <p:sp>
        <p:nvSpPr>
          <p:cNvPr id="31" name="Text 28"/>
          <p:cNvSpPr/>
          <p:nvPr/>
        </p:nvSpPr>
        <p:spPr>
          <a:xfrm>
            <a:off x="577488" y="2482882"/>
            <a:ext cx="266928"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2</a:t>
            </a:r>
            <a:endParaRPr lang="en-US" sz="1050" dirty="0"/>
          </a:p>
        </p:txBody>
      </p:sp>
      <p:sp>
        <p:nvSpPr>
          <p:cNvPr id="32" name="Text 29"/>
          <p:cNvSpPr/>
          <p:nvPr/>
        </p:nvSpPr>
        <p:spPr>
          <a:xfrm>
            <a:off x="1001669" y="2476910"/>
            <a:ext cx="3007663" cy="1333090"/>
          </a:xfrm>
          <a:prstGeom prst="rect">
            <a:avLst/>
          </a:prstGeom>
          <a:noFill/>
          <a:ln/>
        </p:spPr>
        <p:txBody>
          <a:bodyPr wrap="square" lIns="0" tIns="0" rIns="0" bIns="0" rtlCol="0" anchor="t"/>
          <a:lstStyle/>
          <a:p>
            <a:pPr>
              <a:lnSpc>
                <a:spcPct val="102000"/>
              </a:lnSpc>
            </a:pPr>
            <a:r>
              <a:rPr lang="en-US" sz="1400" b="1" dirty="0">
                <a:solidFill>
                  <a:srgbClr val="12626B"/>
                </a:solidFill>
                <a:latin typeface="Calibri" pitchFamily="34" charset="0"/>
                <a:ea typeface="Calibri" pitchFamily="34" charset="-122"/>
                <a:cs typeface="Calibri" pitchFamily="34" charset="-120"/>
              </a:rPr>
              <a:t>Application to Shona’s Situation</a:t>
            </a:r>
          </a:p>
          <a:p>
            <a:pPr>
              <a:lnSpc>
                <a:spcPct val="102000"/>
              </a:lnSpc>
            </a:pPr>
            <a:endParaRPr lang="en-US" sz="1400" dirty="0"/>
          </a:p>
          <a:p>
            <a:pPr marL="171450" indent="-171450" algn="just">
              <a:lnSpc>
                <a:spcPct val="102000"/>
              </a:lnSpc>
              <a:buFont typeface="Arial" panose="020B0604020202020204" pitchFamily="34" charset="0"/>
              <a:buChar char="•"/>
            </a:pPr>
            <a:r>
              <a:rPr lang="en-US" sz="1200" dirty="0"/>
              <a:t>Shona is showing signs of separation anxiety when carers leave her.</a:t>
            </a:r>
          </a:p>
          <a:p>
            <a:pPr marL="171450" indent="-171450" algn="just">
              <a:lnSpc>
                <a:spcPct val="102000"/>
              </a:lnSpc>
              <a:buFont typeface="Arial" panose="020B0604020202020204" pitchFamily="34" charset="0"/>
              <a:buChar char="•"/>
            </a:pPr>
            <a:r>
              <a:rPr lang="en-US" sz="1200" dirty="0"/>
              <a:t> She Shows lack of secure base in nursery. </a:t>
            </a:r>
          </a:p>
          <a:p>
            <a:pPr marL="171450" indent="-171450" algn="just">
              <a:lnSpc>
                <a:spcPct val="102000"/>
              </a:lnSpc>
              <a:buFont typeface="Arial" panose="020B0604020202020204" pitchFamily="34" charset="0"/>
              <a:buChar char="•"/>
            </a:pPr>
            <a:endParaRPr lang="en-US" sz="1200" dirty="0"/>
          </a:p>
          <a:p>
            <a:pPr marL="171450" indent="-171450" algn="just">
              <a:lnSpc>
                <a:spcPct val="102000"/>
              </a:lnSpc>
              <a:buFont typeface="Arial" panose="020B0604020202020204" pitchFamily="34" charset="0"/>
              <a:buChar char="•"/>
            </a:pPr>
            <a:r>
              <a:rPr lang="en-US" sz="1200" dirty="0"/>
              <a:t>She does not feel safe enough to explore and communicate because she has limited verbal communication, which is affecting her ability to learn language. </a:t>
            </a:r>
          </a:p>
          <a:p>
            <a:pPr marL="171450" indent="-171450" algn="just">
              <a:lnSpc>
                <a:spcPct val="102000"/>
              </a:lnSpc>
              <a:buFont typeface="Arial" panose="020B0604020202020204" pitchFamily="34" charset="0"/>
              <a:buChar char="•"/>
            </a:pPr>
            <a:endParaRPr lang="en-US" sz="1200" dirty="0"/>
          </a:p>
          <a:p>
            <a:pPr marL="171450" indent="-171450" algn="just">
              <a:lnSpc>
                <a:spcPct val="102000"/>
              </a:lnSpc>
              <a:buFont typeface="Arial" panose="020B0604020202020204" pitchFamily="34" charset="0"/>
              <a:buChar char="•"/>
            </a:pPr>
            <a:r>
              <a:rPr lang="en-US" sz="1200" dirty="0"/>
              <a:t>She struggles in group play because she has an insecure internal working model that suggests that peers may be threatening. </a:t>
            </a:r>
          </a:p>
          <a:p>
            <a:pPr marL="171450" indent="-171450" algn="just">
              <a:lnSpc>
                <a:spcPct val="102000"/>
              </a:lnSpc>
              <a:buFont typeface="Arial" panose="020B0604020202020204" pitchFamily="34" charset="0"/>
              <a:buChar char="•"/>
            </a:pPr>
            <a:endParaRPr lang="en-US" sz="1200" dirty="0"/>
          </a:p>
          <a:p>
            <a:pPr marL="171450" indent="-171450" algn="just">
              <a:lnSpc>
                <a:spcPct val="102000"/>
              </a:lnSpc>
              <a:buFont typeface="Arial" panose="020B0604020202020204" pitchFamily="34" charset="0"/>
              <a:buChar char="•"/>
            </a:pPr>
            <a:r>
              <a:rPr lang="en-US" sz="1200" dirty="0"/>
              <a:t>Bowlby’s theory explains that Shona is not “misbehaving” but communicating unmet attachment needs.</a:t>
            </a:r>
          </a:p>
          <a:p>
            <a:pPr algn="just">
              <a:lnSpc>
                <a:spcPct val="102000"/>
              </a:lnSpc>
            </a:pPr>
            <a:endParaRPr lang="en-US" sz="1400" dirty="0"/>
          </a:p>
        </p:txBody>
      </p:sp>
      <p:sp>
        <p:nvSpPr>
          <p:cNvPr id="39" name="Text 36"/>
          <p:cNvSpPr/>
          <p:nvPr/>
        </p:nvSpPr>
        <p:spPr>
          <a:xfrm>
            <a:off x="9706126" y="2353201"/>
            <a:ext cx="256032" cy="256032"/>
          </a:xfrm>
          <a:prstGeom prst="rect">
            <a:avLst/>
          </a:prstGeom>
          <a:noFill/>
          <a:ln/>
        </p:spPr>
        <p:txBody>
          <a:bodyPr wrap="square" lIns="0" tIns="0" rIns="0" bIns="0" rtlCol="0" anchor="ctr"/>
          <a:lstStyle/>
          <a:p>
            <a:pPr marL="0" indent="0" algn="ctr">
              <a:buNone/>
            </a:pPr>
            <a:endParaRPr lang="en-US" sz="1050" dirty="0"/>
          </a:p>
        </p:txBody>
      </p:sp>
      <p:sp>
        <p:nvSpPr>
          <p:cNvPr id="43" name="Text 40"/>
          <p:cNvSpPr/>
          <p:nvPr/>
        </p:nvSpPr>
        <p:spPr>
          <a:xfrm>
            <a:off x="9093172" y="3437598"/>
            <a:ext cx="256032"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45" name="Text 42"/>
          <p:cNvSpPr/>
          <p:nvPr/>
        </p:nvSpPr>
        <p:spPr>
          <a:xfrm>
            <a:off x="328320" y="6492758"/>
            <a:ext cx="4572000" cy="237744"/>
          </a:xfrm>
          <a:prstGeom prst="rect">
            <a:avLst/>
          </a:prstGeom>
          <a:noFill/>
          <a:ln/>
        </p:spPr>
        <p:txBody>
          <a:bodyPr wrap="square" lIns="0" tIns="0" rIns="0" bIns="0" rtlCol="0" anchor="ctr"/>
          <a:lstStyle/>
          <a:p>
            <a:r>
              <a:rPr lang="en-US" sz="900" b="1" kern="0" spc="150" dirty="0">
                <a:solidFill>
                  <a:srgbClr val="12626B"/>
                </a:solidFill>
                <a:latin typeface="Calibri" pitchFamily="34" charset="0"/>
                <a:ea typeface="Calibri" pitchFamily="34" charset="-122"/>
                <a:cs typeface="Calibri" pitchFamily="34" charset="-120"/>
              </a:rPr>
              <a:t>LEARNING OUTCOME </a:t>
            </a:r>
            <a:r>
              <a:rPr lang="en-US" sz="900" b="1" kern="0" spc="200" dirty="0">
                <a:solidFill>
                  <a:srgbClr val="12626B"/>
                </a:solidFill>
                <a:latin typeface="Calibri" pitchFamily="34" charset="0"/>
                <a:ea typeface="Calibri" pitchFamily="34" charset="-122"/>
                <a:cs typeface="Calibri" pitchFamily="34" charset="-120"/>
              </a:rPr>
              <a:t>1 &amp; 2</a:t>
            </a:r>
            <a:endParaRPr lang="en-US" sz="900" dirty="0"/>
          </a:p>
        </p:txBody>
      </p:sp>
      <p:sp>
        <p:nvSpPr>
          <p:cNvPr id="47" name="Rectangle 46"/>
          <p:cNvSpPr/>
          <p:nvPr/>
        </p:nvSpPr>
        <p:spPr>
          <a:xfrm>
            <a:off x="1" y="1071812"/>
            <a:ext cx="12192000" cy="369332"/>
          </a:xfrm>
          <a:prstGeom prst="rect">
            <a:avLst/>
          </a:prstGeom>
          <a:solidFill>
            <a:schemeClr val="accent2">
              <a:lumMod val="60000"/>
              <a:lumOff val="40000"/>
            </a:schemeClr>
          </a:solidFill>
        </p:spPr>
        <p:txBody>
          <a:bodyPr wrap="square">
            <a:spAutoFit/>
          </a:bodyPr>
          <a:lstStyle/>
          <a:p>
            <a:r>
              <a:rPr lang="en-US" dirty="0"/>
              <a:t>         A critical discussion of theory, nature/nurture, and practical interventions in early years</a:t>
            </a:r>
          </a:p>
        </p:txBody>
      </p:sp>
      <p:sp>
        <p:nvSpPr>
          <p:cNvPr id="48" name="Shape 3"/>
          <p:cNvSpPr/>
          <p:nvPr/>
        </p:nvSpPr>
        <p:spPr>
          <a:xfrm>
            <a:off x="3390824" y="1583995"/>
            <a:ext cx="2622728" cy="462939"/>
          </a:xfrm>
          <a:prstGeom prst="roundRect">
            <a:avLst>
              <a:gd name="adj" fmla="val 9524"/>
            </a:avLst>
          </a:prstGeom>
          <a:solidFill>
            <a:schemeClr val="accent2">
              <a:lumMod val="75000"/>
            </a:schemeClr>
          </a:solidFill>
          <a:ln w="12700">
            <a:solidFill>
              <a:srgbClr val="12626B"/>
            </a:solidFill>
            <a:prstDash val="solid"/>
          </a:ln>
        </p:spPr>
        <p:txBody>
          <a:bodyPr/>
          <a:lstStyle/>
          <a:p>
            <a:endParaRPr lang="en-GB"/>
          </a:p>
        </p:txBody>
      </p:sp>
      <p:sp>
        <p:nvSpPr>
          <p:cNvPr id="50" name="Shape 4"/>
          <p:cNvSpPr/>
          <p:nvPr/>
        </p:nvSpPr>
        <p:spPr>
          <a:xfrm>
            <a:off x="3510732" y="1692120"/>
            <a:ext cx="274320" cy="290046"/>
          </a:xfrm>
          <a:prstGeom prst="ellipse">
            <a:avLst/>
          </a:prstGeom>
          <a:solidFill>
            <a:srgbClr val="FFFFFF"/>
          </a:solidFill>
          <a:ln/>
        </p:spPr>
        <p:txBody>
          <a:bodyPr/>
          <a:lstStyle/>
          <a:p>
            <a:endParaRPr lang="en-GB"/>
          </a:p>
        </p:txBody>
      </p:sp>
      <p:sp>
        <p:nvSpPr>
          <p:cNvPr id="51" name="Text 5"/>
          <p:cNvSpPr/>
          <p:nvPr/>
        </p:nvSpPr>
        <p:spPr>
          <a:xfrm>
            <a:off x="3474846"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2</a:t>
            </a:r>
            <a:endParaRPr lang="en-US" sz="1250" dirty="0"/>
          </a:p>
        </p:txBody>
      </p:sp>
      <p:sp>
        <p:nvSpPr>
          <p:cNvPr id="52" name="Text 6"/>
          <p:cNvSpPr/>
          <p:nvPr/>
        </p:nvSpPr>
        <p:spPr>
          <a:xfrm>
            <a:off x="3890898" y="1693549"/>
            <a:ext cx="1763192" cy="247562"/>
          </a:xfrm>
          <a:prstGeom prst="rect">
            <a:avLst/>
          </a:prstGeom>
          <a:noFill/>
          <a:ln/>
        </p:spPr>
        <p:txBody>
          <a:bodyPr wrap="square" lIns="0" tIns="0" rIns="0" bIns="0" rtlCol="0" anchor="ctr"/>
          <a:lstStyle/>
          <a:p>
            <a:pPr>
              <a:lnSpc>
                <a:spcPct val="95000"/>
              </a:lnSpc>
            </a:pPr>
            <a:r>
              <a:rPr lang="en-US" sz="1250" b="1" dirty="0">
                <a:solidFill>
                  <a:srgbClr val="FFFFFF"/>
                </a:solidFill>
                <a:latin typeface="Calibri" pitchFamily="34" charset="0"/>
                <a:ea typeface="Calibri" pitchFamily="34" charset="-122"/>
                <a:cs typeface="Calibri" pitchFamily="34" charset="-120"/>
              </a:rPr>
              <a:t>Application to Shona</a:t>
            </a:r>
            <a:endParaRPr lang="en-US" sz="1250" dirty="0"/>
          </a:p>
        </p:txBody>
      </p:sp>
      <p:sp>
        <p:nvSpPr>
          <p:cNvPr id="53" name="Shape 3"/>
          <p:cNvSpPr/>
          <p:nvPr/>
        </p:nvSpPr>
        <p:spPr>
          <a:xfrm>
            <a:off x="6262165" y="1583995"/>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4" name="Shape 4"/>
          <p:cNvSpPr/>
          <p:nvPr/>
        </p:nvSpPr>
        <p:spPr>
          <a:xfrm>
            <a:off x="6382073" y="1692120"/>
            <a:ext cx="274320" cy="290046"/>
          </a:xfrm>
          <a:prstGeom prst="ellipse">
            <a:avLst/>
          </a:prstGeom>
          <a:solidFill>
            <a:srgbClr val="FFFFFF"/>
          </a:solidFill>
          <a:ln/>
        </p:spPr>
        <p:txBody>
          <a:bodyPr/>
          <a:lstStyle/>
          <a:p>
            <a:endParaRPr lang="en-GB"/>
          </a:p>
        </p:txBody>
      </p:sp>
      <p:sp>
        <p:nvSpPr>
          <p:cNvPr id="55" name="Text 5"/>
          <p:cNvSpPr/>
          <p:nvPr/>
        </p:nvSpPr>
        <p:spPr>
          <a:xfrm>
            <a:off x="6346187"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3</a:t>
            </a:r>
            <a:endParaRPr lang="en-US" sz="1250" dirty="0"/>
          </a:p>
        </p:txBody>
      </p:sp>
      <p:sp>
        <p:nvSpPr>
          <p:cNvPr id="56" name="Text 6"/>
          <p:cNvSpPr/>
          <p:nvPr/>
        </p:nvSpPr>
        <p:spPr>
          <a:xfrm>
            <a:off x="6762239" y="1693549"/>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Nature &amp; Nurture</a:t>
            </a:r>
            <a:endParaRPr lang="en-US" sz="1250" dirty="0">
              <a:solidFill>
                <a:sysClr val="windowText" lastClr="000000"/>
              </a:solidFill>
            </a:endParaRPr>
          </a:p>
        </p:txBody>
      </p:sp>
      <p:sp>
        <p:nvSpPr>
          <p:cNvPr id="57" name="Shape 3"/>
          <p:cNvSpPr/>
          <p:nvPr/>
        </p:nvSpPr>
        <p:spPr>
          <a:xfrm>
            <a:off x="9128370" y="1577931"/>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8" name="Shape 4"/>
          <p:cNvSpPr/>
          <p:nvPr/>
        </p:nvSpPr>
        <p:spPr>
          <a:xfrm>
            <a:off x="9248278" y="1686056"/>
            <a:ext cx="274320" cy="290046"/>
          </a:xfrm>
          <a:prstGeom prst="ellipse">
            <a:avLst/>
          </a:prstGeom>
          <a:solidFill>
            <a:srgbClr val="FFFFFF"/>
          </a:solidFill>
          <a:ln/>
        </p:spPr>
        <p:txBody>
          <a:bodyPr/>
          <a:lstStyle/>
          <a:p>
            <a:endParaRPr lang="en-GB"/>
          </a:p>
        </p:txBody>
      </p:sp>
      <p:sp>
        <p:nvSpPr>
          <p:cNvPr id="59" name="Text 5"/>
          <p:cNvSpPr/>
          <p:nvPr/>
        </p:nvSpPr>
        <p:spPr>
          <a:xfrm>
            <a:off x="9212392" y="1654189"/>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4</a:t>
            </a:r>
            <a:endParaRPr lang="en-US" sz="1250" dirty="0"/>
          </a:p>
        </p:txBody>
      </p:sp>
      <p:sp>
        <p:nvSpPr>
          <p:cNvPr id="60" name="Text 6"/>
          <p:cNvSpPr/>
          <p:nvPr/>
        </p:nvSpPr>
        <p:spPr>
          <a:xfrm>
            <a:off x="9628444" y="1687485"/>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Strategies &amp; Evaluation</a:t>
            </a:r>
            <a:endParaRPr lang="en-US" sz="1250" dirty="0">
              <a:solidFill>
                <a:sysClr val="windowText" lastClr="000000"/>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00320" y="2221461"/>
            <a:ext cx="6350181" cy="4233454"/>
          </a:xfrm>
          <a:prstGeom prst="rect">
            <a:avLst/>
          </a:prstGeom>
        </p:spPr>
      </p:pic>
    </p:spTree>
    <p:extLst>
      <p:ext uri="{BB962C8B-B14F-4D97-AF65-F5344CB8AC3E}">
        <p14:creationId xmlns:p14="http://schemas.microsoft.com/office/powerpoint/2010/main" val="2281612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298821"/>
            <a:ext cx="7315200" cy="237744"/>
          </a:xfrm>
          <a:prstGeom prst="rect">
            <a:avLst/>
          </a:prstGeom>
          <a:noFill/>
          <a:ln/>
        </p:spPr>
        <p:txBody>
          <a:bodyPr wrap="square" lIns="0" tIns="0" rIns="0" bIns="0" rtlCol="0" anchor="ctr"/>
          <a:lstStyle/>
          <a:p>
            <a:r>
              <a:rPr lang="en-US" sz="1050" b="1" kern="0" spc="200" dirty="0">
                <a:solidFill>
                  <a:srgbClr val="12626B"/>
                </a:solidFill>
                <a:latin typeface="Calibri" pitchFamily="34" charset="0"/>
                <a:ea typeface="Calibri" pitchFamily="34" charset="-122"/>
                <a:cs typeface="Calibri" pitchFamily="34" charset="-120"/>
              </a:rPr>
              <a:t>LEARNING OUTCOME 1 &amp; 2</a:t>
            </a:r>
            <a:endParaRPr lang="en-US" sz="1050" dirty="0"/>
          </a:p>
        </p:txBody>
      </p:sp>
      <p:sp>
        <p:nvSpPr>
          <p:cNvPr id="3" name="Text 1"/>
          <p:cNvSpPr/>
          <p:nvPr/>
        </p:nvSpPr>
        <p:spPr>
          <a:xfrm>
            <a:off x="548640" y="608684"/>
            <a:ext cx="9692640" cy="411480"/>
          </a:xfrm>
          <a:prstGeom prst="rect">
            <a:avLst/>
          </a:prstGeom>
          <a:noFill/>
          <a:ln/>
        </p:spPr>
        <p:txBody>
          <a:bodyPr wrap="square" lIns="0" tIns="0" rIns="0" bIns="0" rtlCol="0" anchor="t"/>
          <a:lstStyle/>
          <a:p>
            <a:r>
              <a:rPr lang="en-US" sz="2800" b="1" dirty="0">
                <a:solidFill>
                  <a:srgbClr val="10333B"/>
                </a:solidFill>
                <a:latin typeface="Cambria" pitchFamily="34" charset="0"/>
                <a:ea typeface="Cambria" pitchFamily="34" charset="-122"/>
                <a:cs typeface="Cambria" pitchFamily="34" charset="-120"/>
              </a:rPr>
              <a:t>Applying Bowlby’s Attachment Theory: Supporting Shona’s Developmental Needs</a:t>
            </a:r>
            <a:endParaRPr lang="en-US" sz="2800" dirty="0"/>
          </a:p>
        </p:txBody>
      </p:sp>
      <p:pic>
        <p:nvPicPr>
          <p:cNvPr id="5" name="Image 0" descr="/home/claude/ltc_deck/icons_white/userDoctor.png"/>
          <p:cNvPicPr>
            <a:picLocks noChangeAspect="1"/>
          </p:cNvPicPr>
          <p:nvPr/>
        </p:nvPicPr>
        <p:blipFill>
          <a:blip r:embed="rId3"/>
          <a:stretch>
            <a:fillRect/>
          </a:stretch>
        </p:blipFill>
        <p:spPr>
          <a:xfrm>
            <a:off x="11027664" y="649224"/>
            <a:ext cx="457200" cy="457200"/>
          </a:xfrm>
          <a:prstGeom prst="rect">
            <a:avLst/>
          </a:prstGeom>
        </p:spPr>
      </p:pic>
      <p:sp>
        <p:nvSpPr>
          <p:cNvPr id="6" name="Shape 3"/>
          <p:cNvSpPr/>
          <p:nvPr/>
        </p:nvSpPr>
        <p:spPr>
          <a:xfrm>
            <a:off x="530352" y="1586807"/>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7" name="Shape 4"/>
          <p:cNvSpPr/>
          <p:nvPr/>
        </p:nvSpPr>
        <p:spPr>
          <a:xfrm>
            <a:off x="650260" y="1694932"/>
            <a:ext cx="274320" cy="290046"/>
          </a:xfrm>
          <a:prstGeom prst="ellipse">
            <a:avLst/>
          </a:prstGeom>
          <a:solidFill>
            <a:srgbClr val="FFFFFF"/>
          </a:solidFill>
          <a:ln/>
        </p:spPr>
        <p:txBody>
          <a:bodyPr/>
          <a:lstStyle/>
          <a:p>
            <a:endParaRPr lang="en-GB"/>
          </a:p>
        </p:txBody>
      </p:sp>
      <p:sp>
        <p:nvSpPr>
          <p:cNvPr id="8" name="Text 5"/>
          <p:cNvSpPr/>
          <p:nvPr/>
        </p:nvSpPr>
        <p:spPr>
          <a:xfrm>
            <a:off x="614374" y="1663065"/>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1</a:t>
            </a:r>
            <a:endParaRPr lang="en-US" sz="1250" dirty="0"/>
          </a:p>
        </p:txBody>
      </p:sp>
      <p:sp>
        <p:nvSpPr>
          <p:cNvPr id="9" name="Text 6"/>
          <p:cNvSpPr/>
          <p:nvPr/>
        </p:nvSpPr>
        <p:spPr>
          <a:xfrm>
            <a:off x="1030426" y="1696361"/>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Theory Overview</a:t>
            </a:r>
            <a:endParaRPr lang="en-US" sz="1250" b="1" dirty="0">
              <a:solidFill>
                <a:sysClr val="windowText" lastClr="000000"/>
              </a:solidFill>
            </a:endParaRPr>
          </a:p>
        </p:txBody>
      </p:sp>
      <p:sp>
        <p:nvSpPr>
          <p:cNvPr id="10" name="Shape 7"/>
          <p:cNvSpPr/>
          <p:nvPr/>
        </p:nvSpPr>
        <p:spPr>
          <a:xfrm>
            <a:off x="3211998" y="1719440"/>
            <a:ext cx="137160" cy="182880"/>
          </a:xfrm>
          <a:prstGeom prst="chevron">
            <a:avLst/>
          </a:prstGeom>
          <a:solidFill>
            <a:srgbClr val="D6E2E1"/>
          </a:solidFill>
          <a:ln/>
        </p:spPr>
        <p:txBody>
          <a:bodyPr/>
          <a:lstStyle/>
          <a:p>
            <a:endParaRPr lang="en-GB"/>
          </a:p>
        </p:txBody>
      </p:sp>
      <p:sp>
        <p:nvSpPr>
          <p:cNvPr id="15" name="Shape 12"/>
          <p:cNvSpPr/>
          <p:nvPr/>
        </p:nvSpPr>
        <p:spPr>
          <a:xfrm>
            <a:off x="6078154" y="1727558"/>
            <a:ext cx="137160" cy="182880"/>
          </a:xfrm>
          <a:prstGeom prst="chevron">
            <a:avLst/>
          </a:prstGeom>
          <a:solidFill>
            <a:srgbClr val="D6E2E1"/>
          </a:solidFill>
          <a:ln/>
        </p:spPr>
        <p:txBody>
          <a:bodyPr/>
          <a:lstStyle/>
          <a:p>
            <a:endParaRPr lang="en-GB"/>
          </a:p>
        </p:txBody>
      </p:sp>
      <p:sp>
        <p:nvSpPr>
          <p:cNvPr id="20" name="Shape 17"/>
          <p:cNvSpPr/>
          <p:nvPr/>
        </p:nvSpPr>
        <p:spPr>
          <a:xfrm>
            <a:off x="8946050" y="1719189"/>
            <a:ext cx="137160" cy="182880"/>
          </a:xfrm>
          <a:prstGeom prst="chevron">
            <a:avLst/>
          </a:prstGeom>
          <a:solidFill>
            <a:srgbClr val="D6E2E1"/>
          </a:solidFill>
          <a:ln/>
        </p:spPr>
        <p:txBody>
          <a:bodyPr/>
          <a:lstStyle/>
          <a:p>
            <a:endParaRPr lang="en-GB"/>
          </a:p>
        </p:txBody>
      </p:sp>
      <p:sp>
        <p:nvSpPr>
          <p:cNvPr id="27" name="Text 24"/>
          <p:cNvSpPr/>
          <p:nvPr/>
        </p:nvSpPr>
        <p:spPr>
          <a:xfrm>
            <a:off x="347446" y="2297771"/>
            <a:ext cx="266928"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a:t>
            </a:r>
            <a:endParaRPr lang="en-US" sz="1050" dirty="0"/>
          </a:p>
        </p:txBody>
      </p:sp>
      <p:sp>
        <p:nvSpPr>
          <p:cNvPr id="33" name="Shape 30"/>
          <p:cNvSpPr/>
          <p:nvPr/>
        </p:nvSpPr>
        <p:spPr>
          <a:xfrm>
            <a:off x="527984" y="2353200"/>
            <a:ext cx="4372335" cy="3718577"/>
          </a:xfrm>
          <a:prstGeom prst="roundRect">
            <a:avLst>
              <a:gd name="adj" fmla="val 7524"/>
            </a:avLst>
          </a:prstGeom>
          <a:solidFill>
            <a:srgbClr val="F2F6F6"/>
          </a:solidFill>
          <a:ln/>
        </p:spPr>
        <p:txBody>
          <a:bodyPr/>
          <a:lstStyle/>
          <a:p>
            <a:endParaRPr lang="en-GB"/>
          </a:p>
        </p:txBody>
      </p:sp>
      <p:sp>
        <p:nvSpPr>
          <p:cNvPr id="34" name="Shape 31"/>
          <p:cNvSpPr/>
          <p:nvPr/>
        </p:nvSpPr>
        <p:spPr>
          <a:xfrm>
            <a:off x="608274" y="2509422"/>
            <a:ext cx="266928" cy="256032"/>
          </a:xfrm>
          <a:prstGeom prst="ellipse">
            <a:avLst/>
          </a:prstGeom>
          <a:solidFill>
            <a:srgbClr val="12626B"/>
          </a:solidFill>
          <a:ln/>
        </p:spPr>
        <p:txBody>
          <a:bodyPr/>
          <a:lstStyle/>
          <a:p>
            <a:endParaRPr lang="en-GB"/>
          </a:p>
        </p:txBody>
      </p:sp>
      <p:sp>
        <p:nvSpPr>
          <p:cNvPr id="35" name="Text 32"/>
          <p:cNvSpPr/>
          <p:nvPr/>
        </p:nvSpPr>
        <p:spPr>
          <a:xfrm>
            <a:off x="610456" y="2496448"/>
            <a:ext cx="266928"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3</a:t>
            </a:r>
            <a:endParaRPr lang="en-US" sz="1050" dirty="0"/>
          </a:p>
        </p:txBody>
      </p:sp>
      <p:sp>
        <p:nvSpPr>
          <p:cNvPr id="36" name="Text 33"/>
          <p:cNvSpPr/>
          <p:nvPr/>
        </p:nvSpPr>
        <p:spPr>
          <a:xfrm>
            <a:off x="965471" y="2471963"/>
            <a:ext cx="3418522" cy="734568"/>
          </a:xfrm>
          <a:prstGeom prst="rect">
            <a:avLst/>
          </a:prstGeom>
          <a:noFill/>
          <a:ln/>
        </p:spPr>
        <p:txBody>
          <a:bodyPr wrap="square" lIns="0" tIns="0" rIns="0" bIns="0" rtlCol="0" anchor="t"/>
          <a:lstStyle/>
          <a:p>
            <a:pPr algn="just">
              <a:lnSpc>
                <a:spcPct val="102000"/>
              </a:lnSpc>
            </a:pPr>
            <a:r>
              <a:rPr lang="en-US" sz="1400" b="1" dirty="0">
                <a:solidFill>
                  <a:srgbClr val="12626B"/>
                </a:solidFill>
                <a:latin typeface="Calibri" pitchFamily="34" charset="0"/>
                <a:ea typeface="Calibri" pitchFamily="34" charset="-122"/>
                <a:cs typeface="Calibri" pitchFamily="34" charset="-120"/>
              </a:rPr>
              <a:t>Biological and Environmental Influences (Nature &amp; Nurture)</a:t>
            </a:r>
          </a:p>
          <a:p>
            <a:pPr algn="just">
              <a:lnSpc>
                <a:spcPct val="102000"/>
              </a:lnSpc>
            </a:pPr>
            <a:endParaRPr lang="en-US" sz="1400" dirty="0"/>
          </a:p>
          <a:p>
            <a:pPr marL="285750" indent="-285750" algn="just">
              <a:lnSpc>
                <a:spcPct val="102000"/>
              </a:lnSpc>
              <a:buFont typeface="Arial" panose="020B0604020202020204" pitchFamily="34" charset="0"/>
              <a:buChar char="•"/>
            </a:pPr>
            <a:r>
              <a:rPr lang="en-US" sz="1400" b="1" dirty="0"/>
              <a:t>Nature: </a:t>
            </a:r>
            <a:r>
              <a:rPr lang="en-US" sz="1400" dirty="0"/>
              <a:t>Shona's reactions are influenced by her temperament (may be </a:t>
            </a:r>
            <a:r>
              <a:rPr lang="en-US" sz="1400" dirty="0" err="1"/>
              <a:t>behavioural</a:t>
            </a:r>
            <a:r>
              <a:rPr lang="en-US" sz="1400" dirty="0"/>
              <a:t> inhibition), her genetic predispositions, and her neurobiological stress responses (e.g., HPA axis, cortisol).</a:t>
            </a:r>
          </a:p>
          <a:p>
            <a:pPr marL="285750" indent="-285750" algn="just">
              <a:lnSpc>
                <a:spcPct val="102000"/>
              </a:lnSpc>
              <a:buFont typeface="Arial" panose="020B0604020202020204" pitchFamily="34" charset="0"/>
              <a:buChar char="•"/>
            </a:pPr>
            <a:endParaRPr lang="en-US" sz="1400" dirty="0"/>
          </a:p>
          <a:p>
            <a:pPr marL="285750" indent="-285750" algn="just">
              <a:lnSpc>
                <a:spcPct val="102000"/>
              </a:lnSpc>
              <a:buFont typeface="Arial" panose="020B0604020202020204" pitchFamily="34" charset="0"/>
              <a:buChar char="•"/>
            </a:pPr>
            <a:endParaRPr lang="en-US" sz="1400" dirty="0"/>
          </a:p>
          <a:p>
            <a:pPr marL="285750" indent="-285750" algn="just">
              <a:lnSpc>
                <a:spcPct val="102000"/>
              </a:lnSpc>
              <a:buFont typeface="Arial" panose="020B0604020202020204" pitchFamily="34" charset="0"/>
              <a:buChar char="•"/>
            </a:pPr>
            <a:r>
              <a:rPr lang="en-US" sz="1400" b="1" dirty="0"/>
              <a:t>Nurture:</a:t>
            </a:r>
            <a:r>
              <a:rPr lang="en-US" sz="1400" dirty="0"/>
              <a:t> Her sense of security is affected by a recent transition to nursery, the consistency of care and support, the nursery and the key person approach.</a:t>
            </a:r>
          </a:p>
          <a:p>
            <a:pPr algn="just">
              <a:lnSpc>
                <a:spcPct val="102000"/>
              </a:lnSpc>
            </a:pPr>
            <a:endParaRPr lang="en-US" sz="1400" dirty="0"/>
          </a:p>
          <a:p>
            <a:pPr algn="just">
              <a:lnSpc>
                <a:spcPct val="102000"/>
              </a:lnSpc>
            </a:pPr>
            <a:endParaRPr lang="en-US" sz="1400" dirty="0"/>
          </a:p>
          <a:p>
            <a:pPr algn="just">
              <a:lnSpc>
                <a:spcPct val="102000"/>
              </a:lnSpc>
            </a:pPr>
            <a:endParaRPr lang="en-US" sz="1400" dirty="0"/>
          </a:p>
        </p:txBody>
      </p:sp>
      <p:sp>
        <p:nvSpPr>
          <p:cNvPr id="39" name="Text 36"/>
          <p:cNvSpPr/>
          <p:nvPr/>
        </p:nvSpPr>
        <p:spPr>
          <a:xfrm>
            <a:off x="9706126" y="2353201"/>
            <a:ext cx="256032" cy="256032"/>
          </a:xfrm>
          <a:prstGeom prst="rect">
            <a:avLst/>
          </a:prstGeom>
          <a:noFill/>
          <a:ln/>
        </p:spPr>
        <p:txBody>
          <a:bodyPr wrap="square" lIns="0" tIns="0" rIns="0" bIns="0" rtlCol="0" anchor="ctr"/>
          <a:lstStyle/>
          <a:p>
            <a:pPr marL="0" indent="0" algn="ctr">
              <a:buNone/>
            </a:pPr>
            <a:endParaRPr lang="en-US" sz="1050" dirty="0"/>
          </a:p>
        </p:txBody>
      </p:sp>
      <p:sp>
        <p:nvSpPr>
          <p:cNvPr id="43" name="Text 40"/>
          <p:cNvSpPr/>
          <p:nvPr/>
        </p:nvSpPr>
        <p:spPr>
          <a:xfrm>
            <a:off x="9093172" y="3437598"/>
            <a:ext cx="256032"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45" name="Text 42"/>
          <p:cNvSpPr/>
          <p:nvPr/>
        </p:nvSpPr>
        <p:spPr>
          <a:xfrm>
            <a:off x="328320" y="6492758"/>
            <a:ext cx="4572000" cy="237744"/>
          </a:xfrm>
          <a:prstGeom prst="rect">
            <a:avLst/>
          </a:prstGeom>
          <a:noFill/>
          <a:ln/>
        </p:spPr>
        <p:txBody>
          <a:bodyPr wrap="square" lIns="0" tIns="0" rIns="0" bIns="0" rtlCol="0" anchor="ctr"/>
          <a:lstStyle/>
          <a:p>
            <a:r>
              <a:rPr lang="en-US" sz="900" b="1" kern="0" spc="150" dirty="0">
                <a:solidFill>
                  <a:srgbClr val="12626B"/>
                </a:solidFill>
                <a:latin typeface="Calibri" pitchFamily="34" charset="0"/>
                <a:ea typeface="Calibri" pitchFamily="34" charset="-122"/>
                <a:cs typeface="Calibri" pitchFamily="34" charset="-120"/>
              </a:rPr>
              <a:t>LEARNING OUTCOME </a:t>
            </a:r>
            <a:r>
              <a:rPr lang="en-US" sz="900" b="1" kern="0" spc="200" dirty="0">
                <a:solidFill>
                  <a:srgbClr val="12626B"/>
                </a:solidFill>
                <a:latin typeface="Calibri" pitchFamily="34" charset="0"/>
                <a:ea typeface="Calibri" pitchFamily="34" charset="-122"/>
                <a:cs typeface="Calibri" pitchFamily="34" charset="-120"/>
              </a:rPr>
              <a:t>1 &amp; 2</a:t>
            </a:r>
            <a:endParaRPr lang="en-US" sz="900" dirty="0"/>
          </a:p>
        </p:txBody>
      </p:sp>
      <p:sp>
        <p:nvSpPr>
          <p:cNvPr id="47" name="Rectangle 46"/>
          <p:cNvSpPr/>
          <p:nvPr/>
        </p:nvSpPr>
        <p:spPr>
          <a:xfrm>
            <a:off x="1" y="1071812"/>
            <a:ext cx="12192000" cy="369332"/>
          </a:xfrm>
          <a:prstGeom prst="rect">
            <a:avLst/>
          </a:prstGeom>
          <a:solidFill>
            <a:schemeClr val="accent2">
              <a:lumMod val="60000"/>
              <a:lumOff val="40000"/>
            </a:schemeClr>
          </a:solidFill>
        </p:spPr>
        <p:txBody>
          <a:bodyPr wrap="square">
            <a:spAutoFit/>
          </a:bodyPr>
          <a:lstStyle/>
          <a:p>
            <a:r>
              <a:rPr lang="en-US" dirty="0"/>
              <a:t>         A critical discussion of theory, nature/nurture, and practical interventions in early years</a:t>
            </a:r>
          </a:p>
        </p:txBody>
      </p:sp>
      <p:sp>
        <p:nvSpPr>
          <p:cNvPr id="48" name="Shape 3"/>
          <p:cNvSpPr/>
          <p:nvPr/>
        </p:nvSpPr>
        <p:spPr>
          <a:xfrm>
            <a:off x="3390824" y="1583995"/>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0" name="Shape 4"/>
          <p:cNvSpPr/>
          <p:nvPr/>
        </p:nvSpPr>
        <p:spPr>
          <a:xfrm>
            <a:off x="3510732" y="1692120"/>
            <a:ext cx="274320" cy="290046"/>
          </a:xfrm>
          <a:prstGeom prst="ellipse">
            <a:avLst/>
          </a:prstGeom>
          <a:solidFill>
            <a:srgbClr val="FFFFFF"/>
          </a:solidFill>
          <a:ln/>
        </p:spPr>
        <p:txBody>
          <a:bodyPr/>
          <a:lstStyle/>
          <a:p>
            <a:endParaRPr lang="en-GB"/>
          </a:p>
        </p:txBody>
      </p:sp>
      <p:sp>
        <p:nvSpPr>
          <p:cNvPr id="51" name="Text 5"/>
          <p:cNvSpPr/>
          <p:nvPr/>
        </p:nvSpPr>
        <p:spPr>
          <a:xfrm>
            <a:off x="3474846"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2</a:t>
            </a:r>
            <a:endParaRPr lang="en-US" sz="1250" dirty="0"/>
          </a:p>
        </p:txBody>
      </p:sp>
      <p:sp>
        <p:nvSpPr>
          <p:cNvPr id="52" name="Text 6"/>
          <p:cNvSpPr/>
          <p:nvPr/>
        </p:nvSpPr>
        <p:spPr>
          <a:xfrm>
            <a:off x="3890898" y="1693549"/>
            <a:ext cx="1763192" cy="247562"/>
          </a:xfrm>
          <a:prstGeom prst="rect">
            <a:avLst/>
          </a:prstGeom>
          <a:noFill/>
          <a:ln/>
        </p:spPr>
        <p:txBody>
          <a:bodyPr wrap="square" lIns="0" tIns="0" rIns="0" bIns="0" rtlCol="0" anchor="ctr"/>
          <a:lstStyle/>
          <a:p>
            <a:pPr>
              <a:lnSpc>
                <a:spcPct val="95000"/>
              </a:lnSpc>
            </a:pPr>
            <a:r>
              <a:rPr lang="en-US" sz="1250" b="1" dirty="0">
                <a:latin typeface="Calibri" pitchFamily="34" charset="0"/>
                <a:ea typeface="Calibri" pitchFamily="34" charset="-122"/>
                <a:cs typeface="Calibri" pitchFamily="34" charset="-120"/>
              </a:rPr>
              <a:t>Application to Shona</a:t>
            </a:r>
            <a:endParaRPr lang="en-US" sz="1250" b="1" dirty="0"/>
          </a:p>
        </p:txBody>
      </p:sp>
      <p:sp>
        <p:nvSpPr>
          <p:cNvPr id="53" name="Shape 3"/>
          <p:cNvSpPr/>
          <p:nvPr/>
        </p:nvSpPr>
        <p:spPr>
          <a:xfrm>
            <a:off x="6262165" y="1583995"/>
            <a:ext cx="2622728" cy="462939"/>
          </a:xfrm>
          <a:prstGeom prst="roundRect">
            <a:avLst>
              <a:gd name="adj" fmla="val 9524"/>
            </a:avLst>
          </a:prstGeom>
          <a:solidFill>
            <a:schemeClr val="accent2">
              <a:lumMod val="75000"/>
            </a:schemeClr>
          </a:solidFill>
          <a:ln w="12700">
            <a:solidFill>
              <a:srgbClr val="12626B"/>
            </a:solidFill>
            <a:prstDash val="solid"/>
          </a:ln>
        </p:spPr>
        <p:txBody>
          <a:bodyPr/>
          <a:lstStyle/>
          <a:p>
            <a:endParaRPr lang="en-GB"/>
          </a:p>
        </p:txBody>
      </p:sp>
      <p:sp>
        <p:nvSpPr>
          <p:cNvPr id="54" name="Shape 4"/>
          <p:cNvSpPr/>
          <p:nvPr/>
        </p:nvSpPr>
        <p:spPr>
          <a:xfrm>
            <a:off x="6382073" y="1692120"/>
            <a:ext cx="274320" cy="290046"/>
          </a:xfrm>
          <a:prstGeom prst="ellipse">
            <a:avLst/>
          </a:prstGeom>
          <a:solidFill>
            <a:srgbClr val="FFFFFF"/>
          </a:solidFill>
          <a:ln/>
        </p:spPr>
        <p:txBody>
          <a:bodyPr/>
          <a:lstStyle/>
          <a:p>
            <a:endParaRPr lang="en-GB"/>
          </a:p>
        </p:txBody>
      </p:sp>
      <p:sp>
        <p:nvSpPr>
          <p:cNvPr id="55" name="Text 5"/>
          <p:cNvSpPr/>
          <p:nvPr/>
        </p:nvSpPr>
        <p:spPr>
          <a:xfrm>
            <a:off x="6346187"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3</a:t>
            </a:r>
            <a:endParaRPr lang="en-US" sz="1250" dirty="0"/>
          </a:p>
        </p:txBody>
      </p:sp>
      <p:sp>
        <p:nvSpPr>
          <p:cNvPr id="56" name="Text 6"/>
          <p:cNvSpPr/>
          <p:nvPr/>
        </p:nvSpPr>
        <p:spPr>
          <a:xfrm>
            <a:off x="6762239" y="1693549"/>
            <a:ext cx="1763192" cy="247562"/>
          </a:xfrm>
          <a:prstGeom prst="rect">
            <a:avLst/>
          </a:prstGeom>
          <a:noFill/>
          <a:ln/>
        </p:spPr>
        <p:txBody>
          <a:bodyPr wrap="square" lIns="0" tIns="0" rIns="0" bIns="0" rtlCol="0" anchor="ctr"/>
          <a:lstStyle/>
          <a:p>
            <a:pPr>
              <a:lnSpc>
                <a:spcPct val="95000"/>
              </a:lnSpc>
            </a:pPr>
            <a:r>
              <a:rPr lang="en-US" sz="1250" b="1" dirty="0">
                <a:solidFill>
                  <a:schemeClr val="bg1"/>
                </a:solidFill>
                <a:latin typeface="Calibri" pitchFamily="34" charset="0"/>
                <a:ea typeface="Calibri" pitchFamily="34" charset="-122"/>
                <a:cs typeface="Calibri" pitchFamily="34" charset="-120"/>
              </a:rPr>
              <a:t>Nature &amp; Nurture</a:t>
            </a:r>
            <a:endParaRPr lang="en-US" sz="1250" dirty="0">
              <a:solidFill>
                <a:schemeClr val="bg1"/>
              </a:solidFill>
            </a:endParaRPr>
          </a:p>
        </p:txBody>
      </p:sp>
      <p:sp>
        <p:nvSpPr>
          <p:cNvPr id="57" name="Shape 3"/>
          <p:cNvSpPr/>
          <p:nvPr/>
        </p:nvSpPr>
        <p:spPr>
          <a:xfrm>
            <a:off x="9128370" y="1577931"/>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8" name="Shape 4"/>
          <p:cNvSpPr/>
          <p:nvPr/>
        </p:nvSpPr>
        <p:spPr>
          <a:xfrm>
            <a:off x="9248278" y="1686056"/>
            <a:ext cx="274320" cy="290046"/>
          </a:xfrm>
          <a:prstGeom prst="ellipse">
            <a:avLst/>
          </a:prstGeom>
          <a:solidFill>
            <a:srgbClr val="FFFFFF"/>
          </a:solidFill>
          <a:ln/>
        </p:spPr>
        <p:txBody>
          <a:bodyPr/>
          <a:lstStyle/>
          <a:p>
            <a:endParaRPr lang="en-GB"/>
          </a:p>
        </p:txBody>
      </p:sp>
      <p:sp>
        <p:nvSpPr>
          <p:cNvPr id="59" name="Text 5"/>
          <p:cNvSpPr/>
          <p:nvPr/>
        </p:nvSpPr>
        <p:spPr>
          <a:xfrm>
            <a:off x="9212392" y="1654189"/>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4</a:t>
            </a:r>
            <a:endParaRPr lang="en-US" sz="1250" dirty="0"/>
          </a:p>
        </p:txBody>
      </p:sp>
      <p:sp>
        <p:nvSpPr>
          <p:cNvPr id="60" name="Text 6"/>
          <p:cNvSpPr/>
          <p:nvPr/>
        </p:nvSpPr>
        <p:spPr>
          <a:xfrm>
            <a:off x="9628444" y="1687485"/>
            <a:ext cx="1763192" cy="247562"/>
          </a:xfrm>
          <a:prstGeom prst="rect">
            <a:avLst/>
          </a:prstGeom>
          <a:noFill/>
          <a:ln/>
        </p:spPr>
        <p:txBody>
          <a:bodyPr wrap="square" lIns="0" tIns="0" rIns="0" bIns="0" rtlCol="0" anchor="ctr"/>
          <a:lstStyle/>
          <a:p>
            <a:pPr>
              <a:lnSpc>
                <a:spcPct val="95000"/>
              </a:lnSpc>
            </a:pPr>
            <a:r>
              <a:rPr lang="en-US" sz="1250" b="1" dirty="0">
                <a:solidFill>
                  <a:sysClr val="windowText" lastClr="000000"/>
                </a:solidFill>
                <a:latin typeface="Calibri" pitchFamily="34" charset="0"/>
                <a:ea typeface="Calibri" pitchFamily="34" charset="-122"/>
                <a:cs typeface="Calibri" pitchFamily="34" charset="-120"/>
              </a:rPr>
              <a:t>Strategies &amp; Evaluation</a:t>
            </a:r>
            <a:endParaRPr lang="en-US" sz="1250" dirty="0">
              <a:solidFill>
                <a:sysClr val="windowText" lastClr="000000"/>
              </a:solidFill>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11773"/>
          <a:stretch/>
        </p:blipFill>
        <p:spPr>
          <a:xfrm>
            <a:off x="5164881" y="2425787"/>
            <a:ext cx="6397031" cy="3762621"/>
          </a:xfrm>
          <a:prstGeom prst="rect">
            <a:avLst/>
          </a:prstGeom>
        </p:spPr>
      </p:pic>
    </p:spTree>
    <p:extLst>
      <p:ext uri="{BB962C8B-B14F-4D97-AF65-F5344CB8AC3E}">
        <p14:creationId xmlns:p14="http://schemas.microsoft.com/office/powerpoint/2010/main" val="4216443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298821"/>
            <a:ext cx="7315200" cy="237744"/>
          </a:xfrm>
          <a:prstGeom prst="rect">
            <a:avLst/>
          </a:prstGeom>
          <a:noFill/>
          <a:ln/>
        </p:spPr>
        <p:txBody>
          <a:bodyPr wrap="square" lIns="0" tIns="0" rIns="0" bIns="0" rtlCol="0" anchor="ctr"/>
          <a:lstStyle/>
          <a:p>
            <a:r>
              <a:rPr lang="en-US" sz="1050" b="1" kern="0" spc="200" dirty="0">
                <a:solidFill>
                  <a:srgbClr val="12626B"/>
                </a:solidFill>
                <a:latin typeface="Calibri" pitchFamily="34" charset="0"/>
                <a:ea typeface="Calibri" pitchFamily="34" charset="-122"/>
                <a:cs typeface="Calibri" pitchFamily="34" charset="-120"/>
              </a:rPr>
              <a:t>LEARNING OUTCOME 1 &amp; 2</a:t>
            </a:r>
            <a:endParaRPr lang="en-US" sz="1050" dirty="0"/>
          </a:p>
        </p:txBody>
      </p:sp>
      <p:sp>
        <p:nvSpPr>
          <p:cNvPr id="3" name="Text 1"/>
          <p:cNvSpPr/>
          <p:nvPr/>
        </p:nvSpPr>
        <p:spPr>
          <a:xfrm>
            <a:off x="548640" y="608684"/>
            <a:ext cx="9692640" cy="411480"/>
          </a:xfrm>
          <a:prstGeom prst="rect">
            <a:avLst/>
          </a:prstGeom>
          <a:noFill/>
          <a:ln/>
        </p:spPr>
        <p:txBody>
          <a:bodyPr wrap="square" lIns="0" tIns="0" rIns="0" bIns="0" rtlCol="0" anchor="t"/>
          <a:lstStyle/>
          <a:p>
            <a:r>
              <a:rPr lang="en-US" sz="2800" b="1" dirty="0">
                <a:solidFill>
                  <a:srgbClr val="10333B"/>
                </a:solidFill>
                <a:latin typeface="Cambria" pitchFamily="34" charset="0"/>
                <a:ea typeface="Cambria" pitchFamily="34" charset="-122"/>
                <a:cs typeface="Cambria" pitchFamily="34" charset="-120"/>
              </a:rPr>
              <a:t>Applying Bowlby’s Attachment Theory: Supporting Shona’s Developmental Needs</a:t>
            </a:r>
            <a:endParaRPr lang="en-US" sz="2800" dirty="0"/>
          </a:p>
        </p:txBody>
      </p:sp>
      <p:pic>
        <p:nvPicPr>
          <p:cNvPr id="5" name="Image 0" descr="/home/claude/ltc_deck/icons_white/userDoctor.png"/>
          <p:cNvPicPr>
            <a:picLocks noChangeAspect="1"/>
          </p:cNvPicPr>
          <p:nvPr/>
        </p:nvPicPr>
        <p:blipFill>
          <a:blip r:embed="rId3"/>
          <a:stretch>
            <a:fillRect/>
          </a:stretch>
        </p:blipFill>
        <p:spPr>
          <a:xfrm>
            <a:off x="11027664" y="649224"/>
            <a:ext cx="457200" cy="457200"/>
          </a:xfrm>
          <a:prstGeom prst="rect">
            <a:avLst/>
          </a:prstGeom>
        </p:spPr>
      </p:pic>
      <p:sp>
        <p:nvSpPr>
          <p:cNvPr id="6" name="Shape 3"/>
          <p:cNvSpPr/>
          <p:nvPr/>
        </p:nvSpPr>
        <p:spPr>
          <a:xfrm>
            <a:off x="530352" y="1586807"/>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7" name="Shape 4"/>
          <p:cNvSpPr/>
          <p:nvPr/>
        </p:nvSpPr>
        <p:spPr>
          <a:xfrm>
            <a:off x="650260" y="1694932"/>
            <a:ext cx="274320" cy="290046"/>
          </a:xfrm>
          <a:prstGeom prst="ellipse">
            <a:avLst/>
          </a:prstGeom>
          <a:solidFill>
            <a:srgbClr val="FFFFFF"/>
          </a:solidFill>
          <a:ln/>
        </p:spPr>
        <p:txBody>
          <a:bodyPr/>
          <a:lstStyle/>
          <a:p>
            <a:endParaRPr lang="en-GB"/>
          </a:p>
        </p:txBody>
      </p:sp>
      <p:sp>
        <p:nvSpPr>
          <p:cNvPr id="8" name="Text 5"/>
          <p:cNvSpPr/>
          <p:nvPr/>
        </p:nvSpPr>
        <p:spPr>
          <a:xfrm>
            <a:off x="614374" y="1663065"/>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1</a:t>
            </a:r>
            <a:endParaRPr lang="en-US" sz="1250" dirty="0"/>
          </a:p>
        </p:txBody>
      </p:sp>
      <p:sp>
        <p:nvSpPr>
          <p:cNvPr id="9" name="Text 6"/>
          <p:cNvSpPr/>
          <p:nvPr/>
        </p:nvSpPr>
        <p:spPr>
          <a:xfrm>
            <a:off x="1030426" y="1696361"/>
            <a:ext cx="1763192" cy="247562"/>
          </a:xfrm>
          <a:prstGeom prst="rect">
            <a:avLst/>
          </a:prstGeom>
          <a:noFill/>
          <a:ln/>
        </p:spPr>
        <p:txBody>
          <a:bodyPr wrap="square" lIns="0" tIns="0" rIns="0" bIns="0" rtlCol="0" anchor="ctr"/>
          <a:lstStyle/>
          <a:p>
            <a:pPr>
              <a:lnSpc>
                <a:spcPct val="95000"/>
              </a:lnSpc>
            </a:pPr>
            <a:r>
              <a:rPr lang="en-US" sz="1250" b="1" dirty="0">
                <a:latin typeface="Calibri" pitchFamily="34" charset="0"/>
                <a:ea typeface="Calibri" pitchFamily="34" charset="-122"/>
                <a:cs typeface="Calibri" pitchFamily="34" charset="-120"/>
              </a:rPr>
              <a:t>Theory Overview</a:t>
            </a:r>
            <a:endParaRPr lang="en-US" sz="1250" dirty="0"/>
          </a:p>
        </p:txBody>
      </p:sp>
      <p:sp>
        <p:nvSpPr>
          <p:cNvPr id="10" name="Shape 7"/>
          <p:cNvSpPr/>
          <p:nvPr/>
        </p:nvSpPr>
        <p:spPr>
          <a:xfrm>
            <a:off x="3211998" y="1719440"/>
            <a:ext cx="137160" cy="182880"/>
          </a:xfrm>
          <a:prstGeom prst="chevron">
            <a:avLst/>
          </a:prstGeom>
          <a:solidFill>
            <a:srgbClr val="D6E2E1"/>
          </a:solidFill>
          <a:ln/>
        </p:spPr>
        <p:txBody>
          <a:bodyPr/>
          <a:lstStyle/>
          <a:p>
            <a:endParaRPr lang="en-GB"/>
          </a:p>
        </p:txBody>
      </p:sp>
      <p:sp>
        <p:nvSpPr>
          <p:cNvPr id="15" name="Shape 12"/>
          <p:cNvSpPr/>
          <p:nvPr/>
        </p:nvSpPr>
        <p:spPr>
          <a:xfrm>
            <a:off x="6078154" y="1727558"/>
            <a:ext cx="137160" cy="182880"/>
          </a:xfrm>
          <a:prstGeom prst="chevron">
            <a:avLst/>
          </a:prstGeom>
          <a:solidFill>
            <a:srgbClr val="D6E2E1"/>
          </a:solidFill>
          <a:ln/>
        </p:spPr>
        <p:txBody>
          <a:bodyPr/>
          <a:lstStyle/>
          <a:p>
            <a:endParaRPr lang="en-GB"/>
          </a:p>
        </p:txBody>
      </p:sp>
      <p:sp>
        <p:nvSpPr>
          <p:cNvPr id="20" name="Shape 17"/>
          <p:cNvSpPr/>
          <p:nvPr/>
        </p:nvSpPr>
        <p:spPr>
          <a:xfrm>
            <a:off x="8946050" y="1719189"/>
            <a:ext cx="137160" cy="182880"/>
          </a:xfrm>
          <a:prstGeom prst="chevron">
            <a:avLst/>
          </a:prstGeom>
          <a:solidFill>
            <a:srgbClr val="D6E2E1"/>
          </a:solidFill>
          <a:ln/>
        </p:spPr>
        <p:txBody>
          <a:bodyPr/>
          <a:lstStyle/>
          <a:p>
            <a:endParaRPr lang="en-GB"/>
          </a:p>
        </p:txBody>
      </p:sp>
      <p:sp>
        <p:nvSpPr>
          <p:cNvPr id="39" name="Text 36"/>
          <p:cNvSpPr/>
          <p:nvPr/>
        </p:nvSpPr>
        <p:spPr>
          <a:xfrm>
            <a:off x="9706126" y="2353201"/>
            <a:ext cx="256032" cy="256032"/>
          </a:xfrm>
          <a:prstGeom prst="rect">
            <a:avLst/>
          </a:prstGeom>
          <a:noFill/>
          <a:ln/>
        </p:spPr>
        <p:txBody>
          <a:bodyPr wrap="square" lIns="0" tIns="0" rIns="0" bIns="0" rtlCol="0" anchor="ctr"/>
          <a:lstStyle/>
          <a:p>
            <a:pPr marL="0" indent="0" algn="ctr">
              <a:buNone/>
            </a:pPr>
            <a:endParaRPr lang="en-US" sz="1050" dirty="0"/>
          </a:p>
        </p:txBody>
      </p:sp>
      <p:sp>
        <p:nvSpPr>
          <p:cNvPr id="43" name="Text 40"/>
          <p:cNvSpPr/>
          <p:nvPr/>
        </p:nvSpPr>
        <p:spPr>
          <a:xfrm>
            <a:off x="9093172" y="3437598"/>
            <a:ext cx="256032" cy="256032"/>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45" name="Text 42"/>
          <p:cNvSpPr/>
          <p:nvPr/>
        </p:nvSpPr>
        <p:spPr>
          <a:xfrm>
            <a:off x="328320" y="6492758"/>
            <a:ext cx="4572000" cy="237744"/>
          </a:xfrm>
          <a:prstGeom prst="rect">
            <a:avLst/>
          </a:prstGeom>
          <a:noFill/>
          <a:ln/>
        </p:spPr>
        <p:txBody>
          <a:bodyPr wrap="square" lIns="0" tIns="0" rIns="0" bIns="0" rtlCol="0" anchor="ctr"/>
          <a:lstStyle/>
          <a:p>
            <a:r>
              <a:rPr lang="en-US" sz="900" b="1" kern="0" spc="150" dirty="0">
                <a:solidFill>
                  <a:srgbClr val="12626B"/>
                </a:solidFill>
                <a:latin typeface="Calibri" pitchFamily="34" charset="0"/>
                <a:ea typeface="Calibri" pitchFamily="34" charset="-122"/>
                <a:cs typeface="Calibri" pitchFamily="34" charset="-120"/>
              </a:rPr>
              <a:t>LEARNING OUTCOME </a:t>
            </a:r>
            <a:r>
              <a:rPr lang="en-US" sz="900" b="1" kern="0" spc="200" dirty="0">
                <a:solidFill>
                  <a:srgbClr val="12626B"/>
                </a:solidFill>
                <a:latin typeface="Calibri" pitchFamily="34" charset="0"/>
                <a:ea typeface="Calibri" pitchFamily="34" charset="-122"/>
                <a:cs typeface="Calibri" pitchFamily="34" charset="-120"/>
              </a:rPr>
              <a:t>1 &amp; 2</a:t>
            </a:r>
            <a:endParaRPr lang="en-US" sz="900" dirty="0"/>
          </a:p>
        </p:txBody>
      </p:sp>
      <p:sp>
        <p:nvSpPr>
          <p:cNvPr id="47" name="Rectangle 46"/>
          <p:cNvSpPr/>
          <p:nvPr/>
        </p:nvSpPr>
        <p:spPr>
          <a:xfrm>
            <a:off x="1" y="1071812"/>
            <a:ext cx="12192000" cy="369332"/>
          </a:xfrm>
          <a:prstGeom prst="rect">
            <a:avLst/>
          </a:prstGeom>
          <a:solidFill>
            <a:schemeClr val="accent2">
              <a:lumMod val="60000"/>
              <a:lumOff val="40000"/>
            </a:schemeClr>
          </a:solidFill>
        </p:spPr>
        <p:txBody>
          <a:bodyPr wrap="square">
            <a:spAutoFit/>
          </a:bodyPr>
          <a:lstStyle/>
          <a:p>
            <a:r>
              <a:rPr lang="en-US" dirty="0"/>
              <a:t>         A critical discussion of theory, nature/nurture, and practical interventions in early years</a:t>
            </a:r>
          </a:p>
        </p:txBody>
      </p:sp>
      <p:sp>
        <p:nvSpPr>
          <p:cNvPr id="48" name="Shape 3"/>
          <p:cNvSpPr/>
          <p:nvPr/>
        </p:nvSpPr>
        <p:spPr>
          <a:xfrm>
            <a:off x="3390824" y="1583995"/>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0" name="Shape 4"/>
          <p:cNvSpPr/>
          <p:nvPr/>
        </p:nvSpPr>
        <p:spPr>
          <a:xfrm>
            <a:off x="3510732" y="1692120"/>
            <a:ext cx="274320" cy="290046"/>
          </a:xfrm>
          <a:prstGeom prst="ellipse">
            <a:avLst/>
          </a:prstGeom>
          <a:solidFill>
            <a:srgbClr val="FFFFFF"/>
          </a:solidFill>
          <a:ln/>
        </p:spPr>
        <p:txBody>
          <a:bodyPr/>
          <a:lstStyle/>
          <a:p>
            <a:endParaRPr lang="en-GB"/>
          </a:p>
        </p:txBody>
      </p:sp>
      <p:sp>
        <p:nvSpPr>
          <p:cNvPr id="51" name="Text 5"/>
          <p:cNvSpPr/>
          <p:nvPr/>
        </p:nvSpPr>
        <p:spPr>
          <a:xfrm>
            <a:off x="3474846"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2</a:t>
            </a:r>
            <a:endParaRPr lang="en-US" sz="1250" dirty="0"/>
          </a:p>
        </p:txBody>
      </p:sp>
      <p:sp>
        <p:nvSpPr>
          <p:cNvPr id="52" name="Text 6"/>
          <p:cNvSpPr/>
          <p:nvPr/>
        </p:nvSpPr>
        <p:spPr>
          <a:xfrm>
            <a:off x="3890898" y="1693549"/>
            <a:ext cx="1763192" cy="247562"/>
          </a:xfrm>
          <a:prstGeom prst="rect">
            <a:avLst/>
          </a:prstGeom>
          <a:noFill/>
          <a:ln/>
        </p:spPr>
        <p:txBody>
          <a:bodyPr wrap="square" lIns="0" tIns="0" rIns="0" bIns="0" rtlCol="0" anchor="ctr"/>
          <a:lstStyle/>
          <a:p>
            <a:pPr>
              <a:lnSpc>
                <a:spcPct val="95000"/>
              </a:lnSpc>
            </a:pPr>
            <a:r>
              <a:rPr lang="en-US" sz="1250" b="1" dirty="0">
                <a:latin typeface="Calibri" pitchFamily="34" charset="0"/>
                <a:ea typeface="Calibri" pitchFamily="34" charset="-122"/>
                <a:cs typeface="Calibri" pitchFamily="34" charset="-120"/>
              </a:rPr>
              <a:t>Application to Shona</a:t>
            </a:r>
            <a:endParaRPr lang="en-US" sz="1250" dirty="0"/>
          </a:p>
        </p:txBody>
      </p:sp>
      <p:sp>
        <p:nvSpPr>
          <p:cNvPr id="53" name="Shape 3"/>
          <p:cNvSpPr/>
          <p:nvPr/>
        </p:nvSpPr>
        <p:spPr>
          <a:xfrm>
            <a:off x="6262165" y="1583995"/>
            <a:ext cx="2622728" cy="462939"/>
          </a:xfrm>
          <a:prstGeom prst="roundRect">
            <a:avLst>
              <a:gd name="adj" fmla="val 9524"/>
            </a:avLst>
          </a:prstGeom>
          <a:solidFill>
            <a:schemeClr val="bg1"/>
          </a:solidFill>
          <a:ln w="12700">
            <a:solidFill>
              <a:srgbClr val="12626B"/>
            </a:solidFill>
            <a:prstDash val="solid"/>
          </a:ln>
        </p:spPr>
        <p:txBody>
          <a:bodyPr/>
          <a:lstStyle/>
          <a:p>
            <a:endParaRPr lang="en-GB"/>
          </a:p>
        </p:txBody>
      </p:sp>
      <p:sp>
        <p:nvSpPr>
          <p:cNvPr id="54" name="Shape 4"/>
          <p:cNvSpPr/>
          <p:nvPr/>
        </p:nvSpPr>
        <p:spPr>
          <a:xfrm>
            <a:off x="6382073" y="1692120"/>
            <a:ext cx="274320" cy="290046"/>
          </a:xfrm>
          <a:prstGeom prst="ellipse">
            <a:avLst/>
          </a:prstGeom>
          <a:solidFill>
            <a:srgbClr val="FFFFFF"/>
          </a:solidFill>
          <a:ln/>
        </p:spPr>
        <p:txBody>
          <a:bodyPr/>
          <a:lstStyle/>
          <a:p>
            <a:endParaRPr lang="en-GB"/>
          </a:p>
        </p:txBody>
      </p:sp>
      <p:sp>
        <p:nvSpPr>
          <p:cNvPr id="55" name="Text 5"/>
          <p:cNvSpPr/>
          <p:nvPr/>
        </p:nvSpPr>
        <p:spPr>
          <a:xfrm>
            <a:off x="6346187" y="1660253"/>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3</a:t>
            </a:r>
            <a:endParaRPr lang="en-US" sz="1250" dirty="0"/>
          </a:p>
        </p:txBody>
      </p:sp>
      <p:sp>
        <p:nvSpPr>
          <p:cNvPr id="56" name="Text 6"/>
          <p:cNvSpPr/>
          <p:nvPr/>
        </p:nvSpPr>
        <p:spPr>
          <a:xfrm>
            <a:off x="6762239" y="1693549"/>
            <a:ext cx="1763192" cy="247562"/>
          </a:xfrm>
          <a:prstGeom prst="rect">
            <a:avLst/>
          </a:prstGeom>
          <a:noFill/>
          <a:ln/>
        </p:spPr>
        <p:txBody>
          <a:bodyPr wrap="square" lIns="0" tIns="0" rIns="0" bIns="0" rtlCol="0" anchor="ctr"/>
          <a:lstStyle/>
          <a:p>
            <a:pPr>
              <a:lnSpc>
                <a:spcPct val="95000"/>
              </a:lnSpc>
            </a:pPr>
            <a:r>
              <a:rPr lang="en-US" sz="1250" b="1" dirty="0">
                <a:latin typeface="Calibri" pitchFamily="34" charset="0"/>
                <a:ea typeface="Calibri" pitchFamily="34" charset="-122"/>
                <a:cs typeface="Calibri" pitchFamily="34" charset="-120"/>
              </a:rPr>
              <a:t>Nature &amp; Nurture</a:t>
            </a:r>
            <a:endParaRPr lang="en-US" sz="1250" dirty="0"/>
          </a:p>
        </p:txBody>
      </p:sp>
      <p:sp>
        <p:nvSpPr>
          <p:cNvPr id="57" name="Shape 3"/>
          <p:cNvSpPr/>
          <p:nvPr/>
        </p:nvSpPr>
        <p:spPr>
          <a:xfrm>
            <a:off x="9128370" y="1577931"/>
            <a:ext cx="2622728" cy="462939"/>
          </a:xfrm>
          <a:prstGeom prst="roundRect">
            <a:avLst>
              <a:gd name="adj" fmla="val 9524"/>
            </a:avLst>
          </a:prstGeom>
          <a:solidFill>
            <a:schemeClr val="accent2">
              <a:lumMod val="75000"/>
            </a:schemeClr>
          </a:solidFill>
          <a:ln w="12700">
            <a:solidFill>
              <a:srgbClr val="12626B"/>
            </a:solidFill>
            <a:prstDash val="solid"/>
          </a:ln>
        </p:spPr>
        <p:txBody>
          <a:bodyPr/>
          <a:lstStyle/>
          <a:p>
            <a:endParaRPr lang="en-GB"/>
          </a:p>
        </p:txBody>
      </p:sp>
      <p:sp>
        <p:nvSpPr>
          <p:cNvPr id="58" name="Shape 4"/>
          <p:cNvSpPr/>
          <p:nvPr/>
        </p:nvSpPr>
        <p:spPr>
          <a:xfrm>
            <a:off x="9248278" y="1686056"/>
            <a:ext cx="274320" cy="290046"/>
          </a:xfrm>
          <a:prstGeom prst="ellipse">
            <a:avLst/>
          </a:prstGeom>
          <a:solidFill>
            <a:srgbClr val="FFFFFF"/>
          </a:solidFill>
          <a:ln/>
        </p:spPr>
        <p:txBody>
          <a:bodyPr/>
          <a:lstStyle/>
          <a:p>
            <a:endParaRPr lang="en-GB"/>
          </a:p>
        </p:txBody>
      </p:sp>
      <p:sp>
        <p:nvSpPr>
          <p:cNvPr id="59" name="Text 5"/>
          <p:cNvSpPr/>
          <p:nvPr/>
        </p:nvSpPr>
        <p:spPr>
          <a:xfrm>
            <a:off x="9212392" y="1654189"/>
            <a:ext cx="365760" cy="365760"/>
          </a:xfrm>
          <a:prstGeom prst="rect">
            <a:avLst/>
          </a:prstGeom>
          <a:noFill/>
          <a:ln/>
        </p:spPr>
        <p:txBody>
          <a:bodyPr wrap="square" lIns="0" tIns="0" rIns="0" bIns="0" rtlCol="0" anchor="ctr"/>
          <a:lstStyle/>
          <a:p>
            <a:pPr marL="0" indent="0" algn="ctr">
              <a:buNone/>
            </a:pPr>
            <a:r>
              <a:rPr lang="en-US" sz="1250" b="1" dirty="0">
                <a:solidFill>
                  <a:srgbClr val="12626B"/>
                </a:solidFill>
                <a:latin typeface="Calibri" pitchFamily="34" charset="0"/>
                <a:ea typeface="Calibri" pitchFamily="34" charset="-122"/>
                <a:cs typeface="Calibri" pitchFamily="34" charset="-120"/>
              </a:rPr>
              <a:t>4</a:t>
            </a:r>
            <a:endParaRPr lang="en-US" sz="1250" dirty="0"/>
          </a:p>
        </p:txBody>
      </p:sp>
      <p:sp>
        <p:nvSpPr>
          <p:cNvPr id="60" name="Text 6"/>
          <p:cNvSpPr/>
          <p:nvPr/>
        </p:nvSpPr>
        <p:spPr>
          <a:xfrm>
            <a:off x="9628444" y="1687485"/>
            <a:ext cx="1763192" cy="247562"/>
          </a:xfrm>
          <a:prstGeom prst="rect">
            <a:avLst/>
          </a:prstGeom>
          <a:noFill/>
          <a:ln/>
        </p:spPr>
        <p:txBody>
          <a:bodyPr wrap="square" lIns="0" tIns="0" rIns="0" bIns="0" rtlCol="0" anchor="ctr"/>
          <a:lstStyle/>
          <a:p>
            <a:pPr>
              <a:lnSpc>
                <a:spcPct val="95000"/>
              </a:lnSpc>
            </a:pPr>
            <a:r>
              <a:rPr lang="en-US" sz="1250" b="1" dirty="0">
                <a:solidFill>
                  <a:srgbClr val="FFFFFF"/>
                </a:solidFill>
                <a:latin typeface="Calibri" pitchFamily="34" charset="0"/>
                <a:ea typeface="Calibri" pitchFamily="34" charset="-122"/>
                <a:cs typeface="Calibri" pitchFamily="34" charset="-120"/>
              </a:rPr>
              <a:t>Strategies &amp; Evaluation</a:t>
            </a:r>
            <a:endParaRPr lang="en-US" sz="1250" dirty="0"/>
          </a:p>
        </p:txBody>
      </p:sp>
      <p:pic>
        <p:nvPicPr>
          <p:cNvPr id="46" name="Picture 45"/>
          <p:cNvPicPr>
            <a:picLocks noChangeAspect="1"/>
          </p:cNvPicPr>
          <p:nvPr/>
        </p:nvPicPr>
        <p:blipFill>
          <a:blip r:embed="rId4"/>
          <a:stretch>
            <a:fillRect/>
          </a:stretch>
        </p:blipFill>
        <p:spPr>
          <a:xfrm>
            <a:off x="1232870" y="3087047"/>
            <a:ext cx="9726261" cy="3160460"/>
          </a:xfrm>
          <a:prstGeom prst="rect">
            <a:avLst/>
          </a:prstGeom>
        </p:spPr>
      </p:pic>
      <p:pic>
        <p:nvPicPr>
          <p:cNvPr id="63" name="Picture 62"/>
          <p:cNvPicPr>
            <a:picLocks noChangeAspect="1"/>
          </p:cNvPicPr>
          <p:nvPr/>
        </p:nvPicPr>
        <p:blipFill>
          <a:blip r:embed="rId5"/>
          <a:stretch>
            <a:fillRect/>
          </a:stretch>
        </p:blipFill>
        <p:spPr>
          <a:xfrm>
            <a:off x="3647892" y="2244879"/>
            <a:ext cx="4629380" cy="669751"/>
          </a:xfrm>
          <a:prstGeom prst="rect">
            <a:avLst/>
          </a:prstGeom>
        </p:spPr>
      </p:pic>
    </p:spTree>
    <p:extLst>
      <p:ext uri="{BB962C8B-B14F-4D97-AF65-F5344CB8AC3E}">
        <p14:creationId xmlns:p14="http://schemas.microsoft.com/office/powerpoint/2010/main" val="732099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76348" y="291504"/>
            <a:ext cx="7315200" cy="237744"/>
          </a:xfrm>
          <a:prstGeom prst="rect">
            <a:avLst/>
          </a:prstGeom>
          <a:noFill/>
          <a:ln/>
        </p:spPr>
        <p:txBody>
          <a:bodyPr wrap="square" lIns="0" tIns="0" rIns="0" bIns="0" rtlCol="0" anchor="ctr"/>
          <a:lstStyle/>
          <a:p>
            <a:r>
              <a:rPr lang="en-US" sz="1050" b="1" kern="0" spc="200" dirty="0">
                <a:solidFill>
                  <a:srgbClr val="12626B"/>
                </a:solidFill>
                <a:latin typeface="Calibri" pitchFamily="34" charset="0"/>
                <a:ea typeface="Calibri" pitchFamily="34" charset="-122"/>
                <a:cs typeface="Calibri" pitchFamily="34" charset="-120"/>
              </a:rPr>
              <a:t>LEARNING OUTCOME 1 &amp; 2</a:t>
            </a:r>
            <a:endParaRPr lang="en-US" sz="1050" dirty="0"/>
          </a:p>
        </p:txBody>
      </p:sp>
      <p:sp>
        <p:nvSpPr>
          <p:cNvPr id="3" name="Text 1"/>
          <p:cNvSpPr/>
          <p:nvPr/>
        </p:nvSpPr>
        <p:spPr>
          <a:xfrm>
            <a:off x="539404" y="584112"/>
            <a:ext cx="9692640" cy="411480"/>
          </a:xfrm>
          <a:prstGeom prst="rect">
            <a:avLst/>
          </a:prstGeom>
          <a:noFill/>
          <a:ln/>
        </p:spPr>
        <p:txBody>
          <a:bodyPr wrap="square" lIns="0" tIns="0" rIns="0" bIns="0" rtlCol="0" anchor="t"/>
          <a:lstStyle/>
          <a:p>
            <a:r>
              <a:rPr lang="en-US" sz="2800" b="1" dirty="0">
                <a:solidFill>
                  <a:srgbClr val="10333B"/>
                </a:solidFill>
                <a:latin typeface="Cambria" pitchFamily="34" charset="0"/>
                <a:ea typeface="Cambria" pitchFamily="34" charset="-122"/>
                <a:cs typeface="Cambria" pitchFamily="34" charset="-120"/>
              </a:rPr>
              <a:t>Focused Critical Discussion: Psychosocial and Cultural Care</a:t>
            </a:r>
            <a:endParaRPr lang="en-US" sz="2800" dirty="0"/>
          </a:p>
        </p:txBody>
      </p:sp>
      <p:sp>
        <p:nvSpPr>
          <p:cNvPr id="14" name="Text 10"/>
          <p:cNvSpPr/>
          <p:nvPr/>
        </p:nvSpPr>
        <p:spPr>
          <a:xfrm>
            <a:off x="813816" y="3635710"/>
            <a:ext cx="237744" cy="23774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2</a:t>
            </a:r>
            <a:endParaRPr lang="en-US" sz="1000" dirty="0"/>
          </a:p>
        </p:txBody>
      </p:sp>
      <p:sp>
        <p:nvSpPr>
          <p:cNvPr id="24" name="Text 19"/>
          <p:cNvSpPr/>
          <p:nvPr/>
        </p:nvSpPr>
        <p:spPr>
          <a:xfrm>
            <a:off x="6525432" y="3548360"/>
            <a:ext cx="237744" cy="23774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5</a:t>
            </a:r>
            <a:endParaRPr lang="en-US" sz="1000" dirty="0"/>
          </a:p>
        </p:txBody>
      </p:sp>
      <p:sp>
        <p:nvSpPr>
          <p:cNvPr id="30" name="Text 24"/>
          <p:cNvSpPr/>
          <p:nvPr/>
        </p:nvSpPr>
        <p:spPr>
          <a:xfrm>
            <a:off x="567112" y="6584969"/>
            <a:ext cx="4572000" cy="237744"/>
          </a:xfrm>
          <a:prstGeom prst="rect">
            <a:avLst/>
          </a:prstGeom>
          <a:noFill/>
          <a:ln/>
        </p:spPr>
        <p:txBody>
          <a:bodyPr wrap="square" lIns="0" tIns="0" rIns="0" bIns="0" rtlCol="0" anchor="ctr"/>
          <a:lstStyle/>
          <a:p>
            <a:r>
              <a:rPr lang="en-US" sz="900" b="1" kern="0" spc="150" dirty="0">
                <a:solidFill>
                  <a:srgbClr val="12626B"/>
                </a:solidFill>
                <a:latin typeface="Calibri" pitchFamily="34" charset="0"/>
                <a:ea typeface="Calibri" pitchFamily="34" charset="-122"/>
                <a:cs typeface="Calibri" pitchFamily="34" charset="-120"/>
              </a:rPr>
              <a:t>LEARNING OUTCOME </a:t>
            </a:r>
            <a:r>
              <a:rPr lang="en-US" sz="900" b="1" kern="0" spc="200" dirty="0">
                <a:solidFill>
                  <a:srgbClr val="12626B"/>
                </a:solidFill>
                <a:latin typeface="Calibri" pitchFamily="34" charset="0"/>
                <a:ea typeface="Calibri" pitchFamily="34" charset="-122"/>
                <a:cs typeface="Calibri" pitchFamily="34" charset="-120"/>
              </a:rPr>
              <a:t>1 &amp; 2</a:t>
            </a:r>
            <a:endParaRPr lang="en-US" sz="900" dirty="0"/>
          </a:p>
        </p:txBody>
      </p:sp>
      <p:sp>
        <p:nvSpPr>
          <p:cNvPr id="32" name="Rectangle 31"/>
          <p:cNvSpPr/>
          <p:nvPr/>
        </p:nvSpPr>
        <p:spPr>
          <a:xfrm>
            <a:off x="1" y="1008222"/>
            <a:ext cx="12192000" cy="369332"/>
          </a:xfrm>
          <a:prstGeom prst="rect">
            <a:avLst/>
          </a:prstGeom>
          <a:solidFill>
            <a:schemeClr val="accent2">
              <a:lumMod val="60000"/>
              <a:lumOff val="40000"/>
            </a:schemeClr>
          </a:solidFill>
        </p:spPr>
        <p:txBody>
          <a:bodyPr wrap="square">
            <a:spAutoFit/>
          </a:bodyPr>
          <a:lstStyle/>
          <a:p>
            <a:r>
              <a:rPr lang="en-US" dirty="0"/>
              <a:t>         Applying Bowlby’s Attachment Theory to support Shona’s developmental needs.</a:t>
            </a:r>
          </a:p>
        </p:txBody>
      </p:sp>
      <p:sp>
        <p:nvSpPr>
          <p:cNvPr id="33" name="Shape 2"/>
          <p:cNvSpPr/>
          <p:nvPr/>
        </p:nvSpPr>
        <p:spPr>
          <a:xfrm>
            <a:off x="10835640" y="457200"/>
            <a:ext cx="841248" cy="841248"/>
          </a:xfrm>
          <a:prstGeom prst="ellipse">
            <a:avLst/>
          </a:prstGeom>
          <a:solidFill>
            <a:srgbClr val="12626B"/>
          </a:solidFill>
          <a:ln/>
        </p:spPr>
        <p:txBody>
          <a:bodyPr/>
          <a:lstStyle/>
          <a:p>
            <a:endParaRPr lang="en-GB"/>
          </a:p>
        </p:txBody>
      </p:sp>
      <p:pic>
        <p:nvPicPr>
          <p:cNvPr id="34" name="Image 0" descr="/home/claude/ltc_deck/icons_white/userNurse.png"/>
          <p:cNvPicPr>
            <a:picLocks noChangeAspect="1"/>
          </p:cNvPicPr>
          <p:nvPr/>
        </p:nvPicPr>
        <p:blipFill>
          <a:blip r:embed="rId3"/>
          <a:stretch>
            <a:fillRect/>
          </a:stretch>
        </p:blipFill>
        <p:spPr>
          <a:xfrm>
            <a:off x="11027664" y="649224"/>
            <a:ext cx="457200" cy="45720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3816" y="1568407"/>
            <a:ext cx="10760184" cy="4883112"/>
          </a:xfrm>
          <a:prstGeom prst="rect">
            <a:avLst/>
          </a:prstGeom>
        </p:spPr>
      </p:pic>
    </p:spTree>
    <p:extLst>
      <p:ext uri="{BB962C8B-B14F-4D97-AF65-F5344CB8AC3E}">
        <p14:creationId xmlns:p14="http://schemas.microsoft.com/office/powerpoint/2010/main" val="218727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48640" y="402336"/>
            <a:ext cx="7315200" cy="237744"/>
          </a:xfrm>
          <a:prstGeom prst="rect">
            <a:avLst/>
          </a:prstGeom>
          <a:noFill/>
          <a:ln/>
        </p:spPr>
        <p:txBody>
          <a:bodyPr wrap="square" lIns="0" tIns="0" rIns="0" bIns="0" rtlCol="0" anchor="ctr"/>
          <a:lstStyle/>
          <a:p>
            <a:r>
              <a:rPr lang="en-US" sz="1050" b="1" kern="0" spc="200" dirty="0">
                <a:solidFill>
                  <a:srgbClr val="12626B"/>
                </a:solidFill>
                <a:latin typeface="Calibri" pitchFamily="34" charset="0"/>
                <a:ea typeface="Calibri" pitchFamily="34" charset="-122"/>
                <a:cs typeface="Calibri" pitchFamily="34" charset="-120"/>
              </a:rPr>
              <a:t>LEARNING OUTCOME 1 &amp; 2</a:t>
            </a:r>
            <a:endParaRPr lang="en-US" sz="1050" dirty="0"/>
          </a:p>
        </p:txBody>
      </p:sp>
      <p:sp>
        <p:nvSpPr>
          <p:cNvPr id="3" name="Text 1"/>
          <p:cNvSpPr/>
          <p:nvPr/>
        </p:nvSpPr>
        <p:spPr>
          <a:xfrm>
            <a:off x="548639" y="694944"/>
            <a:ext cx="11195275" cy="423550"/>
          </a:xfrm>
          <a:prstGeom prst="rect">
            <a:avLst/>
          </a:prstGeom>
          <a:solidFill>
            <a:schemeClr val="accent6">
              <a:lumMod val="40000"/>
              <a:lumOff val="60000"/>
            </a:schemeClr>
          </a:solidFill>
          <a:ln/>
        </p:spPr>
        <p:txBody>
          <a:bodyPr wrap="square" lIns="0" tIns="0" rIns="0" bIns="0" rtlCol="0" anchor="t"/>
          <a:lstStyle/>
          <a:p>
            <a:r>
              <a:rPr lang="en-US" sz="2800" b="1" dirty="0">
                <a:solidFill>
                  <a:srgbClr val="10333B"/>
                </a:solidFill>
                <a:latin typeface="Cambria" pitchFamily="34" charset="0"/>
                <a:ea typeface="Cambria" pitchFamily="34" charset="-122"/>
                <a:cs typeface="Cambria" pitchFamily="34" charset="-120"/>
              </a:rPr>
              <a:t>Focused Critical Discussion: Evaluating Bowlby’s Attachment Theory</a:t>
            </a:r>
            <a:endParaRPr lang="en-US" sz="2800" dirty="0"/>
          </a:p>
        </p:txBody>
      </p:sp>
      <p:sp>
        <p:nvSpPr>
          <p:cNvPr id="53" name="Text 44"/>
          <p:cNvSpPr/>
          <p:nvPr/>
        </p:nvSpPr>
        <p:spPr>
          <a:xfrm>
            <a:off x="548640" y="6455664"/>
            <a:ext cx="4572000" cy="237744"/>
          </a:xfrm>
          <a:prstGeom prst="rect">
            <a:avLst/>
          </a:prstGeom>
          <a:noFill/>
          <a:ln/>
        </p:spPr>
        <p:txBody>
          <a:bodyPr wrap="square" lIns="0" tIns="0" rIns="0" bIns="0" rtlCol="0" anchor="ctr"/>
          <a:lstStyle/>
          <a:p>
            <a:r>
              <a:rPr lang="en-US" sz="900" b="1" kern="0" spc="150" dirty="0">
                <a:solidFill>
                  <a:srgbClr val="12626B"/>
                </a:solidFill>
                <a:latin typeface="Calibri" pitchFamily="34" charset="0"/>
                <a:ea typeface="Calibri" pitchFamily="34" charset="-122"/>
                <a:cs typeface="Calibri" pitchFamily="34" charset="-120"/>
              </a:rPr>
              <a:t>LEARNING OUTCOME 1</a:t>
            </a:r>
            <a:r>
              <a:rPr lang="en-US" sz="900" b="1" kern="0" spc="200" dirty="0">
                <a:solidFill>
                  <a:srgbClr val="12626B"/>
                </a:solidFill>
                <a:latin typeface="Calibri" pitchFamily="34" charset="0"/>
                <a:ea typeface="Calibri" pitchFamily="34" charset="-122"/>
                <a:cs typeface="Calibri" pitchFamily="34" charset="-120"/>
              </a:rPr>
              <a:t> &amp; 2</a:t>
            </a:r>
            <a:r>
              <a:rPr lang="en-US" sz="900" b="1" kern="0" spc="150" dirty="0">
                <a:solidFill>
                  <a:srgbClr val="12626B"/>
                </a:solidFill>
                <a:latin typeface="Calibri" pitchFamily="34" charset="0"/>
                <a:ea typeface="Calibri" pitchFamily="34" charset="-122"/>
                <a:cs typeface="Calibri" pitchFamily="34" charset="-120"/>
              </a:rPr>
              <a:t> </a:t>
            </a:r>
            <a:endParaRPr lang="en-US" sz="900" dirty="0"/>
          </a:p>
        </p:txBody>
      </p:sp>
      <p:sp>
        <p:nvSpPr>
          <p:cNvPr id="34" name="Rectangle 33"/>
          <p:cNvSpPr/>
          <p:nvPr/>
        </p:nvSpPr>
        <p:spPr>
          <a:xfrm>
            <a:off x="387925" y="1417758"/>
            <a:ext cx="11402169" cy="4872206"/>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p:cNvPicPr>
            <a:picLocks noChangeAspect="1"/>
          </p:cNvPicPr>
          <p:nvPr/>
        </p:nvPicPr>
        <p:blipFill>
          <a:blip r:embed="rId3"/>
          <a:stretch>
            <a:fillRect/>
          </a:stretch>
        </p:blipFill>
        <p:spPr>
          <a:xfrm>
            <a:off x="484516" y="1522610"/>
            <a:ext cx="3301551" cy="2437951"/>
          </a:xfrm>
          <a:prstGeom prst="rect">
            <a:avLst/>
          </a:prstGeom>
        </p:spPr>
      </p:pic>
      <p:pic>
        <p:nvPicPr>
          <p:cNvPr id="37" name="Picture 36"/>
          <p:cNvPicPr>
            <a:picLocks noChangeAspect="1"/>
          </p:cNvPicPr>
          <p:nvPr/>
        </p:nvPicPr>
        <p:blipFill rotWithShape="1">
          <a:blip r:embed="rId4"/>
          <a:srcRect t="1557"/>
          <a:stretch/>
        </p:blipFill>
        <p:spPr>
          <a:xfrm>
            <a:off x="499848" y="3820381"/>
            <a:ext cx="3291000" cy="2363728"/>
          </a:xfrm>
          <a:prstGeom prst="rect">
            <a:avLst/>
          </a:prstGeom>
        </p:spPr>
      </p:pic>
      <p:pic>
        <p:nvPicPr>
          <p:cNvPr id="38" name="Picture 37"/>
          <p:cNvPicPr>
            <a:picLocks noChangeAspect="1"/>
          </p:cNvPicPr>
          <p:nvPr/>
        </p:nvPicPr>
        <p:blipFill>
          <a:blip r:embed="rId5"/>
          <a:stretch>
            <a:fillRect/>
          </a:stretch>
        </p:blipFill>
        <p:spPr>
          <a:xfrm>
            <a:off x="3899057" y="1557088"/>
            <a:ext cx="3394712" cy="2328740"/>
          </a:xfrm>
          <a:prstGeom prst="rect">
            <a:avLst/>
          </a:prstGeom>
        </p:spPr>
      </p:pic>
      <p:pic>
        <p:nvPicPr>
          <p:cNvPr id="39" name="Picture 38"/>
          <p:cNvPicPr>
            <a:picLocks noChangeAspect="1"/>
          </p:cNvPicPr>
          <p:nvPr/>
        </p:nvPicPr>
        <p:blipFill>
          <a:blip r:embed="rId6"/>
          <a:stretch>
            <a:fillRect/>
          </a:stretch>
        </p:blipFill>
        <p:spPr>
          <a:xfrm>
            <a:off x="3860494" y="3820269"/>
            <a:ext cx="3433275" cy="2363840"/>
          </a:xfrm>
          <a:prstGeom prst="rect">
            <a:avLst/>
          </a:prstGeom>
        </p:spPr>
      </p:pic>
      <p:pic>
        <p:nvPicPr>
          <p:cNvPr id="40" name="Picture 39"/>
          <p:cNvPicPr>
            <a:picLocks noChangeAspect="1"/>
          </p:cNvPicPr>
          <p:nvPr/>
        </p:nvPicPr>
        <p:blipFill rotWithShape="1">
          <a:blip r:embed="rId7"/>
          <a:srcRect r="32690"/>
          <a:stretch/>
        </p:blipFill>
        <p:spPr>
          <a:xfrm>
            <a:off x="7667070" y="1566324"/>
            <a:ext cx="4058372" cy="466725"/>
          </a:xfrm>
          <a:prstGeom prst="rect">
            <a:avLst/>
          </a:prstGeom>
        </p:spPr>
      </p:pic>
      <p:pic>
        <p:nvPicPr>
          <p:cNvPr id="41" name="Picture 40"/>
          <p:cNvPicPr>
            <a:picLocks noChangeAspect="1"/>
          </p:cNvPicPr>
          <p:nvPr/>
        </p:nvPicPr>
        <p:blipFill>
          <a:blip r:embed="rId8"/>
          <a:stretch>
            <a:fillRect/>
          </a:stretch>
        </p:blipFill>
        <p:spPr>
          <a:xfrm>
            <a:off x="7925380" y="2092485"/>
            <a:ext cx="3619500" cy="1971675"/>
          </a:xfrm>
          <a:prstGeom prst="rect">
            <a:avLst/>
          </a:prstGeom>
        </p:spPr>
      </p:pic>
      <p:pic>
        <p:nvPicPr>
          <p:cNvPr id="42" name="Picture 41"/>
          <p:cNvPicPr>
            <a:picLocks noChangeAspect="1"/>
          </p:cNvPicPr>
          <p:nvPr/>
        </p:nvPicPr>
        <p:blipFill>
          <a:blip r:embed="rId9"/>
          <a:stretch>
            <a:fillRect/>
          </a:stretch>
        </p:blipFill>
        <p:spPr>
          <a:xfrm>
            <a:off x="7925381" y="4191184"/>
            <a:ext cx="3619500" cy="183802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548640" y="402336"/>
            <a:ext cx="7315200" cy="237744"/>
          </a:xfrm>
          <a:prstGeom prst="rect">
            <a:avLst/>
          </a:prstGeom>
          <a:noFill/>
          <a:ln/>
        </p:spPr>
        <p:txBody>
          <a:bodyPr wrap="square" lIns="0" tIns="0" rIns="0" bIns="0" rtlCol="0" anchor="ctr"/>
          <a:lstStyle/>
          <a:p>
            <a:r>
              <a:rPr lang="en-US" sz="1050" b="1" kern="0" spc="200" dirty="0">
                <a:solidFill>
                  <a:srgbClr val="12626B"/>
                </a:solidFill>
                <a:latin typeface="Calibri" pitchFamily="34" charset="0"/>
                <a:ea typeface="Calibri" pitchFamily="34" charset="-122"/>
                <a:cs typeface="Calibri" pitchFamily="34" charset="-120"/>
              </a:rPr>
              <a:t>LEARNING OUTCOME 1 &amp; 2</a:t>
            </a:r>
            <a:endParaRPr lang="en-US" sz="1050" dirty="0"/>
          </a:p>
        </p:txBody>
      </p:sp>
      <p:sp>
        <p:nvSpPr>
          <p:cNvPr id="3" name="Text 1"/>
          <p:cNvSpPr/>
          <p:nvPr/>
        </p:nvSpPr>
        <p:spPr>
          <a:xfrm>
            <a:off x="548640" y="694944"/>
            <a:ext cx="9692640" cy="402336"/>
          </a:xfrm>
          <a:prstGeom prst="rect">
            <a:avLst/>
          </a:prstGeom>
          <a:noFill/>
          <a:ln/>
        </p:spPr>
        <p:txBody>
          <a:bodyPr wrap="square" lIns="0" tIns="0" rIns="0" bIns="0" rtlCol="0" anchor="t"/>
          <a:lstStyle/>
          <a:p>
            <a:pPr marL="0" indent="0">
              <a:buNone/>
            </a:pPr>
            <a:r>
              <a:rPr lang="en-US" sz="2800" b="1" dirty="0">
                <a:solidFill>
                  <a:srgbClr val="10333B"/>
                </a:solidFill>
                <a:latin typeface="Cambria" pitchFamily="34" charset="0"/>
                <a:ea typeface="Cambria" pitchFamily="34" charset="-122"/>
                <a:cs typeface="Cambria" pitchFamily="34" charset="-120"/>
              </a:rPr>
              <a:t>Conclusion and Recommendation</a:t>
            </a:r>
            <a:endParaRPr lang="en-US" sz="2800" dirty="0"/>
          </a:p>
        </p:txBody>
      </p:sp>
      <p:sp>
        <p:nvSpPr>
          <p:cNvPr id="4" name="Shape 2"/>
          <p:cNvSpPr/>
          <p:nvPr/>
        </p:nvSpPr>
        <p:spPr>
          <a:xfrm>
            <a:off x="10835640" y="457200"/>
            <a:ext cx="841248" cy="841248"/>
          </a:xfrm>
          <a:prstGeom prst="ellipse">
            <a:avLst/>
          </a:prstGeom>
          <a:solidFill>
            <a:srgbClr val="3E7C4A"/>
          </a:solidFill>
          <a:ln/>
        </p:spPr>
        <p:txBody>
          <a:bodyPr/>
          <a:lstStyle/>
          <a:p>
            <a:endParaRPr lang="en-GB"/>
          </a:p>
        </p:txBody>
      </p:sp>
      <p:pic>
        <p:nvPicPr>
          <p:cNvPr id="5" name="Image 0" descr="/home/claude/ltc_deck/icons_white/earth.png"/>
          <p:cNvPicPr>
            <a:picLocks noChangeAspect="1"/>
          </p:cNvPicPr>
          <p:nvPr/>
        </p:nvPicPr>
        <p:blipFill>
          <a:blip r:embed="rId3"/>
          <a:stretch>
            <a:fillRect/>
          </a:stretch>
        </p:blipFill>
        <p:spPr>
          <a:xfrm>
            <a:off x="11027664" y="649224"/>
            <a:ext cx="457200" cy="457200"/>
          </a:xfrm>
          <a:prstGeom prst="rect">
            <a:avLst/>
          </a:prstGeom>
        </p:spPr>
      </p:pic>
      <p:sp>
        <p:nvSpPr>
          <p:cNvPr id="6" name="Shape 3"/>
          <p:cNvSpPr/>
          <p:nvPr/>
        </p:nvSpPr>
        <p:spPr>
          <a:xfrm>
            <a:off x="548640" y="1627632"/>
            <a:ext cx="3977640" cy="4608576"/>
          </a:xfrm>
          <a:prstGeom prst="roundRect">
            <a:avLst>
              <a:gd name="adj" fmla="val 3218"/>
            </a:avLst>
          </a:prstGeom>
          <a:solidFill>
            <a:srgbClr val="0B3B44"/>
          </a:solidFill>
          <a:ln/>
        </p:spPr>
        <p:txBody>
          <a:bodyPr/>
          <a:lstStyle/>
          <a:p>
            <a:endParaRPr lang="en-GB"/>
          </a:p>
        </p:txBody>
      </p:sp>
      <p:sp>
        <p:nvSpPr>
          <p:cNvPr id="9" name="Text 5"/>
          <p:cNvSpPr/>
          <p:nvPr/>
        </p:nvSpPr>
        <p:spPr>
          <a:xfrm>
            <a:off x="957374" y="2140296"/>
            <a:ext cx="3300586" cy="625450"/>
          </a:xfrm>
          <a:prstGeom prst="rect">
            <a:avLst/>
          </a:prstGeom>
          <a:noFill/>
          <a:ln/>
        </p:spPr>
        <p:txBody>
          <a:bodyPr wrap="square" lIns="0" tIns="0" rIns="0" bIns="0" rtlCol="0" anchor="ctr"/>
          <a:lstStyle/>
          <a:p>
            <a:r>
              <a:rPr lang="en-US" sz="3200" b="1" dirty="0">
                <a:solidFill>
                  <a:schemeClr val="bg1"/>
                </a:solidFill>
              </a:rPr>
              <a:t>Shona's Transition</a:t>
            </a:r>
          </a:p>
        </p:txBody>
      </p:sp>
      <p:sp>
        <p:nvSpPr>
          <p:cNvPr id="10" name="Text 6"/>
          <p:cNvSpPr/>
          <p:nvPr/>
        </p:nvSpPr>
        <p:spPr>
          <a:xfrm>
            <a:off x="957374" y="3151022"/>
            <a:ext cx="3063240" cy="1280160"/>
          </a:xfrm>
          <a:prstGeom prst="rect">
            <a:avLst/>
          </a:prstGeom>
          <a:noFill/>
          <a:ln/>
        </p:spPr>
        <p:txBody>
          <a:bodyPr wrap="square" lIns="0" tIns="0" rIns="0" bIns="0" rtlCol="0" anchor="t"/>
          <a:lstStyle/>
          <a:p>
            <a:pPr algn="just"/>
            <a:r>
              <a:rPr lang="en-US" sz="1400" dirty="0">
                <a:solidFill>
                  <a:schemeClr val="bg1"/>
                </a:solidFill>
              </a:rPr>
              <a:t>This case has brought into focus the challenges of supporting early years children with attachment needs. I will use this learning to support my practice by enhancing critical decision making, attachment-based interventions and promoting holistic care for the person.</a:t>
            </a:r>
          </a:p>
          <a:p>
            <a:pPr algn="just"/>
            <a:endParaRPr lang="en-US" sz="1400" dirty="0">
              <a:solidFill>
                <a:schemeClr val="bg1"/>
              </a:solidFill>
            </a:endParaRPr>
          </a:p>
        </p:txBody>
      </p:sp>
      <p:sp>
        <p:nvSpPr>
          <p:cNvPr id="11" name="Text 7"/>
          <p:cNvSpPr/>
          <p:nvPr/>
        </p:nvSpPr>
        <p:spPr>
          <a:xfrm>
            <a:off x="1005840" y="5550408"/>
            <a:ext cx="3063240" cy="365760"/>
          </a:xfrm>
          <a:prstGeom prst="rect">
            <a:avLst/>
          </a:prstGeom>
          <a:noFill/>
          <a:ln/>
        </p:spPr>
        <p:txBody>
          <a:bodyPr wrap="square" lIns="0" tIns="0" rIns="0" bIns="0" rtlCol="0" anchor="ctr"/>
          <a:lstStyle/>
          <a:p>
            <a:r>
              <a:rPr lang="en-US" sz="1100" dirty="0">
                <a:solidFill>
                  <a:schemeClr val="bg1"/>
                </a:solidFill>
              </a:rPr>
              <a:t>(Bowlby, 1969; </a:t>
            </a:r>
            <a:r>
              <a:rPr lang="en-US" sz="1100" dirty="0" err="1">
                <a:solidFill>
                  <a:schemeClr val="bg1"/>
                </a:solidFill>
              </a:rPr>
              <a:t>DfE</a:t>
            </a:r>
            <a:r>
              <a:rPr lang="en-US" sz="1100" dirty="0">
                <a:solidFill>
                  <a:schemeClr val="bg1"/>
                </a:solidFill>
              </a:rPr>
              <a:t>, 2024)</a:t>
            </a:r>
            <a:endParaRPr lang="en-US" sz="1100" b="1" dirty="0"/>
          </a:p>
        </p:txBody>
      </p:sp>
      <p:sp>
        <p:nvSpPr>
          <p:cNvPr id="12" name="Shape 8"/>
          <p:cNvSpPr/>
          <p:nvPr/>
        </p:nvSpPr>
        <p:spPr>
          <a:xfrm>
            <a:off x="4873752" y="1668576"/>
            <a:ext cx="6769303" cy="811987"/>
          </a:xfrm>
          <a:prstGeom prst="roundRect">
            <a:avLst>
              <a:gd name="adj" fmla="val 7883"/>
            </a:avLst>
          </a:prstGeom>
          <a:solidFill>
            <a:srgbClr val="F2F6F6"/>
          </a:solidFill>
          <a:ln/>
        </p:spPr>
        <p:txBody>
          <a:bodyPr/>
          <a:lstStyle/>
          <a:p>
            <a:endParaRPr lang="en-GB"/>
          </a:p>
        </p:txBody>
      </p:sp>
      <p:sp>
        <p:nvSpPr>
          <p:cNvPr id="13" name="Shape 9"/>
          <p:cNvSpPr/>
          <p:nvPr/>
        </p:nvSpPr>
        <p:spPr>
          <a:xfrm>
            <a:off x="5056632" y="1810512"/>
            <a:ext cx="274320" cy="274320"/>
          </a:xfrm>
          <a:prstGeom prst="ellipse">
            <a:avLst/>
          </a:prstGeom>
          <a:solidFill>
            <a:srgbClr val="3E7C4A"/>
          </a:solidFill>
          <a:ln/>
        </p:spPr>
        <p:txBody>
          <a:bodyPr/>
          <a:lstStyle/>
          <a:p>
            <a:endParaRPr lang="en-GB"/>
          </a:p>
        </p:txBody>
      </p:sp>
      <p:sp>
        <p:nvSpPr>
          <p:cNvPr id="14" name="Text 10"/>
          <p:cNvSpPr/>
          <p:nvPr/>
        </p:nvSpPr>
        <p:spPr>
          <a:xfrm>
            <a:off x="5056632" y="1810512"/>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1</a:t>
            </a:r>
            <a:endParaRPr lang="en-US" sz="1050" dirty="0"/>
          </a:p>
        </p:txBody>
      </p:sp>
      <p:sp>
        <p:nvSpPr>
          <p:cNvPr id="15" name="Text 11"/>
          <p:cNvSpPr/>
          <p:nvPr/>
        </p:nvSpPr>
        <p:spPr>
          <a:xfrm>
            <a:off x="5477256" y="1737360"/>
            <a:ext cx="5946343" cy="665683"/>
          </a:xfrm>
          <a:prstGeom prst="rect">
            <a:avLst/>
          </a:prstGeom>
          <a:noFill/>
          <a:ln/>
        </p:spPr>
        <p:txBody>
          <a:bodyPr wrap="square" lIns="0" tIns="0" rIns="0" bIns="0" rtlCol="0" anchor="t"/>
          <a:lstStyle/>
          <a:p>
            <a:pPr algn="just">
              <a:lnSpc>
                <a:spcPct val="102000"/>
              </a:lnSpc>
            </a:pPr>
            <a:r>
              <a:rPr lang="en-US" sz="1150" b="1" dirty="0">
                <a:solidFill>
                  <a:srgbClr val="3E7C4A"/>
                </a:solidFill>
                <a:latin typeface="Calibri" pitchFamily="34" charset="0"/>
                <a:ea typeface="Calibri" pitchFamily="34" charset="-122"/>
                <a:cs typeface="Calibri" pitchFamily="34" charset="-120"/>
              </a:rPr>
              <a:t>Summary of Support</a:t>
            </a:r>
            <a:endParaRPr lang="en-US" sz="1150" dirty="0"/>
          </a:p>
          <a:p>
            <a:pPr algn="just">
              <a:lnSpc>
                <a:spcPct val="102000"/>
              </a:lnSpc>
            </a:pPr>
            <a:r>
              <a:rPr lang="en-US" sz="1100" dirty="0"/>
              <a:t>In Shona's case she needed an attachment evaluation and a secure base, and a culturally responsive support plan. Practice focused on her emotional safety and promoting her wellbeing.</a:t>
            </a:r>
          </a:p>
        </p:txBody>
      </p:sp>
      <p:sp>
        <p:nvSpPr>
          <p:cNvPr id="16" name="Shape 12"/>
          <p:cNvSpPr/>
          <p:nvPr/>
        </p:nvSpPr>
        <p:spPr>
          <a:xfrm>
            <a:off x="5056632" y="2732227"/>
            <a:ext cx="274320" cy="274320"/>
          </a:xfrm>
          <a:prstGeom prst="ellipse">
            <a:avLst/>
          </a:prstGeom>
          <a:solidFill>
            <a:srgbClr val="3E7C4A"/>
          </a:solidFill>
          <a:ln/>
        </p:spPr>
        <p:txBody>
          <a:bodyPr/>
          <a:lstStyle/>
          <a:p>
            <a:endParaRPr lang="en-GB"/>
          </a:p>
        </p:txBody>
      </p:sp>
      <p:sp>
        <p:nvSpPr>
          <p:cNvPr id="17" name="Text 13"/>
          <p:cNvSpPr/>
          <p:nvPr/>
        </p:nvSpPr>
        <p:spPr>
          <a:xfrm>
            <a:off x="5056632" y="2732227"/>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2</a:t>
            </a:r>
            <a:endParaRPr lang="en-US" sz="1050" dirty="0"/>
          </a:p>
        </p:txBody>
      </p:sp>
      <p:sp>
        <p:nvSpPr>
          <p:cNvPr id="18" name="Text 14"/>
          <p:cNvSpPr/>
          <p:nvPr/>
        </p:nvSpPr>
        <p:spPr>
          <a:xfrm>
            <a:off x="5477256" y="2659075"/>
            <a:ext cx="6165799" cy="665683"/>
          </a:xfrm>
          <a:prstGeom prst="rect">
            <a:avLst/>
          </a:prstGeom>
          <a:noFill/>
          <a:ln/>
        </p:spPr>
        <p:txBody>
          <a:bodyPr wrap="square" lIns="0" tIns="0" rIns="0" bIns="0" rtlCol="0" anchor="t"/>
          <a:lstStyle/>
          <a:p>
            <a:pPr algn="just">
              <a:lnSpc>
                <a:spcPct val="102000"/>
              </a:lnSpc>
            </a:pPr>
            <a:r>
              <a:rPr lang="en-US" sz="1150" b="1" dirty="0">
                <a:solidFill>
                  <a:srgbClr val="3E7C4A"/>
                </a:solidFill>
                <a:latin typeface="Calibri" pitchFamily="34" charset="0"/>
                <a:ea typeface="Calibri" pitchFamily="34" charset="-122"/>
                <a:cs typeface="Calibri" pitchFamily="34" charset="-120"/>
              </a:rPr>
              <a:t>Key Learnings</a:t>
            </a:r>
            <a:endParaRPr lang="en-US" sz="1150" dirty="0"/>
          </a:p>
          <a:p>
            <a:pPr algn="just">
              <a:lnSpc>
                <a:spcPct val="102000"/>
              </a:lnSpc>
            </a:pPr>
            <a:r>
              <a:rPr lang="en-US" sz="1100" dirty="0"/>
              <a:t>The use of Bowlby's theory is not simply a matter of diagnosis; it is a matter of critical decision making, multi-disciplinary coordination and a call for early intervention. The holistic and person-</a:t>
            </a:r>
            <a:r>
              <a:rPr lang="en-US" sz="1100" dirty="0" err="1"/>
              <a:t>centred</a:t>
            </a:r>
            <a:r>
              <a:rPr lang="en-US" sz="1100" dirty="0"/>
              <a:t> approach is required for supporting Shona's anxiety and communication issues.</a:t>
            </a:r>
          </a:p>
        </p:txBody>
      </p:sp>
      <p:sp>
        <p:nvSpPr>
          <p:cNvPr id="19" name="Shape 15"/>
          <p:cNvSpPr/>
          <p:nvPr/>
        </p:nvSpPr>
        <p:spPr>
          <a:xfrm>
            <a:off x="4873752" y="3505182"/>
            <a:ext cx="6769303" cy="811987"/>
          </a:xfrm>
          <a:prstGeom prst="roundRect">
            <a:avLst>
              <a:gd name="adj" fmla="val 7883"/>
            </a:avLst>
          </a:prstGeom>
          <a:solidFill>
            <a:srgbClr val="F2F6F6"/>
          </a:solidFill>
          <a:ln/>
        </p:spPr>
        <p:txBody>
          <a:bodyPr/>
          <a:lstStyle/>
          <a:p>
            <a:endParaRPr lang="en-GB"/>
          </a:p>
        </p:txBody>
      </p:sp>
      <p:sp>
        <p:nvSpPr>
          <p:cNvPr id="20" name="Shape 16"/>
          <p:cNvSpPr/>
          <p:nvPr/>
        </p:nvSpPr>
        <p:spPr>
          <a:xfrm>
            <a:off x="5056632" y="3653942"/>
            <a:ext cx="274320" cy="274320"/>
          </a:xfrm>
          <a:prstGeom prst="ellipse">
            <a:avLst/>
          </a:prstGeom>
          <a:solidFill>
            <a:srgbClr val="3E7C4A"/>
          </a:solidFill>
          <a:ln/>
        </p:spPr>
        <p:txBody>
          <a:bodyPr/>
          <a:lstStyle/>
          <a:p>
            <a:endParaRPr lang="en-GB"/>
          </a:p>
        </p:txBody>
      </p:sp>
      <p:sp>
        <p:nvSpPr>
          <p:cNvPr id="21" name="Text 17"/>
          <p:cNvSpPr/>
          <p:nvPr/>
        </p:nvSpPr>
        <p:spPr>
          <a:xfrm>
            <a:off x="5056632" y="3653942"/>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3</a:t>
            </a:r>
            <a:endParaRPr lang="en-US" sz="1050" dirty="0"/>
          </a:p>
        </p:txBody>
      </p:sp>
      <p:sp>
        <p:nvSpPr>
          <p:cNvPr id="22" name="Text 18"/>
          <p:cNvSpPr/>
          <p:nvPr/>
        </p:nvSpPr>
        <p:spPr>
          <a:xfrm>
            <a:off x="5477256" y="3580790"/>
            <a:ext cx="5946343" cy="665683"/>
          </a:xfrm>
          <a:prstGeom prst="rect">
            <a:avLst/>
          </a:prstGeom>
          <a:noFill/>
          <a:ln/>
        </p:spPr>
        <p:txBody>
          <a:bodyPr wrap="square" lIns="0" tIns="0" rIns="0" bIns="0" rtlCol="0" anchor="t"/>
          <a:lstStyle/>
          <a:p>
            <a:pPr algn="just">
              <a:lnSpc>
                <a:spcPct val="102000"/>
              </a:lnSpc>
            </a:pPr>
            <a:r>
              <a:rPr lang="en-US" sz="1150" b="1" dirty="0">
                <a:solidFill>
                  <a:srgbClr val="3E7C4A"/>
                </a:solidFill>
                <a:latin typeface="Calibri" pitchFamily="34" charset="0"/>
                <a:ea typeface="Calibri" pitchFamily="34" charset="-122"/>
                <a:cs typeface="Calibri" pitchFamily="34" charset="-120"/>
              </a:rPr>
              <a:t>Future Practice Goals</a:t>
            </a:r>
            <a:endParaRPr lang="en-US" sz="1150" dirty="0"/>
          </a:p>
          <a:p>
            <a:pPr algn="just">
              <a:lnSpc>
                <a:spcPct val="102000"/>
              </a:lnSpc>
            </a:pPr>
            <a:r>
              <a:rPr lang="en-US" sz="1100" dirty="0"/>
              <a:t>My future goals are to build my confidence when applying the theory of attachment to early years settings, specifically focusing on developing secure base interventions, and my confidence with families and multi-disciplinary teams. (</a:t>
            </a:r>
            <a:r>
              <a:rPr lang="en-US" sz="1100" dirty="0" err="1"/>
              <a:t>DfE</a:t>
            </a:r>
            <a:r>
              <a:rPr lang="en-US" sz="1100" dirty="0"/>
              <a:t>, 2024).</a:t>
            </a:r>
          </a:p>
        </p:txBody>
      </p:sp>
      <p:sp>
        <p:nvSpPr>
          <p:cNvPr id="23" name="Shape 19"/>
          <p:cNvSpPr/>
          <p:nvPr/>
        </p:nvSpPr>
        <p:spPr>
          <a:xfrm>
            <a:off x="5056632" y="4575658"/>
            <a:ext cx="274320" cy="274320"/>
          </a:xfrm>
          <a:prstGeom prst="ellipse">
            <a:avLst/>
          </a:prstGeom>
          <a:solidFill>
            <a:srgbClr val="3E7C4A"/>
          </a:solidFill>
          <a:ln/>
        </p:spPr>
        <p:txBody>
          <a:bodyPr/>
          <a:lstStyle/>
          <a:p>
            <a:endParaRPr lang="en-GB"/>
          </a:p>
        </p:txBody>
      </p:sp>
      <p:sp>
        <p:nvSpPr>
          <p:cNvPr id="24" name="Text 20"/>
          <p:cNvSpPr/>
          <p:nvPr/>
        </p:nvSpPr>
        <p:spPr>
          <a:xfrm>
            <a:off x="5056632" y="4575658"/>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4</a:t>
            </a:r>
            <a:endParaRPr lang="en-US" sz="1050" dirty="0"/>
          </a:p>
        </p:txBody>
      </p:sp>
      <p:sp>
        <p:nvSpPr>
          <p:cNvPr id="25" name="Text 21"/>
          <p:cNvSpPr/>
          <p:nvPr/>
        </p:nvSpPr>
        <p:spPr>
          <a:xfrm>
            <a:off x="5477256" y="4502506"/>
            <a:ext cx="6165799" cy="665683"/>
          </a:xfrm>
          <a:prstGeom prst="rect">
            <a:avLst/>
          </a:prstGeom>
          <a:noFill/>
          <a:ln/>
        </p:spPr>
        <p:txBody>
          <a:bodyPr wrap="square" lIns="0" tIns="0" rIns="0" bIns="0" rtlCol="0" anchor="t"/>
          <a:lstStyle/>
          <a:p>
            <a:pPr algn="just">
              <a:lnSpc>
                <a:spcPct val="102000"/>
              </a:lnSpc>
            </a:pPr>
            <a:r>
              <a:rPr lang="en-US" sz="1150" b="1" dirty="0">
                <a:solidFill>
                  <a:srgbClr val="3E7C4A"/>
                </a:solidFill>
                <a:latin typeface="Calibri" pitchFamily="34" charset="0"/>
                <a:ea typeface="Calibri" pitchFamily="34" charset="-122"/>
                <a:cs typeface="Calibri" pitchFamily="34" charset="-120"/>
              </a:rPr>
              <a:t>Future Training Needs</a:t>
            </a:r>
            <a:endParaRPr lang="en-US" sz="1150" dirty="0"/>
          </a:p>
          <a:p>
            <a:pPr algn="just">
              <a:lnSpc>
                <a:spcPct val="102000"/>
              </a:lnSpc>
            </a:pPr>
            <a:r>
              <a:rPr lang="en-US" sz="1100" dirty="0"/>
              <a:t>I have recognised a need for further education on attachment-based observational skills (Strange Situation assessment) and cultural competency to provide equitable and safe care to diverse children and families. (</a:t>
            </a:r>
            <a:r>
              <a:rPr lang="en-US" sz="1100" dirty="0" err="1"/>
              <a:t>Duschinsky</a:t>
            </a:r>
            <a:r>
              <a:rPr lang="en-US" sz="1100" dirty="0"/>
              <a:t>, 2020).</a:t>
            </a:r>
          </a:p>
        </p:txBody>
      </p:sp>
      <p:sp>
        <p:nvSpPr>
          <p:cNvPr id="26" name="Shape 22"/>
          <p:cNvSpPr/>
          <p:nvPr/>
        </p:nvSpPr>
        <p:spPr>
          <a:xfrm>
            <a:off x="4873752" y="5348613"/>
            <a:ext cx="6769303" cy="811987"/>
          </a:xfrm>
          <a:prstGeom prst="roundRect">
            <a:avLst>
              <a:gd name="adj" fmla="val 7883"/>
            </a:avLst>
          </a:prstGeom>
          <a:solidFill>
            <a:srgbClr val="F2F6F6"/>
          </a:solidFill>
          <a:ln/>
        </p:spPr>
        <p:txBody>
          <a:bodyPr/>
          <a:lstStyle/>
          <a:p>
            <a:endParaRPr lang="en-GB"/>
          </a:p>
        </p:txBody>
      </p:sp>
      <p:sp>
        <p:nvSpPr>
          <p:cNvPr id="27" name="Shape 23"/>
          <p:cNvSpPr/>
          <p:nvPr/>
        </p:nvSpPr>
        <p:spPr>
          <a:xfrm>
            <a:off x="5056632" y="5497373"/>
            <a:ext cx="274320" cy="274320"/>
          </a:xfrm>
          <a:prstGeom prst="ellipse">
            <a:avLst/>
          </a:prstGeom>
          <a:solidFill>
            <a:srgbClr val="3E7C4A"/>
          </a:solidFill>
          <a:ln/>
        </p:spPr>
        <p:txBody>
          <a:bodyPr/>
          <a:lstStyle/>
          <a:p>
            <a:endParaRPr lang="en-GB"/>
          </a:p>
        </p:txBody>
      </p:sp>
      <p:sp>
        <p:nvSpPr>
          <p:cNvPr id="28" name="Text 24"/>
          <p:cNvSpPr/>
          <p:nvPr/>
        </p:nvSpPr>
        <p:spPr>
          <a:xfrm>
            <a:off x="5056632" y="5497373"/>
            <a:ext cx="274320" cy="27432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5</a:t>
            </a:r>
            <a:endParaRPr lang="en-US" sz="1050" dirty="0"/>
          </a:p>
        </p:txBody>
      </p:sp>
      <p:sp>
        <p:nvSpPr>
          <p:cNvPr id="29" name="Text 25"/>
          <p:cNvSpPr/>
          <p:nvPr/>
        </p:nvSpPr>
        <p:spPr>
          <a:xfrm>
            <a:off x="5477256" y="5424221"/>
            <a:ext cx="6165799" cy="665683"/>
          </a:xfrm>
          <a:prstGeom prst="rect">
            <a:avLst/>
          </a:prstGeom>
          <a:noFill/>
          <a:ln/>
        </p:spPr>
        <p:txBody>
          <a:bodyPr wrap="square" lIns="0" tIns="0" rIns="0" bIns="0" rtlCol="0" anchor="t"/>
          <a:lstStyle/>
          <a:p>
            <a:pPr algn="just">
              <a:lnSpc>
                <a:spcPct val="102000"/>
              </a:lnSpc>
            </a:pPr>
            <a:r>
              <a:rPr lang="en-US" sz="1150" b="1" dirty="0">
                <a:solidFill>
                  <a:srgbClr val="3E7C4A"/>
                </a:solidFill>
                <a:latin typeface="Calibri" pitchFamily="34" charset="0"/>
                <a:ea typeface="Calibri" pitchFamily="34" charset="-122"/>
                <a:cs typeface="Calibri" pitchFamily="34" charset="-120"/>
              </a:rPr>
              <a:t>Service Improvement</a:t>
            </a:r>
            <a:endParaRPr lang="en-US" sz="1150" dirty="0"/>
          </a:p>
          <a:p>
            <a:pPr algn="just">
              <a:lnSpc>
                <a:spcPct val="102000"/>
              </a:lnSpc>
            </a:pPr>
            <a:r>
              <a:rPr lang="en-US" sz="1100" dirty="0"/>
              <a:t>I recommend the following strategies: Commencement of regular reviewing of settling in policies for children with attachment difficulties, this reduces distress, improves emotional wellbeing and overall quality of care. Attachment-informed care plans also need to be developed.</a:t>
            </a:r>
          </a:p>
        </p:txBody>
      </p:sp>
      <p:sp>
        <p:nvSpPr>
          <p:cNvPr id="30" name="Text 26"/>
          <p:cNvSpPr/>
          <p:nvPr/>
        </p:nvSpPr>
        <p:spPr>
          <a:xfrm>
            <a:off x="548640" y="6455664"/>
            <a:ext cx="4572000" cy="237744"/>
          </a:xfrm>
          <a:prstGeom prst="rect">
            <a:avLst/>
          </a:prstGeom>
          <a:noFill/>
          <a:ln/>
        </p:spPr>
        <p:txBody>
          <a:bodyPr wrap="square" lIns="0" tIns="0" rIns="0" bIns="0" rtlCol="0" anchor="ctr"/>
          <a:lstStyle/>
          <a:p>
            <a:r>
              <a:rPr lang="en-US" sz="900" b="1" kern="0" spc="150" dirty="0">
                <a:solidFill>
                  <a:srgbClr val="3E7C4A"/>
                </a:solidFill>
                <a:latin typeface="Calibri" pitchFamily="34" charset="0"/>
                <a:ea typeface="Calibri" pitchFamily="34" charset="-122"/>
                <a:cs typeface="Calibri" pitchFamily="34" charset="-120"/>
              </a:rPr>
              <a:t>LEARNING OUTCOME </a:t>
            </a:r>
            <a:r>
              <a:rPr lang="en-US" sz="900" b="1" kern="0" spc="200" dirty="0">
                <a:solidFill>
                  <a:srgbClr val="12626B"/>
                </a:solidFill>
                <a:latin typeface="Calibri" pitchFamily="34" charset="0"/>
                <a:ea typeface="Calibri" pitchFamily="34" charset="-122"/>
                <a:cs typeface="Calibri" pitchFamily="34" charset="-120"/>
              </a:rPr>
              <a:t>1 &amp; 2</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3B44"/>
          </a:solidFill>
          <a:ln/>
        </p:spPr>
        <p:txBody>
          <a:bodyPr/>
          <a:lstStyle/>
          <a:p>
            <a:endParaRPr lang="en-GB"/>
          </a:p>
        </p:txBody>
      </p:sp>
      <p:sp>
        <p:nvSpPr>
          <p:cNvPr id="3" name="Shape 1"/>
          <p:cNvSpPr/>
          <p:nvPr/>
        </p:nvSpPr>
        <p:spPr>
          <a:xfrm>
            <a:off x="8595360" y="-2377440"/>
            <a:ext cx="6766560" cy="6766560"/>
          </a:xfrm>
          <a:prstGeom prst="ellipse">
            <a:avLst/>
          </a:prstGeom>
          <a:solidFill>
            <a:srgbClr val="0F4B57"/>
          </a:solidFill>
          <a:ln/>
        </p:spPr>
        <p:txBody>
          <a:bodyPr/>
          <a:lstStyle/>
          <a:p>
            <a:endParaRPr lang="en-GB"/>
          </a:p>
        </p:txBody>
      </p:sp>
      <p:sp>
        <p:nvSpPr>
          <p:cNvPr id="4" name="Shape 2"/>
          <p:cNvSpPr/>
          <p:nvPr/>
        </p:nvSpPr>
        <p:spPr>
          <a:xfrm>
            <a:off x="-1463040" y="4754880"/>
            <a:ext cx="3657600" cy="3657600"/>
          </a:xfrm>
          <a:prstGeom prst="ellipse">
            <a:avLst/>
          </a:prstGeom>
          <a:solidFill>
            <a:srgbClr val="0F4B57"/>
          </a:solidFill>
          <a:ln/>
        </p:spPr>
        <p:txBody>
          <a:bodyPr/>
          <a:lstStyle/>
          <a:p>
            <a:endParaRPr lang="en-GB"/>
          </a:p>
        </p:txBody>
      </p:sp>
      <p:sp>
        <p:nvSpPr>
          <p:cNvPr id="5" name="Text 3"/>
          <p:cNvSpPr/>
          <p:nvPr/>
        </p:nvSpPr>
        <p:spPr>
          <a:xfrm>
            <a:off x="822960" y="2286000"/>
            <a:ext cx="8229600" cy="1005840"/>
          </a:xfrm>
          <a:prstGeom prst="rect">
            <a:avLst/>
          </a:prstGeom>
          <a:noFill/>
          <a:ln/>
        </p:spPr>
        <p:txBody>
          <a:bodyPr wrap="square" lIns="0" tIns="0" rIns="0" bIns="0" rtlCol="0" anchor="ctr"/>
          <a:lstStyle/>
          <a:p>
            <a:pPr marL="0" indent="0">
              <a:buNone/>
            </a:pPr>
            <a:r>
              <a:rPr lang="en-US" sz="4600" b="1" dirty="0">
                <a:solidFill>
                  <a:srgbClr val="FFFFFF"/>
                </a:solidFill>
                <a:latin typeface="Cambria" pitchFamily="34" charset="0"/>
                <a:ea typeface="Cambria" pitchFamily="34" charset="-122"/>
                <a:cs typeface="Cambria" pitchFamily="34" charset="-120"/>
              </a:rPr>
              <a:t>Thank you</a:t>
            </a:r>
            <a:endParaRPr lang="en-US" sz="4600" dirty="0"/>
          </a:p>
        </p:txBody>
      </p:sp>
      <p:sp>
        <p:nvSpPr>
          <p:cNvPr id="10" name="Shape 7"/>
          <p:cNvSpPr/>
          <p:nvPr/>
        </p:nvSpPr>
        <p:spPr>
          <a:xfrm>
            <a:off x="9281160" y="3931920"/>
            <a:ext cx="960120" cy="960120"/>
          </a:xfrm>
          <a:prstGeom prst="ellipse">
            <a:avLst/>
          </a:prstGeom>
          <a:solidFill>
            <a:srgbClr val="12626B"/>
          </a:solidFill>
          <a:ln/>
        </p:spPr>
        <p:txBody>
          <a:bodyPr/>
          <a:lstStyle/>
          <a:p>
            <a:endParaRPr lang="en-GB"/>
          </a:p>
        </p:txBody>
      </p:sp>
      <p:pic>
        <p:nvPicPr>
          <p:cNvPr id="11" name="Image 1" descr="/home/claude/ltc_deck/icons_white/stethoscope.png"/>
          <p:cNvPicPr>
            <a:picLocks noChangeAspect="1"/>
          </p:cNvPicPr>
          <p:nvPr/>
        </p:nvPicPr>
        <p:blipFill>
          <a:blip r:embed="rId3"/>
          <a:stretch>
            <a:fillRect/>
          </a:stretch>
        </p:blipFill>
        <p:spPr>
          <a:xfrm>
            <a:off x="9537192" y="4187952"/>
            <a:ext cx="448056" cy="448056"/>
          </a:xfrm>
          <a:prstGeom prst="rect">
            <a:avLst/>
          </a:prstGeom>
        </p:spPr>
      </p:pic>
      <p:sp>
        <p:nvSpPr>
          <p:cNvPr id="12" name="Shape 8"/>
          <p:cNvSpPr/>
          <p:nvPr/>
        </p:nvSpPr>
        <p:spPr>
          <a:xfrm>
            <a:off x="10488168" y="3931920"/>
            <a:ext cx="960120" cy="960120"/>
          </a:xfrm>
          <a:prstGeom prst="ellipse">
            <a:avLst/>
          </a:prstGeom>
          <a:solidFill>
            <a:srgbClr val="12626B"/>
          </a:solidFill>
          <a:ln/>
        </p:spPr>
        <p:txBody>
          <a:bodyPr/>
          <a:lstStyle/>
          <a:p>
            <a:endParaRPr lang="en-GB"/>
          </a:p>
        </p:txBody>
      </p:sp>
      <p:pic>
        <p:nvPicPr>
          <p:cNvPr id="13" name="Image 2" descr="/home/claude/ltc_deck/icons_white/userNurse.png"/>
          <p:cNvPicPr>
            <a:picLocks noChangeAspect="1"/>
          </p:cNvPicPr>
          <p:nvPr/>
        </p:nvPicPr>
        <p:blipFill>
          <a:blip r:embed="rId4"/>
          <a:stretch>
            <a:fillRect/>
          </a:stretch>
        </p:blipFill>
        <p:spPr>
          <a:xfrm>
            <a:off x="10744200" y="4187952"/>
            <a:ext cx="448056" cy="448056"/>
          </a:xfrm>
          <a:prstGeom prst="rect">
            <a:avLst/>
          </a:prstGeom>
        </p:spPr>
      </p:pic>
      <p:sp>
        <p:nvSpPr>
          <p:cNvPr id="14" name="Shape 9"/>
          <p:cNvSpPr/>
          <p:nvPr/>
        </p:nvSpPr>
        <p:spPr>
          <a:xfrm>
            <a:off x="9281160" y="5138928"/>
            <a:ext cx="960120" cy="960120"/>
          </a:xfrm>
          <a:prstGeom prst="ellipse">
            <a:avLst/>
          </a:prstGeom>
          <a:solidFill>
            <a:srgbClr val="12626B"/>
          </a:solidFill>
          <a:ln/>
        </p:spPr>
        <p:txBody>
          <a:bodyPr/>
          <a:lstStyle/>
          <a:p>
            <a:endParaRPr lang="en-GB"/>
          </a:p>
        </p:txBody>
      </p:sp>
      <p:pic>
        <p:nvPicPr>
          <p:cNvPr id="15" name="Image 3" descr="/home/claude/ltc_deck/icons_white/peopleGroup.png"/>
          <p:cNvPicPr>
            <a:picLocks noChangeAspect="1"/>
          </p:cNvPicPr>
          <p:nvPr/>
        </p:nvPicPr>
        <p:blipFill>
          <a:blip r:embed="rId5"/>
          <a:stretch>
            <a:fillRect/>
          </a:stretch>
        </p:blipFill>
        <p:spPr>
          <a:xfrm>
            <a:off x="9537192" y="5394960"/>
            <a:ext cx="448056" cy="448056"/>
          </a:xfrm>
          <a:prstGeom prst="rect">
            <a:avLst/>
          </a:prstGeom>
        </p:spPr>
      </p:pic>
      <p:sp>
        <p:nvSpPr>
          <p:cNvPr id="16" name="Shape 10"/>
          <p:cNvSpPr/>
          <p:nvPr/>
        </p:nvSpPr>
        <p:spPr>
          <a:xfrm>
            <a:off x="10488168" y="5138928"/>
            <a:ext cx="960120" cy="960120"/>
          </a:xfrm>
          <a:prstGeom prst="ellipse">
            <a:avLst/>
          </a:prstGeom>
          <a:solidFill>
            <a:srgbClr val="12626B"/>
          </a:solidFill>
          <a:ln/>
        </p:spPr>
        <p:txBody>
          <a:bodyPr/>
          <a:lstStyle/>
          <a:p>
            <a:endParaRPr lang="en-GB"/>
          </a:p>
        </p:txBody>
      </p:sp>
      <p:pic>
        <p:nvPicPr>
          <p:cNvPr id="17" name="Image 4" descr="/home/claude/ltc_deck/icons_white/leaf.png"/>
          <p:cNvPicPr>
            <a:picLocks noChangeAspect="1"/>
          </p:cNvPicPr>
          <p:nvPr/>
        </p:nvPicPr>
        <p:blipFill>
          <a:blip r:embed="rId6"/>
          <a:stretch>
            <a:fillRect/>
          </a:stretch>
        </p:blipFill>
        <p:spPr>
          <a:xfrm>
            <a:off x="10744200" y="5394960"/>
            <a:ext cx="448056" cy="448056"/>
          </a:xfrm>
          <a:prstGeom prst="rect">
            <a:avLst/>
          </a:prstGeom>
        </p:spPr>
      </p:pic>
      <p:sp>
        <p:nvSpPr>
          <p:cNvPr id="18" name="Text 11"/>
          <p:cNvSpPr/>
          <p:nvPr/>
        </p:nvSpPr>
        <p:spPr>
          <a:xfrm>
            <a:off x="548640" y="6455664"/>
            <a:ext cx="4572000" cy="237744"/>
          </a:xfrm>
          <a:prstGeom prst="rect">
            <a:avLst/>
          </a:prstGeom>
          <a:noFill/>
          <a:ln/>
        </p:spPr>
        <p:txBody>
          <a:bodyPr wrap="square" lIns="0" tIns="0" rIns="0" bIns="0" rtlCol="0" anchor="ctr"/>
          <a:lstStyle/>
          <a:p>
            <a:pPr marL="0" indent="0">
              <a:buNone/>
            </a:pPr>
            <a:r>
              <a:rPr lang="en-US" sz="900" b="1" kern="0" spc="150" dirty="0">
                <a:solidFill>
                  <a:srgbClr val="3E9E96"/>
                </a:solidFill>
                <a:latin typeface="Calibri" pitchFamily="34" charset="0"/>
                <a:ea typeface="Calibri" pitchFamily="34" charset="-122"/>
                <a:cs typeface="Calibri" pitchFamily="34" charset="-120"/>
              </a:rPr>
              <a:t>THANK YOU</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B3B44"/>
          </a:solidFill>
          <a:ln/>
        </p:spPr>
        <p:txBody>
          <a:bodyPr/>
          <a:lstStyle/>
          <a:p>
            <a:endParaRPr lang="en-GB"/>
          </a:p>
        </p:txBody>
      </p:sp>
      <p:sp>
        <p:nvSpPr>
          <p:cNvPr id="5" name="Text 3"/>
          <p:cNvSpPr/>
          <p:nvPr/>
        </p:nvSpPr>
        <p:spPr>
          <a:xfrm>
            <a:off x="822959" y="426350"/>
            <a:ext cx="8229600" cy="1005840"/>
          </a:xfrm>
          <a:prstGeom prst="rect">
            <a:avLst/>
          </a:prstGeom>
          <a:noFill/>
          <a:ln/>
        </p:spPr>
        <p:txBody>
          <a:bodyPr wrap="square" lIns="0" tIns="0" rIns="0" bIns="0" rtlCol="0" anchor="ctr"/>
          <a:lstStyle/>
          <a:p>
            <a:pPr marL="0" indent="0">
              <a:buNone/>
            </a:pPr>
            <a:r>
              <a:rPr lang="en-US" sz="4600" b="1" dirty="0">
                <a:solidFill>
                  <a:srgbClr val="FFFFFF"/>
                </a:solidFill>
                <a:latin typeface="Cambria" pitchFamily="34" charset="0"/>
                <a:ea typeface="Cambria" pitchFamily="34" charset="-122"/>
                <a:cs typeface="Cambria" pitchFamily="34" charset="-120"/>
              </a:rPr>
              <a:t>References</a:t>
            </a:r>
            <a:endParaRPr lang="en-US" sz="4600" dirty="0"/>
          </a:p>
        </p:txBody>
      </p:sp>
      <p:sp>
        <p:nvSpPr>
          <p:cNvPr id="6" name="Text 4"/>
          <p:cNvSpPr/>
          <p:nvPr/>
        </p:nvSpPr>
        <p:spPr>
          <a:xfrm>
            <a:off x="822959" y="3337560"/>
            <a:ext cx="10972801" cy="868680"/>
          </a:xfrm>
          <a:prstGeom prst="rect">
            <a:avLst/>
          </a:prstGeom>
          <a:noFill/>
          <a:ln/>
        </p:spPr>
        <p:txBody>
          <a:bodyPr wrap="square" lIns="0" tIns="0" rIns="0" bIns="0" rtlCol="0" anchor="ctr"/>
          <a:lstStyle/>
          <a:p>
            <a:pPr algn="just"/>
            <a:r>
              <a:rPr lang="en-US" sz="1200" dirty="0">
                <a:solidFill>
                  <a:schemeClr val="bg1"/>
                </a:solidFill>
              </a:rPr>
              <a:t>Ainsworth, M.D.S., </a:t>
            </a:r>
            <a:r>
              <a:rPr lang="en-US" sz="1200" dirty="0" err="1">
                <a:solidFill>
                  <a:schemeClr val="bg1"/>
                </a:solidFill>
              </a:rPr>
              <a:t>Blehar</a:t>
            </a:r>
            <a:r>
              <a:rPr lang="en-US" sz="1200" dirty="0">
                <a:solidFill>
                  <a:schemeClr val="bg1"/>
                </a:solidFill>
              </a:rPr>
              <a:t>, M.C., Waters, E. and Wall, S. (1978). Patterns of attachment. A Psychological Study of the Strange Situation, 1(1). doi:10.4324/9781315802428.</a:t>
            </a:r>
          </a:p>
          <a:p>
            <a:pPr algn="just"/>
            <a:endParaRPr lang="en-US" sz="1200" dirty="0">
              <a:solidFill>
                <a:schemeClr val="bg1"/>
              </a:solidFill>
            </a:endParaRPr>
          </a:p>
          <a:p>
            <a:pPr algn="just"/>
            <a:r>
              <a:rPr lang="en-US" sz="1200" dirty="0">
                <a:solidFill>
                  <a:schemeClr val="bg1"/>
                </a:solidFill>
              </a:rPr>
              <a:t>Bowlby, J. (1969). Attachment and loss: Attachment. Hogarth Press.</a:t>
            </a:r>
          </a:p>
          <a:p>
            <a:pPr algn="just"/>
            <a:endParaRPr lang="en-US" sz="1200" dirty="0">
              <a:solidFill>
                <a:schemeClr val="bg1"/>
              </a:solidFill>
            </a:endParaRPr>
          </a:p>
          <a:p>
            <a:pPr algn="just"/>
            <a:r>
              <a:rPr lang="en-US" sz="1200" dirty="0">
                <a:solidFill>
                  <a:schemeClr val="bg1"/>
                </a:solidFill>
              </a:rPr>
              <a:t>Bowlby, J. (1988). A secure base: Parent-child attachment and healthy human development. New York: Basic Books.</a:t>
            </a:r>
          </a:p>
          <a:p>
            <a:pPr algn="just"/>
            <a:endParaRPr lang="en-US" sz="1200" dirty="0">
              <a:solidFill>
                <a:schemeClr val="bg1"/>
              </a:solidFill>
            </a:endParaRPr>
          </a:p>
          <a:p>
            <a:pPr algn="just"/>
            <a:r>
              <a:rPr lang="en-US" sz="1200" dirty="0">
                <a:solidFill>
                  <a:schemeClr val="bg1"/>
                </a:solidFill>
              </a:rPr>
              <a:t>Cassidy, J. and Shaver, P. (2021). Handbook of attachment: Theory, research, and clinical applications. 3rd ed. New York: Guilford Press.</a:t>
            </a:r>
          </a:p>
          <a:p>
            <a:pPr algn="just"/>
            <a:endParaRPr lang="en-US" sz="1200" dirty="0">
              <a:solidFill>
                <a:schemeClr val="bg1"/>
              </a:solidFill>
            </a:endParaRPr>
          </a:p>
          <a:p>
            <a:pPr algn="just"/>
            <a:r>
              <a:rPr lang="en-US" sz="1200" dirty="0">
                <a:solidFill>
                  <a:schemeClr val="bg1"/>
                </a:solidFill>
              </a:rPr>
              <a:t>Department for Education (2024). Early years foundation stage statutory framework (EYFS). [online] GOV.UK. Available at: https://www.gov.uk/government/publications/early-years-foundation-stage-framework--2 [Accessed 11 Oct. 2026].</a:t>
            </a:r>
          </a:p>
          <a:p>
            <a:pPr algn="just"/>
            <a:endParaRPr lang="en-US" sz="1200" dirty="0">
              <a:solidFill>
                <a:schemeClr val="bg1"/>
              </a:solidFill>
            </a:endParaRPr>
          </a:p>
          <a:p>
            <a:pPr algn="just"/>
            <a:r>
              <a:rPr lang="en-US" sz="1200" dirty="0" err="1">
                <a:solidFill>
                  <a:schemeClr val="bg1"/>
                </a:solidFill>
              </a:rPr>
              <a:t>Duschinsky</a:t>
            </a:r>
            <a:r>
              <a:rPr lang="en-US" sz="1200" dirty="0">
                <a:solidFill>
                  <a:schemeClr val="bg1"/>
                </a:solidFill>
              </a:rPr>
              <a:t>, R. (2020). Cornerstones of Attachment Research. Oxford: Oxford University Press.</a:t>
            </a:r>
          </a:p>
          <a:p>
            <a:pPr algn="just"/>
            <a:endParaRPr lang="en-US" sz="1200" dirty="0">
              <a:solidFill>
                <a:schemeClr val="bg1"/>
              </a:solidFill>
            </a:endParaRPr>
          </a:p>
          <a:p>
            <a:pPr algn="just"/>
            <a:r>
              <a:rPr lang="en-US" sz="1200" dirty="0" err="1">
                <a:solidFill>
                  <a:schemeClr val="bg1"/>
                </a:solidFill>
              </a:rPr>
              <a:t>Fearon</a:t>
            </a:r>
            <a:r>
              <a:rPr lang="en-US" sz="1200" dirty="0">
                <a:solidFill>
                  <a:schemeClr val="bg1"/>
                </a:solidFill>
              </a:rPr>
              <a:t>, R.P., </a:t>
            </a:r>
            <a:r>
              <a:rPr lang="en-US" sz="1200" dirty="0" err="1">
                <a:solidFill>
                  <a:schemeClr val="bg1"/>
                </a:solidFill>
              </a:rPr>
              <a:t>Bakermans-Kranenburg</a:t>
            </a:r>
            <a:r>
              <a:rPr lang="en-US" sz="1200" dirty="0">
                <a:solidFill>
                  <a:schemeClr val="bg1"/>
                </a:solidFill>
              </a:rPr>
              <a:t>, M.J., van </a:t>
            </a:r>
            <a:r>
              <a:rPr lang="en-US" sz="1200" dirty="0" err="1">
                <a:solidFill>
                  <a:schemeClr val="bg1"/>
                </a:solidFill>
              </a:rPr>
              <a:t>IJzendoorn</a:t>
            </a:r>
            <a:r>
              <a:rPr lang="en-US" sz="1200" dirty="0">
                <a:solidFill>
                  <a:schemeClr val="bg1"/>
                </a:solidFill>
              </a:rPr>
              <a:t>, M.H., </a:t>
            </a:r>
            <a:r>
              <a:rPr lang="en-US" sz="1200" dirty="0" err="1">
                <a:solidFill>
                  <a:schemeClr val="bg1"/>
                </a:solidFill>
              </a:rPr>
              <a:t>Lapsley</a:t>
            </a:r>
            <a:r>
              <a:rPr lang="en-US" sz="1200" dirty="0">
                <a:solidFill>
                  <a:schemeClr val="bg1"/>
                </a:solidFill>
              </a:rPr>
              <a:t>, A.-M. and </a:t>
            </a:r>
            <a:r>
              <a:rPr lang="en-US" sz="1200" dirty="0" err="1">
                <a:solidFill>
                  <a:schemeClr val="bg1"/>
                </a:solidFill>
              </a:rPr>
              <a:t>Roisman</a:t>
            </a:r>
            <a:r>
              <a:rPr lang="en-US" sz="1200" dirty="0">
                <a:solidFill>
                  <a:schemeClr val="bg1"/>
                </a:solidFill>
              </a:rPr>
              <a:t>, G.I. (2010). The significance of insecure attachment and disorganization in the development of children’s externalizing behavior: A meta-analytic study. Child Development, 81(2), pp.435–456. doi:10.1111/j.1467-8624.2009.01405.x.</a:t>
            </a:r>
          </a:p>
          <a:p>
            <a:pPr algn="just"/>
            <a:endParaRPr lang="en-US" sz="1200" dirty="0">
              <a:solidFill>
                <a:schemeClr val="bg1"/>
              </a:solidFill>
            </a:endParaRPr>
          </a:p>
          <a:p>
            <a:pPr algn="just"/>
            <a:r>
              <a:rPr lang="en-US" sz="1200" dirty="0">
                <a:solidFill>
                  <a:schemeClr val="bg1"/>
                </a:solidFill>
              </a:rPr>
              <a:t>NICE (2021). Overview | social and emotional wellbeing: Early years | guidance | NICE. [online] Nice.org.uk. Available at: https://www.nice.org.uk/guidance/ph40 [Accessed 11 Oct. 2026].</a:t>
            </a:r>
          </a:p>
          <a:p>
            <a:pPr algn="just"/>
            <a:endParaRPr lang="en-US" sz="1200" dirty="0">
              <a:solidFill>
                <a:schemeClr val="bg1"/>
              </a:solidFill>
            </a:endParaRPr>
          </a:p>
          <a:p>
            <a:pPr algn="just"/>
            <a:r>
              <a:rPr lang="en-US" sz="1200" dirty="0">
                <a:solidFill>
                  <a:schemeClr val="bg1"/>
                </a:solidFill>
              </a:rPr>
              <a:t>Thompson, R.A. (2021). Handbook of attachment: Third edition: Theory, research, and clinical applications. [online] Guilford Press. Available at: https://www.guilford.com/books/Handbook-of-Attachment/Cassidy-Shaver/9781462536641 [Accessed 11 Oct. 2026].</a:t>
            </a:r>
          </a:p>
          <a:p>
            <a:pPr algn="just"/>
            <a:endParaRPr lang="en-US" sz="1200" dirty="0">
              <a:solidFill>
                <a:schemeClr val="bg1"/>
              </a:solidFill>
            </a:endParaRPr>
          </a:p>
          <a:p>
            <a:pPr algn="just"/>
            <a:r>
              <a:rPr lang="en-US" sz="1200" dirty="0">
                <a:solidFill>
                  <a:schemeClr val="bg1"/>
                </a:solidFill>
              </a:rPr>
              <a:t>Vygotsky, L. (1978). Mind in society: The development of higher psychological processes. Cambridge: Harvard University Press.</a:t>
            </a:r>
          </a:p>
        </p:txBody>
      </p:sp>
    </p:spTree>
    <p:extLst>
      <p:ext uri="{BB962C8B-B14F-4D97-AF65-F5344CB8AC3E}">
        <p14:creationId xmlns:p14="http://schemas.microsoft.com/office/powerpoint/2010/main" val="3729072915"/>
      </p:ext>
    </p:extLst>
  </p:cSld>
  <p:clrMapOvr>
    <a:masterClrMapping/>
  </p:clrMapOvr>
</p:sld>
</file>

<file path=ppt/theme/theme1.xml><?xml version="1.0" encoding="utf-8"?>
<a:theme xmlns:a="http://schemas.openxmlformats.org/drawingml/2006/main" name="Dune">
  <a:themeElements>
    <a:clrScheme name="Dune">
      <a:dk1>
        <a:srgbClr val="131313"/>
      </a:dk1>
      <a:lt1>
        <a:sysClr val="window" lastClr="FFFFFF"/>
      </a:lt1>
      <a:dk2>
        <a:srgbClr val="272D2B"/>
      </a:dk2>
      <a:lt2>
        <a:srgbClr val="F0EDE6"/>
      </a:lt2>
      <a:accent1>
        <a:srgbClr val="647E6B"/>
      </a:accent1>
      <a:accent2>
        <a:srgbClr val="476262"/>
      </a:accent2>
      <a:accent3>
        <a:srgbClr val="9B8C69"/>
      </a:accent3>
      <a:accent4>
        <a:srgbClr val="BA988C"/>
      </a:accent4>
      <a:accent5>
        <a:srgbClr val="A27C7C"/>
      </a:accent5>
      <a:accent6>
        <a:srgbClr val="79958B"/>
      </a:accent6>
      <a:hlink>
        <a:srgbClr val="476262"/>
      </a:hlink>
      <a:folHlink>
        <a:srgbClr val="A27C7C"/>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7A434096-21D7-44B8-8536-5670F4990977}" vid="{9E2B180D-3A1B-4983-B64A-9C133C18DC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Dune</Template>
  <TotalTime>4471</TotalTime>
  <Words>3818</Words>
  <Application>Microsoft Office PowerPoint</Application>
  <PresentationFormat>Widescreen</PresentationFormat>
  <Paragraphs>201</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Cambria</vt:lpstr>
      <vt:lpstr>Neue Haas Grotesk Text Pro</vt:lpstr>
      <vt:lpstr>Dune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Nancy Kamau (2524904)</cp:lastModifiedBy>
  <cp:revision>78</cp:revision>
  <dcterms:created xsi:type="dcterms:W3CDTF">2026-08-18T03:43:19Z</dcterms:created>
  <dcterms:modified xsi:type="dcterms:W3CDTF">2026-10-19T16:26:39Z</dcterms:modified>
</cp:coreProperties>
</file>