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7574"/>
    <p:restoredTop sz="94643"/>
  </p:normalViewPr>
  <p:slideViewPr>
    <p:cSldViewPr snapToGrid="0" snapToObjects="1">
      <p:cViewPr varScale="1">
        <p:scale>
          <a:sx n="82" d="100"/>
          <a:sy n="82" d="100"/>
        </p:scale>
        <p:origin x="168" y="6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82903-CE16-3F46-A47C-F2998D269EE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68FCE4B-3789-DF48-B307-F0084153272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513B0BC-9C4F-224F-A209-E00217C1C94E}"/>
              </a:ext>
            </a:extLst>
          </p:cNvPr>
          <p:cNvSpPr>
            <a:spLocks noGrp="1"/>
          </p:cNvSpPr>
          <p:nvPr>
            <p:ph type="dt" sz="half" idx="10"/>
          </p:nvPr>
        </p:nvSpPr>
        <p:spPr/>
        <p:txBody>
          <a:bodyPr/>
          <a:lstStyle/>
          <a:p>
            <a:fld id="{9DD1E73C-4FF5-7449-B460-C9E0E82C2094}" type="datetimeFigureOut">
              <a:rPr lang="en-US" smtClean="0"/>
              <a:t>8/11/21</a:t>
            </a:fld>
            <a:endParaRPr lang="en-US"/>
          </a:p>
        </p:txBody>
      </p:sp>
      <p:sp>
        <p:nvSpPr>
          <p:cNvPr id="5" name="Footer Placeholder 4">
            <a:extLst>
              <a:ext uri="{FF2B5EF4-FFF2-40B4-BE49-F238E27FC236}">
                <a16:creationId xmlns:a16="http://schemas.microsoft.com/office/drawing/2014/main" id="{5E53C94C-4095-3241-B212-AA89F45FF2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DFAE88-E459-5E4A-8C80-38D56D898FAE}"/>
              </a:ext>
            </a:extLst>
          </p:cNvPr>
          <p:cNvSpPr>
            <a:spLocks noGrp="1"/>
          </p:cNvSpPr>
          <p:nvPr>
            <p:ph type="sldNum" sz="quarter" idx="12"/>
          </p:nvPr>
        </p:nvSpPr>
        <p:spPr/>
        <p:txBody>
          <a:bodyPr/>
          <a:lstStyle/>
          <a:p>
            <a:fld id="{0D40A54C-53FC-D343-BA05-7FDB7B4F22C9}" type="slidenum">
              <a:rPr lang="en-US" smtClean="0"/>
              <a:t>‹#›</a:t>
            </a:fld>
            <a:endParaRPr lang="en-US"/>
          </a:p>
        </p:txBody>
      </p:sp>
    </p:spTree>
    <p:extLst>
      <p:ext uri="{BB962C8B-B14F-4D97-AF65-F5344CB8AC3E}">
        <p14:creationId xmlns:p14="http://schemas.microsoft.com/office/powerpoint/2010/main" val="14310474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D7A80-F096-B545-BCB2-CBF5402E315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BC6A1B2-10A1-A14A-8D9A-0A7545F32CD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71671DC-BA95-1A43-ACAC-1D1D5ACAE08B}"/>
              </a:ext>
            </a:extLst>
          </p:cNvPr>
          <p:cNvSpPr>
            <a:spLocks noGrp="1"/>
          </p:cNvSpPr>
          <p:nvPr>
            <p:ph type="dt" sz="half" idx="10"/>
          </p:nvPr>
        </p:nvSpPr>
        <p:spPr/>
        <p:txBody>
          <a:bodyPr/>
          <a:lstStyle/>
          <a:p>
            <a:fld id="{9DD1E73C-4FF5-7449-B460-C9E0E82C2094}" type="datetimeFigureOut">
              <a:rPr lang="en-US" smtClean="0"/>
              <a:t>8/11/21</a:t>
            </a:fld>
            <a:endParaRPr lang="en-US"/>
          </a:p>
        </p:txBody>
      </p:sp>
      <p:sp>
        <p:nvSpPr>
          <p:cNvPr id="5" name="Footer Placeholder 4">
            <a:extLst>
              <a:ext uri="{FF2B5EF4-FFF2-40B4-BE49-F238E27FC236}">
                <a16:creationId xmlns:a16="http://schemas.microsoft.com/office/drawing/2014/main" id="{10C9EE49-CB04-E046-A9C9-3C3C3F7F5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3E45A78-15FF-C04D-A7D0-2AB9DAEB7E8D}"/>
              </a:ext>
            </a:extLst>
          </p:cNvPr>
          <p:cNvSpPr>
            <a:spLocks noGrp="1"/>
          </p:cNvSpPr>
          <p:nvPr>
            <p:ph type="sldNum" sz="quarter" idx="12"/>
          </p:nvPr>
        </p:nvSpPr>
        <p:spPr/>
        <p:txBody>
          <a:bodyPr/>
          <a:lstStyle/>
          <a:p>
            <a:fld id="{0D40A54C-53FC-D343-BA05-7FDB7B4F22C9}" type="slidenum">
              <a:rPr lang="en-US" smtClean="0"/>
              <a:t>‹#›</a:t>
            </a:fld>
            <a:endParaRPr lang="en-US"/>
          </a:p>
        </p:txBody>
      </p:sp>
    </p:spTree>
    <p:extLst>
      <p:ext uri="{BB962C8B-B14F-4D97-AF65-F5344CB8AC3E}">
        <p14:creationId xmlns:p14="http://schemas.microsoft.com/office/powerpoint/2010/main" val="7560213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1B41A-C417-304E-BF99-6C085A109E9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3BDB49D-CBB8-8A4E-B6D4-31B2CCD6632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E6F56FF-CB8F-1144-ADA3-354B3D08F560}"/>
              </a:ext>
            </a:extLst>
          </p:cNvPr>
          <p:cNvSpPr>
            <a:spLocks noGrp="1"/>
          </p:cNvSpPr>
          <p:nvPr>
            <p:ph type="dt" sz="half" idx="10"/>
          </p:nvPr>
        </p:nvSpPr>
        <p:spPr/>
        <p:txBody>
          <a:bodyPr/>
          <a:lstStyle/>
          <a:p>
            <a:fld id="{9DD1E73C-4FF5-7449-B460-C9E0E82C2094}" type="datetimeFigureOut">
              <a:rPr lang="en-US" smtClean="0"/>
              <a:t>8/11/21</a:t>
            </a:fld>
            <a:endParaRPr lang="en-US"/>
          </a:p>
        </p:txBody>
      </p:sp>
      <p:sp>
        <p:nvSpPr>
          <p:cNvPr id="5" name="Footer Placeholder 4">
            <a:extLst>
              <a:ext uri="{FF2B5EF4-FFF2-40B4-BE49-F238E27FC236}">
                <a16:creationId xmlns:a16="http://schemas.microsoft.com/office/drawing/2014/main" id="{576E5CDF-5E2E-5244-81D5-823BC4CAC4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1CFB20B-E904-FC4D-9FF5-836049E77629}"/>
              </a:ext>
            </a:extLst>
          </p:cNvPr>
          <p:cNvSpPr>
            <a:spLocks noGrp="1"/>
          </p:cNvSpPr>
          <p:nvPr>
            <p:ph type="sldNum" sz="quarter" idx="12"/>
          </p:nvPr>
        </p:nvSpPr>
        <p:spPr/>
        <p:txBody>
          <a:bodyPr/>
          <a:lstStyle/>
          <a:p>
            <a:fld id="{0D40A54C-53FC-D343-BA05-7FDB7B4F22C9}" type="slidenum">
              <a:rPr lang="en-US" smtClean="0"/>
              <a:t>‹#›</a:t>
            </a:fld>
            <a:endParaRPr lang="en-US"/>
          </a:p>
        </p:txBody>
      </p:sp>
    </p:spTree>
    <p:extLst>
      <p:ext uri="{BB962C8B-B14F-4D97-AF65-F5344CB8AC3E}">
        <p14:creationId xmlns:p14="http://schemas.microsoft.com/office/powerpoint/2010/main" val="11314811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9E884-37EE-8D49-B044-E07260ECE66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8B09368-988D-FA4B-AC92-389DFF78D42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C46E4FC-889A-FC4D-94C5-1DE48E1DC97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9E89308-1468-AB41-BC2C-75D93DF7B122}"/>
              </a:ext>
            </a:extLst>
          </p:cNvPr>
          <p:cNvSpPr>
            <a:spLocks noGrp="1"/>
          </p:cNvSpPr>
          <p:nvPr>
            <p:ph type="dt" sz="half" idx="10"/>
          </p:nvPr>
        </p:nvSpPr>
        <p:spPr/>
        <p:txBody>
          <a:bodyPr/>
          <a:lstStyle/>
          <a:p>
            <a:fld id="{9DD1E73C-4FF5-7449-B460-C9E0E82C2094}" type="datetimeFigureOut">
              <a:rPr lang="en-US" smtClean="0"/>
              <a:t>8/11/21</a:t>
            </a:fld>
            <a:endParaRPr lang="en-US"/>
          </a:p>
        </p:txBody>
      </p:sp>
      <p:sp>
        <p:nvSpPr>
          <p:cNvPr id="6" name="Footer Placeholder 5">
            <a:extLst>
              <a:ext uri="{FF2B5EF4-FFF2-40B4-BE49-F238E27FC236}">
                <a16:creationId xmlns:a16="http://schemas.microsoft.com/office/drawing/2014/main" id="{7641BDB9-B4DE-B643-A9BF-AD3E3046568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332595-9165-C643-8A2F-FC6802C539D7}"/>
              </a:ext>
            </a:extLst>
          </p:cNvPr>
          <p:cNvSpPr>
            <a:spLocks noGrp="1"/>
          </p:cNvSpPr>
          <p:nvPr>
            <p:ph type="sldNum" sz="quarter" idx="12"/>
          </p:nvPr>
        </p:nvSpPr>
        <p:spPr/>
        <p:txBody>
          <a:bodyPr/>
          <a:lstStyle/>
          <a:p>
            <a:fld id="{0D40A54C-53FC-D343-BA05-7FDB7B4F22C9}" type="slidenum">
              <a:rPr lang="en-US" smtClean="0"/>
              <a:t>‹#›</a:t>
            </a:fld>
            <a:endParaRPr lang="en-US"/>
          </a:p>
        </p:txBody>
      </p:sp>
    </p:spTree>
    <p:extLst>
      <p:ext uri="{BB962C8B-B14F-4D97-AF65-F5344CB8AC3E}">
        <p14:creationId xmlns:p14="http://schemas.microsoft.com/office/powerpoint/2010/main" val="1026461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5A6A2-1E1C-0F4B-8C8E-1FEE9E6E954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A6A2F4C-5DDB-554D-86E7-5E377317E6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9346D7F-866F-9B4A-9B13-64CE91FA295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E2E0541-CE61-214B-9B63-3F30C062215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A0AB85B-4A26-9142-8DD1-198A0A651A3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BFEF7B0-699B-7246-8E9B-BCEE137DABF6}"/>
              </a:ext>
            </a:extLst>
          </p:cNvPr>
          <p:cNvSpPr>
            <a:spLocks noGrp="1"/>
          </p:cNvSpPr>
          <p:nvPr>
            <p:ph type="dt" sz="half" idx="10"/>
          </p:nvPr>
        </p:nvSpPr>
        <p:spPr/>
        <p:txBody>
          <a:bodyPr/>
          <a:lstStyle/>
          <a:p>
            <a:fld id="{9DD1E73C-4FF5-7449-B460-C9E0E82C2094}" type="datetimeFigureOut">
              <a:rPr lang="en-US" smtClean="0"/>
              <a:t>8/11/21</a:t>
            </a:fld>
            <a:endParaRPr lang="en-US"/>
          </a:p>
        </p:txBody>
      </p:sp>
      <p:sp>
        <p:nvSpPr>
          <p:cNvPr id="8" name="Footer Placeholder 7">
            <a:extLst>
              <a:ext uri="{FF2B5EF4-FFF2-40B4-BE49-F238E27FC236}">
                <a16:creationId xmlns:a16="http://schemas.microsoft.com/office/drawing/2014/main" id="{BAD0EBDC-512A-2E4B-8FA6-BFD13729F65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313AE2E-779F-744E-A5A7-32F71A80C9BB}"/>
              </a:ext>
            </a:extLst>
          </p:cNvPr>
          <p:cNvSpPr>
            <a:spLocks noGrp="1"/>
          </p:cNvSpPr>
          <p:nvPr>
            <p:ph type="sldNum" sz="quarter" idx="12"/>
          </p:nvPr>
        </p:nvSpPr>
        <p:spPr/>
        <p:txBody>
          <a:bodyPr/>
          <a:lstStyle/>
          <a:p>
            <a:fld id="{0D40A54C-53FC-D343-BA05-7FDB7B4F22C9}" type="slidenum">
              <a:rPr lang="en-US" smtClean="0"/>
              <a:t>‹#›</a:t>
            </a:fld>
            <a:endParaRPr lang="en-US"/>
          </a:p>
        </p:txBody>
      </p:sp>
    </p:spTree>
    <p:extLst>
      <p:ext uri="{BB962C8B-B14F-4D97-AF65-F5344CB8AC3E}">
        <p14:creationId xmlns:p14="http://schemas.microsoft.com/office/powerpoint/2010/main" val="36490689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8AF6B-BDE8-CF45-AF43-C49D56E361B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9515EC0-CC5E-904F-9946-3756C4F568D3}"/>
              </a:ext>
            </a:extLst>
          </p:cNvPr>
          <p:cNvSpPr>
            <a:spLocks noGrp="1"/>
          </p:cNvSpPr>
          <p:nvPr>
            <p:ph type="dt" sz="half" idx="10"/>
          </p:nvPr>
        </p:nvSpPr>
        <p:spPr/>
        <p:txBody>
          <a:bodyPr/>
          <a:lstStyle/>
          <a:p>
            <a:fld id="{9DD1E73C-4FF5-7449-B460-C9E0E82C2094}" type="datetimeFigureOut">
              <a:rPr lang="en-US" smtClean="0"/>
              <a:t>8/11/21</a:t>
            </a:fld>
            <a:endParaRPr lang="en-US"/>
          </a:p>
        </p:txBody>
      </p:sp>
      <p:sp>
        <p:nvSpPr>
          <p:cNvPr id="4" name="Footer Placeholder 3">
            <a:extLst>
              <a:ext uri="{FF2B5EF4-FFF2-40B4-BE49-F238E27FC236}">
                <a16:creationId xmlns:a16="http://schemas.microsoft.com/office/drawing/2014/main" id="{907C5D9C-34DB-214F-BC03-9E85032219F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4277C5E-347E-2246-AC59-FA7DE81BF9FB}"/>
              </a:ext>
            </a:extLst>
          </p:cNvPr>
          <p:cNvSpPr>
            <a:spLocks noGrp="1"/>
          </p:cNvSpPr>
          <p:nvPr>
            <p:ph type="sldNum" sz="quarter" idx="12"/>
          </p:nvPr>
        </p:nvSpPr>
        <p:spPr/>
        <p:txBody>
          <a:bodyPr/>
          <a:lstStyle/>
          <a:p>
            <a:fld id="{0D40A54C-53FC-D343-BA05-7FDB7B4F22C9}" type="slidenum">
              <a:rPr lang="en-US" smtClean="0"/>
              <a:t>‹#›</a:t>
            </a:fld>
            <a:endParaRPr lang="en-US"/>
          </a:p>
        </p:txBody>
      </p:sp>
    </p:spTree>
    <p:extLst>
      <p:ext uri="{BB962C8B-B14F-4D97-AF65-F5344CB8AC3E}">
        <p14:creationId xmlns:p14="http://schemas.microsoft.com/office/powerpoint/2010/main" val="1746673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F6B62BC-0AA6-F947-89FD-1F81F06CE6C5}"/>
              </a:ext>
            </a:extLst>
          </p:cNvPr>
          <p:cNvSpPr>
            <a:spLocks noGrp="1"/>
          </p:cNvSpPr>
          <p:nvPr>
            <p:ph type="dt" sz="half" idx="10"/>
          </p:nvPr>
        </p:nvSpPr>
        <p:spPr/>
        <p:txBody>
          <a:bodyPr/>
          <a:lstStyle/>
          <a:p>
            <a:fld id="{9DD1E73C-4FF5-7449-B460-C9E0E82C2094}" type="datetimeFigureOut">
              <a:rPr lang="en-US" smtClean="0"/>
              <a:t>8/11/21</a:t>
            </a:fld>
            <a:endParaRPr lang="en-US"/>
          </a:p>
        </p:txBody>
      </p:sp>
      <p:sp>
        <p:nvSpPr>
          <p:cNvPr id="3" name="Footer Placeholder 2">
            <a:extLst>
              <a:ext uri="{FF2B5EF4-FFF2-40B4-BE49-F238E27FC236}">
                <a16:creationId xmlns:a16="http://schemas.microsoft.com/office/drawing/2014/main" id="{0C028058-A6F4-4749-A4DE-CC2D7468796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5DD39E2-793E-BB45-BF2C-02FD72C47F4F}"/>
              </a:ext>
            </a:extLst>
          </p:cNvPr>
          <p:cNvSpPr>
            <a:spLocks noGrp="1"/>
          </p:cNvSpPr>
          <p:nvPr>
            <p:ph type="sldNum" sz="quarter" idx="12"/>
          </p:nvPr>
        </p:nvSpPr>
        <p:spPr/>
        <p:txBody>
          <a:bodyPr/>
          <a:lstStyle/>
          <a:p>
            <a:fld id="{0D40A54C-53FC-D343-BA05-7FDB7B4F22C9}" type="slidenum">
              <a:rPr lang="en-US" smtClean="0"/>
              <a:t>‹#›</a:t>
            </a:fld>
            <a:endParaRPr lang="en-US"/>
          </a:p>
        </p:txBody>
      </p:sp>
    </p:spTree>
    <p:extLst>
      <p:ext uri="{BB962C8B-B14F-4D97-AF65-F5344CB8AC3E}">
        <p14:creationId xmlns:p14="http://schemas.microsoft.com/office/powerpoint/2010/main" val="12035147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DDA5E-A5BA-AB45-B902-5C40DBA7C3D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C1E5DF5-8755-224B-9007-C6740A33B3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5CB2EE9-35D9-D84B-A0B9-71AF280DF8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6B4F5A1-F4EA-0749-A16B-78B5D84143BD}"/>
              </a:ext>
            </a:extLst>
          </p:cNvPr>
          <p:cNvSpPr>
            <a:spLocks noGrp="1"/>
          </p:cNvSpPr>
          <p:nvPr>
            <p:ph type="dt" sz="half" idx="10"/>
          </p:nvPr>
        </p:nvSpPr>
        <p:spPr/>
        <p:txBody>
          <a:bodyPr/>
          <a:lstStyle/>
          <a:p>
            <a:fld id="{9DD1E73C-4FF5-7449-B460-C9E0E82C2094}" type="datetimeFigureOut">
              <a:rPr lang="en-US" smtClean="0"/>
              <a:t>8/11/21</a:t>
            </a:fld>
            <a:endParaRPr lang="en-US"/>
          </a:p>
        </p:txBody>
      </p:sp>
      <p:sp>
        <p:nvSpPr>
          <p:cNvPr id="6" name="Footer Placeholder 5">
            <a:extLst>
              <a:ext uri="{FF2B5EF4-FFF2-40B4-BE49-F238E27FC236}">
                <a16:creationId xmlns:a16="http://schemas.microsoft.com/office/drawing/2014/main" id="{8D7136A4-FCEE-E041-B3F7-D4A7BAAA398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A14FB6A-B9D4-2841-9D35-275EC8F4F884}"/>
              </a:ext>
            </a:extLst>
          </p:cNvPr>
          <p:cNvSpPr>
            <a:spLocks noGrp="1"/>
          </p:cNvSpPr>
          <p:nvPr>
            <p:ph type="sldNum" sz="quarter" idx="12"/>
          </p:nvPr>
        </p:nvSpPr>
        <p:spPr/>
        <p:txBody>
          <a:bodyPr/>
          <a:lstStyle/>
          <a:p>
            <a:fld id="{0D40A54C-53FC-D343-BA05-7FDB7B4F22C9}" type="slidenum">
              <a:rPr lang="en-US" smtClean="0"/>
              <a:t>‹#›</a:t>
            </a:fld>
            <a:endParaRPr lang="en-US"/>
          </a:p>
        </p:txBody>
      </p:sp>
    </p:spTree>
    <p:extLst>
      <p:ext uri="{BB962C8B-B14F-4D97-AF65-F5344CB8AC3E}">
        <p14:creationId xmlns:p14="http://schemas.microsoft.com/office/powerpoint/2010/main" val="19832740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8487D-8481-8243-AA07-1D2BB4BCA8B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745541F-3FCD-EC4D-9AE6-1A32DE1A1D7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403211F-0C40-5946-A0BB-28DC13C965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EFAF68D-B76B-BD4D-B19F-2EB26C2CAA13}"/>
              </a:ext>
            </a:extLst>
          </p:cNvPr>
          <p:cNvSpPr>
            <a:spLocks noGrp="1"/>
          </p:cNvSpPr>
          <p:nvPr>
            <p:ph type="dt" sz="half" idx="10"/>
          </p:nvPr>
        </p:nvSpPr>
        <p:spPr/>
        <p:txBody>
          <a:bodyPr/>
          <a:lstStyle/>
          <a:p>
            <a:fld id="{9DD1E73C-4FF5-7449-B460-C9E0E82C2094}" type="datetimeFigureOut">
              <a:rPr lang="en-US" smtClean="0"/>
              <a:t>8/11/21</a:t>
            </a:fld>
            <a:endParaRPr lang="en-US"/>
          </a:p>
        </p:txBody>
      </p:sp>
      <p:sp>
        <p:nvSpPr>
          <p:cNvPr id="6" name="Footer Placeholder 5">
            <a:extLst>
              <a:ext uri="{FF2B5EF4-FFF2-40B4-BE49-F238E27FC236}">
                <a16:creationId xmlns:a16="http://schemas.microsoft.com/office/drawing/2014/main" id="{275E875C-BA62-7E46-A945-F5F6D79DB3A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D580621-BA60-F241-B99B-813D807567FA}"/>
              </a:ext>
            </a:extLst>
          </p:cNvPr>
          <p:cNvSpPr>
            <a:spLocks noGrp="1"/>
          </p:cNvSpPr>
          <p:nvPr>
            <p:ph type="sldNum" sz="quarter" idx="12"/>
          </p:nvPr>
        </p:nvSpPr>
        <p:spPr/>
        <p:txBody>
          <a:bodyPr/>
          <a:lstStyle/>
          <a:p>
            <a:fld id="{0D40A54C-53FC-D343-BA05-7FDB7B4F22C9}" type="slidenum">
              <a:rPr lang="en-US" smtClean="0"/>
              <a:t>‹#›</a:t>
            </a:fld>
            <a:endParaRPr lang="en-US"/>
          </a:p>
        </p:txBody>
      </p:sp>
    </p:spTree>
    <p:extLst>
      <p:ext uri="{BB962C8B-B14F-4D97-AF65-F5344CB8AC3E}">
        <p14:creationId xmlns:p14="http://schemas.microsoft.com/office/powerpoint/2010/main" val="37428885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118BC-DF21-5149-9606-0020544A85F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C7B7055-07B7-8D48-88A7-6E0C5F8B3D1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3BD367D-FA3F-F640-8D78-5496FD2487FD}"/>
              </a:ext>
            </a:extLst>
          </p:cNvPr>
          <p:cNvSpPr>
            <a:spLocks noGrp="1"/>
          </p:cNvSpPr>
          <p:nvPr>
            <p:ph type="dt" sz="half" idx="10"/>
          </p:nvPr>
        </p:nvSpPr>
        <p:spPr/>
        <p:txBody>
          <a:bodyPr/>
          <a:lstStyle/>
          <a:p>
            <a:fld id="{9DD1E73C-4FF5-7449-B460-C9E0E82C2094}" type="datetimeFigureOut">
              <a:rPr lang="en-US" smtClean="0"/>
              <a:t>8/11/21</a:t>
            </a:fld>
            <a:endParaRPr lang="en-US"/>
          </a:p>
        </p:txBody>
      </p:sp>
      <p:sp>
        <p:nvSpPr>
          <p:cNvPr id="5" name="Footer Placeholder 4">
            <a:extLst>
              <a:ext uri="{FF2B5EF4-FFF2-40B4-BE49-F238E27FC236}">
                <a16:creationId xmlns:a16="http://schemas.microsoft.com/office/drawing/2014/main" id="{94EC31B9-72C1-7A4D-80A1-0384C0D6D6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F26CC0-FCC8-DB46-B39B-18E929392B37}"/>
              </a:ext>
            </a:extLst>
          </p:cNvPr>
          <p:cNvSpPr>
            <a:spLocks noGrp="1"/>
          </p:cNvSpPr>
          <p:nvPr>
            <p:ph type="sldNum" sz="quarter" idx="12"/>
          </p:nvPr>
        </p:nvSpPr>
        <p:spPr/>
        <p:txBody>
          <a:bodyPr/>
          <a:lstStyle/>
          <a:p>
            <a:fld id="{0D40A54C-53FC-D343-BA05-7FDB7B4F22C9}" type="slidenum">
              <a:rPr lang="en-US" smtClean="0"/>
              <a:t>‹#›</a:t>
            </a:fld>
            <a:endParaRPr lang="en-US"/>
          </a:p>
        </p:txBody>
      </p:sp>
    </p:spTree>
    <p:extLst>
      <p:ext uri="{BB962C8B-B14F-4D97-AF65-F5344CB8AC3E}">
        <p14:creationId xmlns:p14="http://schemas.microsoft.com/office/powerpoint/2010/main" val="11721511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C80B09-4BAC-534D-ACCC-66F4BEABB1B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0A8FE7D-8F7E-F54A-9E39-D2276CBF86F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6105593-C175-0A49-A4FB-8F350FD0DE37}"/>
              </a:ext>
            </a:extLst>
          </p:cNvPr>
          <p:cNvSpPr>
            <a:spLocks noGrp="1"/>
          </p:cNvSpPr>
          <p:nvPr>
            <p:ph type="dt" sz="half" idx="10"/>
          </p:nvPr>
        </p:nvSpPr>
        <p:spPr/>
        <p:txBody>
          <a:bodyPr/>
          <a:lstStyle/>
          <a:p>
            <a:fld id="{9DD1E73C-4FF5-7449-B460-C9E0E82C2094}" type="datetimeFigureOut">
              <a:rPr lang="en-US" smtClean="0"/>
              <a:t>8/11/21</a:t>
            </a:fld>
            <a:endParaRPr lang="en-US"/>
          </a:p>
        </p:txBody>
      </p:sp>
      <p:sp>
        <p:nvSpPr>
          <p:cNvPr id="5" name="Footer Placeholder 4">
            <a:extLst>
              <a:ext uri="{FF2B5EF4-FFF2-40B4-BE49-F238E27FC236}">
                <a16:creationId xmlns:a16="http://schemas.microsoft.com/office/drawing/2014/main" id="{F57B3A63-8B94-2C4F-8EE5-313E5FADF6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EBE1D7-59A1-DE49-8D39-44F468AE0187}"/>
              </a:ext>
            </a:extLst>
          </p:cNvPr>
          <p:cNvSpPr>
            <a:spLocks noGrp="1"/>
          </p:cNvSpPr>
          <p:nvPr>
            <p:ph type="sldNum" sz="quarter" idx="12"/>
          </p:nvPr>
        </p:nvSpPr>
        <p:spPr/>
        <p:txBody>
          <a:bodyPr/>
          <a:lstStyle/>
          <a:p>
            <a:fld id="{0D40A54C-53FC-D343-BA05-7FDB7B4F22C9}" type="slidenum">
              <a:rPr lang="en-US" smtClean="0"/>
              <a:t>‹#›</a:t>
            </a:fld>
            <a:endParaRPr lang="en-US"/>
          </a:p>
        </p:txBody>
      </p:sp>
    </p:spTree>
    <p:extLst>
      <p:ext uri="{BB962C8B-B14F-4D97-AF65-F5344CB8AC3E}">
        <p14:creationId xmlns:p14="http://schemas.microsoft.com/office/powerpoint/2010/main" val="3257057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8194645-FFB5-8347-9C66-01CBBAE9695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9DE7C3A-FE1D-564C-9286-FE87992711C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87D072D-72B9-2A4E-B985-1F1870F869F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DD1E73C-4FF5-7449-B460-C9E0E82C2094}" type="datetimeFigureOut">
              <a:rPr lang="en-US" smtClean="0"/>
              <a:t>8/11/21</a:t>
            </a:fld>
            <a:endParaRPr lang="en-US"/>
          </a:p>
        </p:txBody>
      </p:sp>
      <p:sp>
        <p:nvSpPr>
          <p:cNvPr id="5" name="Footer Placeholder 4">
            <a:extLst>
              <a:ext uri="{FF2B5EF4-FFF2-40B4-BE49-F238E27FC236}">
                <a16:creationId xmlns:a16="http://schemas.microsoft.com/office/drawing/2014/main" id="{78879F9E-117B-5B46-8C56-8906E893AB1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D24032B-A623-AB4A-B0DF-AA45BC2DD56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D40A54C-53FC-D343-BA05-7FDB7B4F22C9}" type="slidenum">
              <a:rPr lang="en-US" smtClean="0"/>
              <a:t>‹#›</a:t>
            </a:fld>
            <a:endParaRPr lang="en-US"/>
          </a:p>
        </p:txBody>
      </p:sp>
    </p:spTree>
    <p:extLst>
      <p:ext uri="{BB962C8B-B14F-4D97-AF65-F5344CB8AC3E}">
        <p14:creationId xmlns:p14="http://schemas.microsoft.com/office/powerpoint/2010/main" val="28439527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jobjumpstart.gov.au/article/what-are-employability-skills" TargetMode="External"/><Relationship Id="rId2" Type="http://schemas.openxmlformats.org/officeDocument/2006/relationships/hyperlink" Target="https://www.indeed.com/career-advice/finding-a-job/employability-skills" TargetMode="External"/><Relationship Id="rId1" Type="http://schemas.openxmlformats.org/officeDocument/2006/relationships/slideLayout" Target="../slideLayouts/slideLayout2.xml"/><Relationship Id="rId4" Type="http://schemas.openxmlformats.org/officeDocument/2006/relationships/hyperlink" Target="https://www.exeter.ac.uk/ambassadors/HESTEM/resources/General/STEMNET%20Employability%20skills%20guid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577FF9-3543-4875-815D-3D87BD8A20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2F2D12E-A416-754E-988F-0E2D0D745177}"/>
              </a:ext>
            </a:extLst>
          </p:cNvPr>
          <p:cNvSpPr>
            <a:spLocks noGrp="1"/>
          </p:cNvSpPr>
          <p:nvPr>
            <p:ph type="ctrTitle"/>
          </p:nvPr>
        </p:nvSpPr>
        <p:spPr>
          <a:xfrm>
            <a:off x="874815" y="798703"/>
            <a:ext cx="5221185" cy="3072015"/>
          </a:xfrm>
        </p:spPr>
        <p:txBody>
          <a:bodyPr anchor="b">
            <a:normAutofit/>
          </a:bodyPr>
          <a:lstStyle/>
          <a:p>
            <a:r>
              <a:rPr lang="en-GB" sz="5100" b="1" u="sng" dirty="0"/>
              <a:t>ACE Practical Portfolio</a:t>
            </a:r>
            <a:br>
              <a:rPr lang="en-GB" sz="5100" dirty="0"/>
            </a:br>
            <a:r>
              <a:rPr lang="en-GB" sz="5100" dirty="0"/>
              <a:t> </a:t>
            </a:r>
            <a:br>
              <a:rPr lang="en-GB" sz="5100" dirty="0"/>
            </a:br>
            <a:endParaRPr lang="en-US" sz="5100" dirty="0"/>
          </a:p>
        </p:txBody>
      </p:sp>
      <p:sp>
        <p:nvSpPr>
          <p:cNvPr id="3" name="Subtitle 2">
            <a:extLst>
              <a:ext uri="{FF2B5EF4-FFF2-40B4-BE49-F238E27FC236}">
                <a16:creationId xmlns:a16="http://schemas.microsoft.com/office/drawing/2014/main" id="{21484910-5934-5F42-BA2F-6261047323D9}"/>
              </a:ext>
            </a:extLst>
          </p:cNvPr>
          <p:cNvSpPr>
            <a:spLocks noGrp="1"/>
          </p:cNvSpPr>
          <p:nvPr>
            <p:ph type="subTitle" idx="1"/>
          </p:nvPr>
        </p:nvSpPr>
        <p:spPr>
          <a:xfrm>
            <a:off x="870148" y="3962792"/>
            <a:ext cx="5221185" cy="2102108"/>
          </a:xfrm>
        </p:spPr>
        <p:txBody>
          <a:bodyPr anchor="t">
            <a:normAutofit fontScale="92500" lnSpcReduction="10000"/>
          </a:bodyPr>
          <a:lstStyle/>
          <a:p>
            <a:r>
              <a:rPr lang="en-GB" sz="2000" b="1" dirty="0"/>
              <a:t>Student:</a:t>
            </a:r>
            <a:r>
              <a:rPr lang="en-GB" sz="2000" dirty="0"/>
              <a:t> Joscelina Soares</a:t>
            </a:r>
          </a:p>
          <a:p>
            <a:r>
              <a:rPr lang="en-GB" sz="2000" b="1" dirty="0"/>
              <a:t>Course: </a:t>
            </a:r>
            <a:r>
              <a:rPr lang="en-GB" sz="1600" b="1" dirty="0">
                <a:latin typeface="Arial" panose="020B0604020202020204" pitchFamily="34" charset="0"/>
                <a:cs typeface="Arial" panose="020B0604020202020204" pitchFamily="34" charset="0"/>
              </a:rPr>
              <a:t>Cert HE Skills for the Workplace (Health and Social Care) </a:t>
            </a:r>
            <a:endParaRPr lang="en-GB" sz="1600" dirty="0">
              <a:latin typeface="Arial" panose="020B0604020202020204" pitchFamily="34" charset="0"/>
              <a:cs typeface="Arial" panose="020B0604020202020204" pitchFamily="34" charset="0"/>
            </a:endParaRPr>
          </a:p>
          <a:p>
            <a:r>
              <a:rPr lang="en-GB" sz="2000" b="1" dirty="0"/>
              <a:t>Assignment: </a:t>
            </a:r>
            <a:r>
              <a:rPr lang="en-GB" sz="1400" b="1" dirty="0">
                <a:latin typeface="Arial" panose="020B0604020202020204" pitchFamily="34" charset="0"/>
                <a:cs typeface="Arial" panose="020B0604020202020204" pitchFamily="34" charset="0"/>
              </a:rPr>
              <a:t>ACE Practical Portfolio </a:t>
            </a:r>
            <a:endParaRPr lang="en-GB" sz="1400" dirty="0">
              <a:latin typeface="Arial" panose="020B0604020202020204" pitchFamily="34" charset="0"/>
              <a:cs typeface="Arial" panose="020B0604020202020204" pitchFamily="34" charset="0"/>
            </a:endParaRPr>
          </a:p>
          <a:p>
            <a:r>
              <a:rPr lang="en-GB" sz="2000" b="1" dirty="0"/>
              <a:t>Modulo code:</a:t>
            </a:r>
            <a:r>
              <a:rPr lang="en-GB" sz="2000" dirty="0"/>
              <a:t> BMSW4001</a:t>
            </a:r>
          </a:p>
          <a:p>
            <a:r>
              <a:rPr lang="en-GB" sz="2000" dirty="0"/>
              <a:t> </a:t>
            </a:r>
          </a:p>
          <a:p>
            <a:endParaRPr lang="en-US" sz="2000" dirty="0"/>
          </a:p>
        </p:txBody>
      </p:sp>
      <p:sp>
        <p:nvSpPr>
          <p:cNvPr id="12" name="Freeform: Shape 11">
            <a:extLst>
              <a:ext uri="{FF2B5EF4-FFF2-40B4-BE49-F238E27FC236}">
                <a16:creationId xmlns:a16="http://schemas.microsoft.com/office/drawing/2014/main" id="{F5569EEC-E12F-4856-B407-02B2813A4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CF860788-3A6A-45A3-B3F1-06F159665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67336"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Press Releases 2020 | University of Wales Trinity Saint David">
            <a:extLst>
              <a:ext uri="{FF2B5EF4-FFF2-40B4-BE49-F238E27FC236}">
                <a16:creationId xmlns:a16="http://schemas.microsoft.com/office/drawing/2014/main" id="{6122C9CB-50BB-C049-971D-2F9C05180D3D}"/>
              </a:ext>
            </a:extLst>
          </p:cNvPr>
          <p:cNvPicPr/>
          <p:nvPr/>
        </p:nvPicPr>
        <p:blipFill>
          <a:blip r:embed="rId2">
            <a:extLst>
              <a:ext uri="{28A0092B-C50C-407E-A947-70E740481C1C}">
                <a14:useLocalDpi xmlns:a14="http://schemas.microsoft.com/office/drawing/2010/main" val="0"/>
              </a:ext>
            </a:extLst>
          </a:blip>
          <a:stretch>
            <a:fillRect/>
          </a:stretch>
        </p:blipFill>
        <p:spPr bwMode="auto">
          <a:xfrm>
            <a:off x="6651243" y="2420609"/>
            <a:ext cx="4939504" cy="1633835"/>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a:noFill/>
        </p:spPr>
      </p:pic>
      <p:sp>
        <p:nvSpPr>
          <p:cNvPr id="28" name="Freeform: Shape 15">
            <a:extLst>
              <a:ext uri="{FF2B5EF4-FFF2-40B4-BE49-F238E27FC236}">
                <a16:creationId xmlns:a16="http://schemas.microsoft.com/office/drawing/2014/main" id="{DF1E3393-B852-4883-B778-ED3525112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32259"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17">
            <a:extLst>
              <a:ext uri="{FF2B5EF4-FFF2-40B4-BE49-F238E27FC236}">
                <a16:creationId xmlns:a16="http://schemas.microsoft.com/office/drawing/2014/main" id="{39853D09-4205-4CC7-83EB-288E886AC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440"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0" name="Freeform: Shape 19">
            <a:extLst>
              <a:ext uri="{FF2B5EF4-FFF2-40B4-BE49-F238E27FC236}">
                <a16:creationId xmlns:a16="http://schemas.microsoft.com/office/drawing/2014/main" id="{0D040B79-3E73-4A31-840D-D6B9C9FDF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7511"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Freeform: Shape 21">
            <a:extLst>
              <a:ext uri="{FF2B5EF4-FFF2-40B4-BE49-F238E27FC236}">
                <a16:creationId xmlns:a16="http://schemas.microsoft.com/office/drawing/2014/main" id="{156C6AE5-3F8B-42AC-9EA4-1B686A11E9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3820" y="5835650"/>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2306882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E5E29CA-5EB2-7944-915D-A37B48222FD4}"/>
              </a:ext>
            </a:extLst>
          </p:cNvPr>
          <p:cNvSpPr>
            <a:spLocks noGrp="1"/>
          </p:cNvSpPr>
          <p:nvPr>
            <p:ph idx="1"/>
          </p:nvPr>
        </p:nvSpPr>
        <p:spPr>
          <a:xfrm>
            <a:off x="362607" y="425669"/>
            <a:ext cx="11508827" cy="6148551"/>
          </a:xfrm>
        </p:spPr>
        <p:txBody>
          <a:bodyPr>
            <a:normAutofit fontScale="92500" lnSpcReduction="20000"/>
          </a:bodyPr>
          <a:lstStyle/>
          <a:p>
            <a:pPr marL="0" indent="0">
              <a:buNone/>
            </a:pPr>
            <a:endParaRPr lang="en-GB" sz="1400" b="1" dirty="0">
              <a:latin typeface="Arial" panose="020B0604020202020204" pitchFamily="34" charset="0"/>
              <a:cs typeface="Arial" panose="020B0604020202020204" pitchFamily="34" charset="0"/>
            </a:endParaRPr>
          </a:p>
          <a:p>
            <a:pPr marL="0" indent="0">
              <a:buNone/>
            </a:pPr>
            <a:r>
              <a:rPr lang="en-GB" sz="1400" b="1" dirty="0">
                <a:latin typeface="Arial" panose="020B0604020202020204" pitchFamily="34" charset="0"/>
                <a:cs typeface="Arial" panose="020B0604020202020204" pitchFamily="34" charset="0"/>
              </a:rPr>
              <a:t>On this presentation I will talk about employability skills, and I will give examples of them. I will give examples of my future career and the skills needed. Also,  I will talk about time management an</a:t>
            </a:r>
          </a:p>
          <a:p>
            <a:pPr marL="0" indent="0">
              <a:buNone/>
            </a:pPr>
            <a:endParaRPr lang="en-GB" sz="1400" b="1" dirty="0">
              <a:latin typeface="Arial" panose="020B0604020202020204" pitchFamily="34" charset="0"/>
              <a:cs typeface="Arial" panose="020B0604020202020204" pitchFamily="34" charset="0"/>
            </a:endParaRPr>
          </a:p>
          <a:p>
            <a:pPr marL="0" indent="0">
              <a:buNone/>
            </a:pPr>
            <a:endParaRPr lang="en-GB" sz="1400" b="1" dirty="0">
              <a:latin typeface="Arial" panose="020B0604020202020204" pitchFamily="34" charset="0"/>
              <a:cs typeface="Arial" panose="020B0604020202020204" pitchFamily="34" charset="0"/>
            </a:endParaRPr>
          </a:p>
          <a:p>
            <a:pPr marL="0" indent="0">
              <a:buNone/>
            </a:pPr>
            <a:r>
              <a:rPr lang="en-GB" sz="1400" b="1" dirty="0">
                <a:latin typeface="Arial" panose="020B0604020202020204" pitchFamily="34" charset="0"/>
                <a:cs typeface="Arial" panose="020B0604020202020204" pitchFamily="34" charset="0"/>
              </a:rPr>
              <a:t>Employability</a:t>
            </a:r>
            <a:r>
              <a:rPr lang="en-GB" sz="1400" dirty="0">
                <a:latin typeface="Arial" panose="020B0604020202020204" pitchFamily="34" charset="0"/>
                <a:cs typeface="Arial" panose="020B0604020202020204" pitchFamily="34" charset="0"/>
              </a:rPr>
              <a:t> skills are the important skills, qualities and values needed for a workplace. Employability skills are important for the workplace so they will know your abilities to undertake a variety of tasks in different environments. they will know if you are eligible for the work. </a:t>
            </a:r>
          </a:p>
          <a:p>
            <a:pPr marL="0" indent="0">
              <a:buNone/>
            </a:pPr>
            <a:r>
              <a:rPr lang="en-GB" sz="1400" dirty="0">
                <a:latin typeface="Arial" panose="020B0604020202020204" pitchFamily="34" charset="0"/>
                <a:cs typeface="Arial" panose="020B0604020202020204" pitchFamily="34" charset="0"/>
              </a:rPr>
              <a:t>Employability skills are important in the world we live in because without those skills we weren’t be able to know where we are good and where we are not. With those skills help us to choose the right job. The most important skills and needed in the workplace are:</a:t>
            </a:r>
          </a:p>
          <a:p>
            <a:pPr marL="0" indent="0">
              <a:buNone/>
            </a:pPr>
            <a:endParaRPr lang="en-GB" sz="1400" dirty="0">
              <a:latin typeface="Arial" panose="020B0604020202020204" pitchFamily="34" charset="0"/>
              <a:cs typeface="Arial" panose="020B0604020202020204" pitchFamily="34" charset="0"/>
            </a:endParaRPr>
          </a:p>
          <a:p>
            <a:pPr lvl="0"/>
            <a:r>
              <a:rPr lang="en-GB" sz="1400" dirty="0">
                <a:latin typeface="Arial" panose="020B0604020202020204" pitchFamily="34" charset="0"/>
                <a:cs typeface="Arial" panose="020B0604020202020204" pitchFamily="34" charset="0"/>
              </a:rPr>
              <a:t>Communication </a:t>
            </a:r>
          </a:p>
          <a:p>
            <a:pPr lvl="0"/>
            <a:r>
              <a:rPr lang="en-GB" sz="1400" dirty="0">
                <a:latin typeface="Arial" panose="020B0604020202020204" pitchFamily="34" charset="0"/>
                <a:cs typeface="Arial" panose="020B0604020202020204" pitchFamily="34" charset="0"/>
              </a:rPr>
              <a:t>Teamwork</a:t>
            </a:r>
          </a:p>
          <a:p>
            <a:pPr lvl="0"/>
            <a:r>
              <a:rPr lang="en-GB" sz="1400" dirty="0">
                <a:latin typeface="Arial" panose="020B0604020202020204" pitchFamily="34" charset="0"/>
                <a:cs typeface="Arial" panose="020B0604020202020204" pitchFamily="34" charset="0"/>
              </a:rPr>
              <a:t>Reliability </a:t>
            </a:r>
          </a:p>
          <a:p>
            <a:pPr lvl="0"/>
            <a:r>
              <a:rPr lang="en-GB" sz="1400" dirty="0">
                <a:latin typeface="Arial" panose="020B0604020202020204" pitchFamily="34" charset="0"/>
                <a:cs typeface="Arial" panose="020B0604020202020204" pitchFamily="34" charset="0"/>
              </a:rPr>
              <a:t>Problem-solving </a:t>
            </a:r>
          </a:p>
          <a:p>
            <a:pPr lvl="0"/>
            <a:r>
              <a:rPr lang="en-GB" sz="1400" dirty="0">
                <a:latin typeface="Arial" panose="020B0604020202020204" pitchFamily="34" charset="0"/>
                <a:cs typeface="Arial" panose="020B0604020202020204" pitchFamily="34" charset="0"/>
              </a:rPr>
              <a:t>Organisation and planning</a:t>
            </a:r>
          </a:p>
          <a:p>
            <a:pPr lvl="0"/>
            <a:r>
              <a:rPr lang="en-GB" sz="1400" dirty="0">
                <a:latin typeface="Arial" panose="020B0604020202020204" pitchFamily="34" charset="0"/>
                <a:cs typeface="Arial" panose="020B0604020202020204" pitchFamily="34" charset="0"/>
              </a:rPr>
              <a:t>Technology </a:t>
            </a:r>
          </a:p>
          <a:p>
            <a:pPr marL="0" indent="0">
              <a:buNone/>
            </a:pPr>
            <a:endParaRPr lang="en-GB" sz="1400" b="1" u="sng" dirty="0">
              <a:latin typeface="Arial" panose="020B0604020202020204" pitchFamily="34" charset="0"/>
              <a:cs typeface="Arial" panose="020B0604020202020204" pitchFamily="34" charset="0"/>
            </a:endParaRPr>
          </a:p>
          <a:p>
            <a:pPr marL="0" indent="0">
              <a:buNone/>
            </a:pPr>
            <a:r>
              <a:rPr lang="en-GB" sz="1400" b="1" u="sng" dirty="0">
                <a:latin typeface="Arial" panose="020B0604020202020204" pitchFamily="34" charset="0"/>
                <a:cs typeface="Arial" panose="020B0604020202020204" pitchFamily="34" charset="0"/>
              </a:rPr>
              <a:t>Communication</a:t>
            </a:r>
            <a:r>
              <a:rPr lang="en-GB" sz="1400" dirty="0">
                <a:latin typeface="Arial" panose="020B0604020202020204" pitchFamily="34" charset="0"/>
                <a:cs typeface="Arial" panose="020B0604020202020204" pitchFamily="34" charset="0"/>
              </a:rPr>
              <a:t> is one of the most important in workplace.  For everyone to be in the same page everyone must give on the right information. Communication I’m the workplace involves five elements. </a:t>
            </a:r>
          </a:p>
          <a:p>
            <a:pPr lvl="0"/>
            <a:r>
              <a:rPr lang="en-GB" sz="1500" dirty="0">
                <a:latin typeface="Arial" panose="020B0604020202020204" pitchFamily="34" charset="0"/>
                <a:cs typeface="Arial" panose="020B0604020202020204" pitchFamily="34" charset="0"/>
              </a:rPr>
              <a:t>The sender </a:t>
            </a:r>
          </a:p>
          <a:p>
            <a:pPr lvl="0"/>
            <a:r>
              <a:rPr lang="en-GB" sz="1500" dirty="0">
                <a:latin typeface="Arial" panose="020B0604020202020204" pitchFamily="34" charset="0"/>
                <a:cs typeface="Arial" panose="020B0604020202020204" pitchFamily="34" charset="0"/>
              </a:rPr>
              <a:t>Receiver </a:t>
            </a:r>
          </a:p>
          <a:p>
            <a:pPr lvl="0"/>
            <a:r>
              <a:rPr lang="en-GB" sz="1500" dirty="0">
                <a:latin typeface="Arial" panose="020B0604020202020204" pitchFamily="34" charset="0"/>
                <a:cs typeface="Arial" panose="020B0604020202020204" pitchFamily="34" charset="0"/>
              </a:rPr>
              <a:t>Message </a:t>
            </a:r>
          </a:p>
          <a:p>
            <a:pPr lvl="0"/>
            <a:r>
              <a:rPr lang="en-GB" sz="1500" dirty="0">
                <a:latin typeface="Arial" panose="020B0604020202020204" pitchFamily="34" charset="0"/>
                <a:cs typeface="Arial" panose="020B0604020202020204" pitchFamily="34" charset="0"/>
              </a:rPr>
              <a:t>Medium </a:t>
            </a:r>
          </a:p>
          <a:p>
            <a:pPr lvl="0"/>
            <a:r>
              <a:rPr lang="en-GB" sz="1500" dirty="0">
                <a:latin typeface="Arial" panose="020B0604020202020204" pitchFamily="34" charset="0"/>
                <a:cs typeface="Arial" panose="020B0604020202020204" pitchFamily="34" charset="0"/>
              </a:rPr>
              <a:t>Feedback</a:t>
            </a:r>
          </a:p>
          <a:p>
            <a:pPr marL="0" indent="0">
              <a:buNone/>
            </a:pP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88457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A1023-4419-C24C-8CB7-7BE79E941FB2}"/>
              </a:ext>
            </a:extLst>
          </p:cNvPr>
          <p:cNvSpPr>
            <a:spLocks noGrp="1"/>
          </p:cNvSpPr>
          <p:nvPr>
            <p:ph type="title"/>
          </p:nvPr>
        </p:nvSpPr>
        <p:spPr>
          <a:xfrm>
            <a:off x="457200" y="409903"/>
            <a:ext cx="10896600" cy="1718442"/>
          </a:xfrm>
        </p:spPr>
        <p:txBody>
          <a:bodyPr>
            <a:normAutofit/>
          </a:bodyPr>
          <a:lstStyle/>
          <a:p>
            <a:r>
              <a:rPr lang="en-GB" sz="1400" dirty="0">
                <a:latin typeface="Arial" panose="020B0604020202020204" pitchFamily="34" charset="0"/>
                <a:cs typeface="Arial" panose="020B0604020202020204" pitchFamily="34" charset="0"/>
              </a:rPr>
              <a:t>When all those elements are used together to pass on the information you will be able to understand the message. Having a really good communication skills can help you more employable because they can enhance a company’s productivity and efficiency and instead of ignoring it you will help to build more. They were to improve your communication could be by communicate on social media, practicing face expressions and body language.</a:t>
            </a:r>
            <a:br>
              <a:rPr lang="en-GB" sz="1400" dirty="0">
                <a:latin typeface="Arial" panose="020B0604020202020204" pitchFamily="34" charset="0"/>
                <a:cs typeface="Arial" panose="020B0604020202020204" pitchFamily="34" charset="0"/>
              </a:rPr>
            </a:br>
            <a:endParaRPr lang="en-US" sz="1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E4F68AD-6F2B-2340-9CE6-221BD4EE6AF7}"/>
              </a:ext>
            </a:extLst>
          </p:cNvPr>
          <p:cNvSpPr>
            <a:spLocks noGrp="1"/>
          </p:cNvSpPr>
          <p:nvPr>
            <p:ph idx="1"/>
          </p:nvPr>
        </p:nvSpPr>
        <p:spPr>
          <a:xfrm>
            <a:off x="457200" y="1876097"/>
            <a:ext cx="10896600" cy="4300866"/>
          </a:xfrm>
        </p:spPr>
        <p:txBody>
          <a:bodyPr>
            <a:normAutofit fontScale="85000" lnSpcReduction="20000"/>
          </a:bodyPr>
          <a:lstStyle/>
          <a:p>
            <a:pPr marL="0" indent="0">
              <a:buNone/>
            </a:pPr>
            <a:r>
              <a:rPr lang="en-GB" sz="1500" b="1" u="sng" dirty="0">
                <a:latin typeface="Arial" panose="020B0604020202020204" pitchFamily="34" charset="0"/>
                <a:cs typeface="Arial" panose="020B0604020202020204" pitchFamily="34" charset="0"/>
              </a:rPr>
              <a:t>Teamwork</a:t>
            </a:r>
          </a:p>
          <a:p>
            <a:pPr marL="0" indent="0">
              <a:buNone/>
            </a:pPr>
            <a:r>
              <a:rPr lang="en-GB" sz="1500" dirty="0">
                <a:latin typeface="Arial" panose="020B0604020202020204" pitchFamily="34" charset="0"/>
                <a:cs typeface="Arial" panose="020B0604020202020204" pitchFamily="34" charset="0"/>
              </a:rPr>
              <a:t> </a:t>
            </a:r>
          </a:p>
          <a:p>
            <a:pPr marL="0" indent="0">
              <a:buNone/>
            </a:pPr>
            <a:r>
              <a:rPr lang="en-GB" sz="1500" b="1" u="sng" dirty="0">
                <a:latin typeface="Arial" panose="020B0604020202020204" pitchFamily="34" charset="0"/>
                <a:cs typeface="Arial" panose="020B0604020202020204" pitchFamily="34" charset="0"/>
              </a:rPr>
              <a:t>Teamwork </a:t>
            </a:r>
            <a:r>
              <a:rPr lang="en-GB" sz="1500" dirty="0">
                <a:latin typeface="Arial" panose="020B0604020202020204" pitchFamily="34" charset="0"/>
                <a:cs typeface="Arial" panose="020B0604020202020204" pitchFamily="34" charset="0"/>
              </a:rPr>
              <a:t>skills are those that enable you to work around people and be able to share and take ideas from other. Also, to understand and try to understand different point of views and ideas from others. To become a great team player is needed to be comfortable working with around people. These skills can also contribute for a positive and better work environment. To help you to gain more courage to help you sharing ideas with others you could:</a:t>
            </a:r>
          </a:p>
          <a:p>
            <a:pPr lvl="0"/>
            <a:r>
              <a:rPr lang="en-GB" sz="1500" dirty="0">
                <a:latin typeface="Arial" panose="020B0604020202020204" pitchFamily="34" charset="0"/>
                <a:cs typeface="Arial" panose="020B0604020202020204" pitchFamily="34" charset="0"/>
              </a:rPr>
              <a:t>Volunteering </a:t>
            </a:r>
          </a:p>
          <a:p>
            <a:pPr lvl="0"/>
            <a:r>
              <a:rPr lang="en-GB" sz="1500" dirty="0">
                <a:latin typeface="Arial" panose="020B0604020202020204" pitchFamily="34" charset="0"/>
                <a:cs typeface="Arial" panose="020B0604020202020204" pitchFamily="34" charset="0"/>
              </a:rPr>
              <a:t>Join sports teams </a:t>
            </a:r>
          </a:p>
          <a:p>
            <a:pPr marL="0" indent="0">
              <a:buNone/>
            </a:pPr>
            <a:endParaRPr lang="en-US" dirty="0"/>
          </a:p>
          <a:p>
            <a:pPr marL="0" indent="0">
              <a:buNone/>
            </a:pPr>
            <a:r>
              <a:rPr lang="en-GB" sz="1500" b="1" u="sng" dirty="0">
                <a:latin typeface="Arial" panose="020B0604020202020204" pitchFamily="34" charset="0"/>
                <a:cs typeface="Arial" panose="020B0604020202020204" pitchFamily="34" charset="0"/>
              </a:rPr>
              <a:t>Reliability </a:t>
            </a:r>
            <a:endParaRPr lang="en-GB" sz="1500" dirty="0">
              <a:latin typeface="Arial" panose="020B0604020202020204" pitchFamily="34" charset="0"/>
              <a:cs typeface="Arial" panose="020B0604020202020204" pitchFamily="34" charset="0"/>
            </a:endParaRPr>
          </a:p>
          <a:p>
            <a:pPr marL="0" indent="0">
              <a:buNone/>
            </a:pPr>
            <a:r>
              <a:rPr lang="en-GB" sz="1500" dirty="0">
                <a:latin typeface="Arial" panose="020B0604020202020204" pitchFamily="34" charset="0"/>
                <a:cs typeface="Arial" panose="020B0604020202020204" pitchFamily="34" charset="0"/>
              </a:rPr>
              <a:t> </a:t>
            </a:r>
          </a:p>
          <a:p>
            <a:r>
              <a:rPr lang="en-GB" sz="1500" dirty="0">
                <a:latin typeface="Arial" panose="020B0604020202020204" pitchFamily="34" charset="0"/>
                <a:cs typeface="Arial" panose="020B0604020202020204" pitchFamily="34" charset="0"/>
              </a:rPr>
              <a:t>Reliability skills are about </a:t>
            </a:r>
            <a:r>
              <a:rPr lang="en-GB" sz="1500">
                <a:latin typeface="Arial" panose="020B0604020202020204" pitchFamily="34" charset="0"/>
                <a:cs typeface="Arial" panose="020B0604020202020204" pitchFamily="34" charset="0"/>
              </a:rPr>
              <a:t>to building </a:t>
            </a:r>
            <a:r>
              <a:rPr lang="en-GB" sz="1500" dirty="0">
                <a:latin typeface="Arial" panose="020B0604020202020204" pitchFamily="34" charset="0"/>
                <a:cs typeface="Arial" panose="020B0604020202020204" pitchFamily="34" charset="0"/>
              </a:rPr>
              <a:t>trust with the client. Is about to get the client to trust you and sell the product to him. Also, to deliver quality works and make minimal mistakes. </a:t>
            </a:r>
          </a:p>
          <a:p>
            <a:r>
              <a:rPr lang="en-GB" sz="1500" dirty="0">
                <a:latin typeface="Arial" panose="020B0604020202020204" pitchFamily="34" charset="0"/>
                <a:cs typeface="Arial" panose="020B0604020202020204" pitchFamily="34" charset="0"/>
              </a:rPr>
              <a:t>To become more reliable by doing:</a:t>
            </a:r>
          </a:p>
          <a:p>
            <a:pPr lvl="0"/>
            <a:r>
              <a:rPr lang="en-GB" sz="1500" dirty="0">
                <a:latin typeface="Arial" panose="020B0604020202020204" pitchFamily="34" charset="0"/>
                <a:cs typeface="Arial" panose="020B0604020202020204" pitchFamily="34" charset="0"/>
              </a:rPr>
              <a:t>Creating meetings during the day and be able to attend them on time</a:t>
            </a:r>
          </a:p>
          <a:p>
            <a:pPr lvl="0"/>
            <a:r>
              <a:rPr lang="en-GB" sz="1500" dirty="0">
                <a:latin typeface="Arial" panose="020B0604020202020204" pitchFamily="34" charset="0"/>
                <a:cs typeface="Arial" panose="020B0604020202020204" pitchFamily="34" charset="0"/>
              </a:rPr>
              <a:t>Acknowledge your mistakes and making a conscious effort to avoid them in the future </a:t>
            </a:r>
          </a:p>
          <a:p>
            <a:r>
              <a:rPr lang="en-GB" sz="1800" dirty="0">
                <a:latin typeface="Arial" panose="020B0604020202020204" pitchFamily="34" charset="0"/>
                <a:cs typeface="Arial" panose="020B0604020202020204" pitchFamily="34" charset="0"/>
              </a:rPr>
              <a:t>Those tasks would help you to improve your reliabilities. </a:t>
            </a:r>
          </a:p>
          <a:p>
            <a:endParaRPr lang="en-GB" dirty="0"/>
          </a:p>
          <a:p>
            <a:pPr marL="0" indent="0">
              <a:buNone/>
            </a:pP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57400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A67EB-7467-DD4A-B0FC-5AF10E5E1038}"/>
              </a:ext>
            </a:extLst>
          </p:cNvPr>
          <p:cNvSpPr>
            <a:spLocks noGrp="1"/>
          </p:cNvSpPr>
          <p:nvPr>
            <p:ph type="title"/>
          </p:nvPr>
        </p:nvSpPr>
        <p:spPr>
          <a:xfrm>
            <a:off x="838200" y="365125"/>
            <a:ext cx="10515600" cy="2299247"/>
          </a:xfrm>
        </p:spPr>
        <p:txBody>
          <a:bodyPr>
            <a:noAutofit/>
          </a:bodyPr>
          <a:lstStyle/>
          <a:p>
            <a:r>
              <a:rPr lang="en-GB" sz="1400" b="1" u="sng" dirty="0">
                <a:latin typeface="Arial" panose="020B0604020202020204" pitchFamily="34" charset="0"/>
                <a:cs typeface="Arial" panose="020B0604020202020204" pitchFamily="34" charset="0"/>
              </a:rPr>
              <a:t>Problem solving </a:t>
            </a:r>
            <a:br>
              <a:rPr lang="en-GB" sz="1400"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Problem solving skills are those skills that helps you to solve the problem quickly and efficiently. It is also one of the key skills that employers are most looking for. When you can solve a problem within the time you are more likely to have more jobs offers.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To become a better solving problem you could: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Solving puzzles and playing mental games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Participating in brainstorming sessions </a:t>
            </a:r>
            <a:br>
              <a:rPr lang="en-GB" sz="1400" dirty="0">
                <a:latin typeface="Arial" panose="020B0604020202020204" pitchFamily="34" charset="0"/>
                <a:cs typeface="Arial" panose="020B0604020202020204" pitchFamily="34" charset="0"/>
              </a:rPr>
            </a:br>
            <a:endParaRPr lang="en-US" sz="1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A9340FF-00A0-044D-96E3-E8A4F2187B45}"/>
              </a:ext>
            </a:extLst>
          </p:cNvPr>
          <p:cNvSpPr>
            <a:spLocks noGrp="1"/>
          </p:cNvSpPr>
          <p:nvPr>
            <p:ph idx="1"/>
          </p:nvPr>
        </p:nvSpPr>
        <p:spPr>
          <a:xfrm>
            <a:off x="649014" y="2664372"/>
            <a:ext cx="10515600" cy="4382814"/>
          </a:xfrm>
        </p:spPr>
        <p:txBody>
          <a:bodyPr>
            <a:normAutofit/>
          </a:bodyPr>
          <a:lstStyle/>
          <a:p>
            <a:r>
              <a:rPr lang="en-GB" sz="1400" b="1" u="sng" dirty="0">
                <a:latin typeface="Arial" panose="020B0604020202020204" pitchFamily="34" charset="0"/>
                <a:cs typeface="Arial" panose="020B0604020202020204" pitchFamily="34" charset="0"/>
              </a:rPr>
              <a:t>Organisation and planning </a:t>
            </a: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Organisation and planning skills is the ability to manage time self and others and resources including time and surroundings circumstances to reach specific goal. Employees will want you to prove if you are capable of reach your goals before a task. </a:t>
            </a:r>
          </a:p>
          <a:p>
            <a:pPr marL="0" indent="0">
              <a:buNone/>
            </a:pPr>
            <a:r>
              <a:rPr lang="en-GB" sz="1400" dirty="0">
                <a:latin typeface="Arial" panose="020B0604020202020204" pitchFamily="34" charset="0"/>
                <a:cs typeface="Arial" panose="020B0604020202020204" pitchFamily="34" charset="0"/>
              </a:rPr>
              <a:t>To become a better organiser and planner you could rate yourself on each behaviour, you should be able to identify tasks, prioritise them and schedule and complete them on time. </a:t>
            </a:r>
          </a:p>
          <a:p>
            <a:pPr marL="0" indent="0">
              <a:buNone/>
            </a:pPr>
            <a:r>
              <a:rPr lang="en-GB" sz="1400" dirty="0">
                <a:latin typeface="Arial" panose="020B0604020202020204" pitchFamily="34" charset="0"/>
                <a:cs typeface="Arial" panose="020B0604020202020204" pitchFamily="34" charset="0"/>
              </a:rPr>
              <a:t>Rating yourself on each behaviour could help you to know:  </a:t>
            </a:r>
          </a:p>
          <a:p>
            <a:pPr lvl="0"/>
            <a:r>
              <a:rPr lang="en-GB" sz="1400" dirty="0">
                <a:latin typeface="Arial" panose="020B0604020202020204" pitchFamily="34" charset="0"/>
                <a:cs typeface="Arial" panose="020B0604020202020204" pitchFamily="34" charset="0"/>
              </a:rPr>
              <a:t>Create a timetable for your daily tasks</a:t>
            </a:r>
          </a:p>
          <a:p>
            <a:pPr lvl="0"/>
            <a:r>
              <a:rPr lang="en-GB" sz="1400" dirty="0">
                <a:latin typeface="Arial" panose="020B0604020202020204" pitchFamily="34" charset="0"/>
                <a:cs typeface="Arial" panose="020B0604020202020204" pitchFamily="34" charset="0"/>
              </a:rPr>
              <a:t>Write down all the tasks for the day</a:t>
            </a:r>
          </a:p>
          <a:p>
            <a:endParaRPr lang="en-US" dirty="0"/>
          </a:p>
        </p:txBody>
      </p:sp>
    </p:spTree>
    <p:extLst>
      <p:ext uri="{BB962C8B-B14F-4D97-AF65-F5344CB8AC3E}">
        <p14:creationId xmlns:p14="http://schemas.microsoft.com/office/powerpoint/2010/main" val="36849767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582B62-CAA5-CA42-BB37-62313CDCF7C1}"/>
              </a:ext>
            </a:extLst>
          </p:cNvPr>
          <p:cNvSpPr>
            <a:spLocks noGrp="1"/>
          </p:cNvSpPr>
          <p:nvPr>
            <p:ph idx="1"/>
          </p:nvPr>
        </p:nvSpPr>
        <p:spPr>
          <a:xfrm>
            <a:off x="472966" y="583324"/>
            <a:ext cx="11351172" cy="6038193"/>
          </a:xfrm>
        </p:spPr>
        <p:txBody>
          <a:bodyPr>
            <a:normAutofit/>
          </a:bodyPr>
          <a:lstStyle/>
          <a:p>
            <a:r>
              <a:rPr lang="en-GB" sz="1600" b="1" u="sng" dirty="0">
                <a:latin typeface="Arial" panose="020B0604020202020204" pitchFamily="34" charset="0"/>
                <a:cs typeface="Arial" panose="020B0604020202020204" pitchFamily="34" charset="0"/>
              </a:rPr>
              <a:t>Individual skills</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rPr>
              <a:t>Individuals are those skills that you are born with and find out when you start growing up. Those skills are difficult to teach but not impossible. </a:t>
            </a:r>
          </a:p>
          <a:p>
            <a:r>
              <a:rPr lang="en-GB" sz="1600" dirty="0">
                <a:latin typeface="Arial" panose="020B0604020202020204" pitchFamily="34" charset="0"/>
                <a:cs typeface="Arial" panose="020B0604020202020204" pitchFamily="34" charset="0"/>
              </a:rPr>
              <a:t>For example: </a:t>
            </a:r>
          </a:p>
          <a:p>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rPr>
              <a:t>My </a:t>
            </a:r>
            <a:r>
              <a:rPr lang="en-GB" sz="1600" b="1" u="sng" dirty="0">
                <a:latin typeface="Arial" panose="020B0604020202020204" pitchFamily="34" charset="0"/>
                <a:cs typeface="Arial" panose="020B0604020202020204" pitchFamily="34" charset="0"/>
              </a:rPr>
              <a:t>strength</a:t>
            </a:r>
            <a:r>
              <a:rPr lang="en-GB" sz="1600" dirty="0">
                <a:latin typeface="Arial" panose="020B0604020202020204" pitchFamily="34" charset="0"/>
                <a:cs typeface="Arial" panose="020B0604020202020204" pitchFamily="34" charset="0"/>
              </a:rPr>
              <a:t> are good listening skills and team working. I like to listen to people before I make any conclusion. Also, like to share ideas and to know ideas from others. Helps me to develop my knowledge and get to learn different </a:t>
            </a:r>
            <a:r>
              <a:rPr lang="en-GB" sz="1600" dirty="0" err="1">
                <a:latin typeface="Arial" panose="020B0604020202020204" pitchFamily="34" charset="0"/>
                <a:cs typeface="Arial" panose="020B0604020202020204" pitchFamily="34" charset="0"/>
              </a:rPr>
              <a:t>ideias</a:t>
            </a:r>
            <a:r>
              <a:rPr lang="en-GB" sz="1600" dirty="0">
                <a:latin typeface="Arial" panose="020B0604020202020204" pitchFamily="34" charset="0"/>
                <a:cs typeface="Arial" panose="020B0604020202020204" pitchFamily="34" charset="0"/>
              </a:rPr>
              <a:t>.</a:t>
            </a:r>
          </a:p>
          <a:p>
            <a:r>
              <a:rPr lang="en-GB" sz="1600" dirty="0">
                <a:latin typeface="Arial" panose="020B0604020202020204" pitchFamily="34" charset="0"/>
                <a:cs typeface="Arial" panose="020B0604020202020204" pitchFamily="34" charset="0"/>
              </a:rPr>
              <a:t> My </a:t>
            </a:r>
            <a:r>
              <a:rPr lang="en-GB" sz="1600" b="1" u="sng" dirty="0">
                <a:latin typeface="Arial" panose="020B0604020202020204" pitchFamily="34" charset="0"/>
                <a:cs typeface="Arial" panose="020B0604020202020204" pitchFamily="34" charset="0"/>
              </a:rPr>
              <a:t>weakness </a:t>
            </a:r>
            <a:r>
              <a:rPr lang="en-GB" sz="1600" dirty="0">
                <a:latin typeface="Arial" panose="020B0604020202020204" pitchFamily="34" charset="0"/>
                <a:cs typeface="Arial" panose="020B0604020202020204" pitchFamily="34" charset="0"/>
              </a:rPr>
              <a:t>is laziness to get things done on time. I always delay for the next day and never get it done in time. </a:t>
            </a:r>
          </a:p>
          <a:p>
            <a:r>
              <a:rPr lang="en-GB" sz="1600" dirty="0">
                <a:latin typeface="Arial" panose="020B0604020202020204" pitchFamily="34" charset="0"/>
                <a:cs typeface="Arial" panose="020B0604020202020204" pitchFamily="34" charset="0"/>
              </a:rPr>
              <a:t> My </a:t>
            </a:r>
            <a:r>
              <a:rPr lang="en-GB" sz="1600" b="1" u="sng" dirty="0">
                <a:latin typeface="Arial" panose="020B0604020202020204" pitchFamily="34" charset="0"/>
                <a:cs typeface="Arial" panose="020B0604020202020204" pitchFamily="34" charset="0"/>
              </a:rPr>
              <a:t>opportunities</a:t>
            </a:r>
            <a:r>
              <a:rPr lang="en-GB" sz="1600" dirty="0">
                <a:latin typeface="Arial" panose="020B0604020202020204" pitchFamily="34" charset="0"/>
                <a:cs typeface="Arial" panose="020B0604020202020204" pitchFamily="34" charset="0"/>
              </a:rPr>
              <a:t> are to get things done on time and do not need to stress about it later.</a:t>
            </a:r>
          </a:p>
          <a:p>
            <a:r>
              <a:rPr lang="en-GB" sz="1600" dirty="0">
                <a:latin typeface="Arial" panose="020B0604020202020204" pitchFamily="34" charset="0"/>
                <a:cs typeface="Arial" panose="020B0604020202020204" pitchFamily="34" charset="0"/>
              </a:rPr>
              <a:t>My </a:t>
            </a:r>
            <a:r>
              <a:rPr lang="en-GB" sz="1600" b="1" u="sng" dirty="0">
                <a:latin typeface="Arial" panose="020B0604020202020204" pitchFamily="34" charset="0"/>
                <a:cs typeface="Arial" panose="020B0604020202020204" pitchFamily="34" charset="0"/>
              </a:rPr>
              <a:t>threats</a:t>
            </a:r>
            <a:r>
              <a:rPr lang="en-GB" sz="1600" dirty="0">
                <a:latin typeface="Arial" panose="020B0604020202020204" pitchFamily="34" charset="0"/>
                <a:cs typeface="Arial" panose="020B0604020202020204" pitchFamily="34" charset="0"/>
              </a:rPr>
              <a:t> could be not do anything at all and fail. </a:t>
            </a:r>
          </a:p>
          <a:p>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rPr>
              <a:t>Individual skills could be bad and good skills. Those examples of myself shows that I individual skill could be a strength, weakness, opportunities or even threats.</a:t>
            </a:r>
          </a:p>
          <a:p>
            <a:endParaRPr lang="en-US" dirty="0"/>
          </a:p>
        </p:txBody>
      </p:sp>
    </p:spTree>
    <p:extLst>
      <p:ext uri="{BB962C8B-B14F-4D97-AF65-F5344CB8AC3E}">
        <p14:creationId xmlns:p14="http://schemas.microsoft.com/office/powerpoint/2010/main" val="25438513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CBC3451-6617-E545-88B8-505E68E9C262}"/>
              </a:ext>
            </a:extLst>
          </p:cNvPr>
          <p:cNvSpPr>
            <a:spLocks noGrp="1"/>
          </p:cNvSpPr>
          <p:nvPr>
            <p:ph idx="1"/>
          </p:nvPr>
        </p:nvSpPr>
        <p:spPr>
          <a:xfrm>
            <a:off x="220717" y="315309"/>
            <a:ext cx="11839903" cy="6243145"/>
          </a:xfrm>
        </p:spPr>
        <p:txBody>
          <a:bodyPr>
            <a:normAutofit/>
          </a:bodyPr>
          <a:lstStyle/>
          <a:p>
            <a:r>
              <a:rPr lang="en-GB" sz="1500" b="1" u="sng" dirty="0">
                <a:latin typeface="Arial" panose="020B0604020202020204" pitchFamily="34" charset="0"/>
                <a:cs typeface="Arial" panose="020B0604020202020204" pitchFamily="34" charset="0"/>
              </a:rPr>
              <a:t>Time management </a:t>
            </a:r>
            <a:endParaRPr lang="en-GB" sz="1500" dirty="0">
              <a:latin typeface="Arial" panose="020B0604020202020204" pitchFamily="34" charset="0"/>
              <a:cs typeface="Arial" panose="020B0604020202020204" pitchFamily="34" charset="0"/>
            </a:endParaRPr>
          </a:p>
          <a:p>
            <a:pPr marL="0" indent="0">
              <a:buNone/>
            </a:pPr>
            <a:r>
              <a:rPr lang="en-GB" sz="1500" dirty="0">
                <a:latin typeface="Arial" panose="020B0604020202020204" pitchFamily="34" charset="0"/>
                <a:cs typeface="Arial" panose="020B0604020202020204" pitchFamily="34" charset="0"/>
              </a:rPr>
              <a:t>Is the of planning your time between your activities. It helps you to know to delay lateness and helps you to reduce the stress of things. To manage the time you must plan, prioritise, and write down the plan. </a:t>
            </a:r>
          </a:p>
          <a:p>
            <a:pPr marL="0" indent="0">
              <a:buNone/>
            </a:pPr>
            <a:r>
              <a:rPr lang="en-GB" sz="1500" dirty="0">
                <a:latin typeface="Arial" panose="020B0604020202020204" pitchFamily="34" charset="0"/>
                <a:cs typeface="Arial" panose="020B0604020202020204" pitchFamily="34" charset="0"/>
              </a:rPr>
              <a:t>Having a good time management as a nurse it helps you to organise and priorities patients care. If a nurse is late for the shift became did not plan her journey ahead it could delay others work and patients would have to wait longer. </a:t>
            </a:r>
          </a:p>
          <a:p>
            <a:pPr marL="0" indent="0">
              <a:buNone/>
            </a:pPr>
            <a:r>
              <a:rPr lang="en-GB" sz="1500" dirty="0">
                <a:latin typeface="Arial" panose="020B0604020202020204" pitchFamily="34" charset="0"/>
                <a:cs typeface="Arial" panose="020B0604020202020204" pitchFamily="34" charset="0"/>
              </a:rPr>
              <a:t>So, this show us that time management is important in the workplace and anywhere. We must plan around journeys and plans before we start doing them, so we have everything planned and have everything in order. Time management could help reducing stress and by having a better lifestyle. </a:t>
            </a:r>
          </a:p>
          <a:p>
            <a:pPr marL="0" indent="0">
              <a:buNone/>
            </a:pPr>
            <a:r>
              <a:rPr lang="en-GB" dirty="0"/>
              <a:t> </a:t>
            </a:r>
            <a:r>
              <a:rPr lang="en-GB" sz="1600" dirty="0"/>
              <a:t>Time management as a nurse requires lots of responsibilities. The nurses must be aware of all the clients information and and the problems with them. managing the time helps to get more work done ,produces and higher work quality  also provides fewer  missed deadlines. </a:t>
            </a:r>
          </a:p>
        </p:txBody>
      </p:sp>
    </p:spTree>
    <p:extLst>
      <p:ext uri="{BB962C8B-B14F-4D97-AF65-F5344CB8AC3E}">
        <p14:creationId xmlns:p14="http://schemas.microsoft.com/office/powerpoint/2010/main" val="27454972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E9AE7-6AC6-5A43-9A2C-B8C4D9ED764B}"/>
              </a:ext>
            </a:extLst>
          </p:cNvPr>
          <p:cNvSpPr>
            <a:spLocks noGrp="1"/>
          </p:cNvSpPr>
          <p:nvPr>
            <p:ph type="title"/>
          </p:nvPr>
        </p:nvSpPr>
        <p:spPr/>
        <p:txBody>
          <a:bodyPr>
            <a:normAutofit/>
          </a:bodyPr>
          <a:lstStyle/>
          <a:p>
            <a:r>
              <a:rPr lang="en-US" dirty="0"/>
              <a:t>Conclusion </a:t>
            </a:r>
          </a:p>
        </p:txBody>
      </p:sp>
      <p:sp>
        <p:nvSpPr>
          <p:cNvPr id="3" name="Content Placeholder 2">
            <a:extLst>
              <a:ext uri="{FF2B5EF4-FFF2-40B4-BE49-F238E27FC236}">
                <a16:creationId xmlns:a16="http://schemas.microsoft.com/office/drawing/2014/main" id="{292A7642-318D-7C45-A842-7E370AF41182}"/>
              </a:ext>
            </a:extLst>
          </p:cNvPr>
          <p:cNvSpPr>
            <a:spLocks noGrp="1"/>
          </p:cNvSpPr>
          <p:nvPr>
            <p:ph idx="1"/>
          </p:nvPr>
        </p:nvSpPr>
        <p:spPr/>
        <p:txBody>
          <a:bodyPr/>
          <a:lstStyle/>
          <a:p>
            <a:r>
              <a:rPr lang="en-US" dirty="0"/>
              <a:t>In this presentation I have talked about  the  employability skills and I gave examples of it. Skills are important in our life and all the jobs. It is important to know your skills. Time management is also important for everyday life. Also talked about employability skills In the work place that I want to work on.</a:t>
            </a:r>
          </a:p>
        </p:txBody>
      </p:sp>
    </p:spTree>
    <p:extLst>
      <p:ext uri="{BB962C8B-B14F-4D97-AF65-F5344CB8AC3E}">
        <p14:creationId xmlns:p14="http://schemas.microsoft.com/office/powerpoint/2010/main" val="40123637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A2590-74A6-BB4F-A9AB-46852D7BFB88}"/>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F34E8A81-ABCC-264F-8DE2-DAD35AEC84A0}"/>
              </a:ext>
            </a:extLst>
          </p:cNvPr>
          <p:cNvSpPr>
            <a:spLocks noGrp="1"/>
          </p:cNvSpPr>
          <p:nvPr>
            <p:ph idx="1"/>
          </p:nvPr>
        </p:nvSpPr>
        <p:spPr/>
        <p:txBody>
          <a:bodyPr/>
          <a:lstStyle/>
          <a:p>
            <a:pPr marL="0" indent="0">
              <a:buNone/>
            </a:pPr>
            <a:r>
              <a:rPr lang="en-GB" u="sng" dirty="0">
                <a:hlinkClick r:id="rId2"/>
              </a:rPr>
              <a:t>https://www.indeed.com/career-advice/finding-a-job/employability-skills</a:t>
            </a:r>
            <a:r>
              <a:rPr lang="en-GB" dirty="0"/>
              <a:t>  </a:t>
            </a:r>
          </a:p>
          <a:p>
            <a:pPr marL="0" indent="0">
              <a:buNone/>
            </a:pPr>
            <a:r>
              <a:rPr lang="en-GB" u="sng" dirty="0">
                <a:hlinkClick r:id="rId3"/>
              </a:rPr>
              <a:t>https://www.jobjumpstart.gov.au/article/what-are-employability-skills</a:t>
            </a:r>
            <a:r>
              <a:rPr lang="en-GB" dirty="0"/>
              <a:t>  </a:t>
            </a:r>
          </a:p>
          <a:p>
            <a:pPr marL="0" indent="0">
              <a:buNone/>
            </a:pPr>
            <a:r>
              <a:rPr lang="en-GB" u="sng" dirty="0">
                <a:hlinkClick r:id="rId4"/>
              </a:rPr>
              <a:t>https://www.exeter.ac.uk/ambassadors/HESTEM/resources/General/STEMNET%20Employability%20skills%20guide.pdf</a:t>
            </a:r>
            <a:r>
              <a:rPr lang="en-GB" dirty="0"/>
              <a:t>  </a:t>
            </a:r>
          </a:p>
          <a:p>
            <a:endParaRPr lang="en-US" dirty="0"/>
          </a:p>
        </p:txBody>
      </p:sp>
    </p:spTree>
    <p:extLst>
      <p:ext uri="{BB962C8B-B14F-4D97-AF65-F5344CB8AC3E}">
        <p14:creationId xmlns:p14="http://schemas.microsoft.com/office/powerpoint/2010/main" val="12514540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195</TotalTime>
  <Words>1142</Words>
  <Application>Microsoft Macintosh PowerPoint</Application>
  <PresentationFormat>Widescreen</PresentationFormat>
  <Paragraphs>69</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ACE Practical Portfolio   </vt:lpstr>
      <vt:lpstr>PowerPoint Presentation</vt:lpstr>
      <vt:lpstr>When all those elements are used together to pass on the information you will be able to understand the message. Having a really good communication skills can help you more employable because they can enhance a company’s productivity and efficiency and instead of ignoring it you will help to build more. They were to improve your communication could be by communicate on social media, practicing face expressions and body language. </vt:lpstr>
      <vt:lpstr>Problem solving    Problem solving skills are those skills that helps you to solve the problem quickly and efficiently. It is also one of the key skills that employers are most looking for. When you can solve a problem within the time you are more likely to have more jobs offers.  To become a better solving problem you could:    Solving puzzles and playing mental games Participating in brainstorming sessions  </vt:lpstr>
      <vt:lpstr>PowerPoint Presentation</vt:lpstr>
      <vt:lpstr>PowerPoint Presentation</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ACE Practical Portfolio   </dc:title>
  <dc:creator>Joscelina Correia</dc:creator>
  <cp:lastModifiedBy>Joscelina Correia</cp:lastModifiedBy>
  <cp:revision>10</cp:revision>
  <dcterms:created xsi:type="dcterms:W3CDTF">2021-08-05T08:26:58Z</dcterms:created>
  <dcterms:modified xsi:type="dcterms:W3CDTF">2021-08-11T21:29:29Z</dcterms:modified>
</cp:coreProperties>
</file>