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0CDCA"/>
          </a:solidFill>
        </a:fill>
      </a:tcStyle>
    </a:wholeTbl>
    <a:band2H>
      <a:tcTxStyle b="def" i="def"/>
      <a:tcStyle>
        <a:tcBdr/>
        <a:fill>
          <a:solidFill>
            <a:srgbClr val="F8E7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EEEEE"/>
          </a:solidFill>
        </a:fill>
      </a:tcStyle>
    </a:wholeTbl>
    <a:band2H>
      <a:tcTxStyle b="def" i="def"/>
      <a:tcStyle>
        <a:tcBdr/>
        <a:fill>
          <a:solidFill>
            <a:srgbClr val="F7F7F7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6CBCA"/>
          </a:solidFill>
        </a:fill>
      </a:tcStyle>
    </a:wholeTbl>
    <a:band2H>
      <a:tcTxStyle b="def" i="def"/>
      <a:tcStyle>
        <a:tcBdr/>
        <a:fill>
          <a:solidFill>
            <a:srgbClr val="EBE7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4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chemeClr val="accent4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61" name="Shape 61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3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/>
          <a:lstStyle/>
          <a:p>
            <a:pPr/>
          </a:p>
        </p:txBody>
      </p:sp>
      <p:sp>
        <p:nvSpPr>
          <p:cNvPr id="1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14"/>
          <p:cNvGrpSpPr/>
          <p:nvPr/>
        </p:nvGrpSpPr>
        <p:grpSpPr>
          <a:xfrm>
            <a:off x="11858329" y="148417"/>
            <a:ext cx="332879" cy="590731"/>
            <a:chOff x="0" y="0"/>
            <a:chExt cx="332878" cy="590730"/>
          </a:xfrm>
        </p:grpSpPr>
        <p:sp>
          <p:nvSpPr>
            <p:cNvPr id="20" name="Rectangle 15"/>
            <p:cNvSpPr/>
            <p:nvPr/>
          </p:nvSpPr>
          <p:spPr>
            <a:xfrm rot="10800000">
              <a:off x="129542" y="-1"/>
              <a:ext cx="203338" cy="590728"/>
            </a:xfrm>
            <a:prstGeom prst="rect">
              <a:avLst/>
            </a:pr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sp>
          <p:nvSpPr>
            <p:cNvPr id="21" name="Rectangle 16"/>
            <p:cNvSpPr/>
            <p:nvPr/>
          </p:nvSpPr>
          <p:spPr>
            <a:xfrm rot="10800000">
              <a:off x="0" y="2"/>
              <a:ext cx="91444" cy="590728"/>
            </a:xfrm>
            <a:prstGeom prst="rect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</p:grpSp>
      <p:sp>
        <p:nvSpPr>
          <p:cNvPr id="23" name="Rectangle 1"/>
          <p:cNvSpPr/>
          <p:nvPr/>
        </p:nvSpPr>
        <p:spPr>
          <a:xfrm>
            <a:off x="0" y="6477000"/>
            <a:ext cx="12192000" cy="381000"/>
          </a:xfrm>
          <a:prstGeom prst="rect">
            <a:avLst/>
          </a:prstGeom>
          <a:solidFill>
            <a:schemeClr val="accent4">
              <a:alpha val="30000"/>
            </a:scheme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24" name="TextBox 8"/>
          <p:cNvSpPr txBox="1"/>
          <p:nvPr/>
        </p:nvSpPr>
        <p:spPr>
          <a:xfrm>
            <a:off x="114298" y="6528299"/>
            <a:ext cx="1592893" cy="2483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1200">
                <a:solidFill>
                  <a:schemeClr val="accent1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Your Coffee Shop</a:t>
            </a:r>
          </a:p>
        </p:txBody>
      </p:sp>
      <p:sp>
        <p:nvSpPr>
          <p:cNvPr id="25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xfrm>
            <a:off x="11833635" y="6542649"/>
            <a:ext cx="258621" cy="24830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1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14"/>
          <p:cNvGrpSpPr/>
          <p:nvPr/>
        </p:nvGrpSpPr>
        <p:grpSpPr>
          <a:xfrm>
            <a:off x="11858329" y="148417"/>
            <a:ext cx="332879" cy="590731"/>
            <a:chOff x="0" y="0"/>
            <a:chExt cx="332878" cy="590730"/>
          </a:xfrm>
        </p:grpSpPr>
        <p:sp>
          <p:nvSpPr>
            <p:cNvPr id="33" name="Rectangle 15"/>
            <p:cNvSpPr/>
            <p:nvPr/>
          </p:nvSpPr>
          <p:spPr>
            <a:xfrm rot="10800000">
              <a:off x="129542" y="-1"/>
              <a:ext cx="203338" cy="590728"/>
            </a:xfrm>
            <a:prstGeom prst="rect">
              <a:avLst/>
            </a:pr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sp>
          <p:nvSpPr>
            <p:cNvPr id="34" name="Rectangle 16"/>
            <p:cNvSpPr/>
            <p:nvPr/>
          </p:nvSpPr>
          <p:spPr>
            <a:xfrm rot="10800000">
              <a:off x="0" y="2"/>
              <a:ext cx="91444" cy="590728"/>
            </a:xfrm>
            <a:prstGeom prst="rect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</p:grpSp>
      <p:sp>
        <p:nvSpPr>
          <p:cNvPr id="36" name="Rectangle 1"/>
          <p:cNvSpPr/>
          <p:nvPr/>
        </p:nvSpPr>
        <p:spPr>
          <a:xfrm>
            <a:off x="0" y="6477000"/>
            <a:ext cx="12192000" cy="381000"/>
          </a:xfrm>
          <a:prstGeom prst="rect">
            <a:avLst/>
          </a:prstGeom>
          <a:solidFill>
            <a:schemeClr val="accent4">
              <a:alpha val="30000"/>
            </a:scheme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37" name="TextBox 8"/>
          <p:cNvSpPr txBox="1"/>
          <p:nvPr/>
        </p:nvSpPr>
        <p:spPr>
          <a:xfrm>
            <a:off x="114298" y="6528299"/>
            <a:ext cx="1592893" cy="2483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1200">
                <a:solidFill>
                  <a:schemeClr val="accent1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Your Coffee Shop</a:t>
            </a:r>
          </a:p>
        </p:txBody>
      </p:sp>
      <p:sp>
        <p:nvSpPr>
          <p:cNvPr id="38" name="Rectangle 3"/>
          <p:cNvSpPr/>
          <p:nvPr/>
        </p:nvSpPr>
        <p:spPr>
          <a:xfrm>
            <a:off x="0" y="-3"/>
            <a:ext cx="12192000" cy="6487892"/>
          </a:xfrm>
          <a:prstGeom prst="rect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xfrm>
            <a:off x="11833635" y="6542649"/>
            <a:ext cx="258621" cy="24830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4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14"/>
          <p:cNvGrpSpPr/>
          <p:nvPr/>
        </p:nvGrpSpPr>
        <p:grpSpPr>
          <a:xfrm>
            <a:off x="11858329" y="148417"/>
            <a:ext cx="332879" cy="590731"/>
            <a:chOff x="0" y="0"/>
            <a:chExt cx="332878" cy="590730"/>
          </a:xfrm>
        </p:grpSpPr>
        <p:sp>
          <p:nvSpPr>
            <p:cNvPr id="47" name="Rectangle 15"/>
            <p:cNvSpPr/>
            <p:nvPr/>
          </p:nvSpPr>
          <p:spPr>
            <a:xfrm rot="10800000">
              <a:off x="129542" y="-1"/>
              <a:ext cx="203338" cy="590728"/>
            </a:xfrm>
            <a:prstGeom prst="rect">
              <a:avLst/>
            </a:pr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sp>
          <p:nvSpPr>
            <p:cNvPr id="48" name="Rectangle 16"/>
            <p:cNvSpPr/>
            <p:nvPr/>
          </p:nvSpPr>
          <p:spPr>
            <a:xfrm rot="10800000">
              <a:off x="0" y="2"/>
              <a:ext cx="91444" cy="590728"/>
            </a:xfrm>
            <a:prstGeom prst="rect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</p:grpSp>
      <p:sp>
        <p:nvSpPr>
          <p:cNvPr id="50" name="Rectangle 1"/>
          <p:cNvSpPr/>
          <p:nvPr/>
        </p:nvSpPr>
        <p:spPr>
          <a:xfrm>
            <a:off x="0" y="6477000"/>
            <a:ext cx="12192000" cy="381000"/>
          </a:xfrm>
          <a:prstGeom prst="rect">
            <a:avLst/>
          </a:prstGeom>
          <a:solidFill>
            <a:schemeClr val="accent4">
              <a:alpha val="30000"/>
            </a:scheme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51" name="TextBox 8"/>
          <p:cNvSpPr txBox="1"/>
          <p:nvPr/>
        </p:nvSpPr>
        <p:spPr>
          <a:xfrm>
            <a:off x="114298" y="6528299"/>
            <a:ext cx="1592893" cy="2483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1200">
                <a:solidFill>
                  <a:schemeClr val="accent1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Your Coffee Shop</a:t>
            </a:r>
          </a:p>
        </p:txBody>
      </p:sp>
      <p:sp>
        <p:nvSpPr>
          <p:cNvPr id="52" name="Rectangle 10"/>
          <p:cNvSpPr/>
          <p:nvPr/>
        </p:nvSpPr>
        <p:spPr>
          <a:xfrm>
            <a:off x="0" y="1428294"/>
            <a:ext cx="1711233" cy="4436935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53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4" name="Slide Number"/>
          <p:cNvSpPr txBox="1"/>
          <p:nvPr>
            <p:ph type="sldNum" sz="quarter" idx="2"/>
          </p:nvPr>
        </p:nvSpPr>
        <p:spPr>
          <a:xfrm>
            <a:off x="11833635" y="6542649"/>
            <a:ext cx="258621" cy="24830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6805083" y="2438400"/>
            <a:ext cx="4775201" cy="4419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TextBox 17"/>
          <p:cNvSpPr txBox="1"/>
          <p:nvPr/>
        </p:nvSpPr>
        <p:spPr>
          <a:xfrm>
            <a:off x="632158" y="704242"/>
            <a:ext cx="3532041" cy="9601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lnSpc>
                <a:spcPct val="80000"/>
              </a:lnSpc>
              <a:defRPr b="1" sz="3200">
                <a:solidFill>
                  <a:schemeClr val="accent1"/>
                </a:solidFill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pPr/>
            <a:r>
              <a:t>DIGITAL MARKETING </a:t>
            </a:r>
          </a:p>
        </p:txBody>
      </p:sp>
      <p:sp>
        <p:nvSpPr>
          <p:cNvPr id="64" name="Rectangle 18"/>
          <p:cNvSpPr txBox="1"/>
          <p:nvPr/>
        </p:nvSpPr>
        <p:spPr>
          <a:xfrm>
            <a:off x="664049" y="2458590"/>
            <a:ext cx="4395631" cy="16935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20000"/>
              </a:lnSpc>
              <a:defRPr sz="1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“Digital Marketing is a set of activities that a company or person runs on the Internet in order to attract new businesses and develop a brand identity.”</a:t>
            </a:r>
          </a:p>
          <a:p>
            <a:pPr>
              <a:lnSpc>
                <a:spcPct val="120000"/>
              </a:lnSpc>
              <a:defRPr sz="1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(Armstrong and Kotler, 2018)</a:t>
            </a:r>
          </a:p>
        </p:txBody>
      </p:sp>
      <p:pic>
        <p:nvPicPr>
          <p:cNvPr id="65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49368" y="1479272"/>
            <a:ext cx="5849177" cy="389945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Subtype="8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Class="entr" nodeType="afterEffect" presetID="10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2" dur="7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63" grpId="1"/>
      <p:bldP build="whole" bldLvl="1" animBg="1" rev="0" advAuto="0" spid="64" grpId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itle 2"/>
          <p:cNvSpPr txBox="1"/>
          <p:nvPr>
            <p:ph type="title"/>
          </p:nvPr>
        </p:nvSpPr>
        <p:spPr>
          <a:xfrm>
            <a:off x="193387" y="221227"/>
            <a:ext cx="11902721" cy="901704"/>
          </a:xfrm>
          <a:prstGeom prst="rect">
            <a:avLst/>
          </a:prstGeom>
        </p:spPr>
        <p:txBody>
          <a:bodyPr/>
          <a:lstStyle>
            <a:lvl1pPr>
              <a:defRPr b="1" sz="3200">
                <a:solidFill>
                  <a:srgbClr val="FF0000"/>
                </a:solidFill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pPr/>
            <a:r>
              <a:t>BENEFITS OF USING DIGITAL MARKETING</a:t>
            </a:r>
          </a:p>
        </p:txBody>
      </p:sp>
      <p:sp>
        <p:nvSpPr>
          <p:cNvPr id="68" name="TextBox 6"/>
          <p:cNvSpPr txBox="1"/>
          <p:nvPr/>
        </p:nvSpPr>
        <p:spPr>
          <a:xfrm>
            <a:off x="230494" y="1153205"/>
            <a:ext cx="5660820" cy="51103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just">
              <a:defRPr b="1" sz="1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Global Reach </a:t>
            </a:r>
          </a:p>
          <a:p>
            <a:pPr algn="just">
              <a:defRPr sz="1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According to Khanna, (2017) - “The Internet is where digital marketing takes place, however, expanding the scope of its potential audience significantly. For example, The geographical limitations of traditional marketing make international campaigns difficult, time-consuming, and costly to implement.”</a:t>
            </a:r>
          </a:p>
          <a:p>
            <a:pPr algn="just">
              <a:defRPr sz="19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algn="just">
              <a:defRPr b="1" sz="19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algn="just">
              <a:defRPr b="1" sz="19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algn="just">
              <a:defRPr b="1" sz="19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algn="just">
              <a:defRPr b="1" sz="1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Faster and Improved Customer Service</a:t>
            </a:r>
          </a:p>
          <a:p>
            <a:pPr algn="just">
              <a:defRPr sz="19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According to Kumar and Reinartz, (2018) - “Social CRM is a way to reach customers that combines the power of a CRM system with the reach of social media. It helps businesses get their name out there, communicate to their customers, answer their questions quickly, and make more sales.”</a:t>
            </a:r>
          </a:p>
        </p:txBody>
      </p:sp>
      <p:sp>
        <p:nvSpPr>
          <p:cNvPr id="69" name="Title 2"/>
          <p:cNvSpPr txBox="1"/>
          <p:nvPr/>
        </p:nvSpPr>
        <p:spPr>
          <a:xfrm>
            <a:off x="150564" y="3441372"/>
            <a:ext cx="11988367" cy="9017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>
            <a:lvl1pPr>
              <a:lnSpc>
                <a:spcPct val="90000"/>
              </a:lnSpc>
              <a:defRPr b="1" sz="3200">
                <a:solidFill>
                  <a:srgbClr val="FF0000"/>
                </a:solidFill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pPr/>
            <a:r>
              <a:t>BENEFITS OF USING SOCIAL MEDIA IN RELATION TO CRM</a:t>
            </a:r>
          </a:p>
        </p:txBody>
      </p:sp>
      <p:sp>
        <p:nvSpPr>
          <p:cNvPr id="70" name="Title 2"/>
          <p:cNvSpPr txBox="1"/>
          <p:nvPr/>
        </p:nvSpPr>
        <p:spPr>
          <a:xfrm>
            <a:off x="6832510" y="891285"/>
            <a:ext cx="5040365" cy="32167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 defTabSz="425194">
              <a:lnSpc>
                <a:spcPct val="107916"/>
              </a:lnSpc>
              <a:spcBef>
                <a:spcPts val="700"/>
              </a:spcBef>
              <a:defRPr sz="17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Positive effect:</a:t>
            </a:r>
            <a:br/>
            <a:r>
              <a:t>According to Bala and Verma, (2018) -  “One of the positive effect of Digital marketing is : the targeted audience might be hold in a measurable and cost-effective way.” </a:t>
            </a:r>
            <a:br/>
            <a:r>
              <a:t>Negative effect: </a:t>
            </a:r>
            <a:br/>
            <a:r>
              <a:t>According to Khanna, (2017) - “Internet fraud is a one of the negative effect of Digital marketing.”</a:t>
            </a:r>
          </a:p>
        </p:txBody>
      </p:sp>
      <p:sp>
        <p:nvSpPr>
          <p:cNvPr id="71" name="Title 2"/>
          <p:cNvSpPr txBox="1"/>
          <p:nvPr/>
        </p:nvSpPr>
        <p:spPr>
          <a:xfrm>
            <a:off x="6832510" y="4024879"/>
            <a:ext cx="5040365" cy="26040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 defTabSz="457200">
              <a:lnSpc>
                <a:spcPct val="107916"/>
              </a:lnSpc>
              <a:spcBef>
                <a:spcPts val="800"/>
              </a:spcBef>
              <a:defRPr sz="19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Positive effect:</a:t>
            </a:r>
            <a:br/>
            <a:r>
              <a:t>According to Chugh and Ruhi, (2018) - “Social media marketing helps to reach out to a bigger audience.”</a:t>
            </a:r>
            <a:br/>
            <a:r>
              <a:t>Negative effect:</a:t>
            </a:r>
            <a:br/>
            <a:r>
              <a:t>According to Xiao et al., (2021) - “The biggest negative effects of social media marketing is the security and privacy-related issues.”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Title 2"/>
          <p:cNvSpPr txBox="1"/>
          <p:nvPr>
            <p:ph type="title"/>
          </p:nvPr>
        </p:nvSpPr>
        <p:spPr>
          <a:xfrm>
            <a:off x="606411" y="749312"/>
            <a:ext cx="10515601" cy="673107"/>
          </a:xfrm>
          <a:prstGeom prst="rect">
            <a:avLst/>
          </a:prstGeom>
        </p:spPr>
        <p:txBody>
          <a:bodyPr/>
          <a:lstStyle>
            <a:lvl1pPr>
              <a:defRPr b="1" sz="3200">
                <a:solidFill>
                  <a:srgbClr val="FF0000"/>
                </a:solidFill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pPr/>
            <a:r>
              <a:t>REFERENCES </a:t>
            </a:r>
          </a:p>
        </p:txBody>
      </p:sp>
      <p:sp>
        <p:nvSpPr>
          <p:cNvPr id="74" name="TextBox 4"/>
          <p:cNvSpPr txBox="1"/>
          <p:nvPr/>
        </p:nvSpPr>
        <p:spPr>
          <a:xfrm>
            <a:off x="579120" y="1684041"/>
            <a:ext cx="11033760" cy="46156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Armstrong, G. and Kotler, P., (2018). </a:t>
            </a:r>
            <a:r>
              <a:rPr i="1"/>
              <a:t>Marketing: an introduction,</a:t>
            </a:r>
            <a:r>
              <a:t>14 edition.</a:t>
            </a:r>
            <a:r>
              <a:rPr i="1"/>
              <a:t> </a:t>
            </a:r>
            <a:r>
              <a:t>Hoboken, NJ: Pearson.</a:t>
            </a:r>
            <a:endParaRPr i="1"/>
          </a:p>
          <a:p>
            <a:pPr>
              <a:defRPr i="1">
                <a:latin typeface="Times New Roman"/>
                <a:ea typeface="Times New Roman"/>
                <a:cs typeface="Times New Roman"/>
                <a:sym typeface="Times New Roman"/>
              </a:defRPr>
            </a:pPr>
            <a:br/>
            <a:r>
              <a:rPr i="0"/>
              <a:t>Bala, M. and Verma, D., (2018). A critical review of digital marketing. </a:t>
            </a:r>
            <a:r>
              <a:t>International Journal of Management, IT &amp; Engineering</a:t>
            </a:r>
            <a:r>
              <a:rPr i="0"/>
              <a:t>, </a:t>
            </a:r>
            <a:r>
              <a:t>8</a:t>
            </a:r>
            <a:r>
              <a:rPr i="0"/>
              <a:t>(10), pp.321-339.</a:t>
            </a:r>
            <a:br>
              <a:rPr i="0"/>
            </a:b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Chugh, R. and Ruhi, U., (2018). Social media in higher education: A literature review of Facebook. </a:t>
            </a:r>
            <a:r>
              <a:rPr i="1"/>
              <a:t>Education and Information Technologies</a:t>
            </a:r>
            <a:r>
              <a:t>, </a:t>
            </a:r>
            <a:r>
              <a:rPr i="1"/>
              <a:t>23</a:t>
            </a:r>
            <a:r>
              <a:t>(2), pp.605-616.</a:t>
            </a: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Kannan, P.K., (2017). Digital marketing: A framework, review and research agenda. </a:t>
            </a:r>
            <a:r>
              <a:rPr i="1"/>
              <a:t>International journal of research in marketing</a:t>
            </a:r>
            <a:r>
              <a:t>, </a:t>
            </a:r>
            <a:r>
              <a:rPr i="1"/>
              <a:t>34</a:t>
            </a:r>
            <a:r>
              <a:t>(1), pp.22-45.</a:t>
            </a:r>
            <a:br/>
            <a:br/>
            <a:r>
              <a:t>Kumar, V. and Reinartz, W., 2018. Customer relationship management. Springer-Verlag GmbH Germany, part of Springer Nature</a:t>
            </a: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2006, 2012, 2018.</a:t>
            </a: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Xiao, B., Chen, Q. and Yu, Z., (2021), April. Research on the Investment Value of Sainsbury’s. In </a:t>
            </a:r>
            <a:r>
              <a:rPr i="1"/>
              <a:t>2021 6th International Conference on Social Sciences and Economic Development (ICSSED 2021)</a:t>
            </a:r>
            <a:r>
              <a:t> (pp. 108-115). Atlantis Press.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D83B01"/>
      </a:accent1>
      <a:accent2>
        <a:srgbClr val="2F2F2F"/>
      </a:accent2>
      <a:accent3>
        <a:srgbClr val="D2D2D2"/>
      </a:accent3>
      <a:accent4>
        <a:srgbClr val="E6E6E6"/>
      </a:accent4>
      <a:accent5>
        <a:srgbClr val="707070"/>
      </a:accent5>
      <a:accent6>
        <a:srgbClr val="792101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D83B01"/>
      </a:accent1>
      <a:accent2>
        <a:srgbClr val="2F2F2F"/>
      </a:accent2>
      <a:accent3>
        <a:srgbClr val="D2D2D2"/>
      </a:accent3>
      <a:accent4>
        <a:srgbClr val="E6E6E6"/>
      </a:accent4>
      <a:accent5>
        <a:srgbClr val="707070"/>
      </a:accent5>
      <a:accent6>
        <a:srgbClr val="792101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