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2" r:id="rId6"/>
    <p:sldId id="263" r:id="rId7"/>
    <p:sldId id="264" r:id="rId8"/>
    <p:sldId id="265" r:id="rId9"/>
    <p:sldId id="266" r:id="rId10"/>
    <p:sldId id="26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91" d="100"/>
          <a:sy n="91" d="100"/>
        </p:scale>
        <p:origin x="37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izabeta Arsova" userId="093d09d0f7921453" providerId="LiveId" clId="{8CB777B5-04F6-4DF1-A0FA-D99C8F2867E0}"/>
    <pc:docChg chg="modSld">
      <pc:chgData name="Elizabeta Arsova" userId="093d09d0f7921453" providerId="LiveId" clId="{8CB777B5-04F6-4DF1-A0FA-D99C8F2867E0}" dt="2024-11-03T23:45:15.860" v="5" actId="1076"/>
      <pc:docMkLst>
        <pc:docMk/>
      </pc:docMkLst>
      <pc:sldChg chg="modSp mod">
        <pc:chgData name="Elizabeta Arsova" userId="093d09d0f7921453" providerId="LiveId" clId="{8CB777B5-04F6-4DF1-A0FA-D99C8F2867E0}" dt="2024-11-03T23:07:46.826" v="1" actId="1076"/>
        <pc:sldMkLst>
          <pc:docMk/>
          <pc:sldMk cId="4049051300" sldId="257"/>
        </pc:sldMkLst>
        <pc:spChg chg="mod">
          <ac:chgData name="Elizabeta Arsova" userId="093d09d0f7921453" providerId="LiveId" clId="{8CB777B5-04F6-4DF1-A0FA-D99C8F2867E0}" dt="2024-11-03T23:00:42.470" v="0" actId="1076"/>
          <ac:spMkLst>
            <pc:docMk/>
            <pc:sldMk cId="4049051300" sldId="257"/>
            <ac:spMk id="2" creationId="{E05E4F1A-9B4B-1643-377B-F5CD8F38540D}"/>
          </ac:spMkLst>
        </pc:spChg>
        <pc:spChg chg="mod">
          <ac:chgData name="Elizabeta Arsova" userId="093d09d0f7921453" providerId="LiveId" clId="{8CB777B5-04F6-4DF1-A0FA-D99C8F2867E0}" dt="2024-11-03T23:07:46.826" v="1" actId="1076"/>
          <ac:spMkLst>
            <pc:docMk/>
            <pc:sldMk cId="4049051300" sldId="257"/>
            <ac:spMk id="3" creationId="{B081558A-C2FA-CBB1-C7D4-31F36A8BF310}"/>
          </ac:spMkLst>
        </pc:spChg>
      </pc:sldChg>
      <pc:sldChg chg="modSp mod">
        <pc:chgData name="Elizabeta Arsova" userId="093d09d0f7921453" providerId="LiveId" clId="{8CB777B5-04F6-4DF1-A0FA-D99C8F2867E0}" dt="2024-11-03T23:36:51.878" v="3" actId="1076"/>
        <pc:sldMkLst>
          <pc:docMk/>
          <pc:sldMk cId="4116135331" sldId="260"/>
        </pc:sldMkLst>
        <pc:spChg chg="mod">
          <ac:chgData name="Elizabeta Arsova" userId="093d09d0f7921453" providerId="LiveId" clId="{8CB777B5-04F6-4DF1-A0FA-D99C8F2867E0}" dt="2024-11-03T23:36:51.878" v="3" actId="1076"/>
          <ac:spMkLst>
            <pc:docMk/>
            <pc:sldMk cId="4116135331" sldId="260"/>
            <ac:spMk id="7" creationId="{B5584EFE-9899-2A5C-4493-C73449B65A4E}"/>
          </ac:spMkLst>
        </pc:spChg>
      </pc:sldChg>
      <pc:sldChg chg="modSp mod">
        <pc:chgData name="Elizabeta Arsova" userId="093d09d0f7921453" providerId="LiveId" clId="{8CB777B5-04F6-4DF1-A0FA-D99C8F2867E0}" dt="2024-11-03T23:45:15.860" v="5" actId="1076"/>
        <pc:sldMkLst>
          <pc:docMk/>
          <pc:sldMk cId="4093065083" sldId="262"/>
        </pc:sldMkLst>
        <pc:spChg chg="mod">
          <ac:chgData name="Elizabeta Arsova" userId="093d09d0f7921453" providerId="LiveId" clId="{8CB777B5-04F6-4DF1-A0FA-D99C8F2867E0}" dt="2024-11-03T23:45:15.860" v="5" actId="1076"/>
          <ac:spMkLst>
            <pc:docMk/>
            <pc:sldMk cId="4093065083" sldId="262"/>
            <ac:spMk id="4" creationId="{834880EF-6B0A-7EDD-F1FA-4E8073B055F3}"/>
          </ac:spMkLst>
        </pc:spChg>
        <pc:spChg chg="mod">
          <ac:chgData name="Elizabeta Arsova" userId="093d09d0f7921453" providerId="LiveId" clId="{8CB777B5-04F6-4DF1-A0FA-D99C8F2867E0}" dt="2024-11-03T23:43:02.686" v="4" actId="14100"/>
          <ac:spMkLst>
            <pc:docMk/>
            <pc:sldMk cId="4093065083" sldId="262"/>
            <ac:spMk id="18" creationId="{37CDE199-936C-AB1E-F95D-AF85924966EB}"/>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F0845B-3B14-4D0C-AA10-B8028A0ED2A8}"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AE6075B-1BE0-46FE-A1CB-A89A4468CE69}">
      <dgm:prSet/>
      <dgm:spPr/>
      <dgm:t>
        <a:bodyPr/>
        <a:lstStyle/>
        <a:p>
          <a:pPr>
            <a:lnSpc>
              <a:spcPct val="100000"/>
            </a:lnSpc>
          </a:pPr>
          <a:r>
            <a:rPr lang="en-GB" dirty="0"/>
            <a:t>Integrate sustainability: Incorporate environmentally friendly practices into key business models and decision-making processes.</a:t>
          </a:r>
          <a:endParaRPr lang="en-US" dirty="0"/>
        </a:p>
      </dgm:t>
    </dgm:pt>
    <dgm:pt modelId="{EE10FA41-5065-4315-ACD2-82C75E0F205A}" type="parTrans" cxnId="{595CA540-0D9E-4C5F-A287-1A345460D244}">
      <dgm:prSet/>
      <dgm:spPr/>
      <dgm:t>
        <a:bodyPr/>
        <a:lstStyle/>
        <a:p>
          <a:endParaRPr lang="en-US"/>
        </a:p>
      </dgm:t>
    </dgm:pt>
    <dgm:pt modelId="{9866969E-63A6-4E91-AC8C-D20EF3839C52}" type="sibTrans" cxnId="{595CA540-0D9E-4C5F-A287-1A345460D244}">
      <dgm:prSet/>
      <dgm:spPr/>
      <dgm:t>
        <a:bodyPr/>
        <a:lstStyle/>
        <a:p>
          <a:pPr>
            <a:lnSpc>
              <a:spcPct val="100000"/>
            </a:lnSpc>
          </a:pPr>
          <a:endParaRPr lang="en-US"/>
        </a:p>
      </dgm:t>
    </dgm:pt>
    <dgm:pt modelId="{75468F07-3DE1-40FF-ADB9-D0CEFD5E74CD}">
      <dgm:prSet/>
      <dgm:spPr/>
      <dgm:t>
        <a:bodyPr/>
        <a:lstStyle/>
        <a:p>
          <a:pPr>
            <a:lnSpc>
              <a:spcPct val="100000"/>
            </a:lnSpc>
          </a:pPr>
          <a:r>
            <a:rPr lang="en-GB" dirty="0"/>
            <a:t>Invest in Energy Efficiency: Set aside funds for energy-efficient technologies like smart HVAC systems and renewable energy sources.</a:t>
          </a:r>
          <a:endParaRPr lang="en-US" dirty="0"/>
        </a:p>
      </dgm:t>
    </dgm:pt>
    <dgm:pt modelId="{0AC9EE1A-1C42-49A5-AB70-F7D5F890F63C}" type="parTrans" cxnId="{4AD35931-95E9-4B63-91BD-7BFA5B1D160F}">
      <dgm:prSet/>
      <dgm:spPr/>
      <dgm:t>
        <a:bodyPr/>
        <a:lstStyle/>
        <a:p>
          <a:endParaRPr lang="en-US"/>
        </a:p>
      </dgm:t>
    </dgm:pt>
    <dgm:pt modelId="{75905275-8999-43FD-A409-5DC0A5529828}" type="sibTrans" cxnId="{4AD35931-95E9-4B63-91BD-7BFA5B1D160F}">
      <dgm:prSet/>
      <dgm:spPr/>
      <dgm:t>
        <a:bodyPr/>
        <a:lstStyle/>
        <a:p>
          <a:pPr>
            <a:lnSpc>
              <a:spcPct val="100000"/>
            </a:lnSpc>
          </a:pPr>
          <a:endParaRPr lang="en-US"/>
        </a:p>
      </dgm:t>
    </dgm:pt>
    <dgm:pt modelId="{F8306B64-5753-46ED-A0B1-F23E5EE314BE}">
      <dgm:prSet/>
      <dgm:spPr/>
      <dgm:t>
        <a:bodyPr/>
        <a:lstStyle/>
        <a:p>
          <a:pPr>
            <a:lnSpc>
              <a:spcPct val="100000"/>
            </a:lnSpc>
          </a:pPr>
          <a:r>
            <a:rPr lang="en-GB" dirty="0"/>
            <a:t>Community Partnerships: Encourage cooperation with local suppliers and organisations to encourage sustainable sourcing and strengthen local economies.</a:t>
          </a:r>
          <a:endParaRPr lang="en-US" dirty="0"/>
        </a:p>
      </dgm:t>
    </dgm:pt>
    <dgm:pt modelId="{9643AEC4-5C2C-4C26-A939-F04E3AC327D2}" type="parTrans" cxnId="{DDE95FFC-2A94-44FF-8082-E7835CF838DB}">
      <dgm:prSet/>
      <dgm:spPr/>
      <dgm:t>
        <a:bodyPr/>
        <a:lstStyle/>
        <a:p>
          <a:endParaRPr lang="en-US"/>
        </a:p>
      </dgm:t>
    </dgm:pt>
    <dgm:pt modelId="{A14491A4-3312-4BB6-82B1-EA0925447622}" type="sibTrans" cxnId="{DDE95FFC-2A94-44FF-8082-E7835CF838DB}">
      <dgm:prSet/>
      <dgm:spPr/>
      <dgm:t>
        <a:bodyPr/>
        <a:lstStyle/>
        <a:p>
          <a:pPr>
            <a:lnSpc>
              <a:spcPct val="100000"/>
            </a:lnSpc>
          </a:pPr>
          <a:endParaRPr lang="en-US"/>
        </a:p>
      </dgm:t>
    </dgm:pt>
    <dgm:pt modelId="{93209930-BA73-4201-BD66-CA449D236DF7}">
      <dgm:prSet/>
      <dgm:spPr/>
      <dgm:t>
        <a:bodyPr/>
        <a:lstStyle/>
        <a:p>
          <a:pPr>
            <a:lnSpc>
              <a:spcPct val="100000"/>
            </a:lnSpc>
          </a:pPr>
          <a:r>
            <a:rPr lang="en-GB" dirty="0"/>
            <a:t>Staff Training: Implement thorough training programs that focus on sustainable practices and waste reduction initiatives.</a:t>
          </a:r>
          <a:endParaRPr lang="en-US" dirty="0"/>
        </a:p>
      </dgm:t>
    </dgm:pt>
    <dgm:pt modelId="{BEB4936C-35C7-484E-A84C-D2B02CE7D124}" type="parTrans" cxnId="{3E8D86B9-346D-4B18-970B-224C68D4456D}">
      <dgm:prSet/>
      <dgm:spPr/>
      <dgm:t>
        <a:bodyPr/>
        <a:lstStyle/>
        <a:p>
          <a:endParaRPr lang="en-US"/>
        </a:p>
      </dgm:t>
    </dgm:pt>
    <dgm:pt modelId="{A1D8E38E-EC95-45FB-9B74-4854CF28E12C}" type="sibTrans" cxnId="{3E8D86B9-346D-4B18-970B-224C68D4456D}">
      <dgm:prSet/>
      <dgm:spPr/>
      <dgm:t>
        <a:bodyPr/>
        <a:lstStyle/>
        <a:p>
          <a:endParaRPr lang="en-US"/>
        </a:p>
      </dgm:t>
    </dgm:pt>
    <dgm:pt modelId="{3EAEDE0E-DE97-4EAF-A38D-11E82F01205C}" type="pres">
      <dgm:prSet presAssocID="{1AF0845B-3B14-4D0C-AA10-B8028A0ED2A8}" presName="root" presStyleCnt="0">
        <dgm:presLayoutVars>
          <dgm:dir/>
          <dgm:resizeHandles val="exact"/>
        </dgm:presLayoutVars>
      </dgm:prSet>
      <dgm:spPr/>
    </dgm:pt>
    <dgm:pt modelId="{A8996FFC-454B-4FAD-BE39-1670A397B1AE}" type="pres">
      <dgm:prSet presAssocID="{1AF0845B-3B14-4D0C-AA10-B8028A0ED2A8}" presName="container" presStyleCnt="0">
        <dgm:presLayoutVars>
          <dgm:dir/>
          <dgm:resizeHandles val="exact"/>
        </dgm:presLayoutVars>
      </dgm:prSet>
      <dgm:spPr/>
    </dgm:pt>
    <dgm:pt modelId="{BA953F80-B656-4228-B6B7-02F38A98281C}" type="pres">
      <dgm:prSet presAssocID="{0AE6075B-1BE0-46FE-A1CB-A89A4468CE69}" presName="compNode" presStyleCnt="0"/>
      <dgm:spPr/>
    </dgm:pt>
    <dgm:pt modelId="{23B7D7DF-AC36-40D1-B42C-800E966C153D}" type="pres">
      <dgm:prSet presAssocID="{0AE6075B-1BE0-46FE-A1CB-A89A4468CE69}" presName="iconBgRect" presStyleLbl="bgShp" presStyleIdx="0" presStyleCnt="4"/>
      <dgm:spPr/>
    </dgm:pt>
    <dgm:pt modelId="{0194C662-52F2-41BB-916F-628A33EB5249}" type="pres">
      <dgm:prSet presAssocID="{0AE6075B-1BE0-46FE-A1CB-A89A4468CE6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stainability"/>
        </a:ext>
      </dgm:extLst>
    </dgm:pt>
    <dgm:pt modelId="{CAB7F9F0-7648-493D-ABFF-3A4DAC332F85}" type="pres">
      <dgm:prSet presAssocID="{0AE6075B-1BE0-46FE-A1CB-A89A4468CE69}" presName="spaceRect" presStyleCnt="0"/>
      <dgm:spPr/>
    </dgm:pt>
    <dgm:pt modelId="{3FCBA753-817D-4217-A2F7-20239752DA75}" type="pres">
      <dgm:prSet presAssocID="{0AE6075B-1BE0-46FE-A1CB-A89A4468CE69}" presName="textRect" presStyleLbl="revTx" presStyleIdx="0" presStyleCnt="4">
        <dgm:presLayoutVars>
          <dgm:chMax val="1"/>
          <dgm:chPref val="1"/>
        </dgm:presLayoutVars>
      </dgm:prSet>
      <dgm:spPr/>
    </dgm:pt>
    <dgm:pt modelId="{7860485E-EACB-4E98-A34E-D8D07EEA35B2}" type="pres">
      <dgm:prSet presAssocID="{9866969E-63A6-4E91-AC8C-D20EF3839C52}" presName="sibTrans" presStyleLbl="sibTrans2D1" presStyleIdx="0" presStyleCnt="0"/>
      <dgm:spPr/>
    </dgm:pt>
    <dgm:pt modelId="{485F7F12-8DC7-4B25-8B6A-41B53C68F6AC}" type="pres">
      <dgm:prSet presAssocID="{75468F07-3DE1-40FF-ADB9-D0CEFD5E74CD}" presName="compNode" presStyleCnt="0"/>
      <dgm:spPr/>
    </dgm:pt>
    <dgm:pt modelId="{1D7A6BE0-BFBC-4C29-9ACC-72A7911E144D}" type="pres">
      <dgm:prSet presAssocID="{75468F07-3DE1-40FF-ADB9-D0CEFD5E74CD}" presName="iconBgRect" presStyleLbl="bgShp" presStyleIdx="1" presStyleCnt="4"/>
      <dgm:spPr/>
    </dgm:pt>
    <dgm:pt modelId="{8F215541-58C1-4445-B439-3FE9EADCD378}" type="pres">
      <dgm:prSet presAssocID="{75468F07-3DE1-40FF-ADB9-D0CEFD5E74C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n"/>
        </a:ext>
      </dgm:extLst>
    </dgm:pt>
    <dgm:pt modelId="{9C48A206-868F-4713-9A22-392087DEA753}" type="pres">
      <dgm:prSet presAssocID="{75468F07-3DE1-40FF-ADB9-D0CEFD5E74CD}" presName="spaceRect" presStyleCnt="0"/>
      <dgm:spPr/>
    </dgm:pt>
    <dgm:pt modelId="{763EB75F-2088-4055-B390-BAC2A1994A27}" type="pres">
      <dgm:prSet presAssocID="{75468F07-3DE1-40FF-ADB9-D0CEFD5E74CD}" presName="textRect" presStyleLbl="revTx" presStyleIdx="1" presStyleCnt="4">
        <dgm:presLayoutVars>
          <dgm:chMax val="1"/>
          <dgm:chPref val="1"/>
        </dgm:presLayoutVars>
      </dgm:prSet>
      <dgm:spPr/>
    </dgm:pt>
    <dgm:pt modelId="{A35BB511-007A-414B-BFCE-FBBF2B1D683A}" type="pres">
      <dgm:prSet presAssocID="{75905275-8999-43FD-A409-5DC0A5529828}" presName="sibTrans" presStyleLbl="sibTrans2D1" presStyleIdx="0" presStyleCnt="0"/>
      <dgm:spPr/>
    </dgm:pt>
    <dgm:pt modelId="{9853E3D4-F8DD-497F-82A6-EB6A55BA02DD}" type="pres">
      <dgm:prSet presAssocID="{F8306B64-5753-46ED-A0B1-F23E5EE314BE}" presName="compNode" presStyleCnt="0"/>
      <dgm:spPr/>
    </dgm:pt>
    <dgm:pt modelId="{F080BD98-331D-401F-B726-1CEAC1F78AEA}" type="pres">
      <dgm:prSet presAssocID="{F8306B64-5753-46ED-A0B1-F23E5EE314BE}" presName="iconBgRect" presStyleLbl="bgShp" presStyleIdx="2" presStyleCnt="4"/>
      <dgm:spPr/>
    </dgm:pt>
    <dgm:pt modelId="{39184B6F-0FC1-48DD-89D6-1DEBD8907A0E}" type="pres">
      <dgm:prSet presAssocID="{F8306B64-5753-46ED-A0B1-F23E5EE314B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10B63CCB-686F-4035-8E15-3DAA61370507}" type="pres">
      <dgm:prSet presAssocID="{F8306B64-5753-46ED-A0B1-F23E5EE314BE}" presName="spaceRect" presStyleCnt="0"/>
      <dgm:spPr/>
    </dgm:pt>
    <dgm:pt modelId="{F5EFED71-8FA9-4617-BA8E-D41A487FBA07}" type="pres">
      <dgm:prSet presAssocID="{F8306B64-5753-46ED-A0B1-F23E5EE314BE}" presName="textRect" presStyleLbl="revTx" presStyleIdx="2" presStyleCnt="4">
        <dgm:presLayoutVars>
          <dgm:chMax val="1"/>
          <dgm:chPref val="1"/>
        </dgm:presLayoutVars>
      </dgm:prSet>
      <dgm:spPr/>
    </dgm:pt>
    <dgm:pt modelId="{B95787CE-E315-4715-B3D6-26D9C7718698}" type="pres">
      <dgm:prSet presAssocID="{A14491A4-3312-4BB6-82B1-EA0925447622}" presName="sibTrans" presStyleLbl="sibTrans2D1" presStyleIdx="0" presStyleCnt="0"/>
      <dgm:spPr/>
    </dgm:pt>
    <dgm:pt modelId="{62AF8BD7-F145-4D30-B1B9-A95644030E16}" type="pres">
      <dgm:prSet presAssocID="{93209930-BA73-4201-BD66-CA449D236DF7}" presName="compNode" presStyleCnt="0"/>
      <dgm:spPr/>
    </dgm:pt>
    <dgm:pt modelId="{C0E913FD-0F79-49B5-91CE-276BD133BA89}" type="pres">
      <dgm:prSet presAssocID="{93209930-BA73-4201-BD66-CA449D236DF7}" presName="iconBgRect" presStyleLbl="bgShp" presStyleIdx="3" presStyleCnt="4"/>
      <dgm:spPr/>
    </dgm:pt>
    <dgm:pt modelId="{C4C16600-6877-4643-A599-689FB5EFD5FC}" type="pres">
      <dgm:prSet presAssocID="{93209930-BA73-4201-BD66-CA449D236DF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cycle"/>
        </a:ext>
      </dgm:extLst>
    </dgm:pt>
    <dgm:pt modelId="{AB08D4F0-20CC-445F-B979-5A6E632532CE}" type="pres">
      <dgm:prSet presAssocID="{93209930-BA73-4201-BD66-CA449D236DF7}" presName="spaceRect" presStyleCnt="0"/>
      <dgm:spPr/>
    </dgm:pt>
    <dgm:pt modelId="{5A95635C-5762-4863-9883-790257DD11E2}" type="pres">
      <dgm:prSet presAssocID="{93209930-BA73-4201-BD66-CA449D236DF7}" presName="textRect" presStyleLbl="revTx" presStyleIdx="3" presStyleCnt="4">
        <dgm:presLayoutVars>
          <dgm:chMax val="1"/>
          <dgm:chPref val="1"/>
        </dgm:presLayoutVars>
      </dgm:prSet>
      <dgm:spPr/>
    </dgm:pt>
  </dgm:ptLst>
  <dgm:cxnLst>
    <dgm:cxn modelId="{D85FF808-D023-4CEE-B483-457929ED2255}" type="presOf" srcId="{75905275-8999-43FD-A409-5DC0A5529828}" destId="{A35BB511-007A-414B-BFCE-FBBF2B1D683A}" srcOrd="0" destOrd="0" presId="urn:microsoft.com/office/officeart/2018/2/layout/IconCircleList"/>
    <dgm:cxn modelId="{C801692E-B99B-45DD-92E2-2ED4B559D52B}" type="presOf" srcId="{9866969E-63A6-4E91-AC8C-D20EF3839C52}" destId="{7860485E-EACB-4E98-A34E-D8D07EEA35B2}" srcOrd="0" destOrd="0" presId="urn:microsoft.com/office/officeart/2018/2/layout/IconCircleList"/>
    <dgm:cxn modelId="{4AD35931-95E9-4B63-91BD-7BFA5B1D160F}" srcId="{1AF0845B-3B14-4D0C-AA10-B8028A0ED2A8}" destId="{75468F07-3DE1-40FF-ADB9-D0CEFD5E74CD}" srcOrd="1" destOrd="0" parTransId="{0AC9EE1A-1C42-49A5-AB70-F7D5F890F63C}" sibTransId="{75905275-8999-43FD-A409-5DC0A5529828}"/>
    <dgm:cxn modelId="{595CA540-0D9E-4C5F-A287-1A345460D244}" srcId="{1AF0845B-3B14-4D0C-AA10-B8028A0ED2A8}" destId="{0AE6075B-1BE0-46FE-A1CB-A89A4468CE69}" srcOrd="0" destOrd="0" parTransId="{EE10FA41-5065-4315-ACD2-82C75E0F205A}" sibTransId="{9866969E-63A6-4E91-AC8C-D20EF3839C52}"/>
    <dgm:cxn modelId="{4794C442-39CF-4F33-9EE9-A81A7B82A4CA}" type="presOf" srcId="{F8306B64-5753-46ED-A0B1-F23E5EE314BE}" destId="{F5EFED71-8FA9-4617-BA8E-D41A487FBA07}" srcOrd="0" destOrd="0" presId="urn:microsoft.com/office/officeart/2018/2/layout/IconCircleList"/>
    <dgm:cxn modelId="{D547CD4C-3097-4909-A337-40EE58888062}" type="presOf" srcId="{93209930-BA73-4201-BD66-CA449D236DF7}" destId="{5A95635C-5762-4863-9883-790257DD11E2}" srcOrd="0" destOrd="0" presId="urn:microsoft.com/office/officeart/2018/2/layout/IconCircleList"/>
    <dgm:cxn modelId="{49EECA6D-DDB2-4A79-93EE-11F7914C6FF5}" type="presOf" srcId="{0AE6075B-1BE0-46FE-A1CB-A89A4468CE69}" destId="{3FCBA753-817D-4217-A2F7-20239752DA75}" srcOrd="0" destOrd="0" presId="urn:microsoft.com/office/officeart/2018/2/layout/IconCircleList"/>
    <dgm:cxn modelId="{7E43A38D-A903-4CAE-A6A9-D9518D58D4B5}" type="presOf" srcId="{1AF0845B-3B14-4D0C-AA10-B8028A0ED2A8}" destId="{3EAEDE0E-DE97-4EAF-A38D-11E82F01205C}" srcOrd="0" destOrd="0" presId="urn:microsoft.com/office/officeart/2018/2/layout/IconCircleList"/>
    <dgm:cxn modelId="{54E16B94-82F2-4573-A090-D0CE8A382C6A}" type="presOf" srcId="{75468F07-3DE1-40FF-ADB9-D0CEFD5E74CD}" destId="{763EB75F-2088-4055-B390-BAC2A1994A27}" srcOrd="0" destOrd="0" presId="urn:microsoft.com/office/officeart/2018/2/layout/IconCircleList"/>
    <dgm:cxn modelId="{3AD8AA9A-CB50-4C4E-A29A-3B6DE5487D06}" type="presOf" srcId="{A14491A4-3312-4BB6-82B1-EA0925447622}" destId="{B95787CE-E315-4715-B3D6-26D9C7718698}" srcOrd="0" destOrd="0" presId="urn:microsoft.com/office/officeart/2018/2/layout/IconCircleList"/>
    <dgm:cxn modelId="{3E8D86B9-346D-4B18-970B-224C68D4456D}" srcId="{1AF0845B-3B14-4D0C-AA10-B8028A0ED2A8}" destId="{93209930-BA73-4201-BD66-CA449D236DF7}" srcOrd="3" destOrd="0" parTransId="{BEB4936C-35C7-484E-A84C-D2B02CE7D124}" sibTransId="{A1D8E38E-EC95-45FB-9B74-4854CF28E12C}"/>
    <dgm:cxn modelId="{DDE95FFC-2A94-44FF-8082-E7835CF838DB}" srcId="{1AF0845B-3B14-4D0C-AA10-B8028A0ED2A8}" destId="{F8306B64-5753-46ED-A0B1-F23E5EE314BE}" srcOrd="2" destOrd="0" parTransId="{9643AEC4-5C2C-4C26-A939-F04E3AC327D2}" sibTransId="{A14491A4-3312-4BB6-82B1-EA0925447622}"/>
    <dgm:cxn modelId="{95BEE632-F5AE-4E45-B68B-1C58F6772C1A}" type="presParOf" srcId="{3EAEDE0E-DE97-4EAF-A38D-11E82F01205C}" destId="{A8996FFC-454B-4FAD-BE39-1670A397B1AE}" srcOrd="0" destOrd="0" presId="urn:microsoft.com/office/officeart/2018/2/layout/IconCircleList"/>
    <dgm:cxn modelId="{370304FA-3BB6-48BD-904D-6A1343D5D2B2}" type="presParOf" srcId="{A8996FFC-454B-4FAD-BE39-1670A397B1AE}" destId="{BA953F80-B656-4228-B6B7-02F38A98281C}" srcOrd="0" destOrd="0" presId="urn:microsoft.com/office/officeart/2018/2/layout/IconCircleList"/>
    <dgm:cxn modelId="{BCF84BE4-E9B9-4A3C-AF58-CBE669FFC8FC}" type="presParOf" srcId="{BA953F80-B656-4228-B6B7-02F38A98281C}" destId="{23B7D7DF-AC36-40D1-B42C-800E966C153D}" srcOrd="0" destOrd="0" presId="urn:microsoft.com/office/officeart/2018/2/layout/IconCircleList"/>
    <dgm:cxn modelId="{44E2D09B-FCF8-441D-A6D0-8F932EF35A2B}" type="presParOf" srcId="{BA953F80-B656-4228-B6B7-02F38A98281C}" destId="{0194C662-52F2-41BB-916F-628A33EB5249}" srcOrd="1" destOrd="0" presId="urn:microsoft.com/office/officeart/2018/2/layout/IconCircleList"/>
    <dgm:cxn modelId="{3AD4C59E-A963-492C-BDAB-123506288DFD}" type="presParOf" srcId="{BA953F80-B656-4228-B6B7-02F38A98281C}" destId="{CAB7F9F0-7648-493D-ABFF-3A4DAC332F85}" srcOrd="2" destOrd="0" presId="urn:microsoft.com/office/officeart/2018/2/layout/IconCircleList"/>
    <dgm:cxn modelId="{23D44EAF-D046-4132-A4E6-BCCEDFAE0874}" type="presParOf" srcId="{BA953F80-B656-4228-B6B7-02F38A98281C}" destId="{3FCBA753-817D-4217-A2F7-20239752DA75}" srcOrd="3" destOrd="0" presId="urn:microsoft.com/office/officeart/2018/2/layout/IconCircleList"/>
    <dgm:cxn modelId="{2E07CD61-4033-4285-8ABC-E7E780F45C9E}" type="presParOf" srcId="{A8996FFC-454B-4FAD-BE39-1670A397B1AE}" destId="{7860485E-EACB-4E98-A34E-D8D07EEA35B2}" srcOrd="1" destOrd="0" presId="urn:microsoft.com/office/officeart/2018/2/layout/IconCircleList"/>
    <dgm:cxn modelId="{2653CB98-E3F6-4879-94EC-A6ED6EBEB488}" type="presParOf" srcId="{A8996FFC-454B-4FAD-BE39-1670A397B1AE}" destId="{485F7F12-8DC7-4B25-8B6A-41B53C68F6AC}" srcOrd="2" destOrd="0" presId="urn:microsoft.com/office/officeart/2018/2/layout/IconCircleList"/>
    <dgm:cxn modelId="{B85A8C20-E843-497C-83FB-C92BE5EC0168}" type="presParOf" srcId="{485F7F12-8DC7-4B25-8B6A-41B53C68F6AC}" destId="{1D7A6BE0-BFBC-4C29-9ACC-72A7911E144D}" srcOrd="0" destOrd="0" presId="urn:microsoft.com/office/officeart/2018/2/layout/IconCircleList"/>
    <dgm:cxn modelId="{96F743E7-68EB-4056-8F28-7F80469F84CE}" type="presParOf" srcId="{485F7F12-8DC7-4B25-8B6A-41B53C68F6AC}" destId="{8F215541-58C1-4445-B439-3FE9EADCD378}" srcOrd="1" destOrd="0" presId="urn:microsoft.com/office/officeart/2018/2/layout/IconCircleList"/>
    <dgm:cxn modelId="{1A79EB79-B2C9-41BD-B513-1F4A1B203E9B}" type="presParOf" srcId="{485F7F12-8DC7-4B25-8B6A-41B53C68F6AC}" destId="{9C48A206-868F-4713-9A22-392087DEA753}" srcOrd="2" destOrd="0" presId="urn:microsoft.com/office/officeart/2018/2/layout/IconCircleList"/>
    <dgm:cxn modelId="{F57A086A-821C-433B-A16C-C44AC6E4127C}" type="presParOf" srcId="{485F7F12-8DC7-4B25-8B6A-41B53C68F6AC}" destId="{763EB75F-2088-4055-B390-BAC2A1994A27}" srcOrd="3" destOrd="0" presId="urn:microsoft.com/office/officeart/2018/2/layout/IconCircleList"/>
    <dgm:cxn modelId="{EFC84FD6-D1F5-4794-9857-F99931571F10}" type="presParOf" srcId="{A8996FFC-454B-4FAD-BE39-1670A397B1AE}" destId="{A35BB511-007A-414B-BFCE-FBBF2B1D683A}" srcOrd="3" destOrd="0" presId="urn:microsoft.com/office/officeart/2018/2/layout/IconCircleList"/>
    <dgm:cxn modelId="{78B2F4F2-0594-424F-BB4E-C059C84A3C7D}" type="presParOf" srcId="{A8996FFC-454B-4FAD-BE39-1670A397B1AE}" destId="{9853E3D4-F8DD-497F-82A6-EB6A55BA02DD}" srcOrd="4" destOrd="0" presId="urn:microsoft.com/office/officeart/2018/2/layout/IconCircleList"/>
    <dgm:cxn modelId="{B9A0CA50-BE87-4CCC-8E0E-83EB6480F115}" type="presParOf" srcId="{9853E3D4-F8DD-497F-82A6-EB6A55BA02DD}" destId="{F080BD98-331D-401F-B726-1CEAC1F78AEA}" srcOrd="0" destOrd="0" presId="urn:microsoft.com/office/officeart/2018/2/layout/IconCircleList"/>
    <dgm:cxn modelId="{8028E49E-E842-4A51-AD93-4D5FEAA414E8}" type="presParOf" srcId="{9853E3D4-F8DD-497F-82A6-EB6A55BA02DD}" destId="{39184B6F-0FC1-48DD-89D6-1DEBD8907A0E}" srcOrd="1" destOrd="0" presId="urn:microsoft.com/office/officeart/2018/2/layout/IconCircleList"/>
    <dgm:cxn modelId="{F34D8A59-0F41-45A2-8759-FC5E0BB023B1}" type="presParOf" srcId="{9853E3D4-F8DD-497F-82A6-EB6A55BA02DD}" destId="{10B63CCB-686F-4035-8E15-3DAA61370507}" srcOrd="2" destOrd="0" presId="urn:microsoft.com/office/officeart/2018/2/layout/IconCircleList"/>
    <dgm:cxn modelId="{28F67973-5878-4750-B4DD-B5366F736F4C}" type="presParOf" srcId="{9853E3D4-F8DD-497F-82A6-EB6A55BA02DD}" destId="{F5EFED71-8FA9-4617-BA8E-D41A487FBA07}" srcOrd="3" destOrd="0" presId="urn:microsoft.com/office/officeart/2018/2/layout/IconCircleList"/>
    <dgm:cxn modelId="{9FB87C50-BC4E-4B19-8DB5-9ED3109BC5DF}" type="presParOf" srcId="{A8996FFC-454B-4FAD-BE39-1670A397B1AE}" destId="{B95787CE-E315-4715-B3D6-26D9C7718698}" srcOrd="5" destOrd="0" presId="urn:microsoft.com/office/officeart/2018/2/layout/IconCircleList"/>
    <dgm:cxn modelId="{9FCA2BA3-54C5-4D92-A187-87F053252F86}" type="presParOf" srcId="{A8996FFC-454B-4FAD-BE39-1670A397B1AE}" destId="{62AF8BD7-F145-4D30-B1B9-A95644030E16}" srcOrd="6" destOrd="0" presId="urn:microsoft.com/office/officeart/2018/2/layout/IconCircleList"/>
    <dgm:cxn modelId="{68B6C6B1-A2EF-4CCE-A8BF-D9EE3F4BC700}" type="presParOf" srcId="{62AF8BD7-F145-4D30-B1B9-A95644030E16}" destId="{C0E913FD-0F79-49B5-91CE-276BD133BA89}" srcOrd="0" destOrd="0" presId="urn:microsoft.com/office/officeart/2018/2/layout/IconCircleList"/>
    <dgm:cxn modelId="{2537F0F7-7A58-4778-94E1-C9CB66B41907}" type="presParOf" srcId="{62AF8BD7-F145-4D30-B1B9-A95644030E16}" destId="{C4C16600-6877-4643-A599-689FB5EFD5FC}" srcOrd="1" destOrd="0" presId="urn:microsoft.com/office/officeart/2018/2/layout/IconCircleList"/>
    <dgm:cxn modelId="{A88B4A46-5680-4517-BDF8-43F20C6CC35B}" type="presParOf" srcId="{62AF8BD7-F145-4D30-B1B9-A95644030E16}" destId="{AB08D4F0-20CC-445F-B979-5A6E632532CE}" srcOrd="2" destOrd="0" presId="urn:microsoft.com/office/officeart/2018/2/layout/IconCircleList"/>
    <dgm:cxn modelId="{AA770B16-1AF5-407A-A008-D4565EE50A82}" type="presParOf" srcId="{62AF8BD7-F145-4D30-B1B9-A95644030E16}" destId="{5A95635C-5762-4863-9883-790257DD11E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805A8A4-8295-4910-9AEF-4EF28DB6417C}"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F7213A66-B820-493B-8764-99EAB09BD955}">
      <dgm:prSet/>
      <dgm:spPr/>
      <dgm:t>
        <a:bodyPr/>
        <a:lstStyle/>
        <a:p>
          <a:pPr>
            <a:lnSpc>
              <a:spcPct val="100000"/>
            </a:lnSpc>
          </a:pPr>
          <a:r>
            <a:rPr lang="en-GB" dirty="0"/>
            <a:t>Digital Monitoring Tools: Use IoT technology to track resource use and waste management in real-time.</a:t>
          </a:r>
          <a:endParaRPr lang="en-US" dirty="0"/>
        </a:p>
      </dgm:t>
    </dgm:pt>
    <dgm:pt modelId="{E26782E5-FFC2-41CA-A44C-222C498E4E9E}" type="parTrans" cxnId="{BAB13645-4995-46D2-989A-74A53DCBC2B7}">
      <dgm:prSet/>
      <dgm:spPr/>
      <dgm:t>
        <a:bodyPr/>
        <a:lstStyle/>
        <a:p>
          <a:endParaRPr lang="en-US"/>
        </a:p>
      </dgm:t>
    </dgm:pt>
    <dgm:pt modelId="{0128F1A4-84F2-4B19-AE07-46755DA62748}" type="sibTrans" cxnId="{BAB13645-4995-46D2-989A-74A53DCBC2B7}">
      <dgm:prSet/>
      <dgm:spPr/>
      <dgm:t>
        <a:bodyPr/>
        <a:lstStyle/>
        <a:p>
          <a:endParaRPr lang="en-US"/>
        </a:p>
      </dgm:t>
    </dgm:pt>
    <dgm:pt modelId="{66CBEA9D-F834-4CAD-A586-5D3F73EFD107}">
      <dgm:prSet/>
      <dgm:spPr/>
      <dgm:t>
        <a:bodyPr/>
        <a:lstStyle/>
        <a:p>
          <a:pPr>
            <a:lnSpc>
              <a:spcPct val="100000"/>
            </a:lnSpc>
          </a:pPr>
          <a:r>
            <a:rPr lang="en-GB" dirty="0"/>
            <a:t>Involve guests: Create programs that actively engage guests in sustainability activities, thereby improving their experience.</a:t>
          </a:r>
          <a:endParaRPr lang="en-US" dirty="0"/>
        </a:p>
      </dgm:t>
    </dgm:pt>
    <dgm:pt modelId="{D1376942-CAED-410D-B63B-E5F64B920005}" type="parTrans" cxnId="{ED7E5838-15B4-4417-84D8-434BAFFFA006}">
      <dgm:prSet/>
      <dgm:spPr/>
      <dgm:t>
        <a:bodyPr/>
        <a:lstStyle/>
        <a:p>
          <a:endParaRPr lang="en-US"/>
        </a:p>
      </dgm:t>
    </dgm:pt>
    <dgm:pt modelId="{7501BAE7-0B46-45D9-9896-35480BB79F42}" type="sibTrans" cxnId="{ED7E5838-15B4-4417-84D8-434BAFFFA006}">
      <dgm:prSet/>
      <dgm:spPr/>
      <dgm:t>
        <a:bodyPr/>
        <a:lstStyle/>
        <a:p>
          <a:endParaRPr lang="en-US"/>
        </a:p>
      </dgm:t>
    </dgm:pt>
    <dgm:pt modelId="{62F34BB2-70DB-480B-A889-D4616C68EAAF}">
      <dgm:prSet/>
      <dgm:spPr/>
      <dgm:t>
        <a:bodyPr/>
        <a:lstStyle/>
        <a:p>
          <a:pPr>
            <a:lnSpc>
              <a:spcPct val="100000"/>
            </a:lnSpc>
          </a:pPr>
          <a:r>
            <a:rPr lang="en-GB" dirty="0"/>
            <a:t>Advocate for Supportive Policies: Work with industry associations to push rules that encourage sustainable practices, such as tax breaks for green investments.</a:t>
          </a:r>
          <a:endParaRPr lang="en-US" dirty="0"/>
        </a:p>
      </dgm:t>
    </dgm:pt>
    <dgm:pt modelId="{F7EDBC0F-F03F-42CD-9410-BA8E168B368D}" type="parTrans" cxnId="{83019608-43C4-4C48-8F99-F5629764FDB1}">
      <dgm:prSet/>
      <dgm:spPr/>
      <dgm:t>
        <a:bodyPr/>
        <a:lstStyle/>
        <a:p>
          <a:endParaRPr lang="en-US"/>
        </a:p>
      </dgm:t>
    </dgm:pt>
    <dgm:pt modelId="{4A4338D3-ED3F-4D00-9E4D-356727989487}" type="sibTrans" cxnId="{83019608-43C4-4C48-8F99-F5629764FDB1}">
      <dgm:prSet/>
      <dgm:spPr/>
      <dgm:t>
        <a:bodyPr/>
        <a:lstStyle/>
        <a:p>
          <a:endParaRPr lang="en-US"/>
        </a:p>
      </dgm:t>
    </dgm:pt>
    <dgm:pt modelId="{CF7FCCBC-CD0A-4A09-8CD2-E3472E5CAF54}" type="pres">
      <dgm:prSet presAssocID="{6805A8A4-8295-4910-9AEF-4EF28DB6417C}" presName="root" presStyleCnt="0">
        <dgm:presLayoutVars>
          <dgm:dir/>
          <dgm:resizeHandles val="exact"/>
        </dgm:presLayoutVars>
      </dgm:prSet>
      <dgm:spPr/>
    </dgm:pt>
    <dgm:pt modelId="{CC6E4297-E685-439F-BF58-EC6C9E441820}" type="pres">
      <dgm:prSet presAssocID="{F7213A66-B820-493B-8764-99EAB09BD955}" presName="compNode" presStyleCnt="0"/>
      <dgm:spPr/>
    </dgm:pt>
    <dgm:pt modelId="{2F73B23B-2873-4606-BCBD-E97AF21A8C9A}" type="pres">
      <dgm:prSet presAssocID="{F7213A66-B820-493B-8764-99EAB09BD95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obot"/>
        </a:ext>
      </dgm:extLst>
    </dgm:pt>
    <dgm:pt modelId="{46A298D6-7D61-4713-A544-A614A87CB47D}" type="pres">
      <dgm:prSet presAssocID="{F7213A66-B820-493B-8764-99EAB09BD955}" presName="spaceRect" presStyleCnt="0"/>
      <dgm:spPr/>
    </dgm:pt>
    <dgm:pt modelId="{967018D9-0E56-4324-91D6-6A0B90C541BE}" type="pres">
      <dgm:prSet presAssocID="{F7213A66-B820-493B-8764-99EAB09BD955}" presName="textRect" presStyleLbl="revTx" presStyleIdx="0" presStyleCnt="3">
        <dgm:presLayoutVars>
          <dgm:chMax val="1"/>
          <dgm:chPref val="1"/>
        </dgm:presLayoutVars>
      </dgm:prSet>
      <dgm:spPr/>
    </dgm:pt>
    <dgm:pt modelId="{8E2A8403-CD03-41C9-9F0E-53A373B07F36}" type="pres">
      <dgm:prSet presAssocID="{0128F1A4-84F2-4B19-AE07-46755DA62748}" presName="sibTrans" presStyleCnt="0"/>
      <dgm:spPr/>
    </dgm:pt>
    <dgm:pt modelId="{696BDE57-6E0F-4156-9AC7-E9170CFEE674}" type="pres">
      <dgm:prSet presAssocID="{66CBEA9D-F834-4CAD-A586-5D3F73EFD107}" presName="compNode" presStyleCnt="0"/>
      <dgm:spPr/>
    </dgm:pt>
    <dgm:pt modelId="{2A2E352C-8AF7-4C3C-958A-07A28651DAB2}" type="pres">
      <dgm:prSet presAssocID="{66CBEA9D-F834-4CAD-A586-5D3F73EFD10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2750CA49-8D55-45C1-8970-D072646A394D}" type="pres">
      <dgm:prSet presAssocID="{66CBEA9D-F834-4CAD-A586-5D3F73EFD107}" presName="spaceRect" presStyleCnt="0"/>
      <dgm:spPr/>
    </dgm:pt>
    <dgm:pt modelId="{C1659171-1BF7-455F-A56B-43518DE2BEB2}" type="pres">
      <dgm:prSet presAssocID="{66CBEA9D-F834-4CAD-A586-5D3F73EFD107}" presName="textRect" presStyleLbl="revTx" presStyleIdx="1" presStyleCnt="3">
        <dgm:presLayoutVars>
          <dgm:chMax val="1"/>
          <dgm:chPref val="1"/>
        </dgm:presLayoutVars>
      </dgm:prSet>
      <dgm:spPr/>
    </dgm:pt>
    <dgm:pt modelId="{CE6900B0-4A77-45C9-8760-27A7A629446A}" type="pres">
      <dgm:prSet presAssocID="{7501BAE7-0B46-45D9-9896-35480BB79F42}" presName="sibTrans" presStyleCnt="0"/>
      <dgm:spPr/>
    </dgm:pt>
    <dgm:pt modelId="{AEF70FD6-998E-451E-8C51-052B0A4CD9EE}" type="pres">
      <dgm:prSet presAssocID="{62F34BB2-70DB-480B-A889-D4616C68EAAF}" presName="compNode" presStyleCnt="0"/>
      <dgm:spPr/>
    </dgm:pt>
    <dgm:pt modelId="{0ECA3F36-51BB-4F16-9E36-FE319B4BB33D}" type="pres">
      <dgm:prSet presAssocID="{62F34BB2-70DB-480B-A889-D4616C68EAA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211890D6-2A96-468C-B86F-7799B4847070}" type="pres">
      <dgm:prSet presAssocID="{62F34BB2-70DB-480B-A889-D4616C68EAAF}" presName="spaceRect" presStyleCnt="0"/>
      <dgm:spPr/>
    </dgm:pt>
    <dgm:pt modelId="{7773FA49-8FB0-4788-B1ED-8A65F9983F06}" type="pres">
      <dgm:prSet presAssocID="{62F34BB2-70DB-480B-A889-D4616C68EAAF}" presName="textRect" presStyleLbl="revTx" presStyleIdx="2" presStyleCnt="3">
        <dgm:presLayoutVars>
          <dgm:chMax val="1"/>
          <dgm:chPref val="1"/>
        </dgm:presLayoutVars>
      </dgm:prSet>
      <dgm:spPr/>
    </dgm:pt>
  </dgm:ptLst>
  <dgm:cxnLst>
    <dgm:cxn modelId="{A19DC005-DB72-434A-AAF8-2680BEF8BE7E}" type="presOf" srcId="{6805A8A4-8295-4910-9AEF-4EF28DB6417C}" destId="{CF7FCCBC-CD0A-4A09-8CD2-E3472E5CAF54}" srcOrd="0" destOrd="0" presId="urn:microsoft.com/office/officeart/2018/2/layout/IconLabelList"/>
    <dgm:cxn modelId="{83019608-43C4-4C48-8F99-F5629764FDB1}" srcId="{6805A8A4-8295-4910-9AEF-4EF28DB6417C}" destId="{62F34BB2-70DB-480B-A889-D4616C68EAAF}" srcOrd="2" destOrd="0" parTransId="{F7EDBC0F-F03F-42CD-9410-BA8E168B368D}" sibTransId="{4A4338D3-ED3F-4D00-9E4D-356727989487}"/>
    <dgm:cxn modelId="{45C9DC34-42B4-43B3-AFB4-1797AF3DAE40}" type="presOf" srcId="{62F34BB2-70DB-480B-A889-D4616C68EAAF}" destId="{7773FA49-8FB0-4788-B1ED-8A65F9983F06}" srcOrd="0" destOrd="0" presId="urn:microsoft.com/office/officeart/2018/2/layout/IconLabelList"/>
    <dgm:cxn modelId="{ED7E5838-15B4-4417-84D8-434BAFFFA006}" srcId="{6805A8A4-8295-4910-9AEF-4EF28DB6417C}" destId="{66CBEA9D-F834-4CAD-A586-5D3F73EFD107}" srcOrd="1" destOrd="0" parTransId="{D1376942-CAED-410D-B63B-E5F64B920005}" sibTransId="{7501BAE7-0B46-45D9-9896-35480BB79F42}"/>
    <dgm:cxn modelId="{BAB13645-4995-46D2-989A-74A53DCBC2B7}" srcId="{6805A8A4-8295-4910-9AEF-4EF28DB6417C}" destId="{F7213A66-B820-493B-8764-99EAB09BD955}" srcOrd="0" destOrd="0" parTransId="{E26782E5-FFC2-41CA-A44C-222C498E4E9E}" sibTransId="{0128F1A4-84F2-4B19-AE07-46755DA62748}"/>
    <dgm:cxn modelId="{898BDA9F-528E-470C-A33D-6D79E07362E1}" type="presOf" srcId="{F7213A66-B820-493B-8764-99EAB09BD955}" destId="{967018D9-0E56-4324-91D6-6A0B90C541BE}" srcOrd="0" destOrd="0" presId="urn:microsoft.com/office/officeart/2018/2/layout/IconLabelList"/>
    <dgm:cxn modelId="{1189D8BE-3A6A-4DFE-AF93-BBCF04816735}" type="presOf" srcId="{66CBEA9D-F834-4CAD-A586-5D3F73EFD107}" destId="{C1659171-1BF7-455F-A56B-43518DE2BEB2}" srcOrd="0" destOrd="0" presId="urn:microsoft.com/office/officeart/2018/2/layout/IconLabelList"/>
    <dgm:cxn modelId="{7D33323B-2BA7-4F67-AE65-C4073A08F94D}" type="presParOf" srcId="{CF7FCCBC-CD0A-4A09-8CD2-E3472E5CAF54}" destId="{CC6E4297-E685-439F-BF58-EC6C9E441820}" srcOrd="0" destOrd="0" presId="urn:microsoft.com/office/officeart/2018/2/layout/IconLabelList"/>
    <dgm:cxn modelId="{9F528D31-5C10-47B4-8136-ACA458353EE6}" type="presParOf" srcId="{CC6E4297-E685-439F-BF58-EC6C9E441820}" destId="{2F73B23B-2873-4606-BCBD-E97AF21A8C9A}" srcOrd="0" destOrd="0" presId="urn:microsoft.com/office/officeart/2018/2/layout/IconLabelList"/>
    <dgm:cxn modelId="{4B272727-917C-4BE9-8736-854B63FDD30C}" type="presParOf" srcId="{CC6E4297-E685-439F-BF58-EC6C9E441820}" destId="{46A298D6-7D61-4713-A544-A614A87CB47D}" srcOrd="1" destOrd="0" presId="urn:microsoft.com/office/officeart/2018/2/layout/IconLabelList"/>
    <dgm:cxn modelId="{F58C24A6-1497-4EEC-967D-2491D6E86D8F}" type="presParOf" srcId="{CC6E4297-E685-439F-BF58-EC6C9E441820}" destId="{967018D9-0E56-4324-91D6-6A0B90C541BE}" srcOrd="2" destOrd="0" presId="urn:microsoft.com/office/officeart/2018/2/layout/IconLabelList"/>
    <dgm:cxn modelId="{7C7A9D08-3591-4F07-A1DA-6F45CC8AE10C}" type="presParOf" srcId="{CF7FCCBC-CD0A-4A09-8CD2-E3472E5CAF54}" destId="{8E2A8403-CD03-41C9-9F0E-53A373B07F36}" srcOrd="1" destOrd="0" presId="urn:microsoft.com/office/officeart/2018/2/layout/IconLabelList"/>
    <dgm:cxn modelId="{866F70D4-086C-4CAD-92CD-7D857DB164F6}" type="presParOf" srcId="{CF7FCCBC-CD0A-4A09-8CD2-E3472E5CAF54}" destId="{696BDE57-6E0F-4156-9AC7-E9170CFEE674}" srcOrd="2" destOrd="0" presId="urn:microsoft.com/office/officeart/2018/2/layout/IconLabelList"/>
    <dgm:cxn modelId="{89F19AC3-E651-4451-AC36-417C64770DEB}" type="presParOf" srcId="{696BDE57-6E0F-4156-9AC7-E9170CFEE674}" destId="{2A2E352C-8AF7-4C3C-958A-07A28651DAB2}" srcOrd="0" destOrd="0" presId="urn:microsoft.com/office/officeart/2018/2/layout/IconLabelList"/>
    <dgm:cxn modelId="{F9DFDF10-6247-42BA-9F9F-A78173DD535F}" type="presParOf" srcId="{696BDE57-6E0F-4156-9AC7-E9170CFEE674}" destId="{2750CA49-8D55-45C1-8970-D072646A394D}" srcOrd="1" destOrd="0" presId="urn:microsoft.com/office/officeart/2018/2/layout/IconLabelList"/>
    <dgm:cxn modelId="{FA59654A-C8BF-47BC-9A5A-56AA9FD7ED8E}" type="presParOf" srcId="{696BDE57-6E0F-4156-9AC7-E9170CFEE674}" destId="{C1659171-1BF7-455F-A56B-43518DE2BEB2}" srcOrd="2" destOrd="0" presId="urn:microsoft.com/office/officeart/2018/2/layout/IconLabelList"/>
    <dgm:cxn modelId="{E091F115-D71D-4F2C-BA9C-53E197AAEAB6}" type="presParOf" srcId="{CF7FCCBC-CD0A-4A09-8CD2-E3472E5CAF54}" destId="{CE6900B0-4A77-45C9-8760-27A7A629446A}" srcOrd="3" destOrd="0" presId="urn:microsoft.com/office/officeart/2018/2/layout/IconLabelList"/>
    <dgm:cxn modelId="{A40ACCA6-A150-49BD-9CDE-BFEF1C59FAFD}" type="presParOf" srcId="{CF7FCCBC-CD0A-4A09-8CD2-E3472E5CAF54}" destId="{AEF70FD6-998E-451E-8C51-052B0A4CD9EE}" srcOrd="4" destOrd="0" presId="urn:microsoft.com/office/officeart/2018/2/layout/IconLabelList"/>
    <dgm:cxn modelId="{EDE24C15-E651-4972-BA5A-19C9E0E668A7}" type="presParOf" srcId="{AEF70FD6-998E-451E-8C51-052B0A4CD9EE}" destId="{0ECA3F36-51BB-4F16-9E36-FE319B4BB33D}" srcOrd="0" destOrd="0" presId="urn:microsoft.com/office/officeart/2018/2/layout/IconLabelList"/>
    <dgm:cxn modelId="{B0E6C8F6-B464-45DD-B144-6410E9CF7432}" type="presParOf" srcId="{AEF70FD6-998E-451E-8C51-052B0A4CD9EE}" destId="{211890D6-2A96-468C-B86F-7799B4847070}" srcOrd="1" destOrd="0" presId="urn:microsoft.com/office/officeart/2018/2/layout/IconLabelList"/>
    <dgm:cxn modelId="{90C3DB02-05F3-4602-8FBE-911CC893E257}" type="presParOf" srcId="{AEF70FD6-998E-451E-8C51-052B0A4CD9EE}" destId="{7773FA49-8FB0-4788-B1ED-8A65F9983F0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B7D7DF-AC36-40D1-B42C-800E966C153D}">
      <dsp:nvSpPr>
        <dsp:cNvPr id="0" name=""/>
        <dsp:cNvSpPr/>
      </dsp:nvSpPr>
      <dsp:spPr>
        <a:xfrm>
          <a:off x="268477" y="98421"/>
          <a:ext cx="1364891" cy="136489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94C662-52F2-41BB-916F-628A33EB5249}">
      <dsp:nvSpPr>
        <dsp:cNvPr id="0" name=""/>
        <dsp:cNvSpPr/>
      </dsp:nvSpPr>
      <dsp:spPr>
        <a:xfrm>
          <a:off x="555104" y="385048"/>
          <a:ext cx="791637" cy="7916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CBA753-817D-4217-A2F7-20239752DA75}">
      <dsp:nvSpPr>
        <dsp:cNvPr id="0" name=""/>
        <dsp:cNvSpPr/>
      </dsp:nvSpPr>
      <dsp:spPr>
        <a:xfrm>
          <a:off x="1925846" y="98421"/>
          <a:ext cx="3217244" cy="1364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dirty="0"/>
            <a:t>Integrate sustainability: Incorporate environmentally friendly practices into key business models and decision-making processes.</a:t>
          </a:r>
          <a:endParaRPr lang="en-US" sz="1700" kern="1200" dirty="0"/>
        </a:p>
      </dsp:txBody>
      <dsp:txXfrm>
        <a:off x="1925846" y="98421"/>
        <a:ext cx="3217244" cy="1364891"/>
      </dsp:txXfrm>
    </dsp:sp>
    <dsp:sp modelId="{1D7A6BE0-BFBC-4C29-9ACC-72A7911E144D}">
      <dsp:nvSpPr>
        <dsp:cNvPr id="0" name=""/>
        <dsp:cNvSpPr/>
      </dsp:nvSpPr>
      <dsp:spPr>
        <a:xfrm>
          <a:off x="5703671" y="98421"/>
          <a:ext cx="1364891" cy="136489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215541-58C1-4445-B439-3FE9EADCD378}">
      <dsp:nvSpPr>
        <dsp:cNvPr id="0" name=""/>
        <dsp:cNvSpPr/>
      </dsp:nvSpPr>
      <dsp:spPr>
        <a:xfrm>
          <a:off x="5990298" y="385048"/>
          <a:ext cx="791637" cy="7916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3EB75F-2088-4055-B390-BAC2A1994A27}">
      <dsp:nvSpPr>
        <dsp:cNvPr id="0" name=""/>
        <dsp:cNvSpPr/>
      </dsp:nvSpPr>
      <dsp:spPr>
        <a:xfrm>
          <a:off x="7361039" y="98421"/>
          <a:ext cx="3217244" cy="1364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dirty="0"/>
            <a:t>Invest in Energy Efficiency: Set aside funds for energy-efficient technologies like smart HVAC systems and renewable energy sources.</a:t>
          </a:r>
          <a:endParaRPr lang="en-US" sz="1700" kern="1200" dirty="0"/>
        </a:p>
      </dsp:txBody>
      <dsp:txXfrm>
        <a:off x="7361039" y="98421"/>
        <a:ext cx="3217244" cy="1364891"/>
      </dsp:txXfrm>
    </dsp:sp>
    <dsp:sp modelId="{F080BD98-331D-401F-B726-1CEAC1F78AEA}">
      <dsp:nvSpPr>
        <dsp:cNvPr id="0" name=""/>
        <dsp:cNvSpPr/>
      </dsp:nvSpPr>
      <dsp:spPr>
        <a:xfrm>
          <a:off x="268477" y="2062742"/>
          <a:ext cx="1364891" cy="136489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184B6F-0FC1-48DD-89D6-1DEBD8907A0E}">
      <dsp:nvSpPr>
        <dsp:cNvPr id="0" name=""/>
        <dsp:cNvSpPr/>
      </dsp:nvSpPr>
      <dsp:spPr>
        <a:xfrm>
          <a:off x="555104" y="2349369"/>
          <a:ext cx="791637" cy="7916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EFED71-8FA9-4617-BA8E-D41A487FBA07}">
      <dsp:nvSpPr>
        <dsp:cNvPr id="0" name=""/>
        <dsp:cNvSpPr/>
      </dsp:nvSpPr>
      <dsp:spPr>
        <a:xfrm>
          <a:off x="1925846" y="2062742"/>
          <a:ext cx="3217244" cy="1364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dirty="0"/>
            <a:t>Community Partnerships: Encourage cooperation with local suppliers and organisations to encourage sustainable sourcing and strengthen local economies.</a:t>
          </a:r>
          <a:endParaRPr lang="en-US" sz="1700" kern="1200" dirty="0"/>
        </a:p>
      </dsp:txBody>
      <dsp:txXfrm>
        <a:off x="1925846" y="2062742"/>
        <a:ext cx="3217244" cy="1364891"/>
      </dsp:txXfrm>
    </dsp:sp>
    <dsp:sp modelId="{C0E913FD-0F79-49B5-91CE-276BD133BA89}">
      <dsp:nvSpPr>
        <dsp:cNvPr id="0" name=""/>
        <dsp:cNvSpPr/>
      </dsp:nvSpPr>
      <dsp:spPr>
        <a:xfrm>
          <a:off x="5703671" y="2062742"/>
          <a:ext cx="1364891" cy="136489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C16600-6877-4643-A599-689FB5EFD5FC}">
      <dsp:nvSpPr>
        <dsp:cNvPr id="0" name=""/>
        <dsp:cNvSpPr/>
      </dsp:nvSpPr>
      <dsp:spPr>
        <a:xfrm>
          <a:off x="5990298" y="2349369"/>
          <a:ext cx="791637" cy="79163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95635C-5762-4863-9883-790257DD11E2}">
      <dsp:nvSpPr>
        <dsp:cNvPr id="0" name=""/>
        <dsp:cNvSpPr/>
      </dsp:nvSpPr>
      <dsp:spPr>
        <a:xfrm>
          <a:off x="7361039" y="2062742"/>
          <a:ext cx="3217244" cy="1364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dirty="0"/>
            <a:t>Staff Training: Implement thorough training programs that focus on sustainable practices and waste reduction initiatives.</a:t>
          </a:r>
          <a:endParaRPr lang="en-US" sz="1700" kern="1200" dirty="0"/>
        </a:p>
      </dsp:txBody>
      <dsp:txXfrm>
        <a:off x="7361039" y="2062742"/>
        <a:ext cx="3217244" cy="13648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73B23B-2873-4606-BCBD-E97AF21A8C9A}">
      <dsp:nvSpPr>
        <dsp:cNvPr id="0" name=""/>
        <dsp:cNvSpPr/>
      </dsp:nvSpPr>
      <dsp:spPr>
        <a:xfrm>
          <a:off x="1212569" y="987878"/>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7018D9-0E56-4324-91D6-6A0B90C541BE}">
      <dsp:nvSpPr>
        <dsp:cNvPr id="0" name=""/>
        <dsp:cNvSpPr/>
      </dsp:nvSpPr>
      <dsp:spPr>
        <a:xfrm>
          <a:off x="417971" y="2644665"/>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Digital Monitoring Tools: Use IoT technology to track resource use and waste management in real-time.</a:t>
          </a:r>
          <a:endParaRPr lang="en-US" sz="1100" kern="1200" dirty="0"/>
        </a:p>
      </dsp:txBody>
      <dsp:txXfrm>
        <a:off x="417971" y="2644665"/>
        <a:ext cx="2889450" cy="720000"/>
      </dsp:txXfrm>
    </dsp:sp>
    <dsp:sp modelId="{2A2E352C-8AF7-4C3C-958A-07A28651DAB2}">
      <dsp:nvSpPr>
        <dsp:cNvPr id="0" name=""/>
        <dsp:cNvSpPr/>
      </dsp:nvSpPr>
      <dsp:spPr>
        <a:xfrm>
          <a:off x="4607673" y="987878"/>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659171-1BF7-455F-A56B-43518DE2BEB2}">
      <dsp:nvSpPr>
        <dsp:cNvPr id="0" name=""/>
        <dsp:cNvSpPr/>
      </dsp:nvSpPr>
      <dsp:spPr>
        <a:xfrm>
          <a:off x="3813075" y="2644665"/>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Involve guests: Create programs that actively engage guests in sustainability activities, thereby improving their experience.</a:t>
          </a:r>
          <a:endParaRPr lang="en-US" sz="1100" kern="1200" dirty="0"/>
        </a:p>
      </dsp:txBody>
      <dsp:txXfrm>
        <a:off x="3813075" y="2644665"/>
        <a:ext cx="2889450" cy="720000"/>
      </dsp:txXfrm>
    </dsp:sp>
    <dsp:sp modelId="{0ECA3F36-51BB-4F16-9E36-FE319B4BB33D}">
      <dsp:nvSpPr>
        <dsp:cNvPr id="0" name=""/>
        <dsp:cNvSpPr/>
      </dsp:nvSpPr>
      <dsp:spPr>
        <a:xfrm>
          <a:off x="8002777" y="987878"/>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73FA49-8FB0-4788-B1ED-8A65F9983F06}">
      <dsp:nvSpPr>
        <dsp:cNvPr id="0" name=""/>
        <dsp:cNvSpPr/>
      </dsp:nvSpPr>
      <dsp:spPr>
        <a:xfrm>
          <a:off x="7208178" y="2644665"/>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Advocate for Supportive Policies: Work with industry associations to push rules that encourage sustainable practices, such as tax breaks for green investments.</a:t>
          </a:r>
          <a:endParaRPr lang="en-US" sz="1100" kern="1200" dirty="0"/>
        </a:p>
      </dsp:txBody>
      <dsp:txXfrm>
        <a:off x="7208178" y="2644665"/>
        <a:ext cx="288945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395AE-B9AD-A251-B8EA-0A6FE7C2F10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032804A-E632-6B8E-0404-97712177F6F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C359CD8-9B39-6CF1-EC54-0EC18EA92B67}"/>
              </a:ext>
            </a:extLst>
          </p:cNvPr>
          <p:cNvSpPr>
            <a:spLocks noGrp="1"/>
          </p:cNvSpPr>
          <p:nvPr>
            <p:ph type="dt" sz="half" idx="10"/>
          </p:nvPr>
        </p:nvSpPr>
        <p:spPr/>
        <p:txBody>
          <a:bodyPr/>
          <a:lstStyle/>
          <a:p>
            <a:fld id="{D320047F-9C90-4C08-8387-421F586C4AF2}" type="datetimeFigureOut">
              <a:rPr lang="en-GB" smtClean="0"/>
              <a:t>03/11/2024</a:t>
            </a:fld>
            <a:endParaRPr lang="en-GB"/>
          </a:p>
        </p:txBody>
      </p:sp>
      <p:sp>
        <p:nvSpPr>
          <p:cNvPr id="5" name="Footer Placeholder 4">
            <a:extLst>
              <a:ext uri="{FF2B5EF4-FFF2-40B4-BE49-F238E27FC236}">
                <a16:creationId xmlns:a16="http://schemas.microsoft.com/office/drawing/2014/main" id="{DC24B36E-30AC-993F-C06F-BA65928CF0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BF3F00-E728-AA02-DABE-008525DD1703}"/>
              </a:ext>
            </a:extLst>
          </p:cNvPr>
          <p:cNvSpPr>
            <a:spLocks noGrp="1"/>
          </p:cNvSpPr>
          <p:nvPr>
            <p:ph type="sldNum" sz="quarter" idx="12"/>
          </p:nvPr>
        </p:nvSpPr>
        <p:spPr/>
        <p:txBody>
          <a:bodyPr/>
          <a:lstStyle/>
          <a:p>
            <a:fld id="{C4A669A7-90B8-4FF5-B95D-7C7756F822DB}" type="slidenum">
              <a:rPr lang="en-GB" smtClean="0"/>
              <a:t>‹#›</a:t>
            </a:fld>
            <a:endParaRPr lang="en-GB"/>
          </a:p>
        </p:txBody>
      </p:sp>
    </p:spTree>
    <p:extLst>
      <p:ext uri="{BB962C8B-B14F-4D97-AF65-F5344CB8AC3E}">
        <p14:creationId xmlns:p14="http://schemas.microsoft.com/office/powerpoint/2010/main" val="7489984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BB0A4-0357-46D5-F063-5F6BCD0D388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19DF8E8-7D14-EF57-B462-CCB9FBB6259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6FB3A98-6ACB-3225-C20E-7FBB14CF4C83}"/>
              </a:ext>
            </a:extLst>
          </p:cNvPr>
          <p:cNvSpPr>
            <a:spLocks noGrp="1"/>
          </p:cNvSpPr>
          <p:nvPr>
            <p:ph type="dt" sz="half" idx="10"/>
          </p:nvPr>
        </p:nvSpPr>
        <p:spPr/>
        <p:txBody>
          <a:bodyPr/>
          <a:lstStyle/>
          <a:p>
            <a:fld id="{D320047F-9C90-4C08-8387-421F586C4AF2}" type="datetimeFigureOut">
              <a:rPr lang="en-GB" smtClean="0"/>
              <a:t>03/11/2024</a:t>
            </a:fld>
            <a:endParaRPr lang="en-GB"/>
          </a:p>
        </p:txBody>
      </p:sp>
      <p:sp>
        <p:nvSpPr>
          <p:cNvPr id="5" name="Footer Placeholder 4">
            <a:extLst>
              <a:ext uri="{FF2B5EF4-FFF2-40B4-BE49-F238E27FC236}">
                <a16:creationId xmlns:a16="http://schemas.microsoft.com/office/drawing/2014/main" id="{E119386F-9CC3-DCF1-A9A1-9D6B621891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0CFA70-B398-A514-4681-2E4F8105E187}"/>
              </a:ext>
            </a:extLst>
          </p:cNvPr>
          <p:cNvSpPr>
            <a:spLocks noGrp="1"/>
          </p:cNvSpPr>
          <p:nvPr>
            <p:ph type="sldNum" sz="quarter" idx="12"/>
          </p:nvPr>
        </p:nvSpPr>
        <p:spPr/>
        <p:txBody>
          <a:bodyPr/>
          <a:lstStyle/>
          <a:p>
            <a:fld id="{C4A669A7-90B8-4FF5-B95D-7C7756F822DB}" type="slidenum">
              <a:rPr lang="en-GB" smtClean="0"/>
              <a:t>‹#›</a:t>
            </a:fld>
            <a:endParaRPr lang="en-GB"/>
          </a:p>
        </p:txBody>
      </p:sp>
    </p:spTree>
    <p:extLst>
      <p:ext uri="{BB962C8B-B14F-4D97-AF65-F5344CB8AC3E}">
        <p14:creationId xmlns:p14="http://schemas.microsoft.com/office/powerpoint/2010/main" val="18496690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B423E-D0ED-0595-C6BD-919FF0DDEE3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118DFC1-1C74-5D4D-1CFC-6A82C165080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A73C0FA-DD80-8D09-E31F-8BDA653B3A66}"/>
              </a:ext>
            </a:extLst>
          </p:cNvPr>
          <p:cNvSpPr>
            <a:spLocks noGrp="1"/>
          </p:cNvSpPr>
          <p:nvPr>
            <p:ph type="dt" sz="half" idx="10"/>
          </p:nvPr>
        </p:nvSpPr>
        <p:spPr/>
        <p:txBody>
          <a:bodyPr/>
          <a:lstStyle/>
          <a:p>
            <a:fld id="{D320047F-9C90-4C08-8387-421F586C4AF2}" type="datetimeFigureOut">
              <a:rPr lang="en-GB" smtClean="0"/>
              <a:t>03/11/2024</a:t>
            </a:fld>
            <a:endParaRPr lang="en-GB"/>
          </a:p>
        </p:txBody>
      </p:sp>
      <p:sp>
        <p:nvSpPr>
          <p:cNvPr id="5" name="Footer Placeholder 4">
            <a:extLst>
              <a:ext uri="{FF2B5EF4-FFF2-40B4-BE49-F238E27FC236}">
                <a16:creationId xmlns:a16="http://schemas.microsoft.com/office/drawing/2014/main" id="{4D6D48D8-A856-D84A-D75F-9C9B85BC3A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2D0A19-BA5F-E123-4A0C-A89A6A8B5CBA}"/>
              </a:ext>
            </a:extLst>
          </p:cNvPr>
          <p:cNvSpPr>
            <a:spLocks noGrp="1"/>
          </p:cNvSpPr>
          <p:nvPr>
            <p:ph type="sldNum" sz="quarter" idx="12"/>
          </p:nvPr>
        </p:nvSpPr>
        <p:spPr/>
        <p:txBody>
          <a:bodyPr/>
          <a:lstStyle/>
          <a:p>
            <a:fld id="{C4A669A7-90B8-4FF5-B95D-7C7756F822DB}" type="slidenum">
              <a:rPr lang="en-GB" smtClean="0"/>
              <a:t>‹#›</a:t>
            </a:fld>
            <a:endParaRPr lang="en-GB"/>
          </a:p>
        </p:txBody>
      </p:sp>
    </p:spTree>
    <p:extLst>
      <p:ext uri="{BB962C8B-B14F-4D97-AF65-F5344CB8AC3E}">
        <p14:creationId xmlns:p14="http://schemas.microsoft.com/office/powerpoint/2010/main" val="6368950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923A8-A81C-FEFF-07B0-E1CCF9249EE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A08D754-E2E4-02A3-A26F-7B131B466E9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04D7173-758C-BE9B-09A6-28E95A5A887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71B0923-1EC5-0566-0EC2-203901692FBF}"/>
              </a:ext>
            </a:extLst>
          </p:cNvPr>
          <p:cNvSpPr>
            <a:spLocks noGrp="1"/>
          </p:cNvSpPr>
          <p:nvPr>
            <p:ph type="dt" sz="half" idx="10"/>
          </p:nvPr>
        </p:nvSpPr>
        <p:spPr/>
        <p:txBody>
          <a:bodyPr/>
          <a:lstStyle/>
          <a:p>
            <a:fld id="{D320047F-9C90-4C08-8387-421F586C4AF2}" type="datetimeFigureOut">
              <a:rPr lang="en-GB" smtClean="0"/>
              <a:t>03/11/2024</a:t>
            </a:fld>
            <a:endParaRPr lang="en-GB"/>
          </a:p>
        </p:txBody>
      </p:sp>
      <p:sp>
        <p:nvSpPr>
          <p:cNvPr id="6" name="Footer Placeholder 5">
            <a:extLst>
              <a:ext uri="{FF2B5EF4-FFF2-40B4-BE49-F238E27FC236}">
                <a16:creationId xmlns:a16="http://schemas.microsoft.com/office/drawing/2014/main" id="{5576C701-80E9-426F-444C-EE6E085B6A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A99464-9884-7382-27F2-721831EFA651}"/>
              </a:ext>
            </a:extLst>
          </p:cNvPr>
          <p:cNvSpPr>
            <a:spLocks noGrp="1"/>
          </p:cNvSpPr>
          <p:nvPr>
            <p:ph type="sldNum" sz="quarter" idx="12"/>
          </p:nvPr>
        </p:nvSpPr>
        <p:spPr/>
        <p:txBody>
          <a:bodyPr/>
          <a:lstStyle/>
          <a:p>
            <a:fld id="{C4A669A7-90B8-4FF5-B95D-7C7756F822DB}" type="slidenum">
              <a:rPr lang="en-GB" smtClean="0"/>
              <a:t>‹#›</a:t>
            </a:fld>
            <a:endParaRPr lang="en-GB"/>
          </a:p>
        </p:txBody>
      </p:sp>
    </p:spTree>
    <p:extLst>
      <p:ext uri="{BB962C8B-B14F-4D97-AF65-F5344CB8AC3E}">
        <p14:creationId xmlns:p14="http://schemas.microsoft.com/office/powerpoint/2010/main" val="36610036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F3F93-6F6D-3D02-51BF-899BF22AF21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7AE1ED5-67F2-4C5C-11AE-99F5EA62F1F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7E9CD5C-7D79-1513-D5EE-17224D896F3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7C969A3-7822-B561-49D4-7F01C5EFBF0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E1F1F56-69CD-7BD0-236F-EF3B2A0AF85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B83F841-2104-F1B8-01B6-772E0D697C3E}"/>
              </a:ext>
            </a:extLst>
          </p:cNvPr>
          <p:cNvSpPr>
            <a:spLocks noGrp="1"/>
          </p:cNvSpPr>
          <p:nvPr>
            <p:ph type="dt" sz="half" idx="10"/>
          </p:nvPr>
        </p:nvSpPr>
        <p:spPr/>
        <p:txBody>
          <a:bodyPr/>
          <a:lstStyle/>
          <a:p>
            <a:fld id="{D320047F-9C90-4C08-8387-421F586C4AF2}" type="datetimeFigureOut">
              <a:rPr lang="en-GB" smtClean="0"/>
              <a:t>03/11/2024</a:t>
            </a:fld>
            <a:endParaRPr lang="en-GB"/>
          </a:p>
        </p:txBody>
      </p:sp>
      <p:sp>
        <p:nvSpPr>
          <p:cNvPr id="8" name="Footer Placeholder 7">
            <a:extLst>
              <a:ext uri="{FF2B5EF4-FFF2-40B4-BE49-F238E27FC236}">
                <a16:creationId xmlns:a16="http://schemas.microsoft.com/office/drawing/2014/main" id="{C4729F1E-F1B9-2B62-E5E6-80886BCE914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12F27D8-82EB-21AC-1BE5-2EC001B826C7}"/>
              </a:ext>
            </a:extLst>
          </p:cNvPr>
          <p:cNvSpPr>
            <a:spLocks noGrp="1"/>
          </p:cNvSpPr>
          <p:nvPr>
            <p:ph type="sldNum" sz="quarter" idx="12"/>
          </p:nvPr>
        </p:nvSpPr>
        <p:spPr/>
        <p:txBody>
          <a:bodyPr/>
          <a:lstStyle/>
          <a:p>
            <a:fld id="{C4A669A7-90B8-4FF5-B95D-7C7756F822DB}" type="slidenum">
              <a:rPr lang="en-GB" smtClean="0"/>
              <a:t>‹#›</a:t>
            </a:fld>
            <a:endParaRPr lang="en-GB"/>
          </a:p>
        </p:txBody>
      </p:sp>
    </p:spTree>
    <p:extLst>
      <p:ext uri="{BB962C8B-B14F-4D97-AF65-F5344CB8AC3E}">
        <p14:creationId xmlns:p14="http://schemas.microsoft.com/office/powerpoint/2010/main" val="12017066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C4035-5066-0BD1-B4D0-BA2D405BBE9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FC64F6A-C924-F0B9-E57E-858111F82AA1}"/>
              </a:ext>
            </a:extLst>
          </p:cNvPr>
          <p:cNvSpPr>
            <a:spLocks noGrp="1"/>
          </p:cNvSpPr>
          <p:nvPr>
            <p:ph type="dt" sz="half" idx="10"/>
          </p:nvPr>
        </p:nvSpPr>
        <p:spPr/>
        <p:txBody>
          <a:bodyPr/>
          <a:lstStyle/>
          <a:p>
            <a:fld id="{D320047F-9C90-4C08-8387-421F586C4AF2}" type="datetimeFigureOut">
              <a:rPr lang="en-GB" smtClean="0"/>
              <a:t>03/11/2024</a:t>
            </a:fld>
            <a:endParaRPr lang="en-GB"/>
          </a:p>
        </p:txBody>
      </p:sp>
      <p:sp>
        <p:nvSpPr>
          <p:cNvPr id="4" name="Footer Placeholder 3">
            <a:extLst>
              <a:ext uri="{FF2B5EF4-FFF2-40B4-BE49-F238E27FC236}">
                <a16:creationId xmlns:a16="http://schemas.microsoft.com/office/drawing/2014/main" id="{CA89264E-AE17-4765-029F-935B7C9C722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5CC3304-ECA9-EDC7-2840-BB2907A0C6B1}"/>
              </a:ext>
            </a:extLst>
          </p:cNvPr>
          <p:cNvSpPr>
            <a:spLocks noGrp="1"/>
          </p:cNvSpPr>
          <p:nvPr>
            <p:ph type="sldNum" sz="quarter" idx="12"/>
          </p:nvPr>
        </p:nvSpPr>
        <p:spPr/>
        <p:txBody>
          <a:bodyPr/>
          <a:lstStyle/>
          <a:p>
            <a:fld id="{C4A669A7-90B8-4FF5-B95D-7C7756F822DB}" type="slidenum">
              <a:rPr lang="en-GB" smtClean="0"/>
              <a:t>‹#›</a:t>
            </a:fld>
            <a:endParaRPr lang="en-GB"/>
          </a:p>
        </p:txBody>
      </p:sp>
    </p:spTree>
    <p:extLst>
      <p:ext uri="{BB962C8B-B14F-4D97-AF65-F5344CB8AC3E}">
        <p14:creationId xmlns:p14="http://schemas.microsoft.com/office/powerpoint/2010/main" val="29716003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B4B974B-35B6-16E5-4B07-7439D15C47D1}"/>
              </a:ext>
            </a:extLst>
          </p:cNvPr>
          <p:cNvSpPr>
            <a:spLocks noGrp="1"/>
          </p:cNvSpPr>
          <p:nvPr>
            <p:ph type="dt" sz="half" idx="10"/>
          </p:nvPr>
        </p:nvSpPr>
        <p:spPr/>
        <p:txBody>
          <a:bodyPr/>
          <a:lstStyle/>
          <a:p>
            <a:fld id="{D320047F-9C90-4C08-8387-421F586C4AF2}" type="datetimeFigureOut">
              <a:rPr lang="en-GB" smtClean="0"/>
              <a:t>03/11/2024</a:t>
            </a:fld>
            <a:endParaRPr lang="en-GB"/>
          </a:p>
        </p:txBody>
      </p:sp>
      <p:sp>
        <p:nvSpPr>
          <p:cNvPr id="3" name="Footer Placeholder 2">
            <a:extLst>
              <a:ext uri="{FF2B5EF4-FFF2-40B4-BE49-F238E27FC236}">
                <a16:creationId xmlns:a16="http://schemas.microsoft.com/office/drawing/2014/main" id="{B382A3D1-8555-83C3-E97D-12483DB1AB1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C1DF30E-2D4A-EE5B-DD09-7346CDF78F53}"/>
              </a:ext>
            </a:extLst>
          </p:cNvPr>
          <p:cNvSpPr>
            <a:spLocks noGrp="1"/>
          </p:cNvSpPr>
          <p:nvPr>
            <p:ph type="sldNum" sz="quarter" idx="12"/>
          </p:nvPr>
        </p:nvSpPr>
        <p:spPr/>
        <p:txBody>
          <a:bodyPr/>
          <a:lstStyle/>
          <a:p>
            <a:fld id="{C4A669A7-90B8-4FF5-B95D-7C7756F822DB}" type="slidenum">
              <a:rPr lang="en-GB" smtClean="0"/>
              <a:t>‹#›</a:t>
            </a:fld>
            <a:endParaRPr lang="en-GB"/>
          </a:p>
        </p:txBody>
      </p:sp>
    </p:spTree>
    <p:extLst>
      <p:ext uri="{BB962C8B-B14F-4D97-AF65-F5344CB8AC3E}">
        <p14:creationId xmlns:p14="http://schemas.microsoft.com/office/powerpoint/2010/main" val="11577006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6132B-1C13-630A-8A7E-3E88BCABCB7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75D3FA1-5BC8-E81B-0997-EDAA4CC9DF3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F943C9F-C1E5-FC93-C9D0-06FE3A2C53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A24B74A-FEDF-DABB-D702-BE9570A77B11}"/>
              </a:ext>
            </a:extLst>
          </p:cNvPr>
          <p:cNvSpPr>
            <a:spLocks noGrp="1"/>
          </p:cNvSpPr>
          <p:nvPr>
            <p:ph type="dt" sz="half" idx="10"/>
          </p:nvPr>
        </p:nvSpPr>
        <p:spPr/>
        <p:txBody>
          <a:bodyPr/>
          <a:lstStyle/>
          <a:p>
            <a:fld id="{D320047F-9C90-4C08-8387-421F586C4AF2}" type="datetimeFigureOut">
              <a:rPr lang="en-GB" smtClean="0"/>
              <a:t>03/11/2024</a:t>
            </a:fld>
            <a:endParaRPr lang="en-GB"/>
          </a:p>
        </p:txBody>
      </p:sp>
      <p:sp>
        <p:nvSpPr>
          <p:cNvPr id="6" name="Footer Placeholder 5">
            <a:extLst>
              <a:ext uri="{FF2B5EF4-FFF2-40B4-BE49-F238E27FC236}">
                <a16:creationId xmlns:a16="http://schemas.microsoft.com/office/drawing/2014/main" id="{817F9AD6-21C3-27E2-778B-95C10710EC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2E23EF-549F-3F0F-1128-EE0FA667BFEE}"/>
              </a:ext>
            </a:extLst>
          </p:cNvPr>
          <p:cNvSpPr>
            <a:spLocks noGrp="1"/>
          </p:cNvSpPr>
          <p:nvPr>
            <p:ph type="sldNum" sz="quarter" idx="12"/>
          </p:nvPr>
        </p:nvSpPr>
        <p:spPr/>
        <p:txBody>
          <a:bodyPr/>
          <a:lstStyle/>
          <a:p>
            <a:fld id="{C4A669A7-90B8-4FF5-B95D-7C7756F822DB}" type="slidenum">
              <a:rPr lang="en-GB" smtClean="0"/>
              <a:t>‹#›</a:t>
            </a:fld>
            <a:endParaRPr lang="en-GB"/>
          </a:p>
        </p:txBody>
      </p:sp>
    </p:spTree>
    <p:extLst>
      <p:ext uri="{BB962C8B-B14F-4D97-AF65-F5344CB8AC3E}">
        <p14:creationId xmlns:p14="http://schemas.microsoft.com/office/powerpoint/2010/main" val="420543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E1A41-2B5B-FDFD-3061-3945762B743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A83C96D-E85C-8826-9A64-127F1EA3CFB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EC781CB-B44E-85D5-E6F6-91EE7BCD0B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DD8BF85-A2EC-880E-EA76-F54A578E5837}"/>
              </a:ext>
            </a:extLst>
          </p:cNvPr>
          <p:cNvSpPr>
            <a:spLocks noGrp="1"/>
          </p:cNvSpPr>
          <p:nvPr>
            <p:ph type="dt" sz="half" idx="10"/>
          </p:nvPr>
        </p:nvSpPr>
        <p:spPr/>
        <p:txBody>
          <a:bodyPr/>
          <a:lstStyle/>
          <a:p>
            <a:fld id="{D320047F-9C90-4C08-8387-421F586C4AF2}" type="datetimeFigureOut">
              <a:rPr lang="en-GB" smtClean="0"/>
              <a:t>03/11/2024</a:t>
            </a:fld>
            <a:endParaRPr lang="en-GB"/>
          </a:p>
        </p:txBody>
      </p:sp>
      <p:sp>
        <p:nvSpPr>
          <p:cNvPr id="6" name="Footer Placeholder 5">
            <a:extLst>
              <a:ext uri="{FF2B5EF4-FFF2-40B4-BE49-F238E27FC236}">
                <a16:creationId xmlns:a16="http://schemas.microsoft.com/office/drawing/2014/main" id="{A26F07EC-85B9-7C38-1B98-3D79754924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E740AB6-8BEC-470A-512D-DC5AEDCE76AF}"/>
              </a:ext>
            </a:extLst>
          </p:cNvPr>
          <p:cNvSpPr>
            <a:spLocks noGrp="1"/>
          </p:cNvSpPr>
          <p:nvPr>
            <p:ph type="sldNum" sz="quarter" idx="12"/>
          </p:nvPr>
        </p:nvSpPr>
        <p:spPr/>
        <p:txBody>
          <a:bodyPr/>
          <a:lstStyle/>
          <a:p>
            <a:fld id="{C4A669A7-90B8-4FF5-B95D-7C7756F822DB}" type="slidenum">
              <a:rPr lang="en-GB" smtClean="0"/>
              <a:t>‹#›</a:t>
            </a:fld>
            <a:endParaRPr lang="en-GB"/>
          </a:p>
        </p:txBody>
      </p:sp>
    </p:spTree>
    <p:extLst>
      <p:ext uri="{BB962C8B-B14F-4D97-AF65-F5344CB8AC3E}">
        <p14:creationId xmlns:p14="http://schemas.microsoft.com/office/powerpoint/2010/main" val="1702756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FFB87-0EAD-FD62-3BA9-0A869083E19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C2E0B92-E5A4-F05B-B52B-B04CD1BB613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F062864-A276-748F-CD61-7D9B9AFD79C3}"/>
              </a:ext>
            </a:extLst>
          </p:cNvPr>
          <p:cNvSpPr>
            <a:spLocks noGrp="1"/>
          </p:cNvSpPr>
          <p:nvPr>
            <p:ph type="dt" sz="half" idx="10"/>
          </p:nvPr>
        </p:nvSpPr>
        <p:spPr/>
        <p:txBody>
          <a:bodyPr/>
          <a:lstStyle/>
          <a:p>
            <a:fld id="{D320047F-9C90-4C08-8387-421F586C4AF2}" type="datetimeFigureOut">
              <a:rPr lang="en-GB" smtClean="0"/>
              <a:t>03/11/2024</a:t>
            </a:fld>
            <a:endParaRPr lang="en-GB"/>
          </a:p>
        </p:txBody>
      </p:sp>
      <p:sp>
        <p:nvSpPr>
          <p:cNvPr id="5" name="Footer Placeholder 4">
            <a:extLst>
              <a:ext uri="{FF2B5EF4-FFF2-40B4-BE49-F238E27FC236}">
                <a16:creationId xmlns:a16="http://schemas.microsoft.com/office/drawing/2014/main" id="{BEF1D2B7-17C2-74BA-7512-3BC209AB74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47FE22-212D-45B8-3F99-74BE56095966}"/>
              </a:ext>
            </a:extLst>
          </p:cNvPr>
          <p:cNvSpPr>
            <a:spLocks noGrp="1"/>
          </p:cNvSpPr>
          <p:nvPr>
            <p:ph type="sldNum" sz="quarter" idx="12"/>
          </p:nvPr>
        </p:nvSpPr>
        <p:spPr/>
        <p:txBody>
          <a:bodyPr/>
          <a:lstStyle/>
          <a:p>
            <a:fld id="{C4A669A7-90B8-4FF5-B95D-7C7756F822DB}" type="slidenum">
              <a:rPr lang="en-GB" smtClean="0"/>
              <a:t>‹#›</a:t>
            </a:fld>
            <a:endParaRPr lang="en-GB"/>
          </a:p>
        </p:txBody>
      </p:sp>
    </p:spTree>
    <p:extLst>
      <p:ext uri="{BB962C8B-B14F-4D97-AF65-F5344CB8AC3E}">
        <p14:creationId xmlns:p14="http://schemas.microsoft.com/office/powerpoint/2010/main" val="37049713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04982A9-5084-5017-954F-93433E19C79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E0B52766-F86C-27F3-E813-A3AE22F3C0A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C10E932-EFE6-0665-11B4-6A3ABD61F83E}"/>
              </a:ext>
            </a:extLst>
          </p:cNvPr>
          <p:cNvSpPr>
            <a:spLocks noGrp="1"/>
          </p:cNvSpPr>
          <p:nvPr>
            <p:ph type="dt" sz="half" idx="10"/>
          </p:nvPr>
        </p:nvSpPr>
        <p:spPr/>
        <p:txBody>
          <a:bodyPr/>
          <a:lstStyle/>
          <a:p>
            <a:fld id="{D320047F-9C90-4C08-8387-421F586C4AF2}" type="datetimeFigureOut">
              <a:rPr lang="en-GB" smtClean="0"/>
              <a:t>03/11/2024</a:t>
            </a:fld>
            <a:endParaRPr lang="en-GB"/>
          </a:p>
        </p:txBody>
      </p:sp>
      <p:sp>
        <p:nvSpPr>
          <p:cNvPr id="5" name="Footer Placeholder 4">
            <a:extLst>
              <a:ext uri="{FF2B5EF4-FFF2-40B4-BE49-F238E27FC236}">
                <a16:creationId xmlns:a16="http://schemas.microsoft.com/office/drawing/2014/main" id="{A5994489-6D52-8048-E40F-CA85C1FF3E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E573FF-281B-AF05-0BDE-CE66F35FF42F}"/>
              </a:ext>
            </a:extLst>
          </p:cNvPr>
          <p:cNvSpPr>
            <a:spLocks noGrp="1"/>
          </p:cNvSpPr>
          <p:nvPr>
            <p:ph type="sldNum" sz="quarter" idx="12"/>
          </p:nvPr>
        </p:nvSpPr>
        <p:spPr/>
        <p:txBody>
          <a:bodyPr/>
          <a:lstStyle/>
          <a:p>
            <a:fld id="{C4A669A7-90B8-4FF5-B95D-7C7756F822DB}" type="slidenum">
              <a:rPr lang="en-GB" smtClean="0"/>
              <a:t>‹#›</a:t>
            </a:fld>
            <a:endParaRPr lang="en-GB"/>
          </a:p>
        </p:txBody>
      </p:sp>
    </p:spTree>
    <p:extLst>
      <p:ext uri="{BB962C8B-B14F-4D97-AF65-F5344CB8AC3E}">
        <p14:creationId xmlns:p14="http://schemas.microsoft.com/office/powerpoint/2010/main" val="7422030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57B5B96-D30D-8475-D8B4-B1119D1D2F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CC2E7BE-E63E-1C31-78BC-6198C5DD4D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E3E0760-BF29-4E23-3A1D-8630948FCD1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320047F-9C90-4C08-8387-421F586C4AF2}" type="datetimeFigureOut">
              <a:rPr lang="en-GB" smtClean="0"/>
              <a:t>03/11/2024</a:t>
            </a:fld>
            <a:endParaRPr lang="en-GB"/>
          </a:p>
        </p:txBody>
      </p:sp>
      <p:sp>
        <p:nvSpPr>
          <p:cNvPr id="5" name="Footer Placeholder 4">
            <a:extLst>
              <a:ext uri="{FF2B5EF4-FFF2-40B4-BE49-F238E27FC236}">
                <a16:creationId xmlns:a16="http://schemas.microsoft.com/office/drawing/2014/main" id="{52FC9835-2258-F65E-6B38-7EEABD796E3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32CCE96-C8F9-C41C-5499-3A00F0567FE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4A669A7-90B8-4FF5-B95D-7C7756F822DB}" type="slidenum">
              <a:rPr lang="en-GB" smtClean="0"/>
              <a:t>‹#›</a:t>
            </a:fld>
            <a:endParaRPr lang="en-GB"/>
          </a:p>
        </p:txBody>
      </p:sp>
    </p:spTree>
    <p:extLst>
      <p:ext uri="{BB962C8B-B14F-4D97-AF65-F5344CB8AC3E}">
        <p14:creationId xmlns:p14="http://schemas.microsoft.com/office/powerpoint/2010/main" val="34208057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Person Pressing Counter Bell">
            <a:extLst>
              <a:ext uri="{FF2B5EF4-FFF2-40B4-BE49-F238E27FC236}">
                <a16:creationId xmlns:a16="http://schemas.microsoft.com/office/drawing/2014/main" id="{BACC5655-15BE-A01C-D4D4-398B58E782C7}"/>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12E789-129E-C90C-9B4F-0C868C6B9F1A}"/>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i="1" dirty="0">
                <a:solidFill>
                  <a:srgbClr val="FFFFFF"/>
                </a:solidFill>
              </a:rPr>
              <a:t>Sustainability in the Hotel and Hospitality Sector</a:t>
            </a:r>
            <a:br>
              <a:rPr lang="en-GB" sz="5200" dirty="0">
                <a:solidFill>
                  <a:srgbClr val="FFFFFF"/>
                </a:solidFill>
              </a:rPr>
            </a:br>
            <a:endParaRPr lang="en-GB" sz="5200" dirty="0">
              <a:solidFill>
                <a:srgbClr val="FFFFFF"/>
              </a:solidFill>
            </a:endParaRPr>
          </a:p>
        </p:txBody>
      </p:sp>
      <p:sp>
        <p:nvSpPr>
          <p:cNvPr id="3" name="Subtitle 2">
            <a:extLst>
              <a:ext uri="{FF2B5EF4-FFF2-40B4-BE49-F238E27FC236}">
                <a16:creationId xmlns:a16="http://schemas.microsoft.com/office/drawing/2014/main" id="{69DB51B2-8CD2-19F6-A67A-BBD1E1E31806}"/>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dirty="0">
                <a:solidFill>
                  <a:srgbClr val="FFFFFF"/>
                </a:solidFill>
              </a:rPr>
              <a:t>Elizabeta Arsova</a:t>
            </a:r>
          </a:p>
          <a:p>
            <a:r>
              <a:rPr lang="en-GB" dirty="0">
                <a:solidFill>
                  <a:srgbClr val="FFFFFF"/>
                </a:solidFill>
              </a:rPr>
              <a:t>(2119745)</a:t>
            </a:r>
          </a:p>
        </p:txBody>
      </p:sp>
    </p:spTree>
    <p:extLst>
      <p:ext uri="{BB962C8B-B14F-4D97-AF65-F5344CB8AC3E}">
        <p14:creationId xmlns:p14="http://schemas.microsoft.com/office/powerpoint/2010/main" val="145520690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59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5E4F1A-9B4B-1643-377B-F5CD8F38540D}"/>
              </a:ext>
            </a:extLst>
          </p:cNvPr>
          <p:cNvSpPr>
            <a:spLocks noGrp="1"/>
          </p:cNvSpPr>
          <p:nvPr>
            <p:ph type="title"/>
          </p:nvPr>
        </p:nvSpPr>
        <p:spPr>
          <a:xfrm>
            <a:off x="6204534" y="483816"/>
            <a:ext cx="4977976" cy="1454051"/>
          </a:xfrm>
        </p:spPr>
        <p:txBody>
          <a:bodyPr>
            <a:normAutofit/>
          </a:bodyPr>
          <a:lstStyle/>
          <a:p>
            <a:r>
              <a:rPr lang="en-GB" sz="3600" dirty="0">
                <a:solidFill>
                  <a:schemeClr val="tx2"/>
                </a:solidFill>
              </a:rPr>
              <a:t>Introduction </a:t>
            </a:r>
          </a:p>
        </p:txBody>
      </p:sp>
      <p:pic>
        <p:nvPicPr>
          <p:cNvPr id="22" name="Graphic 21" descr="Sustainability">
            <a:extLst>
              <a:ext uri="{FF2B5EF4-FFF2-40B4-BE49-F238E27FC236}">
                <a16:creationId xmlns:a16="http://schemas.microsoft.com/office/drawing/2014/main" id="{DD902419-3C40-8F55-3AC9-2D23955E0EB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B081558A-C2FA-CBB1-C7D4-31F36A8BF310}"/>
              </a:ext>
            </a:extLst>
          </p:cNvPr>
          <p:cNvSpPr>
            <a:spLocks noGrp="1"/>
          </p:cNvSpPr>
          <p:nvPr>
            <p:ph idx="1"/>
          </p:nvPr>
        </p:nvSpPr>
        <p:spPr>
          <a:xfrm>
            <a:off x="6204932" y="2303149"/>
            <a:ext cx="4977578" cy="3639289"/>
          </a:xfrm>
        </p:spPr>
        <p:txBody>
          <a:bodyPr anchor="ctr">
            <a:normAutofit/>
          </a:bodyPr>
          <a:lstStyle/>
          <a:p>
            <a:r>
              <a:rPr lang="en-GB" sz="1500" dirty="0">
                <a:solidFill>
                  <a:schemeClr val="tx2"/>
                </a:solidFill>
              </a:rPr>
              <a:t>Sustainability is the process of addressing current demands while ensuring that future generations can meet their own. It has three components: environmental, social, and economic responsibility.</a:t>
            </a:r>
          </a:p>
          <a:p>
            <a:r>
              <a:rPr lang="en-GB" sz="1500" dirty="0">
                <a:solidFill>
                  <a:schemeClr val="tx2"/>
                </a:solidFill>
              </a:rPr>
              <a:t> Sustainability began as a concept centred on environmental preservation but has now expanded to include larger dimensions of corporate social responsibility, such as ethical sourcing, community impact, and economic longevity.</a:t>
            </a:r>
          </a:p>
          <a:p>
            <a:r>
              <a:rPr lang="en-GB" sz="1500" dirty="0">
                <a:solidFill>
                  <a:schemeClr val="tx2"/>
                </a:solidFill>
              </a:rPr>
              <a:t>With increasing understanding of climate change, resource scarcity, and global social challenges, companies throughout the world are prioritising sustainable practices. The hospitality business is no different, since it has a direct influence on local communities, economies, and natural environments.</a:t>
            </a:r>
          </a:p>
          <a:p>
            <a:endParaRPr lang="en-GB" sz="1500" dirty="0">
              <a:solidFill>
                <a:schemeClr val="tx2"/>
              </a:solidFill>
            </a:endParaRPr>
          </a:p>
        </p:txBody>
      </p:sp>
      <p:grpSp>
        <p:nvGrpSpPr>
          <p:cNvPr id="23" name="Group 22">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24"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04905130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Volume indicators">
            <a:extLst>
              <a:ext uri="{FF2B5EF4-FFF2-40B4-BE49-F238E27FC236}">
                <a16:creationId xmlns:a16="http://schemas.microsoft.com/office/drawing/2014/main" id="{04548ECA-E2E8-D948-5842-1E8D68CADD71}"/>
              </a:ext>
            </a:extLst>
          </p:cNvPr>
          <p:cNvPicPr>
            <a:picLocks noChangeAspect="1"/>
          </p:cNvPicPr>
          <p:nvPr/>
        </p:nvPicPr>
        <p:blipFill>
          <a:blip r:embed="rId2">
            <a:alphaModFix amt="55000"/>
          </a:blip>
          <a:srcRect t="12053" b="8999"/>
          <a:stretch/>
        </p:blipFill>
        <p:spPr>
          <a:xfrm>
            <a:off x="20" y="-9107"/>
            <a:ext cx="12191980" cy="6858000"/>
          </a:xfrm>
          <a:prstGeom prst="rect">
            <a:avLst/>
          </a:prstGeom>
        </p:spPr>
      </p:pic>
      <p:sp>
        <p:nvSpPr>
          <p:cNvPr id="2" name="Title 1">
            <a:extLst>
              <a:ext uri="{FF2B5EF4-FFF2-40B4-BE49-F238E27FC236}">
                <a16:creationId xmlns:a16="http://schemas.microsoft.com/office/drawing/2014/main" id="{797AAA8E-42AE-5354-4ACA-2BCB23C663FF}"/>
              </a:ext>
            </a:extLst>
          </p:cNvPr>
          <p:cNvSpPr>
            <a:spLocks noGrp="1"/>
          </p:cNvSpPr>
          <p:nvPr>
            <p:ph type="title"/>
          </p:nvPr>
        </p:nvSpPr>
        <p:spPr>
          <a:xfrm>
            <a:off x="686834" y="591344"/>
            <a:ext cx="3200400" cy="5585619"/>
          </a:xfrm>
        </p:spPr>
        <p:txBody>
          <a:bodyPr>
            <a:normAutofit/>
          </a:bodyPr>
          <a:lstStyle/>
          <a:p>
            <a:r>
              <a:rPr lang="en-GB" dirty="0">
                <a:solidFill>
                  <a:srgbClr val="FFFFFF"/>
                </a:solidFill>
              </a:rPr>
              <a:t>How? </a:t>
            </a:r>
          </a:p>
        </p:txBody>
      </p:sp>
      <p:sp>
        <p:nvSpPr>
          <p:cNvPr id="18" name="Arc 1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AC033C1-D4D0-82FB-FC2A-8D2979C506BB}"/>
              </a:ext>
            </a:extLst>
          </p:cNvPr>
          <p:cNvSpPr>
            <a:spLocks noGrp="1"/>
          </p:cNvSpPr>
          <p:nvPr>
            <p:ph idx="1"/>
          </p:nvPr>
        </p:nvSpPr>
        <p:spPr>
          <a:xfrm>
            <a:off x="4447308" y="591344"/>
            <a:ext cx="6906491" cy="5585619"/>
          </a:xfrm>
        </p:spPr>
        <p:txBody>
          <a:bodyPr anchor="ctr">
            <a:normAutofit fontScale="92500" lnSpcReduction="10000"/>
          </a:bodyPr>
          <a:lstStyle/>
          <a:p>
            <a:pPr marL="0" indent="0">
              <a:buNone/>
            </a:pPr>
            <a:r>
              <a:rPr lang="en-GB" sz="1200" i="1" dirty="0">
                <a:solidFill>
                  <a:srgbClr val="FFFFFF"/>
                </a:solidFill>
                <a:latin typeface="Arial" panose="020B0604020202020204" pitchFamily="34" charset="0"/>
                <a:cs typeface="Arial" panose="020B0604020202020204" pitchFamily="34" charset="0"/>
              </a:rPr>
              <a:t>Reduced operational costs</a:t>
            </a:r>
          </a:p>
          <a:p>
            <a:r>
              <a:rPr lang="en-GB" sz="1200" dirty="0">
                <a:solidFill>
                  <a:srgbClr val="FFFFFF"/>
                </a:solidFill>
                <a:latin typeface="Arial" panose="020B0604020202020204" pitchFamily="34" charset="0"/>
                <a:cs typeface="Arial" panose="020B0604020202020204" pitchFamily="34" charset="0"/>
              </a:rPr>
              <a:t>Energy Savings: With efficient systems, you can save money on lighting, HVAC, and water.</a:t>
            </a:r>
          </a:p>
          <a:p>
            <a:r>
              <a:rPr lang="en-GB" sz="1200" dirty="0">
                <a:solidFill>
                  <a:srgbClr val="FFFFFF"/>
                </a:solidFill>
                <a:latin typeface="Arial" panose="020B0604020202020204" pitchFamily="34" charset="0"/>
                <a:cs typeface="Arial" panose="020B0604020202020204" pitchFamily="34" charset="0"/>
              </a:rPr>
              <a:t>Lower Maintenance: High-efficiency systems require less upkeep.</a:t>
            </a:r>
          </a:p>
          <a:p>
            <a:pPr marL="0" indent="0">
              <a:buNone/>
            </a:pPr>
            <a:endParaRPr lang="en-GB" sz="1200" dirty="0">
              <a:solidFill>
                <a:srgbClr val="FFFFFF"/>
              </a:solidFill>
              <a:latin typeface="Arial" panose="020B0604020202020204" pitchFamily="34" charset="0"/>
              <a:cs typeface="Arial" panose="020B0604020202020204" pitchFamily="34" charset="0"/>
            </a:endParaRPr>
          </a:p>
          <a:p>
            <a:pPr marL="0" indent="0">
              <a:buNone/>
            </a:pPr>
            <a:r>
              <a:rPr lang="en-GB" sz="1200" i="1" dirty="0">
                <a:solidFill>
                  <a:srgbClr val="FFFFFF"/>
                </a:solidFill>
                <a:latin typeface="Arial" panose="020B0604020202020204" pitchFamily="34" charset="0"/>
                <a:cs typeface="Arial" panose="020B0604020202020204" pitchFamily="34" charset="0"/>
              </a:rPr>
              <a:t>Enhanced guest experience</a:t>
            </a:r>
          </a:p>
          <a:p>
            <a:endParaRPr lang="en-GB" sz="1200" dirty="0">
              <a:solidFill>
                <a:srgbClr val="FFFFFF"/>
              </a:solidFill>
              <a:latin typeface="Arial" panose="020B0604020202020204" pitchFamily="34" charset="0"/>
              <a:cs typeface="Arial" panose="020B0604020202020204" pitchFamily="34" charset="0"/>
            </a:endParaRPr>
          </a:p>
          <a:p>
            <a:r>
              <a:rPr lang="en-GB" sz="1200" dirty="0">
                <a:solidFill>
                  <a:srgbClr val="FFFFFF"/>
                </a:solidFill>
                <a:latin typeface="Arial" panose="020B0604020202020204" pitchFamily="34" charset="0"/>
                <a:cs typeface="Arial" panose="020B0604020202020204" pitchFamily="34" charset="0"/>
              </a:rPr>
              <a:t>Comfort and Convenience: Smart thermostats, environmentally friendly components, and occupancy sensors enhance room climate and convenience.</a:t>
            </a:r>
          </a:p>
          <a:p>
            <a:r>
              <a:rPr lang="en-GB" sz="1200" dirty="0">
                <a:solidFill>
                  <a:srgbClr val="FFFFFF"/>
                </a:solidFill>
                <a:latin typeface="Arial" panose="020B0604020202020204" pitchFamily="34" charset="0"/>
                <a:cs typeface="Arial" panose="020B0604020202020204" pitchFamily="34" charset="0"/>
              </a:rPr>
              <a:t>Eco-Conscious Appeal: Draws in travellers who value sustainability.</a:t>
            </a:r>
          </a:p>
          <a:p>
            <a:pPr marL="0" indent="0">
              <a:buNone/>
            </a:pPr>
            <a:endParaRPr lang="en-GB" sz="1200" dirty="0">
              <a:solidFill>
                <a:srgbClr val="FFFFFF"/>
              </a:solidFill>
              <a:latin typeface="Arial" panose="020B0604020202020204" pitchFamily="34" charset="0"/>
              <a:cs typeface="Arial" panose="020B0604020202020204" pitchFamily="34" charset="0"/>
            </a:endParaRPr>
          </a:p>
          <a:p>
            <a:pPr marL="0" indent="0">
              <a:buNone/>
            </a:pPr>
            <a:r>
              <a:rPr lang="en-GB" sz="1200" i="1" dirty="0">
                <a:solidFill>
                  <a:srgbClr val="FFFFFF"/>
                </a:solidFill>
                <a:latin typeface="Arial" panose="020B0604020202020204" pitchFamily="34" charset="0"/>
                <a:cs typeface="Arial" panose="020B0604020202020204" pitchFamily="34" charset="0"/>
              </a:rPr>
              <a:t>Regulatory compliance and incentives</a:t>
            </a:r>
          </a:p>
          <a:p>
            <a:endParaRPr lang="en-GB" sz="1200" dirty="0">
              <a:solidFill>
                <a:srgbClr val="FFFFFF"/>
              </a:solidFill>
              <a:latin typeface="Arial" panose="020B0604020202020204" pitchFamily="34" charset="0"/>
              <a:cs typeface="Arial" panose="020B0604020202020204" pitchFamily="34" charset="0"/>
            </a:endParaRPr>
          </a:p>
          <a:p>
            <a:r>
              <a:rPr lang="en-GB" sz="1200" dirty="0">
                <a:solidFill>
                  <a:srgbClr val="FFFFFF"/>
                </a:solidFill>
                <a:latin typeface="Arial" panose="020B0604020202020204" pitchFamily="34" charset="0"/>
                <a:cs typeface="Arial" panose="020B0604020202020204" pitchFamily="34" charset="0"/>
              </a:rPr>
              <a:t>Meeting Standards: Complies alongside environmental standards to avoid fines.</a:t>
            </a:r>
          </a:p>
          <a:p>
            <a:r>
              <a:rPr lang="en-GB" sz="1200" dirty="0">
                <a:solidFill>
                  <a:srgbClr val="FFFFFF"/>
                </a:solidFill>
                <a:latin typeface="Arial" panose="020B0604020202020204" pitchFamily="34" charset="0"/>
                <a:cs typeface="Arial" panose="020B0604020202020204" pitchFamily="34" charset="0"/>
              </a:rPr>
              <a:t>Financial advantages include tax savings and sustainability grants. </a:t>
            </a:r>
          </a:p>
          <a:p>
            <a:endParaRPr lang="en-GB" sz="1200" dirty="0">
              <a:solidFill>
                <a:srgbClr val="FFFFFF"/>
              </a:solidFill>
              <a:latin typeface="Arial" panose="020B0604020202020204" pitchFamily="34" charset="0"/>
              <a:cs typeface="Arial" panose="020B0604020202020204" pitchFamily="34" charset="0"/>
            </a:endParaRPr>
          </a:p>
          <a:p>
            <a:pPr marL="0" indent="0">
              <a:buNone/>
            </a:pPr>
            <a:r>
              <a:rPr kumimoji="0" lang="en-US" altLang="en-US" sz="1200" b="0" i="1" u="none" strike="noStrike" cap="none" normalizeH="0" baseline="0" dirty="0">
                <a:ln>
                  <a:noFill/>
                </a:ln>
                <a:solidFill>
                  <a:srgbClr val="FFFFFF"/>
                </a:solidFill>
                <a:effectLst/>
                <a:latin typeface="Arial" panose="020B0604020202020204" pitchFamily="34" charset="0"/>
              </a:rPr>
              <a:t>Positive Brand Image</a:t>
            </a:r>
          </a:p>
          <a:p>
            <a:r>
              <a:rPr kumimoji="0" lang="en-US" altLang="en-US" sz="1200" b="0" i="0" u="none" strike="noStrike" cap="none" normalizeH="0" baseline="0" dirty="0">
                <a:ln>
                  <a:noFill/>
                </a:ln>
                <a:solidFill>
                  <a:srgbClr val="FFFFFF"/>
                </a:solidFill>
                <a:effectLst/>
                <a:latin typeface="Arial" panose="020B0604020202020204" pitchFamily="34" charset="0"/>
              </a:rPr>
              <a:t>Public Perception: Develops credibility as a sustainable, ethical brand.</a:t>
            </a:r>
          </a:p>
          <a:p>
            <a:r>
              <a:rPr kumimoji="0" lang="en-US" altLang="en-US" sz="1200" b="0" i="0" u="none" strike="noStrike" cap="none" normalizeH="0" baseline="0" dirty="0">
                <a:ln>
                  <a:noFill/>
                </a:ln>
                <a:solidFill>
                  <a:srgbClr val="FFFFFF"/>
                </a:solidFill>
                <a:effectLst/>
                <a:latin typeface="Arial" panose="020B0604020202020204" pitchFamily="34" charset="0"/>
              </a:rPr>
              <a:t>CSR alignment demonstrates devotion to corporate social responsibility.</a:t>
            </a:r>
            <a:br>
              <a:rPr kumimoji="0" lang="en-US" altLang="en-US" sz="1200" b="0" i="0" u="none" strike="noStrike" cap="none" normalizeH="0" baseline="0" dirty="0">
                <a:ln>
                  <a:noFill/>
                </a:ln>
                <a:solidFill>
                  <a:srgbClr val="FFFFFF"/>
                </a:solidFill>
                <a:effectLst/>
                <a:latin typeface="Arial" panose="020B0604020202020204" pitchFamily="34" charset="0"/>
              </a:rPr>
            </a:br>
            <a:endParaRPr kumimoji="0" lang="en-US" altLang="en-US" sz="1200" b="0" i="0" u="none" strike="noStrike" cap="none" normalizeH="0" baseline="0" dirty="0">
              <a:ln>
                <a:noFill/>
              </a:ln>
              <a:solidFill>
                <a:srgbClr val="FFFFFF"/>
              </a:solidFill>
              <a:effectLst/>
              <a:latin typeface="Arial" panose="020B0604020202020204" pitchFamily="34" charset="0"/>
            </a:endParaRPr>
          </a:p>
          <a:p>
            <a:pPr marL="0" indent="0">
              <a:buNone/>
            </a:pPr>
            <a:r>
              <a:rPr kumimoji="0" lang="en-US" altLang="en-US" sz="1200" b="0" i="1" u="none" strike="noStrike" cap="none" normalizeH="0" baseline="0" dirty="0">
                <a:ln>
                  <a:noFill/>
                </a:ln>
                <a:solidFill>
                  <a:srgbClr val="FFFFFF"/>
                </a:solidFill>
                <a:effectLst/>
                <a:latin typeface="Arial" panose="020B0604020202020204" pitchFamily="34" charset="0"/>
              </a:rPr>
              <a:t>Long-term Resilience</a:t>
            </a:r>
          </a:p>
          <a:p>
            <a:r>
              <a:rPr kumimoji="0" lang="en-US" altLang="en-US" sz="1200" b="0" i="0" u="none" strike="noStrike" cap="none" normalizeH="0" baseline="0" dirty="0">
                <a:ln>
                  <a:noFill/>
                </a:ln>
                <a:solidFill>
                  <a:srgbClr val="FFFFFF"/>
                </a:solidFill>
                <a:effectLst/>
                <a:latin typeface="Arial" panose="020B0604020202020204" pitchFamily="34" charset="0"/>
              </a:rPr>
              <a:t>Climate adaptation: Energy-efficient materials improve building durability.</a:t>
            </a:r>
          </a:p>
          <a:p>
            <a:r>
              <a:rPr kumimoji="0" lang="en-US" altLang="en-US" sz="1200" b="0" i="0" u="none" strike="noStrike" cap="none" normalizeH="0" baseline="0" dirty="0">
                <a:ln>
                  <a:noFill/>
                </a:ln>
                <a:solidFill>
                  <a:srgbClr val="FFFFFF"/>
                </a:solidFill>
                <a:effectLst/>
                <a:latin typeface="Arial" panose="020B0604020202020204" pitchFamily="34" charset="0"/>
              </a:rPr>
              <a:t>Future-proofing: Prepares hotels to meet growing sustainability standards.</a:t>
            </a:r>
            <a:br>
              <a:rPr kumimoji="0" lang="en-US" altLang="en-US" sz="900" b="0" i="0" u="none" strike="noStrike" cap="none" normalizeH="0" baseline="0" dirty="0">
                <a:ln>
                  <a:noFill/>
                </a:ln>
                <a:solidFill>
                  <a:srgbClr val="FFFFFF"/>
                </a:solidFill>
                <a:effectLst/>
                <a:latin typeface="Arial" panose="020B0604020202020204" pitchFamily="34" charset="0"/>
              </a:rPr>
            </a:br>
            <a:endParaRPr kumimoji="0" lang="en-US" altLang="en-US" sz="900" b="0" i="0" u="none" strike="noStrike" cap="none" normalizeH="0" baseline="0" dirty="0">
              <a:ln>
                <a:noFill/>
              </a:ln>
              <a:solidFill>
                <a:srgbClr val="FFFFFF"/>
              </a:solidFill>
              <a:effectLst/>
              <a:latin typeface="Arial" panose="020B0604020202020204" pitchFamily="34" charset="0"/>
            </a:endParaRPr>
          </a:p>
          <a:p>
            <a:endParaRPr lang="en-GB" sz="900" dirty="0">
              <a:solidFill>
                <a:srgbClr val="FFFFFF"/>
              </a:solidFill>
              <a:latin typeface="Arial" panose="020B0604020202020204" pitchFamily="34" charset="0"/>
              <a:cs typeface="Arial" panose="020B0604020202020204" pitchFamily="34" charset="0"/>
            </a:endParaRPr>
          </a:p>
          <a:p>
            <a:endParaRPr lang="en-GB" sz="900" dirty="0">
              <a:solidFill>
                <a:srgbClr val="FFFFFF"/>
              </a:solidFill>
              <a:latin typeface="Arial" panose="020B0604020202020204" pitchFamily="34" charset="0"/>
              <a:cs typeface="Arial" panose="020B0604020202020204" pitchFamily="34" charset="0"/>
            </a:endParaRPr>
          </a:p>
          <a:p>
            <a:endParaRPr lang="en-GB" sz="900" dirty="0">
              <a:solidFill>
                <a:srgbClr val="FFFFFF"/>
              </a:solidFill>
            </a:endParaRPr>
          </a:p>
        </p:txBody>
      </p:sp>
    </p:spTree>
    <p:extLst>
      <p:ext uri="{BB962C8B-B14F-4D97-AF65-F5344CB8AC3E}">
        <p14:creationId xmlns:p14="http://schemas.microsoft.com/office/powerpoint/2010/main" val="41246951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44548-2F03-A3DF-1295-50C25C43C691}"/>
              </a:ext>
            </a:extLst>
          </p:cNvPr>
          <p:cNvSpPr>
            <a:spLocks noGrp="1"/>
          </p:cNvSpPr>
          <p:nvPr>
            <p:ph type="title"/>
          </p:nvPr>
        </p:nvSpPr>
        <p:spPr>
          <a:xfrm>
            <a:off x="183113" y="353724"/>
            <a:ext cx="10515600" cy="1325563"/>
          </a:xfrm>
        </p:spPr>
        <p:txBody>
          <a:bodyPr/>
          <a:lstStyle/>
          <a:p>
            <a:r>
              <a:rPr kumimoji="0" lang="en-US" altLang="en-US" sz="4400" b="0" i="0" u="none" strike="noStrike" cap="none" normalizeH="0" baseline="0" dirty="0">
                <a:ln>
                  <a:noFill/>
                </a:ln>
                <a:solidFill>
                  <a:schemeClr val="tx1"/>
                </a:solidFill>
                <a:effectLst/>
                <a:latin typeface="Arial" panose="020B0604020202020204" pitchFamily="34" charset="0"/>
              </a:rPr>
              <a:t>Key Theory and Concepts in Sustainability</a:t>
            </a:r>
            <a:endParaRPr lang="en-GB" dirty="0"/>
          </a:p>
        </p:txBody>
      </p:sp>
      <p:sp>
        <p:nvSpPr>
          <p:cNvPr id="4" name="Rectangle 1">
            <a:extLst>
              <a:ext uri="{FF2B5EF4-FFF2-40B4-BE49-F238E27FC236}">
                <a16:creationId xmlns:a16="http://schemas.microsoft.com/office/drawing/2014/main" id="{AC974E5A-47A4-09A0-5954-4DB28607E13F}"/>
              </a:ext>
            </a:extLst>
          </p:cNvPr>
          <p:cNvSpPr>
            <a:spLocks noGrp="1" noChangeArrowheads="1"/>
          </p:cNvSpPr>
          <p:nvPr>
            <p:ph idx="1"/>
          </p:nvPr>
        </p:nvSpPr>
        <p:spPr bwMode="auto">
          <a:xfrm>
            <a:off x="183113" y="1764347"/>
            <a:ext cx="8707768" cy="15081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1" u="none" strike="noStrike" cap="none" normalizeH="0" baseline="0" dirty="0">
                <a:ln>
                  <a:noFill/>
                </a:ln>
                <a:solidFill>
                  <a:schemeClr val="tx1"/>
                </a:solidFill>
                <a:effectLst/>
                <a:latin typeface="Arial" panose="020B0604020202020204" pitchFamily="34" charset="0"/>
              </a:rPr>
              <a:t>The Triple Bottom Line (TBL) Theory</a:t>
            </a:r>
            <a:br>
              <a:rPr kumimoji="0" lang="en-US" altLang="en-US" sz="1400" b="0" i="0" u="none" strike="noStrike" cap="none" normalizeH="0" baseline="0" dirty="0">
                <a:ln>
                  <a:noFill/>
                </a:ln>
                <a:solidFill>
                  <a:schemeClr val="tx1"/>
                </a:solidFill>
                <a:effectLst/>
                <a:latin typeface="Arial" panose="020B0604020202020204" pitchFamily="34" charset="0"/>
              </a:rPr>
            </a:br>
            <a:br>
              <a:rPr kumimoji="0" lang="en-US" altLang="en-US" sz="1400" b="0" i="0" u="none" strike="noStrike" cap="none" normalizeH="0" baseline="0" dirty="0">
                <a:ln>
                  <a:noFill/>
                </a:ln>
                <a:solidFill>
                  <a:schemeClr val="tx1"/>
                </a:solidFill>
                <a:effectLst/>
                <a:latin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rPr>
              <a:t>Balances People, Planet, and Profit to ensure long-term corporate success.</a:t>
            </a:r>
            <a:br>
              <a:rPr kumimoji="0" lang="en-US" altLang="en-US" sz="1400" b="0" i="0" u="none" strike="noStrike" cap="none" normalizeH="0" baseline="0" dirty="0">
                <a:ln>
                  <a:noFill/>
                </a:ln>
                <a:solidFill>
                  <a:schemeClr val="tx1"/>
                </a:solidFill>
                <a:effectLst/>
                <a:latin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rPr>
              <a:t>Increases efficiency and brand loyalty within hospitality by matching environmental and social requirements.</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Rectangle 2">
            <a:extLst>
              <a:ext uri="{FF2B5EF4-FFF2-40B4-BE49-F238E27FC236}">
                <a16:creationId xmlns:a16="http://schemas.microsoft.com/office/drawing/2014/main" id="{FCCF50A8-3709-15A1-F478-29F4E498F4EA}"/>
              </a:ext>
            </a:extLst>
          </p:cNvPr>
          <p:cNvSpPr>
            <a:spLocks noChangeArrowheads="1"/>
          </p:cNvSpPr>
          <p:nvPr/>
        </p:nvSpPr>
        <p:spPr bwMode="auto">
          <a:xfrm>
            <a:off x="183113" y="4088026"/>
            <a:ext cx="11145487" cy="21544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1" u="none" strike="noStrike" cap="none" normalizeH="0" baseline="0" dirty="0">
                <a:ln>
                  <a:noFill/>
                </a:ln>
                <a:solidFill>
                  <a:schemeClr val="tx1"/>
                </a:solidFill>
                <a:effectLst/>
                <a:latin typeface="Arial" panose="020B0604020202020204" pitchFamily="34" charset="0"/>
              </a:rPr>
              <a:t>Environmental Management System (EMS)</a:t>
            </a:r>
            <a:br>
              <a:rPr kumimoji="0" lang="en-US" altLang="en-US" sz="1400" b="0" i="0" u="none" strike="noStrike" cap="none" normalizeH="0" baseline="0" dirty="0">
                <a:ln>
                  <a:noFill/>
                </a:ln>
                <a:solidFill>
                  <a:schemeClr val="tx1"/>
                </a:solidFill>
                <a:effectLst/>
                <a:latin typeface="Arial" panose="020B0604020202020204" pitchFamily="34" charset="0"/>
              </a:rPr>
            </a:br>
            <a:br>
              <a:rPr kumimoji="0" lang="en-US" altLang="en-US" sz="1400" b="0" i="0" u="none" strike="noStrike" cap="none" normalizeH="0" baseline="0" dirty="0">
                <a:ln>
                  <a:noFill/>
                </a:ln>
                <a:solidFill>
                  <a:schemeClr val="tx1"/>
                </a:solidFill>
                <a:effectLst/>
                <a:latin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rPr>
              <a:t>Structures sustainability initiatives (ISO 14001) for reducing waste and energy management.</a:t>
            </a:r>
            <a:br>
              <a:rPr kumimoji="0" lang="en-US" altLang="en-US" sz="1400" b="0" i="0" u="none" strike="noStrike" cap="none" normalizeH="0" baseline="0" dirty="0">
                <a:ln>
                  <a:noFill/>
                </a:ln>
                <a:solidFill>
                  <a:schemeClr val="tx1"/>
                </a:solidFill>
                <a:effectLst/>
                <a:latin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rPr>
              <a:t>In hotels: Lowers costs and attracts environmentally aware travelers.</a:t>
            </a: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400" b="0" i="0" u="none" strike="noStrike" cap="none" normalizeH="0" baseline="0" dirty="0">
              <a:ln>
                <a:noFill/>
              </a:ln>
              <a:solidFill>
                <a:schemeClr val="tx1"/>
              </a:solidFill>
              <a:effectLst/>
              <a:latin typeface="Arial" panose="020B0604020202020204" pitchFamily="34" charset="0"/>
            </a:endParaRPr>
          </a:p>
          <a:p>
            <a:pPr eaLnBrk="0" fontAlgn="base" hangingPunct="0">
              <a:spcBef>
                <a:spcPct val="0"/>
              </a:spcBef>
              <a:spcAft>
                <a:spcPct val="0"/>
              </a:spcAft>
            </a:pPr>
            <a:r>
              <a:rPr lang="en-US" altLang="en-US" sz="1400" dirty="0">
                <a:latin typeface="Arial" panose="020B0604020202020204" pitchFamily="34" charset="0"/>
              </a:rPr>
              <a:t>Building Energy Efficiency Theory (BEET) aims to optimise building infrastructure for energy savings.</a:t>
            </a:r>
            <a:br>
              <a:rPr lang="en-US" altLang="en-US" sz="1400" dirty="0">
                <a:latin typeface="Arial" panose="020B0604020202020204" pitchFamily="34" charset="0"/>
              </a:rPr>
            </a:br>
            <a:r>
              <a:rPr lang="en-US" altLang="en-US" sz="1400" dirty="0">
                <a:latin typeface="Arial" panose="020B0604020202020204" pitchFamily="34" charset="0"/>
              </a:rPr>
              <a:t>In the hospitality industry, smart thermostats, LED lighting, and solar panels help to cut energy expenses while increasing client happiness.</a:t>
            </a:r>
            <a:br>
              <a:rPr lang="en-US" altLang="en-US" dirty="0">
                <a:latin typeface="Arial" panose="020B0604020202020204" pitchFamily="34" charset="0"/>
              </a:rPr>
            </a:b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latin typeface="Arial" panose="020B0604020202020204" pitchFamily="34" charset="0"/>
            </a:endParaRPr>
          </a:p>
        </p:txBody>
      </p:sp>
      <p:sp>
        <p:nvSpPr>
          <p:cNvPr id="7" name="TextBox 6">
            <a:extLst>
              <a:ext uri="{FF2B5EF4-FFF2-40B4-BE49-F238E27FC236}">
                <a16:creationId xmlns:a16="http://schemas.microsoft.com/office/drawing/2014/main" id="{B5584EFE-9899-2A5C-4493-C73449B65A4E}"/>
              </a:ext>
            </a:extLst>
          </p:cNvPr>
          <p:cNvSpPr txBox="1"/>
          <p:nvPr/>
        </p:nvSpPr>
        <p:spPr>
          <a:xfrm>
            <a:off x="183113" y="2792895"/>
            <a:ext cx="6174658" cy="1446550"/>
          </a:xfrm>
          <a:prstGeom prst="rect">
            <a:avLst/>
          </a:prstGeom>
          <a:noFill/>
        </p:spPr>
        <p:txBody>
          <a:bodyPr wrap="square">
            <a:spAutoFit/>
          </a:bodyPr>
          <a:lstStyle/>
          <a:p>
            <a:r>
              <a:rPr kumimoji="0" lang="en-US" altLang="en-US" sz="1400" b="0" i="1" u="none" strike="noStrike" cap="none" normalizeH="0" baseline="0" dirty="0">
                <a:ln>
                  <a:noFill/>
                </a:ln>
                <a:solidFill>
                  <a:schemeClr val="tx1"/>
                </a:solidFill>
                <a:effectLst/>
                <a:latin typeface="Arial" panose="020B0604020202020204" pitchFamily="34" charset="0"/>
              </a:rPr>
              <a:t>Consumer Behavior in Sustainable Tourism</a:t>
            </a:r>
            <a:br>
              <a:rPr kumimoji="0" lang="en-US" altLang="en-US" sz="1400" b="0" i="0" u="none" strike="noStrike" cap="none" normalizeH="0" baseline="0" dirty="0">
                <a:ln>
                  <a:noFill/>
                </a:ln>
                <a:solidFill>
                  <a:schemeClr val="tx1"/>
                </a:solidFill>
                <a:effectLst/>
                <a:latin typeface="Arial" panose="020B0604020202020204" pitchFamily="34" charset="0"/>
              </a:rPr>
            </a:br>
            <a:br>
              <a:rPr kumimoji="0" lang="en-US" altLang="en-US" sz="1400" b="0" i="0" u="none" strike="noStrike" cap="none" normalizeH="0" baseline="0" dirty="0">
                <a:ln>
                  <a:noFill/>
                </a:ln>
                <a:solidFill>
                  <a:schemeClr val="tx1"/>
                </a:solidFill>
                <a:effectLst/>
                <a:latin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rPr>
              <a:t>Examines how sustainability influences guest preferences.</a:t>
            </a:r>
            <a:br>
              <a:rPr kumimoji="0" lang="en-US" altLang="en-US" sz="1400" b="0" i="0" u="none" strike="noStrike" cap="none" normalizeH="0" baseline="0" dirty="0">
                <a:ln>
                  <a:noFill/>
                </a:ln>
                <a:solidFill>
                  <a:schemeClr val="tx1"/>
                </a:solidFill>
                <a:effectLst/>
                <a:latin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rPr>
              <a:t>Current Trends: Green consumers choose eco-friendly hotels, resulting in increased loyalty and occupancy.</a:t>
            </a:r>
            <a:br>
              <a:rPr kumimoji="0" lang="en-US" altLang="en-US" sz="1800" b="0" i="0" u="none" strike="noStrike" cap="none" normalizeH="0" baseline="0" dirty="0">
                <a:ln>
                  <a:noFill/>
                </a:ln>
                <a:solidFill>
                  <a:schemeClr val="tx1"/>
                </a:solidFill>
                <a:effectLst/>
                <a:latin typeface="Arial" panose="020B0604020202020204" pitchFamily="34" charset="0"/>
              </a:rPr>
            </a:br>
            <a:endParaRPr lang="en-GB" dirty="0"/>
          </a:p>
        </p:txBody>
      </p:sp>
      <p:pic>
        <p:nvPicPr>
          <p:cNvPr id="10" name="Picture 9" descr="A diagram of a house with a light bulb and text&#10;&#10;Description automatically generated">
            <a:extLst>
              <a:ext uri="{FF2B5EF4-FFF2-40B4-BE49-F238E27FC236}">
                <a16:creationId xmlns:a16="http://schemas.microsoft.com/office/drawing/2014/main" id="{4F2709B6-6DAC-667B-D39A-DDB64611431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9747" y="2944313"/>
            <a:ext cx="2986548" cy="2239911"/>
          </a:xfrm>
          <a:prstGeom prst="rect">
            <a:avLst/>
          </a:prstGeom>
        </p:spPr>
      </p:pic>
      <p:pic>
        <p:nvPicPr>
          <p:cNvPr id="12" name="Picture 11" descr="A diagram of a diagram&#10;&#10;Description automatically generated">
            <a:extLst>
              <a:ext uri="{FF2B5EF4-FFF2-40B4-BE49-F238E27FC236}">
                <a16:creationId xmlns:a16="http://schemas.microsoft.com/office/drawing/2014/main" id="{CBBC534F-E2F5-D3F0-BF28-4240CEA0866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72454" y="353724"/>
            <a:ext cx="2713703" cy="2035277"/>
          </a:xfrm>
          <a:prstGeom prst="rect">
            <a:avLst/>
          </a:prstGeom>
        </p:spPr>
      </p:pic>
    </p:spTree>
    <p:extLst>
      <p:ext uri="{BB962C8B-B14F-4D97-AF65-F5344CB8AC3E}">
        <p14:creationId xmlns:p14="http://schemas.microsoft.com/office/powerpoint/2010/main" val="411613533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33CC9E8-3632-F142-75C3-B6FCE31C949E}"/>
              </a:ext>
            </a:extLst>
          </p:cNvPr>
          <p:cNvSpPr>
            <a:spLocks noGrp="1"/>
          </p:cNvSpPr>
          <p:nvPr>
            <p:ph type="title"/>
          </p:nvPr>
        </p:nvSpPr>
        <p:spPr>
          <a:xfrm>
            <a:off x="804672" y="1412489"/>
            <a:ext cx="2871095" cy="2127124"/>
          </a:xfrm>
        </p:spPr>
        <p:txBody>
          <a:bodyPr anchor="t">
            <a:normAutofit/>
          </a:bodyPr>
          <a:lstStyle/>
          <a:p>
            <a:r>
              <a:rPr lang="en-GB" sz="2800">
                <a:solidFill>
                  <a:schemeClr val="bg1"/>
                </a:solidFill>
              </a:rPr>
              <a:t>PESTEL Analysis: Sustainability in Hotel and Hospitality</a:t>
            </a:r>
          </a:p>
        </p:txBody>
      </p:sp>
      <p:sp>
        <p:nvSpPr>
          <p:cNvPr id="18" name="Content Placeholder 2">
            <a:extLst>
              <a:ext uri="{FF2B5EF4-FFF2-40B4-BE49-F238E27FC236}">
                <a16:creationId xmlns:a16="http://schemas.microsoft.com/office/drawing/2014/main" id="{37CDE199-936C-AB1E-F95D-AF85924966EB}"/>
              </a:ext>
            </a:extLst>
          </p:cNvPr>
          <p:cNvSpPr>
            <a:spLocks noGrp="1"/>
          </p:cNvSpPr>
          <p:nvPr>
            <p:ph sz="half" idx="1"/>
          </p:nvPr>
        </p:nvSpPr>
        <p:spPr>
          <a:xfrm>
            <a:off x="4731391" y="1412489"/>
            <a:ext cx="3393682" cy="4363844"/>
          </a:xfrm>
        </p:spPr>
        <p:txBody>
          <a:bodyPr>
            <a:normAutofit fontScale="25000" lnSpcReduction="20000"/>
          </a:bodyPr>
          <a:lstStyle/>
          <a:p>
            <a:r>
              <a:rPr lang="en-GB" sz="4800" dirty="0">
                <a:latin typeface="Arial" panose="020B0604020202020204" pitchFamily="34" charset="0"/>
                <a:cs typeface="Arial" panose="020B0604020202020204" pitchFamily="34" charset="0"/>
              </a:rPr>
              <a:t>Political</a:t>
            </a:r>
          </a:p>
          <a:p>
            <a:pPr marL="0" indent="0">
              <a:buNone/>
            </a:pPr>
            <a:r>
              <a:rPr lang="en-GB" sz="4800" dirty="0">
                <a:latin typeface="Arial" panose="020B0604020202020204" pitchFamily="34" charset="0"/>
                <a:cs typeface="Arial" panose="020B0604020202020204" pitchFamily="34" charset="0"/>
              </a:rPr>
              <a:t>Increasing government rules and environmental policies require eco-friendly measures like energy and water saving.</a:t>
            </a:r>
          </a:p>
          <a:p>
            <a:pPr marL="0" indent="0">
              <a:buNone/>
            </a:pPr>
            <a:r>
              <a:rPr lang="en-GB" sz="4800" dirty="0">
                <a:latin typeface="Arial" panose="020B0604020202020204" pitchFamily="34" charset="0"/>
                <a:cs typeface="Arial" panose="020B0604020202020204" pitchFamily="34" charset="0"/>
              </a:rPr>
              <a:t>International accords (for example, the Paris Agreement) impact sustainable practices by imposing fines for noncompliance and providing incentives for green efforts.</a:t>
            </a:r>
          </a:p>
          <a:p>
            <a:r>
              <a:rPr lang="en-GB" sz="4800" dirty="0">
                <a:latin typeface="Arial" panose="020B0604020202020204" pitchFamily="34" charset="0"/>
                <a:cs typeface="Arial" panose="020B0604020202020204" pitchFamily="34" charset="0"/>
              </a:rPr>
              <a:t>Economic</a:t>
            </a:r>
          </a:p>
          <a:p>
            <a:pPr marL="0" indent="0">
              <a:buNone/>
            </a:pPr>
            <a:r>
              <a:rPr lang="en-GB" sz="4800" dirty="0">
                <a:latin typeface="Arial" panose="020B0604020202020204" pitchFamily="34" charset="0"/>
                <a:cs typeface="Arial" panose="020B0604020202020204" pitchFamily="34" charset="0"/>
              </a:rPr>
              <a:t>Cost reductions from energy efficiency, trash reduction, and water conservation increase profitability.</a:t>
            </a:r>
          </a:p>
          <a:p>
            <a:pPr marL="0" indent="0">
              <a:buNone/>
            </a:pPr>
            <a:r>
              <a:rPr lang="en-GB" sz="4800" dirty="0">
                <a:latin typeface="Arial" panose="020B0604020202020204" pitchFamily="34" charset="0"/>
                <a:cs typeface="Arial" panose="020B0604020202020204" pitchFamily="34" charset="0"/>
              </a:rPr>
              <a:t>Growing demand for sustainable tourism creates economic opportunities, as tourists are generally ready to pay a premium for environmentally friendly hotels.</a:t>
            </a:r>
          </a:p>
          <a:p>
            <a:pPr marL="0" indent="0">
              <a:buNone/>
            </a:pPr>
            <a:endParaRPr lang="en-GB" sz="1300" dirty="0"/>
          </a:p>
        </p:txBody>
      </p:sp>
      <p:sp>
        <p:nvSpPr>
          <p:cNvPr id="4" name="Content Placeholder 3">
            <a:extLst>
              <a:ext uri="{FF2B5EF4-FFF2-40B4-BE49-F238E27FC236}">
                <a16:creationId xmlns:a16="http://schemas.microsoft.com/office/drawing/2014/main" id="{834880EF-6B0A-7EDD-F1FA-4E8073B055F3}"/>
              </a:ext>
            </a:extLst>
          </p:cNvPr>
          <p:cNvSpPr>
            <a:spLocks noGrp="1"/>
          </p:cNvSpPr>
          <p:nvPr>
            <p:ph sz="half" idx="2"/>
          </p:nvPr>
        </p:nvSpPr>
        <p:spPr>
          <a:xfrm>
            <a:off x="8461248" y="458490"/>
            <a:ext cx="2926080" cy="4363844"/>
          </a:xfrm>
        </p:spPr>
        <p:txBody>
          <a:bodyPr>
            <a:normAutofit fontScale="25000" lnSpcReduction="20000"/>
          </a:bodyPr>
          <a:lstStyle/>
          <a:p>
            <a:pPr marL="285750" indent="-285750">
              <a:buFont typeface="Arial" panose="020B0604020202020204" pitchFamily="34" charset="0"/>
              <a:buChar char="•"/>
            </a:pPr>
            <a:r>
              <a:rPr lang="en-US" altLang="en-US" sz="4400" dirty="0">
                <a:latin typeface="Arial" panose="020B0604020202020204" pitchFamily="34" charset="0"/>
              </a:rPr>
              <a:t>Social</a:t>
            </a:r>
          </a:p>
          <a:p>
            <a:pPr marL="0" indent="0">
              <a:buNone/>
            </a:pPr>
            <a:br>
              <a:rPr lang="en-US" altLang="en-US" sz="4400" dirty="0">
                <a:latin typeface="Arial" panose="020B0604020202020204" pitchFamily="34" charset="0"/>
              </a:rPr>
            </a:br>
            <a:r>
              <a:rPr lang="en-US" altLang="en-US" sz="4400" dirty="0">
                <a:latin typeface="Arial" panose="020B0604020202020204" pitchFamily="34" charset="0"/>
              </a:rPr>
              <a:t>Rising consumer knowledge of environmental issues drives up demand for sustainable housing.</a:t>
            </a:r>
            <a:br>
              <a:rPr lang="en-US" altLang="en-US" sz="4400" dirty="0">
                <a:latin typeface="Arial" panose="020B0604020202020204" pitchFamily="34" charset="0"/>
              </a:rPr>
            </a:br>
            <a:r>
              <a:rPr lang="en-US" altLang="en-US" sz="4400" dirty="0">
                <a:latin typeface="Arial" panose="020B0604020202020204" pitchFamily="34" charset="0"/>
              </a:rPr>
              <a:t>Hotels that use eco-friendly procedures can strengthen their brand image and attract environmentally concerned customers, hence increasing loyalty and customer satisfaction.</a:t>
            </a:r>
          </a:p>
          <a:p>
            <a:endParaRPr lang="en-US" altLang="en-US" sz="4400" dirty="0">
              <a:latin typeface="Arial" panose="020B0604020202020204" pitchFamily="34" charset="0"/>
            </a:endParaRPr>
          </a:p>
          <a:p>
            <a:pPr marL="285750" indent="-285750">
              <a:buFont typeface="Arial" panose="020B0604020202020204" pitchFamily="34" charset="0"/>
              <a:buChar char="•"/>
            </a:pPr>
            <a:r>
              <a:rPr lang="en-US" altLang="en-US" sz="4400" dirty="0">
                <a:latin typeface="Arial" panose="020B0604020202020204" pitchFamily="34" charset="0"/>
              </a:rPr>
              <a:t>Technological</a:t>
            </a:r>
          </a:p>
          <a:p>
            <a:pPr marL="0" indent="0">
              <a:buNone/>
            </a:pPr>
            <a:br>
              <a:rPr lang="en-US" altLang="en-US" sz="4400" dirty="0">
                <a:latin typeface="Arial" panose="020B0604020202020204" pitchFamily="34" charset="0"/>
              </a:rPr>
            </a:br>
            <a:r>
              <a:rPr lang="en-US" altLang="en-US" sz="4400" dirty="0">
                <a:latin typeface="Arial" panose="020B0604020202020204" pitchFamily="34" charset="0"/>
              </a:rPr>
              <a:t>Green technology advancements, such as renewable energy systems, smart thermostats, and water-saving fixtures, help to improve energy efficiency in hotels.</a:t>
            </a:r>
            <a:br>
              <a:rPr lang="en-US" altLang="en-US" sz="4400" dirty="0">
                <a:latin typeface="Arial" panose="020B0604020202020204" pitchFamily="34" charset="0"/>
              </a:rPr>
            </a:br>
            <a:r>
              <a:rPr lang="en-US" altLang="en-US" sz="4400" dirty="0">
                <a:latin typeface="Arial" panose="020B0604020202020204" pitchFamily="34" charset="0"/>
              </a:rPr>
              <a:t>Smart rooms and automation are examples of digital advancements that promote resource efficiency and waste reduction.</a:t>
            </a:r>
          </a:p>
          <a:p>
            <a:pPr marL="285750" indent="-285750"/>
            <a:r>
              <a:rPr lang="en-US" altLang="en-US" sz="4400" dirty="0">
                <a:latin typeface="Arial" panose="020B0604020202020204" pitchFamily="34" charset="0"/>
              </a:rPr>
              <a:t>Environmental</a:t>
            </a:r>
          </a:p>
          <a:p>
            <a:pPr marL="0" indent="0">
              <a:buNone/>
            </a:pPr>
            <a:br>
              <a:rPr lang="en-US" altLang="en-US" sz="4400" dirty="0">
                <a:latin typeface="Arial" panose="020B0604020202020204" pitchFamily="34" charset="0"/>
              </a:rPr>
            </a:br>
            <a:br>
              <a:rPr lang="en-US" altLang="en-US" sz="4400" dirty="0">
                <a:latin typeface="Arial" panose="020B0604020202020204" pitchFamily="34" charset="0"/>
              </a:rPr>
            </a:br>
            <a:r>
              <a:rPr lang="en-US" altLang="en-US" sz="4400" dirty="0">
                <a:latin typeface="Arial" panose="020B0604020202020204" pitchFamily="34" charset="0"/>
              </a:rPr>
              <a:t>Hotels face pressure to reduce their environmental impact, especially in locations with significant water or energy usage.</a:t>
            </a:r>
            <a:br>
              <a:rPr lang="en-US" altLang="en-US" sz="4400" dirty="0">
                <a:latin typeface="Arial" panose="020B0604020202020204" pitchFamily="34" charset="0"/>
              </a:rPr>
            </a:br>
            <a:r>
              <a:rPr lang="en-US" altLang="en-US" sz="4400" dirty="0">
                <a:latin typeface="Arial" panose="020B0604020202020204" pitchFamily="34" charset="0"/>
              </a:rPr>
              <a:t>Sustainable practices, such as green construction certifications (LEED) and carbon-neutral targets, are increasingly important in attracting environmentally concerned travelers.</a:t>
            </a:r>
          </a:p>
          <a:p>
            <a:pPr marL="285750" indent="-285750"/>
            <a:r>
              <a:rPr lang="en-US" altLang="en-US" sz="4400" dirty="0">
                <a:latin typeface="Arial" panose="020B0604020202020204" pitchFamily="34" charset="0"/>
              </a:rPr>
              <a:t>Legal</a:t>
            </a:r>
          </a:p>
          <a:p>
            <a:pPr marL="0" indent="0">
              <a:buNone/>
            </a:pPr>
            <a:br>
              <a:rPr lang="en-US" altLang="en-US" sz="4400" dirty="0">
                <a:latin typeface="Arial" panose="020B0604020202020204" pitchFamily="34" charset="0"/>
              </a:rPr>
            </a:br>
            <a:br>
              <a:rPr lang="en-US" altLang="en-US" sz="4400" dirty="0">
                <a:latin typeface="Arial" panose="020B0604020202020204" pitchFamily="34" charset="0"/>
              </a:rPr>
            </a:br>
            <a:r>
              <a:rPr lang="en-US" altLang="en-US" sz="4400" dirty="0">
                <a:latin typeface="Arial" panose="020B0604020202020204" pitchFamily="34" charset="0"/>
              </a:rPr>
              <a:t>Compliance with environmental regulations and certifications (ISO 14001) is becoming increasingly important, influencing operating standards.</a:t>
            </a:r>
            <a:br>
              <a:rPr lang="en-US" altLang="en-US" sz="4400" dirty="0">
                <a:latin typeface="Arial" panose="020B0604020202020204" pitchFamily="34" charset="0"/>
              </a:rPr>
            </a:br>
            <a:r>
              <a:rPr lang="en-US" altLang="en-US" sz="4400" dirty="0">
                <a:latin typeface="Arial" panose="020B0604020202020204" pitchFamily="34" charset="0"/>
              </a:rPr>
              <a:t>Hotels must adopt sustainable measures to avoid fines under stricter waste management, pollution, and plastic use rules.</a:t>
            </a:r>
            <a:br>
              <a:rPr lang="en-US" altLang="en-US" sz="4400" dirty="0">
                <a:latin typeface="Arial" panose="020B0604020202020204" pitchFamily="34" charset="0"/>
              </a:rPr>
            </a:br>
            <a:endParaRPr lang="en-US" altLang="en-US" sz="4400" dirty="0">
              <a:latin typeface="Arial" panose="020B0604020202020204" pitchFamily="34" charset="0"/>
            </a:endParaRPr>
          </a:p>
          <a:p>
            <a:pPr marL="0" indent="0">
              <a:buNone/>
            </a:pPr>
            <a:br>
              <a:rPr lang="en-US" altLang="en-US" sz="700" dirty="0">
                <a:latin typeface="Arial" panose="020B0604020202020204" pitchFamily="34" charset="0"/>
              </a:rPr>
            </a:br>
            <a:endParaRPr lang="en-US" altLang="en-US" sz="700" dirty="0">
              <a:latin typeface="Arial" panose="020B0604020202020204" pitchFamily="34" charset="0"/>
            </a:endParaRPr>
          </a:p>
          <a:p>
            <a:pPr marL="0" indent="0">
              <a:buNone/>
            </a:pPr>
            <a:endParaRPr lang="en-GB" sz="700" dirty="0"/>
          </a:p>
        </p:txBody>
      </p:sp>
    </p:spTree>
    <p:extLst>
      <p:ext uri="{BB962C8B-B14F-4D97-AF65-F5344CB8AC3E}">
        <p14:creationId xmlns:p14="http://schemas.microsoft.com/office/powerpoint/2010/main" val="409306508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EBA052D-324D-B63E-FF24-5A2CB6E7C580}"/>
              </a:ext>
            </a:extLst>
          </p:cNvPr>
          <p:cNvSpPr>
            <a:spLocks noGrp="1"/>
          </p:cNvSpPr>
          <p:nvPr>
            <p:ph type="title"/>
          </p:nvPr>
        </p:nvSpPr>
        <p:spPr>
          <a:xfrm>
            <a:off x="838200" y="365125"/>
            <a:ext cx="10515600" cy="1325563"/>
          </a:xfrm>
        </p:spPr>
        <p:txBody>
          <a:bodyPr>
            <a:normAutofit/>
          </a:bodyPr>
          <a:lstStyle/>
          <a:p>
            <a:r>
              <a:rPr lang="en-GB" dirty="0"/>
              <a:t>Theoretical impact from Sustainability in Hospitality</a:t>
            </a:r>
          </a:p>
        </p:txBody>
      </p:sp>
      <p:sp>
        <p:nvSpPr>
          <p:cNvPr id="3" name="Content Placeholder 2">
            <a:extLst>
              <a:ext uri="{FF2B5EF4-FFF2-40B4-BE49-F238E27FC236}">
                <a16:creationId xmlns:a16="http://schemas.microsoft.com/office/drawing/2014/main" id="{48A2B865-09EE-2266-CD6B-87C51BED8B05}"/>
              </a:ext>
            </a:extLst>
          </p:cNvPr>
          <p:cNvSpPr>
            <a:spLocks noGrp="1"/>
          </p:cNvSpPr>
          <p:nvPr>
            <p:ph sz="half" idx="1"/>
          </p:nvPr>
        </p:nvSpPr>
        <p:spPr>
          <a:xfrm>
            <a:off x="838200" y="2010833"/>
            <a:ext cx="5096934" cy="4166130"/>
          </a:xfrm>
        </p:spPr>
        <p:txBody>
          <a:bodyPr>
            <a:normAutofit/>
          </a:bodyPr>
          <a:lstStyle/>
          <a:p>
            <a:r>
              <a:rPr lang="en-GB" sz="2000" dirty="0"/>
              <a:t>The Triple Bottom Line (TBL) Theory</a:t>
            </a:r>
          </a:p>
          <a:p>
            <a:endParaRPr lang="en-GB" sz="2000" dirty="0"/>
          </a:p>
          <a:p>
            <a:pPr marL="0" indent="0">
              <a:buNone/>
            </a:pPr>
            <a:r>
              <a:rPr lang="en-GB" sz="2000" dirty="0"/>
              <a:t>Overview: Strives for a balance between economic, social, and environmental concerns.</a:t>
            </a:r>
          </a:p>
          <a:p>
            <a:pPr marL="0" indent="0">
              <a:buNone/>
            </a:pPr>
            <a:r>
              <a:rPr lang="en-GB" sz="2000" dirty="0"/>
              <a:t>Marriott, for example, emphasises community engagement and environmental care through its Serve 360 program.</a:t>
            </a:r>
          </a:p>
          <a:p>
            <a:pPr marL="0" indent="0">
              <a:buNone/>
            </a:pPr>
            <a:r>
              <a:rPr lang="en-GB" sz="2000" dirty="0"/>
              <a:t>Strengths: Promotes brand loyalty and long-term sustainability.</a:t>
            </a:r>
          </a:p>
          <a:p>
            <a:pPr marL="0" indent="0">
              <a:buNone/>
            </a:pPr>
            <a:r>
              <a:rPr lang="en-GB" sz="2000" dirty="0"/>
              <a:t>Limitations: Requires a considerable investment; tough for smaller hotels.</a:t>
            </a:r>
          </a:p>
          <a:p>
            <a:endParaRPr lang="en-GB" sz="2000" dirty="0"/>
          </a:p>
          <a:p>
            <a:endParaRPr lang="en-GB" sz="2000" dirty="0"/>
          </a:p>
        </p:txBody>
      </p:sp>
      <p:sp>
        <p:nvSpPr>
          <p:cNvPr id="4" name="Content Placeholder 3">
            <a:extLst>
              <a:ext uri="{FF2B5EF4-FFF2-40B4-BE49-F238E27FC236}">
                <a16:creationId xmlns:a16="http://schemas.microsoft.com/office/drawing/2014/main" id="{FC4D70EB-6129-3AF7-8DE7-133D2073B9F6}"/>
              </a:ext>
            </a:extLst>
          </p:cNvPr>
          <p:cNvSpPr>
            <a:spLocks noGrp="1"/>
          </p:cNvSpPr>
          <p:nvPr>
            <p:ph sz="half" idx="2"/>
          </p:nvPr>
        </p:nvSpPr>
        <p:spPr>
          <a:xfrm>
            <a:off x="6256866" y="2010833"/>
            <a:ext cx="5096933" cy="4166130"/>
          </a:xfrm>
        </p:spPr>
        <p:txBody>
          <a:bodyPr>
            <a:normAutofit/>
          </a:bodyPr>
          <a:lstStyle/>
          <a:p>
            <a:r>
              <a:rPr lang="en-GB" sz="2000" dirty="0"/>
              <a:t>Resource Based View (RBV)</a:t>
            </a:r>
          </a:p>
          <a:p>
            <a:endParaRPr lang="en-GB" sz="2000" dirty="0"/>
          </a:p>
          <a:p>
            <a:pPr marL="0" indent="0">
              <a:buNone/>
            </a:pPr>
            <a:r>
              <a:rPr lang="en-GB" sz="2000" dirty="0"/>
              <a:t>Overview: Emphasises unique resources as a competitive advantage.</a:t>
            </a:r>
          </a:p>
          <a:p>
            <a:pPr marL="0" indent="0">
              <a:buNone/>
            </a:pPr>
            <a:r>
              <a:rPr lang="en-GB" sz="2000" dirty="0"/>
              <a:t>Consider IHG's Green Engage program for resource efficiency.</a:t>
            </a:r>
          </a:p>
          <a:p>
            <a:pPr marL="0" indent="0">
              <a:buNone/>
            </a:pPr>
            <a:r>
              <a:rPr lang="en-GB" sz="2000" dirty="0"/>
              <a:t>Strengths: Results in cost savings and increased market positioning.</a:t>
            </a:r>
          </a:p>
          <a:p>
            <a:pPr marL="0" indent="0">
              <a:buNone/>
            </a:pPr>
            <a:r>
              <a:rPr lang="en-GB" sz="2000" dirty="0"/>
              <a:t>Limitations include high upfront costs for technology and certifications.</a:t>
            </a:r>
          </a:p>
          <a:p>
            <a:pPr marL="0" indent="0">
              <a:buNone/>
            </a:pPr>
            <a:endParaRPr lang="en-GB" sz="2000" dirty="0"/>
          </a:p>
        </p:txBody>
      </p:sp>
    </p:spTree>
    <p:extLst>
      <p:ext uri="{BB962C8B-B14F-4D97-AF65-F5344CB8AC3E}">
        <p14:creationId xmlns:p14="http://schemas.microsoft.com/office/powerpoint/2010/main" val="238288154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214AA7-F028-4A0D-8698-61AEC754D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59834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0F1FA22-26FA-11AD-7716-427E2C04330C}"/>
              </a:ext>
            </a:extLst>
          </p:cNvPr>
          <p:cNvSpPr>
            <a:spLocks noGrp="1"/>
          </p:cNvSpPr>
          <p:nvPr>
            <p:ph type="title"/>
          </p:nvPr>
        </p:nvSpPr>
        <p:spPr>
          <a:xfrm>
            <a:off x="1159933" y="995318"/>
            <a:ext cx="9872134" cy="1193968"/>
          </a:xfrm>
          <a:solidFill>
            <a:srgbClr val="FFFFFF"/>
          </a:solidFill>
          <a:ln w="38100">
            <a:solidFill>
              <a:srgbClr val="7F7F7F"/>
            </a:solidFill>
            <a:miter lim="800000"/>
          </a:ln>
        </p:spPr>
        <p:txBody>
          <a:bodyPr>
            <a:normAutofit/>
          </a:bodyPr>
          <a:lstStyle/>
          <a:p>
            <a:pPr algn="ctr"/>
            <a:r>
              <a:rPr lang="en-GB" sz="3600">
                <a:solidFill>
                  <a:srgbClr val="3F3F3F"/>
                </a:solidFill>
              </a:rPr>
              <a:t>Industry Responses to Sustainability</a:t>
            </a:r>
          </a:p>
        </p:txBody>
      </p:sp>
      <p:sp>
        <p:nvSpPr>
          <p:cNvPr id="3" name="Content Placeholder 2">
            <a:extLst>
              <a:ext uri="{FF2B5EF4-FFF2-40B4-BE49-F238E27FC236}">
                <a16:creationId xmlns:a16="http://schemas.microsoft.com/office/drawing/2014/main" id="{C165FA61-BD8A-C3D7-5597-502A18A4756A}"/>
              </a:ext>
            </a:extLst>
          </p:cNvPr>
          <p:cNvSpPr>
            <a:spLocks noGrp="1"/>
          </p:cNvSpPr>
          <p:nvPr>
            <p:ph sz="half" idx="1"/>
          </p:nvPr>
        </p:nvSpPr>
        <p:spPr>
          <a:xfrm>
            <a:off x="1476915" y="2888250"/>
            <a:ext cx="4297351" cy="2959777"/>
          </a:xfrm>
        </p:spPr>
        <p:txBody>
          <a:bodyPr anchor="t">
            <a:normAutofit/>
          </a:bodyPr>
          <a:lstStyle/>
          <a:p>
            <a:r>
              <a:rPr lang="en-GB" sz="1400" dirty="0"/>
              <a:t>Eco-Friendly Building Design</a:t>
            </a:r>
          </a:p>
          <a:p>
            <a:pPr marL="0" indent="0">
              <a:buNone/>
            </a:pPr>
            <a:r>
              <a:rPr lang="en-GB" sz="1400" dirty="0"/>
              <a:t>Overview: Uses sustainable materials, natural lighting, and energy-saving technology.</a:t>
            </a:r>
          </a:p>
          <a:p>
            <a:pPr marL="0" indent="0">
              <a:buNone/>
            </a:pPr>
            <a:r>
              <a:rPr lang="en-GB" sz="1400" dirty="0"/>
              <a:t>For example, the 21c Museum Hotel in Louisville, Kentucky, was created with sustainable architecture and energy-efficient technologies.</a:t>
            </a:r>
          </a:p>
          <a:p>
            <a:pPr marL="0" indent="0">
              <a:buNone/>
            </a:pPr>
            <a:r>
              <a:rPr lang="en-GB" sz="1400" dirty="0"/>
              <a:t>Strengths: Reduces energy use and carbon footprint while increasing guest comfort and well-being.</a:t>
            </a:r>
          </a:p>
          <a:p>
            <a:pPr marL="0" indent="0">
              <a:buNone/>
            </a:pPr>
            <a:r>
              <a:rPr lang="en-GB" sz="1400" dirty="0"/>
              <a:t>Limitations: Expensive initial construction; requires professional labour and resources.</a:t>
            </a:r>
          </a:p>
          <a:p>
            <a:endParaRPr lang="en-GB" sz="1400" dirty="0"/>
          </a:p>
          <a:p>
            <a:endParaRPr lang="en-GB" sz="1400" dirty="0"/>
          </a:p>
        </p:txBody>
      </p:sp>
      <p:cxnSp>
        <p:nvCxnSpPr>
          <p:cNvPr id="11" name="Straight Connector 10">
            <a:extLst>
              <a:ext uri="{FF2B5EF4-FFF2-40B4-BE49-F238E27FC236}">
                <a16:creationId xmlns:a16="http://schemas.microsoft.com/office/drawing/2014/main" id="{D6206FDC-2777-4D7F-AF9C-73413DA664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2888250"/>
            <a:ext cx="0" cy="2769135"/>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4388E41F-12A2-3E19-5049-F7240685F82C}"/>
              </a:ext>
            </a:extLst>
          </p:cNvPr>
          <p:cNvSpPr>
            <a:spLocks noGrp="1"/>
          </p:cNvSpPr>
          <p:nvPr>
            <p:ph sz="half" idx="2"/>
          </p:nvPr>
        </p:nvSpPr>
        <p:spPr>
          <a:xfrm>
            <a:off x="6417731" y="2888250"/>
            <a:ext cx="4292594" cy="2959778"/>
          </a:xfrm>
        </p:spPr>
        <p:txBody>
          <a:bodyPr anchor="t">
            <a:normAutofit/>
          </a:bodyPr>
          <a:lstStyle/>
          <a:p>
            <a:r>
              <a:rPr lang="en-GB" sz="1400" dirty="0"/>
              <a:t>Energy Efficiency</a:t>
            </a:r>
          </a:p>
          <a:p>
            <a:pPr marL="0" indent="0">
              <a:buNone/>
            </a:pPr>
            <a:r>
              <a:rPr lang="en-GB" sz="1400" dirty="0"/>
              <a:t> Technologies Overview: Smart HVAC systems, LED lighting, and advanced insulation materials.</a:t>
            </a:r>
          </a:p>
          <a:p>
            <a:pPr marL="0" indent="0">
              <a:buNone/>
            </a:pPr>
            <a:r>
              <a:rPr lang="en-GB" sz="1400" dirty="0"/>
              <a:t>Example: IHG’s Green Engage program includes the installation of energy-efficient technologies across properties.</a:t>
            </a:r>
          </a:p>
          <a:p>
            <a:pPr marL="0" indent="0">
              <a:buNone/>
            </a:pPr>
            <a:r>
              <a:rPr lang="en-GB" sz="1400" dirty="0"/>
              <a:t>Strengths: Measurable energy savings; positive guest feedback.</a:t>
            </a:r>
          </a:p>
          <a:p>
            <a:pPr marL="0" indent="0">
              <a:buNone/>
            </a:pPr>
            <a:r>
              <a:rPr lang="en-GB" sz="1400" dirty="0"/>
              <a:t>Limitations: High initial investment; ongoing maintenance needed.</a:t>
            </a:r>
          </a:p>
        </p:txBody>
      </p:sp>
    </p:spTree>
    <p:extLst>
      <p:ext uri="{BB962C8B-B14F-4D97-AF65-F5344CB8AC3E}">
        <p14:creationId xmlns:p14="http://schemas.microsoft.com/office/powerpoint/2010/main" val="235639248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3A7DAFA-DE8C-4D27-9E86-64AE6EABC2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67473F5-B70D-4B5E-8CD5-56A579FDAE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D4A2DD72-43DD-48E5-BE34-37D49AB6DE0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9" name="Oval 28">
              <a:extLst>
                <a:ext uri="{FF2B5EF4-FFF2-40B4-BE49-F238E27FC236}">
                  <a16:creationId xmlns:a16="http://schemas.microsoft.com/office/drawing/2014/main" id="{A6E47C62-9745-42CF-88FA-5AEF328A5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04478470-3E53-4D0A-B0F6-1D864CB6A2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76E7D4D5-5014-4B92-AA85-4B2CCEC1B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4EB0EAEB-C0DD-4336-810D-ED75F545B0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Oval 32">
              <a:extLst>
                <a:ext uri="{FF2B5EF4-FFF2-40B4-BE49-F238E27FC236}">
                  <a16:creationId xmlns:a16="http://schemas.microsoft.com/office/drawing/2014/main" id="{630DFB95-BAD6-4F63-A567-83C877647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4EE3C05E-A5F0-406D-85D7-3ABCA23FA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6" name="Rectangle 35">
            <a:extLst>
              <a:ext uri="{FF2B5EF4-FFF2-40B4-BE49-F238E27FC236}">
                <a16:creationId xmlns:a16="http://schemas.microsoft.com/office/drawing/2014/main" id="{1C52F6C8-2E89-4F61-92C7-299BEF89E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a:extLst>
              <a:ext uri="{FF2B5EF4-FFF2-40B4-BE49-F238E27FC236}">
                <a16:creationId xmlns:a16="http://schemas.microsoft.com/office/drawing/2014/main" id="{E69FF964-E599-4EFE-B276-9CA5404619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9" name="Straight Connector 38">
              <a:extLst>
                <a:ext uri="{FF2B5EF4-FFF2-40B4-BE49-F238E27FC236}">
                  <a16:creationId xmlns:a16="http://schemas.microsoft.com/office/drawing/2014/main" id="{A3CEAACF-BB30-421A-9FFB-8354E58A3E1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3948410E-052E-4175-960D-81C6E06059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13CEF59E-D9E0-4743-B290-527DF5F3C5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A099E97-FC99-4043-BC63-B905FD8227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44" name="Oval 43">
            <a:extLst>
              <a:ext uri="{FF2B5EF4-FFF2-40B4-BE49-F238E27FC236}">
                <a16:creationId xmlns:a16="http://schemas.microsoft.com/office/drawing/2014/main" id="{F835453A-5A8D-49CA-BF02-6EB04EDDB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460608" y="2568069"/>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6" name="Group 45">
            <a:extLst>
              <a:ext uri="{FF2B5EF4-FFF2-40B4-BE49-F238E27FC236}">
                <a16:creationId xmlns:a16="http://schemas.microsoft.com/office/drawing/2014/main" id="{59346B03-32C0-4D48-A61B-11552C1863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92204" y="4660010"/>
            <a:ext cx="304800" cy="429768"/>
            <a:chOff x="215328" y="-46937"/>
            <a:chExt cx="304800" cy="2773841"/>
          </a:xfrm>
        </p:grpSpPr>
        <p:cxnSp>
          <p:nvCxnSpPr>
            <p:cNvPr id="47" name="Straight Connector 46">
              <a:extLst>
                <a:ext uri="{FF2B5EF4-FFF2-40B4-BE49-F238E27FC236}">
                  <a16:creationId xmlns:a16="http://schemas.microsoft.com/office/drawing/2014/main" id="{AB4C4700-ACA6-4E6C-999E-0D38705B24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CD2ED0A8-4764-4CEB-895A-49D115A054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06B8EA3B-84A3-46F9-85E9-BBEA87B322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564C79E1-32EF-4E3D-A089-7E2B9BBB64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52" name="Rectangle 51">
            <a:extLst>
              <a:ext uri="{FF2B5EF4-FFF2-40B4-BE49-F238E27FC236}">
                <a16:creationId xmlns:a16="http://schemas.microsoft.com/office/drawing/2014/main" id="{0DEA90BA-9EFA-431D-8EEA-76D29FE05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4" name="Group 53">
            <a:extLst>
              <a:ext uri="{FF2B5EF4-FFF2-40B4-BE49-F238E27FC236}">
                <a16:creationId xmlns:a16="http://schemas.microsoft.com/office/drawing/2014/main" id="{C8ABE731-C1A2-4FD3-9E32-0655C4878A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55" name="Straight Connector 54">
              <a:extLst>
                <a:ext uri="{FF2B5EF4-FFF2-40B4-BE49-F238E27FC236}">
                  <a16:creationId xmlns:a16="http://schemas.microsoft.com/office/drawing/2014/main" id="{11F44BFE-C10A-440D-A167-7B6230BDF1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91CF1604-D12D-4923-A2B8-7DC330A045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F72004BC-A491-46FF-BCD6-915B4F4EC5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D595B1FE-E2AE-4CD3-8687-500811B459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048159CE-F08D-673D-B932-5F3D5AFFDCFF}"/>
              </a:ext>
            </a:extLst>
          </p:cNvPr>
          <p:cNvSpPr>
            <a:spLocks noGrp="1"/>
          </p:cNvSpPr>
          <p:nvPr>
            <p:ph type="title"/>
          </p:nvPr>
        </p:nvSpPr>
        <p:spPr>
          <a:xfrm>
            <a:off x="630936" y="4516031"/>
            <a:ext cx="10722864" cy="1578093"/>
          </a:xfrm>
          <a:noFill/>
        </p:spPr>
        <p:txBody>
          <a:bodyPr anchor="t">
            <a:normAutofit/>
          </a:bodyPr>
          <a:lstStyle/>
          <a:p>
            <a:r>
              <a:rPr lang="en-GB" sz="4800"/>
              <a:t>Key Recommendations </a:t>
            </a:r>
          </a:p>
        </p:txBody>
      </p:sp>
      <p:graphicFrame>
        <p:nvGraphicFramePr>
          <p:cNvPr id="19" name="Content Placeholder 2">
            <a:extLst>
              <a:ext uri="{FF2B5EF4-FFF2-40B4-BE49-F238E27FC236}">
                <a16:creationId xmlns:a16="http://schemas.microsoft.com/office/drawing/2014/main" id="{E4AA4162-E968-3847-C8F2-EB33E75962D2}"/>
              </a:ext>
            </a:extLst>
          </p:cNvPr>
          <p:cNvGraphicFramePr>
            <a:graphicFrameLocks noGrp="1"/>
          </p:cNvGraphicFramePr>
          <p:nvPr>
            <p:ph idx="1"/>
            <p:extLst>
              <p:ext uri="{D42A27DB-BD31-4B8C-83A1-F6EECF244321}">
                <p14:modId xmlns:p14="http://schemas.microsoft.com/office/powerpoint/2010/main" val="4252899707"/>
              </p:ext>
            </p:extLst>
          </p:nvPr>
        </p:nvGraphicFramePr>
        <p:xfrm>
          <a:off x="630936" y="477675"/>
          <a:ext cx="10846762" cy="35260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337338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9993E7-F554-B5FE-AC27-5BC999F0DB6F}"/>
              </a:ext>
            </a:extLst>
          </p:cNvPr>
          <p:cNvSpPr>
            <a:spLocks noGrp="1"/>
          </p:cNvSpPr>
          <p:nvPr>
            <p:ph type="title"/>
          </p:nvPr>
        </p:nvSpPr>
        <p:spPr>
          <a:xfrm>
            <a:off x="838200" y="557188"/>
            <a:ext cx="10515600" cy="1133499"/>
          </a:xfrm>
        </p:spPr>
        <p:txBody>
          <a:bodyPr>
            <a:normAutofit/>
          </a:bodyPr>
          <a:lstStyle/>
          <a:p>
            <a:pPr algn="ctr"/>
            <a:r>
              <a:rPr lang="en-GB" sz="5200" dirty="0"/>
              <a:t>Guest Engagement and Advocacy: </a:t>
            </a:r>
          </a:p>
        </p:txBody>
      </p:sp>
      <p:graphicFrame>
        <p:nvGraphicFramePr>
          <p:cNvPr id="5" name="Content Placeholder 2">
            <a:extLst>
              <a:ext uri="{FF2B5EF4-FFF2-40B4-BE49-F238E27FC236}">
                <a16:creationId xmlns:a16="http://schemas.microsoft.com/office/drawing/2014/main" id="{9570D94B-58C4-6286-98E9-9A477F7F7339}"/>
              </a:ext>
            </a:extLst>
          </p:cNvPr>
          <p:cNvGraphicFramePr>
            <a:graphicFrameLocks noGrp="1"/>
          </p:cNvGraphicFramePr>
          <p:nvPr>
            <p:ph idx="1"/>
            <p:extLst>
              <p:ext uri="{D42A27DB-BD31-4B8C-83A1-F6EECF244321}">
                <p14:modId xmlns:p14="http://schemas.microsoft.com/office/powerpoint/2010/main" val="2694783313"/>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8381717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0EAEFC-42EB-66D7-E3B3-703B0F8A4D0F}"/>
              </a:ext>
            </a:extLst>
          </p:cNvPr>
          <p:cNvSpPr>
            <a:spLocks noGrp="1"/>
          </p:cNvSpPr>
          <p:nvPr>
            <p:ph type="title"/>
          </p:nvPr>
        </p:nvSpPr>
        <p:spPr>
          <a:xfrm>
            <a:off x="761803" y="350196"/>
            <a:ext cx="4646904" cy="1624520"/>
          </a:xfrm>
        </p:spPr>
        <p:txBody>
          <a:bodyPr anchor="ctr">
            <a:normAutofit/>
          </a:bodyPr>
          <a:lstStyle/>
          <a:p>
            <a:r>
              <a:rPr lang="en-GB" sz="4000"/>
              <a:t>Conclusion </a:t>
            </a:r>
          </a:p>
        </p:txBody>
      </p:sp>
      <p:sp>
        <p:nvSpPr>
          <p:cNvPr id="3" name="Content Placeholder 2">
            <a:extLst>
              <a:ext uri="{FF2B5EF4-FFF2-40B4-BE49-F238E27FC236}">
                <a16:creationId xmlns:a16="http://schemas.microsoft.com/office/drawing/2014/main" id="{F12C6D3B-9A71-F4F5-AC59-17A4E51F217F}"/>
              </a:ext>
            </a:extLst>
          </p:cNvPr>
          <p:cNvSpPr>
            <a:spLocks noGrp="1"/>
          </p:cNvSpPr>
          <p:nvPr>
            <p:ph idx="1"/>
          </p:nvPr>
        </p:nvSpPr>
        <p:spPr>
          <a:xfrm>
            <a:off x="761802" y="2743200"/>
            <a:ext cx="4646905" cy="3613149"/>
          </a:xfrm>
        </p:spPr>
        <p:txBody>
          <a:bodyPr anchor="ctr">
            <a:normAutofit/>
          </a:bodyPr>
          <a:lstStyle/>
          <a:p>
            <a:pPr marL="0" indent="0">
              <a:buNone/>
            </a:pPr>
            <a:r>
              <a:rPr lang="en-GB" sz="1300"/>
              <a:t>Lastly, the journey through this research has highlighted the crucial role that sustainability plays in determining the future development of the hotel and hospitality industries. As we face serious environmental concerns and a growing eco-conscious consumer base, incorporating sustainable practices is not merely a trend, but a requirement for long-term viability. By incorporating sustainability into key business models, embracing energy-efficient technologies, and encouraging community engagement, the hotel industry may improve its brand reputation while also having a substantial effect on the environment and society. </a:t>
            </a:r>
          </a:p>
          <a:p>
            <a:pPr marL="0" indent="0">
              <a:buNone/>
            </a:pPr>
            <a:r>
              <a:rPr lang="en-GB" sz="1300"/>
              <a:t>As we move forward, keep in mind that every modest activity helps to achieve a larger goal. The choices we make today will shape the landscapes of tomorrow. Together, we can transform our business into a beacon of sustainability, demonstrating that hospitality can coexist with environmental responsibility. The future is in our control; </a:t>
            </a:r>
            <a:r>
              <a:rPr lang="en-GB" sz="1300" b="1" u="sng"/>
              <a:t>let's make it sustainable.</a:t>
            </a:r>
          </a:p>
          <a:p>
            <a:endParaRPr lang="en-GB" sz="1300"/>
          </a:p>
          <a:p>
            <a:endParaRPr lang="en-GB" sz="1300"/>
          </a:p>
        </p:txBody>
      </p:sp>
      <p:pic>
        <p:nvPicPr>
          <p:cNvPr id="5" name="Picture 4" descr="Low angle view of building corner against the clear blue sky">
            <a:extLst>
              <a:ext uri="{FF2B5EF4-FFF2-40B4-BE49-F238E27FC236}">
                <a16:creationId xmlns:a16="http://schemas.microsoft.com/office/drawing/2014/main" id="{09251A3B-8405-90AE-1DB4-4FF321645F70}"/>
              </a:ext>
            </a:extLst>
          </p:cNvPr>
          <p:cNvPicPr>
            <a:picLocks noChangeAspect="1"/>
          </p:cNvPicPr>
          <p:nvPr/>
        </p:nvPicPr>
        <p:blipFill>
          <a:blip r:embed="rId2"/>
          <a:srcRect l="2603" r="30656"/>
          <a:stretch/>
        </p:blipFill>
        <p:spPr>
          <a:xfrm>
            <a:off x="6096000" y="1"/>
            <a:ext cx="6102825" cy="6858000"/>
          </a:xfrm>
          <a:prstGeom prst="rect">
            <a:avLst/>
          </a:prstGeom>
        </p:spPr>
      </p:pic>
    </p:spTree>
    <p:extLst>
      <p:ext uri="{BB962C8B-B14F-4D97-AF65-F5344CB8AC3E}">
        <p14:creationId xmlns:p14="http://schemas.microsoft.com/office/powerpoint/2010/main" val="263390584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243</TotalTime>
  <Words>1213</Words>
  <Application>Microsoft Office PowerPoint</Application>
  <PresentationFormat>Widescreen</PresentationFormat>
  <Paragraphs>88</Paragraphs>
  <Slides>10</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Calibri</vt:lpstr>
      <vt:lpstr>Office Theme</vt:lpstr>
      <vt:lpstr>Sustainability in the Hotel and Hospitality Sector </vt:lpstr>
      <vt:lpstr>Introduction </vt:lpstr>
      <vt:lpstr>How? </vt:lpstr>
      <vt:lpstr>Key Theory and Concepts in Sustainability</vt:lpstr>
      <vt:lpstr>PESTEL Analysis: Sustainability in Hotel and Hospitality</vt:lpstr>
      <vt:lpstr>Theoretical impact from Sustainability in Hospitality</vt:lpstr>
      <vt:lpstr>Industry Responses to Sustainability</vt:lpstr>
      <vt:lpstr>Key Recommendations </vt:lpstr>
      <vt:lpstr>Guest Engagement and Advocacy: </vt:lpstr>
      <vt:lpstr>Conclusion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ARS40225560 (David Arsov)</dc:creator>
  <cp:lastModifiedBy>Elizabeta Arsova</cp:lastModifiedBy>
  <cp:revision>3</cp:revision>
  <dcterms:created xsi:type="dcterms:W3CDTF">2024-10-27T17:04:16Z</dcterms:created>
  <dcterms:modified xsi:type="dcterms:W3CDTF">2024-11-03T23:45:24Z</dcterms:modified>
</cp:coreProperties>
</file>