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59" r:id="rId4"/>
    <p:sldId id="260" r:id="rId5"/>
    <p:sldId id="261" r:id="rId6"/>
    <p:sldId id="262" r:id="rId7"/>
    <p:sldId id="258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92" autoAdjust="0"/>
    <p:restoredTop sz="67009" autoAdjust="0"/>
  </p:normalViewPr>
  <p:slideViewPr>
    <p:cSldViewPr snapToGrid="0">
      <p:cViewPr varScale="1">
        <p:scale>
          <a:sx n="76" d="100"/>
          <a:sy n="76" d="100"/>
        </p:scale>
        <p:origin x="1782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BD8E2EF-0BBE-46D0-8B5B-E3045FCD639A}" type="datetimeFigureOut">
              <a:rPr lang="en-GB" smtClean="0"/>
              <a:t>17/03/2023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E13DA02-834E-4EC3-82C3-2BA3C928AB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17915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E13DA02-834E-4EC3-82C3-2BA3C928AB8D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00152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E13DA02-834E-4EC3-82C3-2BA3C928AB8D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18088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E13DA02-834E-4EC3-82C3-2BA3C928AB8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87711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E13DA02-834E-4EC3-82C3-2BA3C928AB8D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963964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E13DA02-834E-4EC3-82C3-2BA3C928AB8D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44544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A7BAEA-8AB5-4283-A0BE-F6AD4060752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19B3A4D-4EF3-45C6-A2A5-EE591C09B89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067860-3570-4EF1-B14C-555769D6C0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D814DA-3541-479C-8015-BC16E25727FA}" type="datetimeFigureOut">
              <a:rPr lang="en-GB" smtClean="0"/>
              <a:t>17/03/2023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D60598-7299-4C92-BE4B-2FFC02585A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62E589-A1AF-4B5B-80CF-ECFFB8564E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673ECF-721C-44A6-A6A6-22AB338872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18181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1ADCE6-6C23-431E-A3D7-7C45F10511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157863-EF48-406B-8188-137595FA68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F473ED-2DB7-4079-8F4A-AE371B951D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D814DA-3541-479C-8015-BC16E25727FA}" type="datetimeFigureOut">
              <a:rPr lang="en-GB" smtClean="0"/>
              <a:t>17/03/2023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584391-8460-4944-926D-2817481221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9956CB-BD1E-489A-942E-4610F0C6D2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673ECF-721C-44A6-A6A6-22AB338872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22139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350F1E-59DB-4917-A3B9-B23C386016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45872B-7114-4820-BA73-6F9EBDA3F4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348E11-D820-4E20-9202-E0DD251802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D814DA-3541-479C-8015-BC16E25727FA}" type="datetimeFigureOut">
              <a:rPr lang="en-GB" smtClean="0"/>
              <a:t>17/03/2023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32B6000-15C2-4F9E-8853-F2A20335A9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B8C6C3-3613-4496-84A4-3C8D33EB28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673ECF-721C-44A6-A6A6-22AB338872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76654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F0900D-395B-4A33-A982-1A2887AB98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E40C2D-ECD9-402B-A0EB-70C484D6FD6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62356BA-52C0-4FDF-8C1B-452E0795209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A63AE95-872E-41E3-BB6B-D5AD1B58CF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D814DA-3541-479C-8015-BC16E25727FA}" type="datetimeFigureOut">
              <a:rPr lang="en-GB" smtClean="0"/>
              <a:t>17/03/2023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31B08BC-5A08-4634-A2ED-74523EF067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7B6952-2653-44C8-B88D-BC232AA0CB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673ECF-721C-44A6-A6A6-22AB338872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79259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E30456-6E6F-4528-AEB5-71B8593C87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BE1CE8B-E72F-4221-83BA-62967533D62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054AF04-F332-4DDC-8592-BD055E8E371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0DBBEF7-512E-44F8-B53E-65CB1D12838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359ABD9-9074-4E1F-8EE3-A21A2B41B86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9DC7430-BD4A-42CD-8D29-966AD6696D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D814DA-3541-479C-8015-BC16E25727FA}" type="datetimeFigureOut">
              <a:rPr lang="en-GB" smtClean="0"/>
              <a:t>17/03/2023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FF56915-3FA4-4093-BB27-4826EC154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024DE36-7534-4673-B529-BFDCDD5754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673ECF-721C-44A6-A6A6-22AB338872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08770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9FB127-4918-49B1-B094-6427478BDF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E67CB56-15B1-473A-B64F-4473B80BDB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D814DA-3541-479C-8015-BC16E25727FA}" type="datetimeFigureOut">
              <a:rPr lang="en-GB" smtClean="0"/>
              <a:t>17/03/2023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C908BE9-0069-4D9D-AF3D-1F69EFAAA8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F96A2F5-211E-41A9-B1FF-B84F5CF0B0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673ECF-721C-44A6-A6A6-22AB338872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16049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0CAAFCD-3598-41F0-A1CC-CFD0EDEEEA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D814DA-3541-479C-8015-BC16E25727FA}" type="datetimeFigureOut">
              <a:rPr lang="en-GB" smtClean="0"/>
              <a:t>17/03/2023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DCA976-B837-4AB0-B7CB-89E625DA08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E017FF6-1964-4E07-B07A-4C9030405D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673ECF-721C-44A6-A6A6-22AB338872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02419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D11206-DC20-47BC-87DC-9A4B689830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65362B-DCFD-4B92-B96F-17A02CED0F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0939CF4-B5E9-41A2-9068-5EC38F8AD3E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F057BB1-A732-4D02-84AB-0F7D23865D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D814DA-3541-479C-8015-BC16E25727FA}" type="datetimeFigureOut">
              <a:rPr lang="en-GB" smtClean="0"/>
              <a:t>17/03/2023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E2E4551-5888-49D0-91FC-8AD0989F60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DC1632-4F1B-49D3-9732-81D6D2B819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673ECF-721C-44A6-A6A6-22AB338872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26722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6161FB-80CC-4E44-872A-2F900C7BA4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2602C09-D4BB-4FDE-BA0D-D5F4919E684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5ADE49-3DA3-4746-BFEA-96889A71B4A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CECDE6-807D-432B-AE56-DFBB4EA9CD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D814DA-3541-479C-8015-BC16E25727FA}" type="datetimeFigureOut">
              <a:rPr lang="en-GB" smtClean="0"/>
              <a:t>17/03/2023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38AFE58-5ECA-4A02-83B2-4D771ECD87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E11360-1B88-4A5E-B7B3-8DD5EC20BB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673ECF-721C-44A6-A6A6-22AB338872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99718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F482A8-5C79-4070-BE60-F3F1B7F61A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123B518-FD5D-4130-9157-2CA427EC761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33293C-6E36-4F2A-BF07-5772C99A81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D814DA-3541-479C-8015-BC16E25727FA}" type="datetimeFigureOut">
              <a:rPr lang="en-GB" smtClean="0"/>
              <a:t>17/03/2023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2CBB9A-CCAD-4BF0-ADBC-821399FD39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D70300C-5CD2-439E-8F17-9B72601968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673ECF-721C-44A6-A6A6-22AB338872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00558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7ED3D4C-9998-41AC-994F-2C740418CC1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F570E54-D3E4-4BE6-A826-DA065265EE3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F634F6-23F3-42BC-90F6-B9CA405251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D814DA-3541-479C-8015-BC16E25727FA}" type="datetimeFigureOut">
              <a:rPr lang="en-GB" smtClean="0"/>
              <a:t>17/03/2023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85797F-58E9-4211-8553-058A86EBA2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395C8F-61BE-426F-A38C-FF9D1FC4F7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673ECF-721C-44A6-A6A6-22AB338872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24599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9F98501-2307-4F3C-9A07-272DE7E168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289B92-F8F9-4B7C-8530-0E03362D8A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8CC1B8-0636-4860-927B-27DEFA99B41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D814DA-3541-479C-8015-BC16E25727FA}" type="datetimeFigureOut">
              <a:rPr lang="en-GB" smtClean="0"/>
              <a:t>17/03/2023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97AF8F-390B-472A-8BDA-33D8B739D58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2528C1-934E-4C3A-A824-9BBF21A0D72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673ECF-721C-44A6-A6A6-22AB338872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79695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content.equal-online.com/ui/learningcontentassets/uowehe/Videos/Level5/Videos/Hierarchies%204.mp4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B6795F-D0C4-4070-98A9-442994DDEC7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It's a Small World (People)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0203730-17B9-4787-9CF4-A873921A6E5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20709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A8E4AC-DFD1-4C99-A042-59FD566EA2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Section three – Network Society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5D8A89-4EAE-427E-986F-3385235DF7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Objectives</a:t>
            </a:r>
          </a:p>
          <a:p>
            <a:r>
              <a:rPr lang="en-GB" dirty="0"/>
              <a:t>Networks versus hierarchies</a:t>
            </a:r>
          </a:p>
          <a:p>
            <a:r>
              <a:rPr lang="en-GB" dirty="0"/>
              <a:t>The power of networks</a:t>
            </a:r>
          </a:p>
          <a:p>
            <a:r>
              <a:rPr lang="en-GB" dirty="0"/>
              <a:t>Persuading the network society.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322912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B0DB83-3BC2-4A97-AD91-0033082AC7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Network Society - </a:t>
            </a:r>
            <a:r>
              <a:rPr lang="en-GB" sz="3200" dirty="0"/>
              <a:t>Networks vs. hierarchies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2CBBDE-4AEC-4073-A271-2330BF3173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Pre-industrial organisation </a:t>
            </a:r>
          </a:p>
          <a:p>
            <a:r>
              <a:rPr lang="en-GB" dirty="0"/>
              <a:t>The industrial revolution</a:t>
            </a:r>
          </a:p>
          <a:p>
            <a:r>
              <a:rPr lang="en-GB" dirty="0"/>
              <a:t>Bureaucratic hierarchy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The hierarchy</a:t>
            </a:r>
          </a:p>
          <a:p>
            <a:pPr marL="0" indent="0">
              <a:buNone/>
            </a:pPr>
            <a:r>
              <a:rPr lang="en-GB" dirty="0">
                <a:hlinkClick r:id="rId3"/>
              </a:rPr>
              <a:t>Hierarchies video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F2D0E3B-F2CF-4176-B025-8F3E58316D0E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18142" y="3024511"/>
            <a:ext cx="5731510" cy="399288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6954808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195156-68E2-47B9-89D0-8631B21A01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Network Society - Networks vs. hierarchies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CED216-B80F-4558-AF2E-2AED9E524F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Problems with hierarchies</a:t>
            </a:r>
          </a:p>
          <a:p>
            <a:r>
              <a:rPr lang="en-GB" dirty="0"/>
              <a:t>Black swan events</a:t>
            </a:r>
          </a:p>
          <a:p>
            <a:r>
              <a:rPr lang="en-GB" dirty="0"/>
              <a:t>The theory of black swan events </a:t>
            </a:r>
          </a:p>
          <a:p>
            <a:r>
              <a:rPr lang="en-GB" dirty="0"/>
              <a:t>Relying on incomplete theories</a:t>
            </a:r>
          </a:p>
          <a:p>
            <a:r>
              <a:rPr lang="en-GB" dirty="0"/>
              <a:t>Alternatives to hierarchies</a:t>
            </a:r>
          </a:p>
          <a:p>
            <a:r>
              <a:rPr lang="en-GB" dirty="0"/>
              <a:t>Organic organisations</a:t>
            </a:r>
          </a:p>
          <a:p>
            <a:r>
              <a:rPr lang="en-GB" dirty="0"/>
              <a:t>Conclusions</a:t>
            </a:r>
          </a:p>
          <a:p>
            <a:r>
              <a:rPr lang="en-GB" dirty="0"/>
              <a:t>Networks and hierarchies coexisting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90244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EB0D0B-4813-4FCE-B288-3D0C3E94DC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Network Society – The Power of Networks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E83275-4788-4B67-BB63-19D9B14F8A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Society’s balancing act</a:t>
            </a:r>
          </a:p>
          <a:p>
            <a:r>
              <a:rPr lang="en-GB" dirty="0"/>
              <a:t>Exerting power in two forms:</a:t>
            </a:r>
          </a:p>
          <a:p>
            <a:pPr lvl="1"/>
            <a:r>
              <a:rPr lang="en-GB" dirty="0"/>
              <a:t>Coercion is used to convince the other by manipulation or force</a:t>
            </a:r>
          </a:p>
          <a:p>
            <a:pPr lvl="1"/>
            <a:r>
              <a:rPr lang="en-GB" dirty="0"/>
              <a:t>Persuasion is used to convince by collaborative communication.</a:t>
            </a:r>
          </a:p>
          <a:p>
            <a:pPr lvl="1"/>
            <a:endParaRPr lang="en-GB" dirty="0"/>
          </a:p>
          <a:p>
            <a:r>
              <a:rPr lang="en-GB" dirty="0"/>
              <a:t>Maintaining power</a:t>
            </a:r>
          </a:p>
          <a:p>
            <a:r>
              <a:rPr lang="en-GB" dirty="0"/>
              <a:t>The network society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01063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D3124D-8092-4CB8-8FB0-FF6BCAD17D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807305"/>
          </a:xfrm>
        </p:spPr>
        <p:txBody>
          <a:bodyPr>
            <a:normAutofit fontScale="90000"/>
          </a:bodyPr>
          <a:lstStyle/>
          <a:p>
            <a:r>
              <a:rPr lang="en-GB" dirty="0"/>
              <a:t>Network Society -  Persuading the network society</a:t>
            </a:r>
            <a:br>
              <a:rPr lang="en-GB" sz="3100" dirty="0"/>
            </a:br>
            <a:endParaRPr lang="en-GB" sz="31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D7249D-CDA3-4DC7-B06B-CFC722328E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333297"/>
            <a:ext cx="4619621" cy="3843666"/>
          </a:xfrm>
        </p:spPr>
        <p:txBody>
          <a:bodyPr>
            <a:normAutofit/>
          </a:bodyPr>
          <a:lstStyle/>
          <a:p>
            <a:r>
              <a:rPr lang="en-GB" sz="3200" dirty="0"/>
              <a:t>Persuasion</a:t>
            </a:r>
          </a:p>
          <a:p>
            <a:r>
              <a:rPr lang="en-GB" sz="3200" dirty="0"/>
              <a:t>Networks of influence</a:t>
            </a:r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</p:txBody>
      </p:sp>
      <p:pic>
        <p:nvPicPr>
          <p:cNvPr id="4" name="Picture 3" descr="Diagram&#10;&#10;Description automatically generated">
            <a:extLst>
              <a:ext uri="{FF2B5EF4-FFF2-40B4-BE49-F238E27FC236}">
                <a16:creationId xmlns:a16="http://schemas.microsoft.com/office/drawing/2014/main" id="{5B197BE2-082F-417E-9FA8-9A9867CCB93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197"/>
          <a:stretch/>
        </p:blipFill>
        <p:spPr bwMode="auto"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noFill/>
        </p:spPr>
      </p:pic>
    </p:spTree>
    <p:extLst>
      <p:ext uri="{BB962C8B-B14F-4D97-AF65-F5344CB8AC3E}">
        <p14:creationId xmlns:p14="http://schemas.microsoft.com/office/powerpoint/2010/main" val="228420393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253033-D7E0-4283-A022-6863BF15DF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Section three – Network Society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DD6773-F45B-430D-8662-2C41D5528B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Summary</a:t>
            </a:r>
          </a:p>
          <a:p>
            <a:r>
              <a:rPr lang="en-GB" dirty="0"/>
              <a:t>Networks versus hierarchies</a:t>
            </a:r>
          </a:p>
          <a:p>
            <a:r>
              <a:rPr lang="en-GB" dirty="0"/>
              <a:t>The power of networks</a:t>
            </a:r>
          </a:p>
          <a:p>
            <a:r>
              <a:rPr lang="en-GB" dirty="0"/>
              <a:t>Persuading the network society.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41428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1F6A29-7078-646F-7B0A-953AA4F95D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Further Reading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1CB5F0-4985-45DD-F506-B6140475F2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/>
              <a:t>Battilana, J. and Casciaro, T. (2013) The Network Secrets of Great Change Agents. Harvard Business Review, 91, pp.62 - 68.</a:t>
            </a:r>
          </a:p>
          <a:p>
            <a:endParaRPr lang="en-GB" dirty="0"/>
          </a:p>
          <a:p>
            <a:r>
              <a:rPr lang="en-GB" dirty="0"/>
              <a:t>Castells, M. (2005) The Network Society. Cheltenham: Edward Elgar.</a:t>
            </a:r>
          </a:p>
          <a:p>
            <a:endParaRPr lang="en-GB" dirty="0"/>
          </a:p>
          <a:p>
            <a:r>
              <a:rPr lang="en-GB" dirty="0"/>
              <a:t>Castells, M. (2009) Communication Power. Oxford: OUP.</a:t>
            </a:r>
          </a:p>
          <a:p>
            <a:endParaRPr lang="en-GB" dirty="0"/>
          </a:p>
          <a:p>
            <a:r>
              <a:rPr lang="en-GB" dirty="0" err="1"/>
              <a:t>Cringely</a:t>
            </a:r>
            <a:r>
              <a:rPr lang="en-GB" dirty="0"/>
              <a:t>, R. (1996) Accidental Empires. London: Penguin.</a:t>
            </a:r>
          </a:p>
          <a:p>
            <a:endParaRPr lang="en-GB" dirty="0"/>
          </a:p>
          <a:p>
            <a:r>
              <a:rPr lang="en-GB" dirty="0"/>
              <a:t>Pink, D. (2018) To Sell is Human. London: Canongate Books LTD.</a:t>
            </a:r>
          </a:p>
          <a:p>
            <a:endParaRPr lang="en-GB" dirty="0"/>
          </a:p>
          <a:p>
            <a:r>
              <a:rPr lang="en-GB" dirty="0"/>
              <a:t>Wardley, S. (2015) On Pioneers, Settlers, Town Planners And Theft. [online] Blog.gardeviance.org. </a:t>
            </a:r>
            <a:r>
              <a:rPr lang="en-GB"/>
              <a:t>Available at: https://blog.gardeviance.org/2015/03/on-pioneers-settlers-town-planners-and.html [Accessed 1 December 2020].</a:t>
            </a:r>
          </a:p>
        </p:txBody>
      </p:sp>
    </p:spTree>
    <p:extLst>
      <p:ext uri="{BB962C8B-B14F-4D97-AF65-F5344CB8AC3E}">
        <p14:creationId xmlns:p14="http://schemas.microsoft.com/office/powerpoint/2010/main" val="396090133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53</TotalTime>
  <Words>296</Words>
  <Application>Microsoft Office PowerPoint</Application>
  <PresentationFormat>Widescreen</PresentationFormat>
  <Paragraphs>62</Paragraphs>
  <Slides>8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Office Theme</vt:lpstr>
      <vt:lpstr>It's a Small World (People)</vt:lpstr>
      <vt:lpstr>Section three – Network Society </vt:lpstr>
      <vt:lpstr>Network Society - Networks vs. hierarchies </vt:lpstr>
      <vt:lpstr>Network Society - Networks vs. hierarchies </vt:lpstr>
      <vt:lpstr>Network Society – The Power of Networks </vt:lpstr>
      <vt:lpstr>Network Society -  Persuading the network society </vt:lpstr>
      <vt:lpstr>Section three – Network Society </vt:lpstr>
      <vt:lpstr>Further Reading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It's a Small World (People)</dc:title>
  <dc:creator>Anthony Burns</dc:creator>
  <cp:lastModifiedBy>Anthony Burns</cp:lastModifiedBy>
  <cp:revision>14</cp:revision>
  <dcterms:created xsi:type="dcterms:W3CDTF">2021-12-07T15:14:03Z</dcterms:created>
  <dcterms:modified xsi:type="dcterms:W3CDTF">2023-03-17T14:14:07Z</dcterms:modified>
</cp:coreProperties>
</file>