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3" r:id="rId6"/>
    <p:sldId id="260" r:id="rId7"/>
    <p:sldId id="279" r:id="rId8"/>
    <p:sldId id="264" r:id="rId9"/>
    <p:sldId id="270" r:id="rId10"/>
    <p:sldId id="271" r:id="rId11"/>
    <p:sldId id="272" r:id="rId12"/>
    <p:sldId id="262" r:id="rId13"/>
    <p:sldId id="261" r:id="rId14"/>
    <p:sldId id="280" r:id="rId15"/>
    <p:sldId id="263" r:id="rId16"/>
    <p:sldId id="265" r:id="rId17"/>
    <p:sldId id="266" r:id="rId18"/>
    <p:sldId id="267" r:id="rId19"/>
    <p:sldId id="268" r:id="rId20"/>
    <p:sldId id="274" r:id="rId21"/>
    <p:sldId id="269" r:id="rId22"/>
    <p:sldId id="275" r:id="rId23"/>
    <p:sldId id="276" r:id="rId24"/>
    <p:sldId id="277" r:id="rId25"/>
    <p:sldId id="278" r:id="rId26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MU_header_banner.jpg"/>
          <p:cNvPicPr>
            <a:picLocks noChangeAspect="1"/>
          </p:cNvPicPr>
          <p:nvPr userDrawn="1"/>
        </p:nvPicPr>
        <p:blipFill>
          <a:blip r:embed="rId2" cstate="print"/>
          <a:srcRect r="17261"/>
          <a:stretch>
            <a:fillRect/>
          </a:stretch>
        </p:blipFill>
        <p:spPr bwMode="auto">
          <a:xfrm>
            <a:off x="182563" y="246063"/>
            <a:ext cx="8713787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702050"/>
            <a:ext cx="6000750" cy="1249363"/>
          </a:xfrm>
        </p:spPr>
        <p:txBody>
          <a:bodyPr rIns="0"/>
          <a:lstStyle>
            <a:lvl1pPr marL="0" indent="0">
              <a:spcBef>
                <a:spcPct val="0"/>
              </a:spcBef>
              <a:buFontTx/>
              <a:buNone/>
              <a:defRPr sz="1800" b="1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457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573088" y="2808288"/>
            <a:ext cx="7999412" cy="593725"/>
          </a:xfrm>
        </p:spPr>
        <p:txBody>
          <a:bodyPr/>
          <a:lstStyle>
            <a:lvl1pPr>
              <a:defRPr sz="31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088" y="1390650"/>
            <a:ext cx="3924300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9788" y="1390650"/>
            <a:ext cx="3925887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5425" y="311150"/>
            <a:ext cx="2000250" cy="61642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3088" y="311150"/>
            <a:ext cx="5849937" cy="61642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3088" y="1390650"/>
            <a:ext cx="8002587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7" name="Rectangle 47"/>
          <p:cNvSpPr>
            <a:spLocks noGrp="1" noChangeArrowheads="1"/>
          </p:cNvSpPr>
          <p:nvPr>
            <p:ph type="title"/>
          </p:nvPr>
        </p:nvSpPr>
        <p:spPr bwMode="auto">
          <a:xfrm>
            <a:off x="573088" y="311150"/>
            <a:ext cx="71310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Line 48"/>
          <p:cNvSpPr>
            <a:spLocks noChangeShapeType="1"/>
          </p:cNvSpPr>
          <p:nvPr/>
        </p:nvSpPr>
        <p:spPr bwMode="auto">
          <a:xfrm>
            <a:off x="0" y="1203325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sp>
        <p:nvSpPr>
          <p:cNvPr id="1029" name="Text Box 49"/>
          <p:cNvSpPr txBox="1">
            <a:spLocks noChangeArrowheads="1"/>
          </p:cNvSpPr>
          <p:nvPr/>
        </p:nvSpPr>
        <p:spPr bwMode="auto">
          <a:xfrm>
            <a:off x="120650" y="6513513"/>
            <a:ext cx="8893175" cy="2794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90000" tIns="46800" rIns="90000" bIns="46800">
            <a:spAutoFit/>
          </a:bodyPr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GB" sz="1200" b="0" i="1" dirty="0" smtClean="0"/>
              <a:t>P. M.</a:t>
            </a:r>
            <a:r>
              <a:rPr lang="en-GB" sz="1200" b="0" i="1" baseline="0" dirty="0" smtClean="0"/>
              <a:t> Ferreira 2013</a:t>
            </a:r>
            <a:endParaRPr lang="en-GB" sz="1200" b="0" i="1" dirty="0" smtClean="0"/>
          </a:p>
        </p:txBody>
      </p:sp>
      <p:sp>
        <p:nvSpPr>
          <p:cNvPr id="1030" name="Line 50"/>
          <p:cNvSpPr>
            <a:spLocks noChangeShapeType="1"/>
          </p:cNvSpPr>
          <p:nvPr/>
        </p:nvSpPr>
        <p:spPr bwMode="auto">
          <a:xfrm>
            <a:off x="0" y="6475413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pic>
        <p:nvPicPr>
          <p:cNvPr id="6151" name="Picture 7" descr="SMU_header_banner.jpg"/>
          <p:cNvPicPr>
            <a:picLocks noChangeAspect="1"/>
          </p:cNvPicPr>
          <p:nvPr/>
        </p:nvPicPr>
        <p:blipFill>
          <a:blip r:embed="rId14" cstate="print"/>
          <a:srcRect l="2695" t="11290" r="64796" b="10484"/>
          <a:stretch>
            <a:fillRect/>
          </a:stretch>
        </p:blipFill>
        <p:spPr bwMode="auto">
          <a:xfrm>
            <a:off x="5327650" y="141288"/>
            <a:ext cx="3686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185738" indent="-185738" algn="l" rtl="0" eaLnBrk="1" fontAlgn="base" hangingPunct="1">
        <a:spcBef>
          <a:spcPct val="60000"/>
        </a:spcBef>
        <a:spcAft>
          <a:spcPct val="0"/>
        </a:spcAft>
        <a:buClr>
          <a:schemeClr val="accent1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206375" algn="l" rtl="0" eaLnBrk="1" fontAlgn="base" hangingPunct="1">
        <a:spcBef>
          <a:spcPct val="3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582613" indent="-153988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744538" indent="-160338" algn="l" rtl="0" eaLnBrk="1" fontAlgn="base" hangingPunct="1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4pPr>
      <a:lvl5pPr marL="8937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13509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18081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22653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27225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Positive Crank Case Ventilation (PCV)</a:t>
            </a:r>
          </a:p>
          <a:p>
            <a:r>
              <a:rPr lang="en-GB" dirty="0" smtClean="0"/>
              <a:t>Secondary Air Injection (SAI)</a:t>
            </a:r>
            <a:endParaRPr lang="en-GB" dirty="0"/>
          </a:p>
        </p:txBody>
      </p:sp>
      <p:sp>
        <p:nvSpPr>
          <p:cNvPr id="4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Emissions Control and Diagnostics</a:t>
            </a:r>
          </a:p>
        </p:txBody>
      </p:sp>
    </p:spTree>
    <p:extLst>
      <p:ext uri="{BB962C8B-B14F-4D97-AF65-F5344CB8AC3E}">
        <p14:creationId xmlns:p14="http://schemas.microsoft.com/office/powerpoint/2010/main" val="205554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 smtClean="0"/>
              <a:t>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96752"/>
            <a:ext cx="8002587" cy="5084763"/>
          </a:xfrm>
        </p:spPr>
        <p:txBody>
          <a:bodyPr/>
          <a:lstStyle/>
          <a:p>
            <a:r>
              <a:rPr lang="en-GB" dirty="0" smtClean="0"/>
              <a:t>PCV and SAI are designed to reduce both CO and HC emissions</a:t>
            </a:r>
          </a:p>
          <a:p>
            <a:r>
              <a:rPr lang="en-GB" dirty="0" smtClean="0"/>
              <a:t>Due to the non full proof sealing capabilities of piston rings, some </a:t>
            </a:r>
            <a:r>
              <a:rPr lang="en-GB" i="1" dirty="0" smtClean="0"/>
              <a:t>blow by</a:t>
            </a:r>
            <a:r>
              <a:rPr lang="en-GB" dirty="0" smtClean="0"/>
              <a:t> of unburned fuel past the rings and onto the crankcase will occur</a:t>
            </a:r>
          </a:p>
          <a:p>
            <a:r>
              <a:rPr lang="en-GB" dirty="0" smtClean="0"/>
              <a:t>These vapours </a:t>
            </a:r>
            <a:r>
              <a:rPr lang="en-GB" dirty="0" smtClean="0"/>
              <a:t>need to be vented but not directly to the atmosphere </a:t>
            </a:r>
          </a:p>
          <a:p>
            <a:r>
              <a:rPr lang="en-GB" dirty="0" smtClean="0"/>
              <a:t>Similarly to EGR, PCV has been developed to recirculate this gases into the engines induction system</a:t>
            </a:r>
          </a:p>
          <a:p>
            <a:r>
              <a:rPr lang="en-GB" dirty="0" smtClean="0"/>
              <a:t>Unlike EGR, PCV vapours will be burned in the cylinders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42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PCV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96752"/>
            <a:ext cx="8002587" cy="5084763"/>
          </a:xfrm>
        </p:spPr>
        <p:txBody>
          <a:bodyPr/>
          <a:lstStyle/>
          <a:p>
            <a:r>
              <a:rPr lang="en-GB" dirty="0" smtClean="0"/>
              <a:t>All use a valve, a calibrated orifice or separator, a air filter and connecting hoses</a:t>
            </a:r>
          </a:p>
          <a:p>
            <a:r>
              <a:rPr lang="en-GB" dirty="0" smtClean="0"/>
              <a:t>An oil/vapour or oil/water separator </a:t>
            </a:r>
            <a:r>
              <a:rPr lang="en-GB" dirty="0" smtClean="0"/>
              <a:t>is </a:t>
            </a:r>
            <a:r>
              <a:rPr lang="en-GB" dirty="0" smtClean="0"/>
              <a:t>used in some systems instead </a:t>
            </a:r>
            <a:r>
              <a:rPr lang="en-GB" dirty="0" smtClean="0"/>
              <a:t>of a </a:t>
            </a:r>
            <a:r>
              <a:rPr lang="en-GB" dirty="0" smtClean="0"/>
              <a:t>valve</a:t>
            </a:r>
          </a:p>
          <a:p>
            <a:pPr lvl="1"/>
            <a:r>
              <a:rPr lang="en-GB" dirty="0" smtClean="0"/>
              <a:t>Particularly in turbocharged systems</a:t>
            </a:r>
          </a:p>
          <a:p>
            <a:pPr lvl="1"/>
            <a:r>
              <a:rPr lang="en-GB" dirty="0" smtClean="0"/>
              <a:t>The oil/vapour separator allows the oil to condense and drip back into the crankcase</a:t>
            </a:r>
          </a:p>
          <a:p>
            <a:pPr lvl="1"/>
            <a:r>
              <a:rPr lang="en-GB" dirty="0" smtClean="0"/>
              <a:t>The oil/water separator accumulates moisture and stops it freezing in cold weather engine starts</a:t>
            </a:r>
          </a:p>
          <a:p>
            <a:r>
              <a:rPr lang="en-GB" dirty="0" smtClean="0"/>
              <a:t>The air for the PCV system is drawn after the air cleaner filter, that acts </a:t>
            </a:r>
            <a:r>
              <a:rPr lang="en-GB" dirty="0" smtClean="0"/>
              <a:t>as a </a:t>
            </a:r>
            <a:r>
              <a:rPr lang="en-GB" dirty="0" smtClean="0"/>
              <a:t>PCV filter too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513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 smtClean="0"/>
              <a:t>PCV System</a:t>
            </a:r>
            <a:endParaRPr lang="en-GB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68760"/>
            <a:ext cx="7056784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5830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 smtClean="0"/>
              <a:t>PCV Valve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8002587" cy="505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2159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PCV Valves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268760"/>
            <a:ext cx="8002587" cy="5084763"/>
          </a:xfrm>
        </p:spPr>
        <p:txBody>
          <a:bodyPr/>
          <a:lstStyle/>
          <a:p>
            <a:r>
              <a:rPr lang="en-GB" dirty="0" smtClean="0"/>
              <a:t>PCV valve is of the one way type with a spring operated plunger that controls flow rate</a:t>
            </a:r>
          </a:p>
          <a:p>
            <a:r>
              <a:rPr lang="en-GB" dirty="0" smtClean="0"/>
              <a:t>Valves are calibrated for individual engines</a:t>
            </a:r>
          </a:p>
          <a:p>
            <a:pPr lvl="1"/>
            <a:r>
              <a:rPr lang="en-GB" dirty="0" smtClean="0"/>
              <a:t>Therefore only like for like should be replaced</a:t>
            </a:r>
          </a:p>
          <a:p>
            <a:r>
              <a:rPr lang="en-GB" dirty="0" smtClean="0"/>
              <a:t>Usually located in the valve cover or intake manifold</a:t>
            </a:r>
          </a:p>
        </p:txBody>
      </p:sp>
    </p:spTree>
    <p:extLst>
      <p:ext uri="{BB962C8B-B14F-4D97-AF65-F5344CB8AC3E}">
        <p14:creationId xmlns:p14="http://schemas.microsoft.com/office/powerpoint/2010/main" val="237747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PCV Valves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268760"/>
            <a:ext cx="8002587" cy="5084763"/>
          </a:xfrm>
        </p:spPr>
        <p:txBody>
          <a:bodyPr/>
          <a:lstStyle/>
          <a:p>
            <a:r>
              <a:rPr lang="en-GB" dirty="0" smtClean="0"/>
              <a:t>It regulates air flow through the crankcase in all driving conditions</a:t>
            </a:r>
          </a:p>
          <a:p>
            <a:pPr lvl="1"/>
            <a:r>
              <a:rPr lang="en-GB" dirty="0" smtClean="0"/>
              <a:t>When manifold vacuum is high (idle, cruising) it restricts air flow </a:t>
            </a:r>
          </a:p>
          <a:p>
            <a:pPr lvl="2"/>
            <a:r>
              <a:rPr lang="en-GB" dirty="0" smtClean="0"/>
              <a:t>Also stops inlet vacuum sucking oil into the fuel mixture</a:t>
            </a:r>
          </a:p>
          <a:p>
            <a:pPr lvl="1"/>
            <a:r>
              <a:rPr lang="en-GB" dirty="0" smtClean="0"/>
              <a:t>Under high speed and heavy load the valve opens to allow maximum air flow</a:t>
            </a:r>
          </a:p>
          <a:p>
            <a:pPr lvl="1"/>
            <a:r>
              <a:rPr lang="en-GB" dirty="0" smtClean="0"/>
              <a:t>If engine backfires valve closes to prevent crankcase explosion!</a:t>
            </a:r>
          </a:p>
        </p:txBody>
      </p:sp>
    </p:spTree>
    <p:extLst>
      <p:ext uri="{BB962C8B-B14F-4D97-AF65-F5344CB8AC3E}">
        <p14:creationId xmlns:p14="http://schemas.microsoft.com/office/powerpoint/2010/main" val="319813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/>
              <a:t>PCV Valves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96752"/>
            <a:ext cx="6918891" cy="4320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346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/>
              <a:t>PCV Valves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052736"/>
            <a:ext cx="5182784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339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/>
              <a:t>PCV Valves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088" y="1196752"/>
            <a:ext cx="8002587" cy="527866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24744"/>
            <a:ext cx="5924550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532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/>
              <a:t>PCV Valves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68761"/>
            <a:ext cx="5811001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2006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31050" cy="754063"/>
          </a:xfrm>
        </p:spPr>
        <p:txBody>
          <a:bodyPr/>
          <a:lstStyle/>
          <a:p>
            <a:r>
              <a:rPr lang="en-GB" dirty="0" smtClean="0"/>
              <a:t>PCV and air filter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74" y="1390650"/>
            <a:ext cx="7567815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491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Orifice Controlled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628800"/>
            <a:ext cx="8002587" cy="5084763"/>
          </a:xfrm>
        </p:spPr>
        <p:txBody>
          <a:bodyPr/>
          <a:lstStyle/>
          <a:p>
            <a:r>
              <a:rPr lang="en-GB" dirty="0" smtClean="0"/>
              <a:t>Common in four cylinder engines</a:t>
            </a:r>
          </a:p>
          <a:p>
            <a:r>
              <a:rPr lang="en-GB" dirty="0" smtClean="0"/>
              <a:t>Systems contains an orifice instead of a valve</a:t>
            </a:r>
          </a:p>
          <a:p>
            <a:r>
              <a:rPr lang="en-GB" dirty="0" smtClean="0"/>
              <a:t>Located in the valve cover, intake manifold or in a hose connecting those two with the air filter</a:t>
            </a:r>
          </a:p>
          <a:p>
            <a:pPr marL="204788" lvl="1" indent="0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42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Orifice Controlled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124744"/>
            <a:ext cx="8002587" cy="5084763"/>
          </a:xfrm>
        </p:spPr>
        <p:txBody>
          <a:bodyPr/>
          <a:lstStyle/>
          <a:p>
            <a:r>
              <a:rPr lang="en-GB" dirty="0" smtClean="0"/>
              <a:t>Vapours are drawn into the intake in a calibrated manner based on orifice size and inlet pressure.</a:t>
            </a:r>
          </a:p>
          <a:p>
            <a:pPr lvl="1"/>
            <a:r>
              <a:rPr lang="en-GB" dirty="0" smtClean="0"/>
              <a:t>If vapours are small (idle) air is drawn into the vapour	</a:t>
            </a:r>
          </a:p>
          <a:p>
            <a:pPr lvl="2"/>
            <a:r>
              <a:rPr lang="en-GB" dirty="0" smtClean="0"/>
              <a:t>Small orifice</a:t>
            </a:r>
          </a:p>
          <a:p>
            <a:pPr lvl="1"/>
            <a:r>
              <a:rPr lang="en-GB" dirty="0" smtClean="0"/>
              <a:t>During non idle operation vapours are sent to the air filter as crankcase pressure raises</a:t>
            </a:r>
          </a:p>
          <a:p>
            <a:pPr lvl="1"/>
            <a:r>
              <a:rPr lang="en-GB" dirty="0" smtClean="0"/>
              <a:t>This is achieved by a vacuum controlled spring loaded valve allowing flow to pass through larger size orifices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8362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PCV Diagnosis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268760"/>
            <a:ext cx="8002587" cy="5084763"/>
          </a:xfrm>
        </p:spPr>
        <p:txBody>
          <a:bodyPr/>
          <a:lstStyle/>
          <a:p>
            <a:r>
              <a:rPr lang="en-GB" dirty="0" smtClean="0"/>
              <a:t>PCV in good working order is essential mainly for good idling since in some cases 30% of idle air comes from PCV</a:t>
            </a:r>
          </a:p>
          <a:p>
            <a:r>
              <a:rPr lang="en-GB" dirty="0" smtClean="0"/>
              <a:t>To check the system works correctly a test of the vacuum the engine is generating at the valve cover can be conducted</a:t>
            </a:r>
          </a:p>
          <a:p>
            <a:pPr lvl="1"/>
            <a:r>
              <a:rPr lang="en-GB" dirty="0" smtClean="0"/>
              <a:t>Place a small card of bank note over the oil cap and it should be held in place by the small vacuum</a:t>
            </a:r>
          </a:p>
          <a:p>
            <a:pPr lvl="1"/>
            <a:r>
              <a:rPr lang="en-GB" dirty="0" smtClean="0"/>
              <a:t>Use a vacuum tube to measure vacuum at the dipstick</a:t>
            </a:r>
          </a:p>
          <a:p>
            <a:r>
              <a:rPr lang="en-GB" dirty="0" smtClean="0"/>
              <a:t>From 2004 all vehicle have to monitor the PCV</a:t>
            </a:r>
          </a:p>
          <a:p>
            <a:pPr lvl="1"/>
            <a:r>
              <a:rPr lang="en-GB" dirty="0" smtClean="0"/>
              <a:t>Pressure sensor in the PCV system</a:t>
            </a:r>
          </a:p>
          <a:p>
            <a:pPr lvl="1"/>
            <a:r>
              <a:rPr lang="en-GB" dirty="0" smtClean="0"/>
              <a:t>Fuel trim characteristics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199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Secondary Air Injection</a:t>
            </a:r>
            <a:br>
              <a:rPr lang="en-GB" dirty="0" smtClean="0"/>
            </a:br>
            <a:r>
              <a:rPr lang="en-GB" dirty="0" smtClean="0"/>
              <a:t>SAI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412776"/>
            <a:ext cx="8002587" cy="5084763"/>
          </a:xfrm>
        </p:spPr>
        <p:txBody>
          <a:bodyPr/>
          <a:lstStyle/>
          <a:p>
            <a:r>
              <a:rPr lang="en-GB" dirty="0" smtClean="0"/>
              <a:t>A pump provides air to the exhaust system to help the catalytic converter to oxidise HC and CO into H</a:t>
            </a:r>
            <a:r>
              <a:rPr lang="en-GB" baseline="-25000" dirty="0" smtClean="0"/>
              <a:t>2</a:t>
            </a:r>
            <a:r>
              <a:rPr lang="en-GB" dirty="0" smtClean="0"/>
              <a:t>O and CO</a:t>
            </a:r>
            <a:r>
              <a:rPr lang="en-GB" baseline="-25000" dirty="0" smtClean="0"/>
              <a:t>2</a:t>
            </a:r>
            <a:endParaRPr lang="en-GB" dirty="0" smtClean="0"/>
          </a:p>
          <a:p>
            <a:r>
              <a:rPr lang="en-GB" dirty="0" smtClean="0"/>
              <a:t>Also known as smog or </a:t>
            </a:r>
            <a:r>
              <a:rPr lang="en-GB" dirty="0" err="1" smtClean="0"/>
              <a:t>thermactor</a:t>
            </a:r>
            <a:r>
              <a:rPr lang="en-GB" dirty="0" smtClean="0"/>
              <a:t> pump used to be mounted of the crank pulley. Newer models use and electronic pump.</a:t>
            </a:r>
          </a:p>
          <a:p>
            <a:r>
              <a:rPr lang="en-GB" dirty="0" smtClean="0"/>
              <a:t>Systems also comprises of </a:t>
            </a:r>
          </a:p>
          <a:p>
            <a:pPr lvl="1"/>
            <a:r>
              <a:rPr lang="en-GB" dirty="0" smtClean="0"/>
              <a:t>air manifolds and nozzles</a:t>
            </a:r>
          </a:p>
          <a:p>
            <a:pPr lvl="1"/>
            <a:r>
              <a:rPr lang="en-GB" dirty="0" smtClean="0"/>
              <a:t>Exhaust check valves</a:t>
            </a:r>
          </a:p>
          <a:p>
            <a:pPr lvl="1"/>
            <a:r>
              <a:rPr lang="en-GB" dirty="0" smtClean="0"/>
              <a:t>Connecting hoses</a:t>
            </a:r>
          </a:p>
          <a:p>
            <a:pPr lvl="1"/>
            <a:r>
              <a:rPr lang="en-GB" dirty="0" smtClean="0"/>
              <a:t>Air controlling solenoids on most recent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99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131050" cy="754063"/>
          </a:xfrm>
        </p:spPr>
        <p:txBody>
          <a:bodyPr/>
          <a:lstStyle/>
          <a:p>
            <a:r>
              <a:rPr lang="en-GB" dirty="0" smtClean="0"/>
              <a:t>SAI pump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088" y="1390651"/>
            <a:ext cx="8002587" cy="477465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24744"/>
            <a:ext cx="7035155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123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SAI Air Valves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196752"/>
            <a:ext cx="8002587" cy="5084763"/>
          </a:xfrm>
        </p:spPr>
        <p:txBody>
          <a:bodyPr/>
          <a:lstStyle/>
          <a:p>
            <a:r>
              <a:rPr lang="en-GB" dirty="0" smtClean="0"/>
              <a:t>ECU controls the air solenoids</a:t>
            </a:r>
          </a:p>
          <a:p>
            <a:r>
              <a:rPr lang="en-GB" dirty="0" smtClean="0"/>
              <a:t>When engine is cold air is supplied to the exhaust manifold to help oxidise HC and CO</a:t>
            </a:r>
          </a:p>
          <a:p>
            <a:r>
              <a:rPr lang="en-GB" dirty="0" smtClean="0"/>
              <a:t>When engine is warm and running in closed loop the ECU controls the solenoids so that air is sent to the Catalytic Converter directly</a:t>
            </a:r>
          </a:p>
          <a:p>
            <a:r>
              <a:rPr lang="en-GB" dirty="0" smtClean="0"/>
              <a:t>An increase in vacuum over normal idle level, as in rapid deceleration, the ECU diverts the air to the air filter to avoid backfire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7129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7131050" cy="754063"/>
          </a:xfrm>
        </p:spPr>
        <p:txBody>
          <a:bodyPr/>
          <a:lstStyle/>
          <a:p>
            <a:r>
              <a:rPr lang="en-GB" dirty="0" smtClean="0"/>
              <a:t>SAI</a:t>
            </a:r>
            <a:endParaRPr lang="en-GB" dirty="0"/>
          </a:p>
        </p:txBody>
      </p:sp>
      <p:pic>
        <p:nvPicPr>
          <p:cNvPr id="921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6712"/>
            <a:ext cx="8002587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813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SAI</a:t>
            </a:r>
            <a:endParaRPr lang="en-GB" dirty="0"/>
          </a:p>
        </p:txBody>
      </p:sp>
      <p:pic>
        <p:nvPicPr>
          <p:cNvPr id="1024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836712"/>
            <a:ext cx="7416823" cy="4341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9365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31050" cy="754063"/>
          </a:xfrm>
        </p:spPr>
        <p:txBody>
          <a:bodyPr/>
          <a:lstStyle/>
          <a:p>
            <a:r>
              <a:rPr lang="en-GB" dirty="0" smtClean="0"/>
              <a:t>SAI Manifolds and Nozzles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340768"/>
            <a:ext cx="8002587" cy="5084763"/>
          </a:xfrm>
        </p:spPr>
        <p:txBody>
          <a:bodyPr/>
          <a:lstStyle/>
          <a:p>
            <a:r>
              <a:rPr lang="en-GB" dirty="0" smtClean="0"/>
              <a:t>The air injection system takes the pressurised air from the pump to the nozzles in the exhaust manifold of each cylinder in two ways</a:t>
            </a:r>
          </a:p>
          <a:p>
            <a:pPr lvl="1"/>
            <a:r>
              <a:rPr lang="en-GB" dirty="0" smtClean="0"/>
              <a:t>External air manifold with stainless steel nozzles in the head or exhaust manifold close to the exhaust valve – smaller engines</a:t>
            </a:r>
          </a:p>
          <a:p>
            <a:pPr lvl="1"/>
            <a:r>
              <a:rPr lang="en-GB" dirty="0" smtClean="0"/>
              <a:t>Internal manifold cast into cylinder head distributes air to each exhaust manifold – larger engines</a:t>
            </a:r>
          </a:p>
          <a:p>
            <a:r>
              <a:rPr lang="en-GB" dirty="0" smtClean="0"/>
              <a:t>All systems have a series of Exhaust Check Valves to protect the air pump from exhaust back pressure</a:t>
            </a:r>
          </a:p>
          <a:p>
            <a:pPr lvl="1"/>
            <a:r>
              <a:rPr lang="en-GB" dirty="0" smtClean="0"/>
              <a:t>If exhaust pressure higher than pump or pump failure check valves closes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01471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SAI Check Valves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60"/>
            <a:ext cx="7416824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462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SAI Pumps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836712"/>
            <a:ext cx="8002587" cy="5084763"/>
          </a:xfrm>
        </p:spPr>
        <p:txBody>
          <a:bodyPr/>
          <a:lstStyle/>
          <a:p>
            <a:r>
              <a:rPr lang="en-GB" dirty="0" smtClean="0"/>
              <a:t>Belt driven are now less common</a:t>
            </a:r>
          </a:p>
          <a:p>
            <a:r>
              <a:rPr lang="en-GB" dirty="0" smtClean="0"/>
              <a:t>Electric motor driven pumps are now the norm</a:t>
            </a:r>
          </a:p>
          <a:p>
            <a:pPr lvl="1"/>
            <a:r>
              <a:rPr lang="en-GB" dirty="0" smtClean="0"/>
              <a:t>Are ECU controlled and inject air to the manifolds in cold engine conditions</a:t>
            </a:r>
          </a:p>
          <a:p>
            <a:pPr lvl="1"/>
            <a:r>
              <a:rPr lang="en-GB" dirty="0" smtClean="0"/>
              <a:t>Also used to warm up Catalytic Converters quicker on start up</a:t>
            </a:r>
          </a:p>
          <a:p>
            <a:pPr lvl="1"/>
            <a:r>
              <a:rPr lang="en-GB" dirty="0" smtClean="0"/>
              <a:t>Built in one way valve to avoid backfire</a:t>
            </a:r>
          </a:p>
          <a:p>
            <a:r>
              <a:rPr lang="en-GB" dirty="0" smtClean="0"/>
              <a:t>Pulse Air-Driven pump</a:t>
            </a:r>
          </a:p>
          <a:p>
            <a:pPr lvl="1"/>
            <a:r>
              <a:rPr lang="en-GB" dirty="0" smtClean="0"/>
              <a:t>Uses the exhaust system pulses to draw in the compressed air</a:t>
            </a:r>
          </a:p>
          <a:p>
            <a:pPr lvl="1"/>
            <a:r>
              <a:rPr lang="en-GB" dirty="0" smtClean="0"/>
              <a:t>After exhaust valve closed there is a period – pulse – of low pressure behind the valve and the pulse </a:t>
            </a:r>
            <a:r>
              <a:rPr lang="en-GB" dirty="0" smtClean="0"/>
              <a:t>lets </a:t>
            </a:r>
            <a:r>
              <a:rPr lang="en-GB" dirty="0" smtClean="0"/>
              <a:t>fresh air in</a:t>
            </a:r>
          </a:p>
          <a:p>
            <a:pPr lvl="1"/>
            <a:r>
              <a:rPr lang="en-GB" dirty="0" smtClean="0"/>
              <a:t>Works best at low engine speeds when air is most needed</a:t>
            </a:r>
          </a:p>
        </p:txBody>
      </p:sp>
    </p:spTree>
    <p:extLst>
      <p:ext uri="{BB962C8B-B14F-4D97-AF65-F5344CB8AC3E}">
        <p14:creationId xmlns:p14="http://schemas.microsoft.com/office/powerpoint/2010/main" val="47608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Pulse Air Driven</a:t>
            </a:r>
            <a:endParaRPr lang="en-GB" dirty="0"/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5351217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348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Diagnostics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24744"/>
            <a:ext cx="8002587" cy="5084763"/>
          </a:xfrm>
        </p:spPr>
        <p:txBody>
          <a:bodyPr/>
          <a:lstStyle/>
          <a:p>
            <a:r>
              <a:rPr lang="en-GB" dirty="0" smtClean="0"/>
              <a:t>If </a:t>
            </a:r>
            <a:r>
              <a:rPr lang="en-GB" dirty="0" smtClean="0"/>
              <a:t>system fails it may cause poor running due to excessive exhaust in inlet</a:t>
            </a:r>
          </a:p>
          <a:p>
            <a:r>
              <a:rPr lang="en-GB" dirty="0" smtClean="0"/>
              <a:t>This can be checked using a 4 gas exhaust analyser</a:t>
            </a:r>
          </a:p>
          <a:p>
            <a:pPr lvl="1"/>
            <a:r>
              <a:rPr lang="en-GB" dirty="0" smtClean="0"/>
              <a:t>Start engine and allow to warm to running temperature</a:t>
            </a:r>
          </a:p>
          <a:p>
            <a:pPr lvl="1"/>
            <a:r>
              <a:rPr lang="en-GB" dirty="0" smtClean="0"/>
              <a:t>Connect the </a:t>
            </a:r>
            <a:r>
              <a:rPr lang="en-GB" dirty="0" smtClean="0"/>
              <a:t>analyser </a:t>
            </a:r>
            <a:r>
              <a:rPr lang="en-GB" dirty="0" smtClean="0"/>
              <a:t>probe and record </a:t>
            </a:r>
            <a:r>
              <a:rPr lang="en-GB" smtClean="0"/>
              <a:t>reading </a:t>
            </a:r>
            <a:r>
              <a:rPr lang="en-GB" smtClean="0"/>
              <a:t>of </a:t>
            </a:r>
            <a:r>
              <a:rPr lang="en-GB" dirty="0" smtClean="0"/>
              <a:t>HC and CO</a:t>
            </a:r>
          </a:p>
          <a:p>
            <a:pPr lvl="1"/>
            <a:r>
              <a:rPr lang="en-GB" dirty="0" smtClean="0"/>
              <a:t>Shut off the air flow from the system with pinch pliers</a:t>
            </a:r>
          </a:p>
          <a:p>
            <a:pPr lvl="1"/>
            <a:r>
              <a:rPr lang="en-GB" dirty="0" smtClean="0"/>
              <a:t>Observe the new readings of CO and HC – they should go up</a:t>
            </a:r>
          </a:p>
          <a:p>
            <a:pPr lvl="1"/>
            <a:r>
              <a:rPr lang="en-GB" dirty="0" smtClean="0"/>
              <a:t>Record the level of O</a:t>
            </a:r>
            <a:r>
              <a:rPr lang="en-GB" baseline="-25000" dirty="0" smtClean="0"/>
              <a:t>2</a:t>
            </a:r>
            <a:r>
              <a:rPr lang="en-GB" dirty="0" smtClean="0"/>
              <a:t> with the system cut off</a:t>
            </a:r>
          </a:p>
          <a:p>
            <a:pPr lvl="1"/>
            <a:r>
              <a:rPr lang="en-GB" dirty="0" smtClean="0"/>
              <a:t>Remove the pliers and record new readings of O</a:t>
            </a:r>
            <a:r>
              <a:rPr lang="en-GB" baseline="-25000" dirty="0" smtClean="0"/>
              <a:t>2</a:t>
            </a:r>
            <a:endParaRPr lang="en-GB" dirty="0"/>
          </a:p>
          <a:p>
            <a:pPr lvl="2"/>
            <a:r>
              <a:rPr lang="en-GB" dirty="0" smtClean="0"/>
              <a:t>In a functioning system the reading should go up by 1 to 4%</a:t>
            </a:r>
            <a:endParaRPr lang="en-GB" dirty="0"/>
          </a:p>
          <a:p>
            <a:pPr marL="204788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5057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edro">
  <a:themeElements>
    <a:clrScheme name="Corus Guidelines_White Template 1">
      <a:dk1>
        <a:srgbClr val="000000"/>
      </a:dk1>
      <a:lt1>
        <a:srgbClr val="FFFFFF"/>
      </a:lt1>
      <a:dk2>
        <a:srgbClr val="FF0000"/>
      </a:dk2>
      <a:lt2>
        <a:srgbClr val="009581"/>
      </a:lt2>
      <a:accent1>
        <a:srgbClr val="FF0000"/>
      </a:accent1>
      <a:accent2>
        <a:srgbClr val="999999"/>
      </a:accent2>
      <a:accent3>
        <a:srgbClr val="FFFFFF"/>
      </a:accent3>
      <a:accent4>
        <a:srgbClr val="000000"/>
      </a:accent4>
      <a:accent5>
        <a:srgbClr val="FFAAAA"/>
      </a:accent5>
      <a:accent6>
        <a:srgbClr val="8A8A8A"/>
      </a:accent6>
      <a:hlink>
        <a:srgbClr val="99CC00"/>
      </a:hlink>
      <a:folHlink>
        <a:srgbClr val="F0AB00"/>
      </a:folHlink>
    </a:clrScheme>
    <a:fontScheme name="Corus Guidelines_White Template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lnDef>
  </a:objectDefaults>
  <a:extraClrSchemeLst>
    <a:extraClrScheme>
      <a:clrScheme name="Corus Guidelines_White Template 1">
        <a:dk1>
          <a:srgbClr val="000000"/>
        </a:dk1>
        <a:lt1>
          <a:srgbClr val="FFFFFF"/>
        </a:lt1>
        <a:dk2>
          <a:srgbClr val="FF0000"/>
        </a:dk2>
        <a:lt2>
          <a:srgbClr val="009581"/>
        </a:lt2>
        <a:accent1>
          <a:srgbClr val="FF0000"/>
        </a:accent1>
        <a:accent2>
          <a:srgbClr val="999999"/>
        </a:accent2>
        <a:accent3>
          <a:srgbClr val="FFFFFF"/>
        </a:accent3>
        <a:accent4>
          <a:srgbClr val="000000"/>
        </a:accent4>
        <a:accent5>
          <a:srgbClr val="FFAAAA"/>
        </a:accent5>
        <a:accent6>
          <a:srgbClr val="8A8A8A"/>
        </a:accent6>
        <a:hlink>
          <a:srgbClr val="99CC00"/>
        </a:hlink>
        <a:folHlink>
          <a:srgbClr val="F0AB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Pedro</Template>
  <TotalTime>3305</TotalTime>
  <Words>914</Words>
  <Application>Microsoft Office PowerPoint</Application>
  <PresentationFormat>On-screen Show (4:3)</PresentationFormat>
  <Paragraphs>97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SMU Pedro</vt:lpstr>
      <vt:lpstr>Emissions Control and Diagnostics</vt:lpstr>
      <vt:lpstr>Purpose</vt:lpstr>
      <vt:lpstr>PCV Systems</vt:lpstr>
      <vt:lpstr>PCV System</vt:lpstr>
      <vt:lpstr>PCV Valve</vt:lpstr>
      <vt:lpstr>PCV Valves</vt:lpstr>
      <vt:lpstr>PCV Valves</vt:lpstr>
      <vt:lpstr>PCV Valves</vt:lpstr>
      <vt:lpstr>PCV Valves</vt:lpstr>
      <vt:lpstr>PCV Valves</vt:lpstr>
      <vt:lpstr>PCV Valves</vt:lpstr>
      <vt:lpstr>PCV and air filter</vt:lpstr>
      <vt:lpstr>Orifice Controlled Systems</vt:lpstr>
      <vt:lpstr>Orifice Controlled Systems</vt:lpstr>
      <vt:lpstr>PCV Diagnosis</vt:lpstr>
      <vt:lpstr>Secondary Air Injection SAI</vt:lpstr>
      <vt:lpstr>SAI pump</vt:lpstr>
      <vt:lpstr>SAI Air Valves</vt:lpstr>
      <vt:lpstr>SAI</vt:lpstr>
      <vt:lpstr>SAI</vt:lpstr>
      <vt:lpstr>SAI Manifolds and Nozzles</vt:lpstr>
      <vt:lpstr>SAI Check Valves</vt:lpstr>
      <vt:lpstr>SAI Pumps</vt:lpstr>
      <vt:lpstr>Pulse Air Driven</vt:lpstr>
      <vt:lpstr>Diagnostics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Emissions Control and Diagnostics</dc:title>
  <dc:creator>Monteiro Ferreira, Pedro</dc:creator>
  <cp:lastModifiedBy>Gibson, Andrew</cp:lastModifiedBy>
  <cp:revision>47</cp:revision>
  <dcterms:created xsi:type="dcterms:W3CDTF">2013-02-12T09:50:50Z</dcterms:created>
  <dcterms:modified xsi:type="dcterms:W3CDTF">2015-02-13T10:08:28Z</dcterms:modified>
</cp:coreProperties>
</file>